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3" autoAdjust="0"/>
    <p:restoredTop sz="94702" autoAdjust="0"/>
  </p:normalViewPr>
  <p:slideViewPr>
    <p:cSldViewPr snapToGrid="0">
      <p:cViewPr varScale="1">
        <p:scale>
          <a:sx n="103" d="100"/>
          <a:sy n="103" d="100"/>
        </p:scale>
        <p:origin x="120" y="2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47B6D-AB11-8E7B-4C46-76607F3A60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91A861-4880-56D6-9319-E685724D9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39A1C-C17C-ABCA-0267-2056BDADE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C840-A8E8-4B0C-9010-99D82844CE0C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52856-408A-5A6C-E4F5-6DE0AFE48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57E02-0E17-3396-14E6-9FC0A162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F7801-AADF-4F53-A021-83B99928F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73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87602-DFB0-F04E-6A7C-C88619A6F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DB0F5-EF03-A670-B52C-ED05FC031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EFB33-42C6-F874-8419-87D182236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C840-A8E8-4B0C-9010-99D82844CE0C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403D9-20FB-B4D8-0F6A-20EE53391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969755-50A4-9BB4-0A03-E9FE59AD1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F7801-AADF-4F53-A021-83B99928F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00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617907-B661-B168-95E2-8FB43AF31D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7FFD7A-6C5E-EF80-0CE8-52CD5FE951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DD53A-5337-4D60-DBE5-8BDEAECD8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C840-A8E8-4B0C-9010-99D82844CE0C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42636-8535-5D89-A22E-184B8ADE1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F116D-2579-70C6-7F5C-950F5B76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F7801-AADF-4F53-A021-83B99928F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04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79A70-993C-36EF-9AE0-3B51F31C4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1FC51-A4B8-4301-854E-36C8A41C7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8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0AE46-0A6D-B348-1491-D473D3610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C840-A8E8-4B0C-9010-99D82844CE0C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B252D-3AAD-BBC4-862F-D5606651A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946CA-7D73-1C06-5415-AE9714D67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F7801-AADF-4F53-A021-83B99928F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30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B75F-EDCE-5B08-C9E4-731466F05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A7135D-BB70-F3EE-79DB-2B77B88D1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832CC-FDAD-0EAC-6301-89CCB6EE5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C840-A8E8-4B0C-9010-99D82844CE0C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C7E6F-780C-9E90-75F1-131AD3F77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A40B8-D654-EC66-C168-70C1E6C4B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F7801-AADF-4F53-A021-83B99928F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71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307E0-EF1E-969B-5575-4144E8C50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5F5C1-454E-0D53-51AB-15E42C9F5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29B475-25EE-AE1C-7C6B-E0B6B261EA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EB8EEE-6FB8-5EA2-250E-0425F93D8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C840-A8E8-4B0C-9010-99D82844CE0C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9B25E-3767-DC49-18CE-6DDDD878A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368C75-1747-CB49-F3F8-6A1467154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F7801-AADF-4F53-A021-83B99928F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48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AC4DA-BBF2-EBF2-2739-F8208A246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D44C5-FC8F-9CD7-EC89-443CADF20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09C768-3911-4D1A-8979-591C151E14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DB4601-D68A-A743-B83F-BA53E2D824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7A623B-E7F9-49E6-C1E7-922672C5E4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271761-6528-FC92-26EB-12B87B983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C840-A8E8-4B0C-9010-99D82844CE0C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A686D1-18A5-3219-2F30-442F30720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AB6A9-7C86-0596-8513-EADA1D621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F7801-AADF-4F53-A021-83B99928F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9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349C9-0DDA-20F2-8EF2-FE1126ABC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1DAE02-60E0-7D51-E5C4-DB1DF7DA1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C840-A8E8-4B0C-9010-99D82844CE0C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115302-77D5-69BB-799A-3A02D2F5A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C4DB1B-C53E-64FB-1BC2-47F249B54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F7801-AADF-4F53-A021-83B99928F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3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CDDA86-BDC9-82AB-5624-301B562DE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C840-A8E8-4B0C-9010-99D82844CE0C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D93EC5-6EDC-DFF5-5604-7864A6826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9A07EF-0C1F-9376-154A-5D087368B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F7801-AADF-4F53-A021-83B99928F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98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9B33E-8483-A095-16FC-6673833D4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C2FED-50A0-5DFC-8623-43CF21EBF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66AF37-7970-9EA1-B6D5-33E0F30247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D256E-EFEB-3FFC-B6C3-1FE619274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C840-A8E8-4B0C-9010-99D82844CE0C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01FFE5-EF70-D4D2-664E-164F21AF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F5A53F-E0F4-7DEA-4578-FB75E0E0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F7801-AADF-4F53-A021-83B99928F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03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67B88-1818-A8F7-332D-F094CE75C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066E32-B9F0-3CD3-AB95-86B25E7F32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69D728-F434-2306-3C95-97ECB74393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F3A484-30B9-B852-2052-E6CB201D9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C840-A8E8-4B0C-9010-99D82844CE0C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6CEA42-A945-000E-34D0-037D460BC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9F46CD-64CC-4F49-616B-DA219CF46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F7801-AADF-4F53-A021-83B99928F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8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1B889B-1069-1834-FBA2-4C3EB32B2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3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2B0F8-C8A5-F644-DD22-272173834B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07507"/>
            <a:ext cx="10515600" cy="4869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0823E-FC0B-7A82-5E52-534955F928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C840-A8E8-4B0C-9010-99D82844CE0C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54304-3E99-EEC8-7024-04DEC6862D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75F97-B135-3C07-5F2F-18357CF309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F7801-AADF-4F53-A021-83B99928F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8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al@sandflow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7534D-BFDB-9C75-328B-1E50F37937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Adding HDR imagery</a:t>
            </a:r>
            <a:br>
              <a:rPr lang="en-US" dirty="0"/>
            </a:br>
            <a:r>
              <a:rPr lang="en-US" dirty="0"/>
              <a:t>to HTML Canvas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5AA5B4-D2F5-9403-BD4F-9438E6DA50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CSS requirements</a:t>
            </a:r>
          </a:p>
        </p:txBody>
      </p:sp>
      <p:pic>
        <p:nvPicPr>
          <p:cNvPr id="4" name="Picture 3" descr="A person taking a selfie in front of a building&#10;&#10;Description automatically generated">
            <a:extLst>
              <a:ext uri="{FF2B5EF4-FFF2-40B4-BE49-F238E27FC236}">
                <a16:creationId xmlns:a16="http://schemas.microsoft.com/office/drawing/2014/main" id="{420E004E-1CDA-FB25-60A6-85E55391EF4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3646" y="4289989"/>
            <a:ext cx="1488282" cy="13369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83A5FE2-027C-A403-775C-32BC270A0313}"/>
              </a:ext>
            </a:extLst>
          </p:cNvPr>
          <p:cNvSpPr txBox="1"/>
          <p:nvPr/>
        </p:nvSpPr>
        <p:spPr>
          <a:xfrm>
            <a:off x="111097" y="5702863"/>
            <a:ext cx="60974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Pierre-Anthony Lemieux</a:t>
            </a:r>
          </a:p>
          <a:p>
            <a:r>
              <a:rPr lang="en-US" dirty="0"/>
              <a:t>Co-chair, Color on the Web CG</a:t>
            </a:r>
          </a:p>
          <a:p>
            <a:r>
              <a:rPr lang="en-US" dirty="0">
                <a:hlinkClick r:id="rId3"/>
              </a:rPr>
              <a:t>pal@sandflow.com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342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1CBA3-AB2B-4DE9-0D3C-323A070BE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374"/>
          </a:xfrm>
        </p:spPr>
        <p:txBody>
          <a:bodyPr/>
          <a:lstStyle/>
          <a:p>
            <a:r>
              <a:rPr lang="en-US" dirty="0"/>
              <a:t>What is HDR imagery?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1F81D-952C-5165-6CC5-358F934A7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7507"/>
            <a:ext cx="10515600" cy="4869456"/>
          </a:xfrm>
        </p:spPr>
        <p:txBody>
          <a:bodyPr/>
          <a:lstStyle/>
          <a:p>
            <a:r>
              <a:rPr lang="en-US" dirty="0"/>
              <a:t>SDR images are intended to cover a luminance range of 0 to 100 nits</a:t>
            </a:r>
          </a:p>
          <a:p>
            <a:pPr lvl="1"/>
            <a:r>
              <a:rPr lang="en-US" dirty="0"/>
              <a:t>8 bits per color per pixel (some banding is visible at low luminance)</a:t>
            </a:r>
          </a:p>
          <a:p>
            <a:pPr lvl="1"/>
            <a:r>
              <a:rPr lang="en-US" dirty="0"/>
              <a:t>Power law (gamma) transfer function between pixel values and emitted light</a:t>
            </a:r>
          </a:p>
          <a:p>
            <a:r>
              <a:rPr lang="en-US" dirty="0"/>
              <a:t>HDR images are intended to achieve a broader dynamic range (0 to 10,000 nits) without contouring and banding</a:t>
            </a:r>
          </a:p>
          <a:p>
            <a:pPr lvl="1"/>
            <a:r>
              <a:rPr lang="en-US" dirty="0"/>
              <a:t>Higher pixel bit depths</a:t>
            </a:r>
          </a:p>
          <a:p>
            <a:pPr lvl="1"/>
            <a:r>
              <a:rPr lang="en-US" dirty="0"/>
              <a:t>Optimized transfer functions (not gamma)</a:t>
            </a:r>
          </a:p>
          <a:p>
            <a:r>
              <a:rPr lang="en-US" dirty="0"/>
              <a:t>HDR imagery is widespread in media and entertainment, and now making </a:t>
            </a:r>
            <a:r>
              <a:rPr lang="en-US"/>
              <a:t>its way into PCs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229B10-40E8-4E09-5CB6-6C3F28EA3584}"/>
              </a:ext>
            </a:extLst>
          </p:cNvPr>
          <p:cNvSpPr txBox="1"/>
          <p:nvPr/>
        </p:nvSpPr>
        <p:spPr>
          <a:xfrm>
            <a:off x="91867" y="6416960"/>
            <a:ext cx="1099202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Ultra HD Blu-ray Format Video Characteristics (Michael D. Smith): https://ieeexplore.ieee.org/document/7514362</a:t>
            </a:r>
          </a:p>
        </p:txBody>
      </p:sp>
    </p:spTree>
    <p:extLst>
      <p:ext uri="{BB962C8B-B14F-4D97-AF65-F5344CB8AC3E}">
        <p14:creationId xmlns:p14="http://schemas.microsoft.com/office/powerpoint/2010/main" val="3391460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14BA4-1747-14F7-0418-03BDC6B58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HDR Canvas strawman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A1F24-BE0C-F856-C715-DAE2B4A4F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Color on the web CG has developed a recommendations for adding HDR imagery to HTML Canvas</a:t>
            </a:r>
          </a:p>
          <a:p>
            <a:pPr lvl="1"/>
            <a:r>
              <a:rPr lang="en-US" dirty="0"/>
              <a:t>add HDR colorspaces to Canvas (beyond sRGB)</a:t>
            </a:r>
          </a:p>
          <a:p>
            <a:pPr lvl="1"/>
            <a:r>
              <a:rPr lang="en-US" dirty="0"/>
              <a:t>add higher bit depth capabilities to Canvas (beyond 8-bit per color per pixel)</a:t>
            </a:r>
          </a:p>
          <a:p>
            <a:pPr lvl="1"/>
            <a:r>
              <a:rPr lang="en-US" dirty="0"/>
              <a:t>add image color volume information to Canvas (to assist with mapping HDR pixels to a limited display)</a:t>
            </a:r>
          </a:p>
          <a:p>
            <a:pPr lvl="1"/>
            <a:r>
              <a:rPr lang="en-US" dirty="0"/>
              <a:t>add display color volume information query (to assist with mapping HDR pixels to a limited display)</a:t>
            </a:r>
          </a:p>
          <a:p>
            <a:pPr lvl="1"/>
            <a:r>
              <a:rPr lang="en-US" dirty="0"/>
              <a:t>recommendations for mapping to/from HDR pixels</a:t>
            </a:r>
          </a:p>
          <a:p>
            <a:r>
              <a:rPr lang="en-US" dirty="0"/>
              <a:t>Seeks feedback from the community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54B522-3022-53FE-EE1C-41A32543BC63}"/>
              </a:ext>
            </a:extLst>
          </p:cNvPr>
          <p:cNvSpPr txBox="1"/>
          <p:nvPr/>
        </p:nvSpPr>
        <p:spPr>
          <a:xfrm>
            <a:off x="1" y="5942568"/>
            <a:ext cx="12192000" cy="46166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dirty="0"/>
              <a:t>https://github.com/w3c/ColorWeb-CG/blob/main/hdr_html_canvas_element.md</a:t>
            </a:r>
          </a:p>
        </p:txBody>
      </p:sp>
    </p:spTree>
    <p:extLst>
      <p:ext uri="{BB962C8B-B14F-4D97-AF65-F5344CB8AC3E}">
        <p14:creationId xmlns:p14="http://schemas.microsoft.com/office/powerpoint/2010/main" val="253996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D589EC2-3A0B-8836-615C-44A8FF745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Areas of collaboration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CAEFB1-E32F-9470-9F46-119D7CEE21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43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4FC55-4148-77B6-ADF5-B45344EC8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HDR colorspaces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C1B17-DD24-8E67-914E-603BB696D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Fulfills two objectives</a:t>
            </a:r>
          </a:p>
          <a:p>
            <a:pPr lvl="1"/>
            <a:r>
              <a:rPr lang="en-US" dirty="0"/>
              <a:t>Mapping between pixel values and emitted light</a:t>
            </a:r>
          </a:p>
          <a:p>
            <a:pPr lvl="1"/>
            <a:r>
              <a:rPr lang="en-US" dirty="0"/>
              <a:t>Reference viewing environment (ambient light and reference display)</a:t>
            </a:r>
          </a:p>
          <a:p>
            <a:r>
              <a:rPr lang="en-US" dirty="0"/>
              <a:t>Rec. ITU-R BT.2100 is the most widely deployed standard</a:t>
            </a:r>
          </a:p>
          <a:p>
            <a:r>
              <a:rPr lang="en-US" dirty="0"/>
              <a:t>CG recommends three colorspaces based on Rec. ITU-R BT.2100</a:t>
            </a:r>
          </a:p>
          <a:p>
            <a:pPr lvl="1"/>
            <a:r>
              <a:rPr lang="en-US" dirty="0"/>
              <a:t> "rec2100-hlg" (uses the HLG transfer function)</a:t>
            </a:r>
          </a:p>
          <a:p>
            <a:pPr lvl="1"/>
            <a:r>
              <a:rPr lang="en-US" dirty="0"/>
              <a:t> "rec2100-pq" (uses the PQ transfer function)</a:t>
            </a:r>
          </a:p>
          <a:p>
            <a:pPr lvl="1"/>
            <a:r>
              <a:rPr lang="en-US" dirty="0"/>
              <a:t> "rec2100-display-linear" (linear light where (r, g, b) = (1, 1, 1) corresponds to reference white)</a:t>
            </a:r>
          </a:p>
          <a:p>
            <a:r>
              <a:rPr lang="en-US" dirty="0"/>
              <a:t>Same color primaries and reference viewing environment, but different mapping between pixel values and luminance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C5E6CD-930F-4ECA-55DE-89A72563E6E4}"/>
              </a:ext>
            </a:extLst>
          </p:cNvPr>
          <p:cNvSpPr txBox="1"/>
          <p:nvPr/>
        </p:nvSpPr>
        <p:spPr>
          <a:xfrm>
            <a:off x="0" y="6470423"/>
            <a:ext cx="609746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https://github.com/w3c/csswg-drafts/issues/553</a:t>
            </a:r>
          </a:p>
        </p:txBody>
      </p:sp>
    </p:spTree>
    <p:extLst>
      <p:ext uri="{BB962C8B-B14F-4D97-AF65-F5344CB8AC3E}">
        <p14:creationId xmlns:p14="http://schemas.microsoft.com/office/powerpoint/2010/main" val="3902623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08356-B322-C0FC-1A57-CF72EFCCE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374"/>
          </a:xfrm>
        </p:spPr>
        <p:txBody>
          <a:bodyPr/>
          <a:lstStyle/>
          <a:p>
            <a:r>
              <a:rPr lang="en-US" dirty="0"/>
              <a:t>Rendering HDR images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3ACB6-5543-D817-812D-53F842113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7507"/>
            <a:ext cx="10515600" cy="4869456"/>
          </a:xfrm>
        </p:spPr>
        <p:txBody>
          <a:bodyPr/>
          <a:lstStyle/>
          <a:p>
            <a:r>
              <a:rPr lang="en-US" dirty="0"/>
              <a:t>Many different algorithms for rendering HDR images onto displays with narrower dynamic range (tone mapping)</a:t>
            </a:r>
          </a:p>
          <a:p>
            <a:pPr lvl="1"/>
            <a:r>
              <a:rPr lang="en-US" dirty="0"/>
              <a:t>Should a single algorithm be mandated or recommended?</a:t>
            </a:r>
          </a:p>
          <a:p>
            <a:pPr lvl="1"/>
            <a:r>
              <a:rPr lang="en-US" dirty="0"/>
              <a:t>How should such a single algorithm be selected?</a:t>
            </a:r>
          </a:p>
          <a:p>
            <a:pPr lvl="1"/>
            <a:r>
              <a:rPr lang="en-US" dirty="0"/>
              <a:t>The CG has been considering doing a call for proposals</a:t>
            </a:r>
          </a:p>
          <a:p>
            <a:r>
              <a:rPr lang="en-US"/>
              <a:t>(Optional</a:t>
            </a:r>
            <a:r>
              <a:rPr lang="en-US" dirty="0"/>
              <a:t>) advanced applications can use knowledge of the display's dynamic range to apply their own HDR image rendering techniques</a:t>
            </a:r>
          </a:p>
          <a:p>
            <a:pPr lvl="1"/>
            <a:r>
              <a:rPr lang="en-US" dirty="0"/>
              <a:t>Add a new </a:t>
            </a:r>
            <a:r>
              <a:rPr lang="en-US" dirty="0" err="1"/>
              <a:t>screenColorInfo</a:t>
            </a:r>
            <a:r>
              <a:rPr lang="en-US" dirty="0"/>
              <a:t> attribute to the Screen interface</a:t>
            </a:r>
          </a:p>
          <a:p>
            <a:pPr lvl="1"/>
            <a:r>
              <a:rPr lang="en-US" dirty="0"/>
              <a:t>Provides information on minimum and maximum display luminance, and luminance of reference white (headroom)</a:t>
            </a:r>
          </a:p>
          <a:p>
            <a:pPr lvl="1"/>
            <a:r>
              <a:rPr lang="en-US" dirty="0"/>
              <a:t>Increases fingerprinting surface and introduces privacy concerns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659A61-99B4-2121-E69C-9566B94CD927}"/>
              </a:ext>
            </a:extLst>
          </p:cNvPr>
          <p:cNvSpPr txBox="1"/>
          <p:nvPr/>
        </p:nvSpPr>
        <p:spPr>
          <a:xfrm>
            <a:off x="0" y="6488668"/>
            <a:ext cx="60974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https://github.com/w3c/csswg-drafts/issues/9306</a:t>
            </a:r>
          </a:p>
        </p:txBody>
      </p:sp>
    </p:spTree>
    <p:extLst>
      <p:ext uri="{BB962C8B-B14F-4D97-AF65-F5344CB8AC3E}">
        <p14:creationId xmlns:p14="http://schemas.microsoft.com/office/powerpoint/2010/main" val="1962832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doi-2023-11-21</Template>
  <TotalTime>313</TotalTime>
  <Words>499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Adding HDR imagery to HTML Canvas</vt:lpstr>
      <vt:lpstr>What is HDR imagery?</vt:lpstr>
      <vt:lpstr>HDR Canvas strawman</vt:lpstr>
      <vt:lpstr>Areas of collaboration</vt:lpstr>
      <vt:lpstr>HDR colorspaces</vt:lpstr>
      <vt:lpstr>Rendering HDR images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Pierre-Anthony Lemieux</dc:creator>
  <cp:lastModifiedBy>Pierre-Anthony Lemieux</cp:lastModifiedBy>
  <cp:revision>41</cp:revision>
  <dcterms:created xsi:type="dcterms:W3CDTF">2023-12-19T17:09:05Z</dcterms:created>
  <dcterms:modified xsi:type="dcterms:W3CDTF">2023-12-20T17:28:12Z</dcterms:modified>
</cp:coreProperties>
</file>