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oW5ngoAlNc9gerebyHzKwagCW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ProximaNova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.fntdata"/><Relationship Id="rId6" Type="http://schemas.openxmlformats.org/officeDocument/2006/relationships/slide" Target="slides/slide1.xml"/><Relationship Id="rId18" Type="http://schemas.openxmlformats.org/officeDocument/2006/relationships/font" Target="fonts/ProximaNova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7" name="Google Shape;27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The presentation is based on the design doc of integrating WebNN-native into Chromium, you are welcome to review and give your comments.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WebNN is Webnn-native implemenation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Interoperater with WebGPU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CPU GPU dedicated accelerators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Accept GPU buffer, framework requirement for WebGPU</a:t>
            </a:r>
            <a:endParaRPr/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744350c4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f744350c4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One </a:t>
            </a:r>
            <a:r>
              <a:rPr lang="en"/>
              <a:t>implementation</a:t>
            </a:r>
            <a:r>
              <a:rPr lang="en"/>
              <a:t> of webnn,  i put the link here, you can go to join it.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This implementation is refer Dawn project, webnn and webnn_cpp is code generator from json that is one-to-one mapping with Webnn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We reuse the </a:t>
            </a:r>
            <a:r>
              <a:rPr lang="en"/>
              <a:t>validation</a:t>
            </a:r>
            <a:r>
              <a:rPr lang="en"/>
              <a:t> and error mechanise from dawn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9767465c8_1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f9767465c8_1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1， What’s wire layer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2, Dawn relationship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Wire is another component for GPU process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1, WebIDL is JS API implementation in blink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2, WebNNImplementation call WireClient to </a:t>
            </a:r>
            <a:r>
              <a:rPr lang="en">
                <a:solidFill>
                  <a:schemeClr val="dk1"/>
                </a:solidFill>
              </a:rPr>
              <a:t>serialize commands</a:t>
            </a:r>
            <a:r>
              <a:rPr lang="en"/>
              <a:t>, then add the WebNNCommand with </a:t>
            </a:r>
            <a:r>
              <a:rPr lang="en">
                <a:solidFill>
                  <a:schemeClr val="dk1"/>
                </a:solidFill>
              </a:rPr>
              <a:t>WebNNCmdHelper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3, WireClient is to serialize command arguments in shared memory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4, WebNNCmdHelper is to add commands (WebNNCommand, mail box command) in shared memory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5, CommandBuffer is to flash commands to GPU process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6, WebNNDecoderImpl is to decode the commands sent from </a:t>
            </a:r>
            <a:r>
              <a:rPr lang="en">
                <a:solidFill>
                  <a:schemeClr val="dk1"/>
                </a:solidFill>
              </a:rPr>
              <a:t>WebNNCmdHelper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7, WireServer is to deserialize WebNN commands and call WebNN native implementation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8, GPU buffer need to be shared with WebNN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E.g. BuildConv2d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FFPEG in Render porcess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>
                <a:solidFill>
                  <a:schemeClr val="dk1"/>
                </a:solidFill>
              </a:rPr>
              <a:t>I</a:t>
            </a:r>
            <a:r>
              <a:rPr lang="en">
                <a:solidFill>
                  <a:schemeClr val="dk1"/>
                </a:solidFill>
              </a:rPr>
              <a:t>s it easy to </a:t>
            </a:r>
            <a:r>
              <a:rPr lang="en">
                <a:solidFill>
                  <a:schemeClr val="dk1"/>
                </a:solidFill>
              </a:rPr>
              <a:t>Interoperate with WebGPU with Shared memory? Share memory with DirectML / D3D12 , command buffer to verify command, webnn is sync API, how to implement, CPU backend is an open,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f744350c44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f744350c44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6" name="Google Shape;26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Common </a:t>
            </a:r>
            <a:r>
              <a:rPr lang="en"/>
              <a:t>implementation</a:t>
            </a:r>
            <a:r>
              <a:rPr lang="en"/>
              <a:t> between Dawn and WebNN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Based on Design doc, welcome to review and comments, what’s next step for the desing doc ,who is interest the , webassemly already there, that can reduce data exchange, AI accelators is a new hardware for chromium, no one did it before.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">
  <p:cSld name="Title &amp;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/>
          <p:nvPr>
            <p:ph type="title"/>
          </p:nvPr>
        </p:nvSpPr>
        <p:spPr>
          <a:xfrm>
            <a:off x="428528" y="428625"/>
            <a:ext cx="8258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3000"/>
              <a:buFont typeface="Arial"/>
              <a:buNone/>
              <a:defRPr sz="3000">
                <a:solidFill>
                  <a:srgbClr val="52525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428528" y="1255090"/>
            <a:ext cx="8258100" cy="3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428528" y="428625"/>
            <a:ext cx="8258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3000"/>
              <a:buFont typeface="Arial"/>
              <a:buNone/>
              <a:defRPr sz="3000">
                <a:solidFill>
                  <a:srgbClr val="52525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hyperlink" Target="https://webmachinelearning.github.io/webnn-samples/code/?example=matmul.js" TargetMode="External"/><Relationship Id="rId5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w3.org/TR/webnn/" TargetMode="External"/><Relationship Id="rId4" Type="http://schemas.openxmlformats.org/officeDocument/2006/relationships/hyperlink" Target="https://github.com/webmachinelearning/webnn/blob/main/explainer.md" TargetMode="External"/><Relationship Id="rId5" Type="http://schemas.openxmlformats.org/officeDocument/2006/relationships/hyperlink" Target="https://webmachinelearning.github.io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KDVuz38fx3SpLVdE8FzCCqASjFfOBXcJWj124jP7ZZ4/edit?usp=sharin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ithub.com/webmachinelearning/webnn/blob/main/explainer.md" TargetMode="External"/><Relationship Id="rId4" Type="http://schemas.openxmlformats.org/officeDocument/2006/relationships/hyperlink" Target="https://www.w3.org/TR/webnn/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3.org/TR/webnn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ithub.com/webmachinelearning/webnn-native" TargetMode="External"/><Relationship Id="rId4" Type="http://schemas.openxmlformats.org/officeDocument/2006/relationships/hyperlink" Target="https://dawn.googlesource.com/dawn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webmachinelearning/webnn-nativ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KDVuz38fx3SpLVdE8FzCCqASjFfOBXcJWj124jP7ZZ4/edit?usp=sharing" TargetMode="External"/><Relationship Id="rId4" Type="http://schemas.openxmlformats.org/officeDocument/2006/relationships/hyperlink" Target="https://docs.google.com/document/d/1KDVuz38fx3SpLVdE8FzCCqASjFfOBXcJWj124jP7ZZ4/edit?usp=sharing" TargetMode="External"/><Relationship Id="rId5" Type="http://schemas.openxmlformats.org/officeDocument/2006/relationships/hyperlink" Target="https://docs.google.com/document/d/1KDVuz38fx3SpLVdE8FzCCqASjFfOBXcJWj124jP7ZZ4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KDVuz38fx3SpLVdE8FzCCqASjFfOBXcJWj124jP7ZZ4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chromium.org/blink/launching-featur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Integrate WebNN-native into Chromium Browser</a:t>
            </a:r>
            <a:endParaRPr/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311700" y="2834125"/>
            <a:ext cx="8520600" cy="10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Junwei / Ningxin / Belem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"/>
              <a:t>27 Oct,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Backup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"/>
          <p:cNvSpPr txBox="1"/>
          <p:nvPr/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</a:pPr>
            <a:r>
              <a:rPr b="0" i="0" lang="en" sz="3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WebNN: Hello Tensors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3"/>
          <p:cNvSpPr txBox="1"/>
          <p:nvPr/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9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1" name="Google Shape;28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93882" y="1221918"/>
            <a:ext cx="2507456" cy="2850356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13"/>
          <p:cNvSpPr/>
          <p:nvPr/>
        </p:nvSpPr>
        <p:spPr>
          <a:xfrm>
            <a:off x="470297" y="4731150"/>
            <a:ext cx="3248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24292E"/>
                </a:solidFill>
                <a:latin typeface="Arial"/>
                <a:ea typeface="Arial"/>
                <a:cs typeface="Arial"/>
                <a:sym typeface="Arial"/>
              </a:rPr>
              <a:t>Try it out in </a:t>
            </a:r>
            <a:r>
              <a:rPr b="0" i="0" lang="en" sz="14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WebNN Code Editor</a:t>
            </a:r>
            <a:r>
              <a:rPr b="0" i="0" lang="en" sz="1400" u="none" cap="none" strike="noStrike">
                <a:solidFill>
                  <a:srgbClr val="24292E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3" name="Google Shape;283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1267" y="1221918"/>
            <a:ext cx="6767764" cy="3354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"/>
          <p:cNvSpPr txBox="1"/>
          <p:nvPr>
            <p:ph type="title"/>
          </p:nvPr>
        </p:nvSpPr>
        <p:spPr>
          <a:xfrm>
            <a:off x="311700" y="244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WebNN Architecture Overview</a:t>
            </a:r>
            <a:endParaRPr/>
          </a:p>
        </p:txBody>
      </p:sp>
      <p:sp>
        <p:nvSpPr>
          <p:cNvPr id="289" name="Google Shape;289;p3"/>
          <p:cNvSpPr/>
          <p:nvPr/>
        </p:nvSpPr>
        <p:spPr>
          <a:xfrm>
            <a:off x="1729752" y="4503175"/>
            <a:ext cx="1484400" cy="239700"/>
          </a:xfrm>
          <a:prstGeom prst="rect">
            <a:avLst/>
          </a:prstGeom>
          <a:solidFill>
            <a:srgbClr val="2F528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CPU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"/>
          <p:cNvSpPr/>
          <p:nvPr/>
        </p:nvSpPr>
        <p:spPr>
          <a:xfrm>
            <a:off x="3380453" y="4503825"/>
            <a:ext cx="1484400" cy="239700"/>
          </a:xfrm>
          <a:prstGeom prst="rect">
            <a:avLst/>
          </a:prstGeom>
          <a:solidFill>
            <a:srgbClr val="2F528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GPU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"/>
          <p:cNvSpPr/>
          <p:nvPr/>
        </p:nvSpPr>
        <p:spPr>
          <a:xfrm>
            <a:off x="5044001" y="4498675"/>
            <a:ext cx="1484400" cy="239700"/>
          </a:xfrm>
          <a:prstGeom prst="rect">
            <a:avLst/>
          </a:prstGeom>
          <a:solidFill>
            <a:srgbClr val="2F528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 </a:t>
            </a:r>
            <a:r>
              <a:rPr b="0" i="0" lang="en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(e.g., VPU)</a:t>
            </a:r>
            <a:endParaRPr b="0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2" name="Google Shape;292;p3"/>
          <p:cNvCxnSpPr/>
          <p:nvPr/>
        </p:nvCxnSpPr>
        <p:spPr>
          <a:xfrm>
            <a:off x="979268" y="4320171"/>
            <a:ext cx="58473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ot"/>
            <a:miter lim="400000"/>
            <a:headEnd len="sm" w="sm" type="none"/>
            <a:tailEnd len="sm" w="sm" type="none"/>
          </a:ln>
        </p:spPr>
      </p:cxnSp>
      <p:sp>
        <p:nvSpPr>
          <p:cNvPr id="293" name="Google Shape;293;p3"/>
          <p:cNvSpPr/>
          <p:nvPr/>
        </p:nvSpPr>
        <p:spPr>
          <a:xfrm>
            <a:off x="1729746" y="3222167"/>
            <a:ext cx="4793700" cy="3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Native ML APIs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(e.g., NNAPI, DirectML, OpenVINO)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"/>
          <p:cNvSpPr/>
          <p:nvPr/>
        </p:nvSpPr>
        <p:spPr>
          <a:xfrm>
            <a:off x="1729746" y="2811301"/>
            <a:ext cx="4798500" cy="239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WebNN-Native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"/>
          <p:cNvSpPr/>
          <p:nvPr/>
        </p:nvSpPr>
        <p:spPr>
          <a:xfrm>
            <a:off x="1730680" y="2403778"/>
            <a:ext cx="2335800" cy="2397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Browser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6" name="Google Shape;296;p3"/>
          <p:cNvCxnSpPr/>
          <p:nvPr/>
        </p:nvCxnSpPr>
        <p:spPr>
          <a:xfrm>
            <a:off x="1069436" y="1859581"/>
            <a:ext cx="5798400" cy="105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ot"/>
            <a:miter lim="400000"/>
            <a:headEnd len="sm" w="sm" type="none"/>
            <a:tailEnd len="sm" w="sm" type="none"/>
          </a:ln>
        </p:spPr>
      </p:cxnSp>
      <p:sp>
        <p:nvSpPr>
          <p:cNvPr id="297" name="Google Shape;297;p3"/>
          <p:cNvSpPr/>
          <p:nvPr/>
        </p:nvSpPr>
        <p:spPr>
          <a:xfrm>
            <a:off x="1729750" y="1296773"/>
            <a:ext cx="3566700" cy="441900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ML Frameworks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(e.g., TF.js/TFLite, ONNXRuntime, OpenCV.js)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"/>
          <p:cNvSpPr/>
          <p:nvPr/>
        </p:nvSpPr>
        <p:spPr>
          <a:xfrm>
            <a:off x="1730666" y="848114"/>
            <a:ext cx="4792800" cy="239700"/>
          </a:xfrm>
          <a:prstGeom prst="rect">
            <a:avLst/>
          </a:prstGeom>
          <a:solidFill>
            <a:srgbClr val="D8D8D8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 Applications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"/>
          <p:cNvSpPr/>
          <p:nvPr/>
        </p:nvSpPr>
        <p:spPr>
          <a:xfrm>
            <a:off x="1729746" y="1996247"/>
            <a:ext cx="4795200" cy="2397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"/>
          <p:cNvSpPr/>
          <p:nvPr/>
        </p:nvSpPr>
        <p:spPr>
          <a:xfrm>
            <a:off x="4186598" y="2403770"/>
            <a:ext cx="2341800" cy="2397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 Runtime </a:t>
            </a: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(e.g., Node.js)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1" name="Google Shape;301;p3"/>
          <p:cNvCxnSpPr/>
          <p:nvPr/>
        </p:nvCxnSpPr>
        <p:spPr>
          <a:xfrm>
            <a:off x="5891800" y="1094900"/>
            <a:ext cx="0" cy="89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02" name="Google Shape;302;p3"/>
          <p:cNvSpPr/>
          <p:nvPr/>
        </p:nvSpPr>
        <p:spPr>
          <a:xfrm>
            <a:off x="1729746" y="3758017"/>
            <a:ext cx="4793700" cy="3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4E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0" spcFirstLastPara="1" rIns="0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Device Driver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NNHAL)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3" name="Google Shape;303;p3"/>
          <p:cNvCxnSpPr>
            <a:stCxn id="297" idx="2"/>
          </p:cNvCxnSpPr>
          <p:nvPr/>
        </p:nvCxnSpPr>
        <p:spPr>
          <a:xfrm flipH="1">
            <a:off x="3509500" y="1738673"/>
            <a:ext cx="3600" cy="24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4" name="Google Shape;304;p3"/>
          <p:cNvCxnSpPr>
            <a:endCxn id="295" idx="0"/>
          </p:cNvCxnSpPr>
          <p:nvPr/>
        </p:nvCxnSpPr>
        <p:spPr>
          <a:xfrm flipH="1">
            <a:off x="2898580" y="2239678"/>
            <a:ext cx="900" cy="164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5" name="Google Shape;305;p3"/>
          <p:cNvCxnSpPr>
            <a:stCxn id="297" idx="0"/>
          </p:cNvCxnSpPr>
          <p:nvPr/>
        </p:nvCxnSpPr>
        <p:spPr>
          <a:xfrm flipH="1" rot="10800000">
            <a:off x="3513100" y="1094873"/>
            <a:ext cx="2700" cy="20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306" name="Google Shape;306;p3"/>
          <p:cNvCxnSpPr>
            <a:stCxn id="300" idx="0"/>
          </p:cNvCxnSpPr>
          <p:nvPr/>
        </p:nvCxnSpPr>
        <p:spPr>
          <a:xfrm flipH="1" rot="10800000">
            <a:off x="5357498" y="2239670"/>
            <a:ext cx="1200" cy="164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307" name="Google Shape;307;p3"/>
          <p:cNvCxnSpPr>
            <a:stCxn id="295" idx="2"/>
          </p:cNvCxnSpPr>
          <p:nvPr/>
        </p:nvCxnSpPr>
        <p:spPr>
          <a:xfrm>
            <a:off x="2898580" y="2643478"/>
            <a:ext cx="900" cy="180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8" name="Google Shape;308;p3"/>
          <p:cNvCxnSpPr>
            <a:stCxn id="300" idx="2"/>
          </p:cNvCxnSpPr>
          <p:nvPr/>
        </p:nvCxnSpPr>
        <p:spPr>
          <a:xfrm>
            <a:off x="5357498" y="2643470"/>
            <a:ext cx="1200" cy="17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09" name="Google Shape;309;p3"/>
          <p:cNvCxnSpPr>
            <a:stCxn id="294" idx="2"/>
            <a:endCxn id="293" idx="0"/>
          </p:cNvCxnSpPr>
          <p:nvPr/>
        </p:nvCxnSpPr>
        <p:spPr>
          <a:xfrm flipH="1">
            <a:off x="4126596" y="3051001"/>
            <a:ext cx="2400" cy="171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0" name="Google Shape;310;p3"/>
          <p:cNvCxnSpPr>
            <a:stCxn id="293" idx="2"/>
            <a:endCxn id="302" idx="0"/>
          </p:cNvCxnSpPr>
          <p:nvPr/>
        </p:nvCxnSpPr>
        <p:spPr>
          <a:xfrm>
            <a:off x="4126596" y="3579467"/>
            <a:ext cx="0" cy="178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11" name="Google Shape;311;p3"/>
          <p:cNvCxnSpPr>
            <a:stCxn id="289" idx="0"/>
          </p:cNvCxnSpPr>
          <p:nvPr/>
        </p:nvCxnSpPr>
        <p:spPr>
          <a:xfrm flipH="1" rot="10800000">
            <a:off x="2471952" y="4112875"/>
            <a:ext cx="3600" cy="390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312" name="Google Shape;312;p3"/>
          <p:cNvCxnSpPr>
            <a:stCxn id="290" idx="0"/>
            <a:endCxn id="302" idx="2"/>
          </p:cNvCxnSpPr>
          <p:nvPr/>
        </p:nvCxnSpPr>
        <p:spPr>
          <a:xfrm flipH="1" rot="10800000">
            <a:off x="4122653" y="4115325"/>
            <a:ext cx="3900" cy="388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313" name="Google Shape;313;p3"/>
          <p:cNvCxnSpPr>
            <a:stCxn id="291" idx="0"/>
          </p:cNvCxnSpPr>
          <p:nvPr/>
        </p:nvCxnSpPr>
        <p:spPr>
          <a:xfrm flipH="1" rot="10800000">
            <a:off x="5786201" y="4106575"/>
            <a:ext cx="2700" cy="392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triangle"/>
            <a:tailEnd len="sm" w="sm" type="none"/>
          </a:ln>
        </p:spPr>
      </p:cxnSp>
      <p:grpSp>
        <p:nvGrpSpPr>
          <p:cNvPr id="314" name="Google Shape;314;p3"/>
          <p:cNvGrpSpPr/>
          <p:nvPr/>
        </p:nvGrpSpPr>
        <p:grpSpPr>
          <a:xfrm>
            <a:off x="7331370" y="788224"/>
            <a:ext cx="1729205" cy="1124700"/>
            <a:chOff x="7318845" y="1610849"/>
            <a:chExt cx="1729205" cy="1124700"/>
          </a:xfrm>
        </p:grpSpPr>
        <p:sp>
          <p:nvSpPr>
            <p:cNvPr id="315" name="Google Shape;315;p3"/>
            <p:cNvSpPr/>
            <p:nvPr/>
          </p:nvSpPr>
          <p:spPr>
            <a:xfrm>
              <a:off x="7318850" y="1610849"/>
              <a:ext cx="1729200" cy="1124700"/>
            </a:xfrm>
            <a:prstGeom prst="rect">
              <a:avLst/>
            </a:prstGeom>
            <a:noFill/>
            <a:ln cap="flat" cmpd="sng" w="12700">
              <a:solidFill>
                <a:srgbClr val="003C7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386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"/>
            <p:cNvSpPr/>
            <p:nvPr/>
          </p:nvSpPr>
          <p:spPr>
            <a:xfrm>
              <a:off x="7414400" y="2321311"/>
              <a:ext cx="287318" cy="125639"/>
            </a:xfrm>
            <a:prstGeom prst="rect">
              <a:avLst/>
            </a:prstGeom>
            <a:solidFill>
              <a:srgbClr val="004A86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0" spcFirstLastPara="1" rIns="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3"/>
            <p:cNvSpPr/>
            <p:nvPr/>
          </p:nvSpPr>
          <p:spPr>
            <a:xfrm>
              <a:off x="7791849" y="1824755"/>
              <a:ext cx="727623" cy="1256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Application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"/>
            <p:cNvSpPr/>
            <p:nvPr/>
          </p:nvSpPr>
          <p:spPr>
            <a:xfrm>
              <a:off x="7414400" y="1824755"/>
              <a:ext cx="287318" cy="125639"/>
            </a:xfrm>
            <a:prstGeom prst="rect">
              <a:avLst/>
            </a:prstGeom>
            <a:solidFill>
              <a:srgbClr val="D8D8D8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0" spcFirstLastPara="1" rIns="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Arial"/>
                <a:buNone/>
              </a:pPr>
              <a:r>
                <a:t/>
              </a:r>
              <a:endParaRPr b="1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3"/>
            <p:cNvSpPr/>
            <p:nvPr/>
          </p:nvSpPr>
          <p:spPr>
            <a:xfrm>
              <a:off x="7318845" y="1619852"/>
              <a:ext cx="1687588" cy="15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1" i="0" lang="en" sz="1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Legend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3"/>
            <p:cNvSpPr/>
            <p:nvPr/>
          </p:nvSpPr>
          <p:spPr>
            <a:xfrm>
              <a:off x="7416726" y="2520175"/>
              <a:ext cx="369600" cy="15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r>
                <a:rPr b="0" i="0" lang="en" sz="800" u="none" cap="none" strike="noStrike">
                  <a:solidFill>
                    <a:srgbClr val="A5A5A5"/>
                  </a:solidFill>
                  <a:latin typeface="Arial"/>
                  <a:ea typeface="Arial"/>
                  <a:cs typeface="Arial"/>
                  <a:sym typeface="Arial"/>
                </a:rPr>
                <a:t>       </a:t>
              </a: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3"/>
            <p:cNvSpPr/>
            <p:nvPr/>
          </p:nvSpPr>
          <p:spPr>
            <a:xfrm>
              <a:off x="7414400" y="2167116"/>
              <a:ext cx="280104" cy="107584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4E8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0" spcFirstLastPara="1" rIns="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rgbClr val="00386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3"/>
            <p:cNvSpPr/>
            <p:nvPr/>
          </p:nvSpPr>
          <p:spPr>
            <a:xfrm>
              <a:off x="7787998" y="2157673"/>
              <a:ext cx="1218426" cy="1088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SW component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"/>
            <p:cNvSpPr/>
            <p:nvPr/>
          </p:nvSpPr>
          <p:spPr>
            <a:xfrm>
              <a:off x="7787999" y="2322671"/>
              <a:ext cx="727623" cy="1256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7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Hardware</a:t>
              </a:r>
              <a:endParaRPr b="0" i="0" sz="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3"/>
            <p:cNvSpPr/>
            <p:nvPr/>
          </p:nvSpPr>
          <p:spPr>
            <a:xfrm>
              <a:off x="7795926" y="2535922"/>
              <a:ext cx="727500" cy="1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 uses B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3"/>
            <p:cNvSpPr/>
            <p:nvPr/>
          </p:nvSpPr>
          <p:spPr>
            <a:xfrm>
              <a:off x="7795925" y="1994161"/>
              <a:ext cx="1157232" cy="1256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en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Web standard and impl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3"/>
            <p:cNvSpPr/>
            <p:nvPr/>
          </p:nvSpPr>
          <p:spPr>
            <a:xfrm>
              <a:off x="7418476" y="1994161"/>
              <a:ext cx="287318" cy="125639"/>
            </a:xfrm>
            <a:prstGeom prst="rect">
              <a:avLst/>
            </a:prstGeom>
            <a:solidFill>
              <a:srgbClr val="00C7FD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0" spcFirstLastPara="1" rIns="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50"/>
                <a:buFont typeface="Arial"/>
                <a:buNone/>
              </a:pPr>
              <a:r>
                <a:t/>
              </a:r>
              <a:endParaRPr b="1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27" name="Google Shape;327;p3"/>
            <p:cNvCxnSpPr/>
            <p:nvPr/>
          </p:nvCxnSpPr>
          <p:spPr>
            <a:xfrm>
              <a:off x="7506525" y="2595950"/>
              <a:ext cx="1542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</p:grpSp>
      <p:sp>
        <p:nvSpPr>
          <p:cNvPr id="328" name="Google Shape;328;p3"/>
          <p:cNvSpPr txBox="1"/>
          <p:nvPr/>
        </p:nvSpPr>
        <p:spPr>
          <a:xfrm>
            <a:off x="6999400" y="4250925"/>
            <a:ext cx="360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en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WebNN API Spec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en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WebNN API Explainer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2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●"/>
            </a:pPr>
            <a:r>
              <a:rPr b="0" i="0" lang="en" sz="1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Landing page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6" name="Google Shape;66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WebNN Overview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WebNN-native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Chromium Integration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Steps</a:t>
            </a:r>
            <a:endParaRPr/>
          </a:p>
        </p:txBody>
      </p:sp>
      <p:sp>
        <p:nvSpPr>
          <p:cNvPr id="67" name="Google Shape;67;p2"/>
          <p:cNvSpPr txBox="1"/>
          <p:nvPr/>
        </p:nvSpPr>
        <p:spPr>
          <a:xfrm>
            <a:off x="4018625" y="4042075"/>
            <a:ext cx="661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The design doc of integrating WebNN-native into Chromium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311700" y="2835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WebNN </a:t>
            </a:r>
            <a:r>
              <a:rPr lang="en"/>
              <a:t>Architecture Overview</a:t>
            </a:r>
            <a:endParaRPr/>
          </a:p>
        </p:txBody>
      </p:sp>
      <p:sp>
        <p:nvSpPr>
          <p:cNvPr id="73" name="Google Shape;73;p12"/>
          <p:cNvSpPr txBox="1"/>
          <p:nvPr/>
        </p:nvSpPr>
        <p:spPr>
          <a:xfrm>
            <a:off x="1002375" y="4657500"/>
            <a:ext cx="5832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WebNN explainer</a:t>
            </a:r>
            <a:r>
              <a:rPr b="0" i="0" lang="en" sz="12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and </a:t>
            </a:r>
            <a:r>
              <a:rPr b="0" i="0" lang="en" sz="1200" u="sng" cap="none" strike="noStrike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spec</a:t>
            </a:r>
            <a:r>
              <a:rPr b="0" i="0" lang="en" sz="1200" u="none" cap="none" strike="noStrik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.</a:t>
            </a:r>
            <a:endParaRPr b="0" i="0" sz="1200" u="none" cap="none" strike="noStrike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4" name="Google Shape;74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400" y="1161000"/>
            <a:ext cx="8839199" cy="3277137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type="title"/>
          </p:nvPr>
        </p:nvSpPr>
        <p:spPr>
          <a:xfrm>
            <a:off x="442953" y="223825"/>
            <a:ext cx="8258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11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WebNN Execution Model</a:t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7718834" y="418167"/>
            <a:ext cx="1302900" cy="1056600"/>
          </a:xfrm>
          <a:prstGeom prst="rect">
            <a:avLst/>
          </a:prstGeom>
          <a:noFill/>
          <a:ln cap="flat" cmpd="sng" w="12700">
            <a:solidFill>
              <a:srgbClr val="003C7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38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4"/>
          <p:cNvSpPr/>
          <p:nvPr/>
        </p:nvSpPr>
        <p:spPr>
          <a:xfrm>
            <a:off x="7805263" y="947680"/>
            <a:ext cx="259800" cy="114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1F386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4"/>
          <p:cNvCxnSpPr/>
          <p:nvPr/>
        </p:nvCxnSpPr>
        <p:spPr>
          <a:xfrm>
            <a:off x="7838562" y="1201401"/>
            <a:ext cx="226500" cy="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84" name="Google Shape;84;p4"/>
          <p:cNvSpPr/>
          <p:nvPr/>
        </p:nvSpPr>
        <p:spPr>
          <a:xfrm>
            <a:off x="8143178" y="948917"/>
            <a:ext cx="658200" cy="1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0" i="0" lang="en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 Web 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4"/>
          <p:cNvSpPr/>
          <p:nvPr/>
        </p:nvSpPr>
        <p:spPr>
          <a:xfrm>
            <a:off x="8150348" y="1149490"/>
            <a:ext cx="658200" cy="1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Call flow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4"/>
          <p:cNvSpPr/>
          <p:nvPr/>
        </p:nvSpPr>
        <p:spPr>
          <a:xfrm>
            <a:off x="8150347" y="785295"/>
            <a:ext cx="833400" cy="11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 API 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"/>
          <p:cNvSpPr/>
          <p:nvPr/>
        </p:nvSpPr>
        <p:spPr>
          <a:xfrm>
            <a:off x="7808951" y="787212"/>
            <a:ext cx="259800" cy="1143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4"/>
          <p:cNvCxnSpPr/>
          <p:nvPr/>
        </p:nvCxnSpPr>
        <p:spPr>
          <a:xfrm flipH="1" rot="10800000">
            <a:off x="7838562" y="1359288"/>
            <a:ext cx="237300" cy="21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9" name="Google Shape;89;p4"/>
          <p:cNvSpPr/>
          <p:nvPr/>
        </p:nvSpPr>
        <p:spPr>
          <a:xfrm>
            <a:off x="8150348" y="1303353"/>
            <a:ext cx="658200" cy="1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Association</a:t>
            </a:r>
            <a:endParaRPr b="0" i="0" sz="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/>
          <p:nvPr/>
        </p:nvSpPr>
        <p:spPr>
          <a:xfrm>
            <a:off x="2590588" y="4354351"/>
            <a:ext cx="548400" cy="2304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501475" y="4384918"/>
            <a:ext cx="423000" cy="1782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 Operand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443669" y="4095079"/>
            <a:ext cx="15753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i="0" lang="en" sz="9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Computational Graph Legend: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982710" y="4380374"/>
            <a:ext cx="423000" cy="1782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Constant Operand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1464841" y="4380374"/>
            <a:ext cx="423000" cy="1782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 Operand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/>
          <p:nvPr/>
        </p:nvSpPr>
        <p:spPr>
          <a:xfrm>
            <a:off x="1946727" y="4384404"/>
            <a:ext cx="548400" cy="1743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/>
          <p:nvPr/>
        </p:nvSpPr>
        <p:spPr>
          <a:xfrm>
            <a:off x="6656651" y="4516850"/>
            <a:ext cx="2284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sng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https://www.w3.org/TR/webnn/</a:t>
            </a: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/>
          <p:nvPr/>
        </p:nvSpPr>
        <p:spPr>
          <a:xfrm>
            <a:off x="230724" y="2055201"/>
            <a:ext cx="4020000" cy="11967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4472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Computational Graph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/>
          <p:nvPr/>
        </p:nvSpPr>
        <p:spPr>
          <a:xfrm>
            <a:off x="818077" y="2420383"/>
            <a:ext cx="559500" cy="3183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conv2d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/>
          <p:nvPr/>
        </p:nvSpPr>
        <p:spPr>
          <a:xfrm>
            <a:off x="1917392" y="2423782"/>
            <a:ext cx="511500" cy="3183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3011146" y="2423782"/>
            <a:ext cx="511500" cy="3183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relu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319006" y="2467817"/>
            <a:ext cx="4074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3642561" y="2467817"/>
            <a:ext cx="4767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894004" y="2929408"/>
            <a:ext cx="4074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filter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1968074" y="2927417"/>
            <a:ext cx="4074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bias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1475137" y="2467817"/>
            <a:ext cx="3300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tmp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2549936" y="2467818"/>
            <a:ext cx="330000" cy="230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tmp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4"/>
          <p:cNvCxnSpPr>
            <a:stCxn id="101" idx="3"/>
            <a:endCxn id="98" idx="2"/>
          </p:cNvCxnSpPr>
          <p:nvPr/>
        </p:nvCxnSpPr>
        <p:spPr>
          <a:xfrm flipH="1" rot="10800000">
            <a:off x="726406" y="2579417"/>
            <a:ext cx="91800" cy="36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4"/>
          <p:cNvCxnSpPr>
            <a:stCxn id="103" idx="0"/>
          </p:cNvCxnSpPr>
          <p:nvPr/>
        </p:nvCxnSpPr>
        <p:spPr>
          <a:xfrm rot="10800000">
            <a:off x="1097704" y="2729308"/>
            <a:ext cx="0" cy="2001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4"/>
          <p:cNvCxnSpPr>
            <a:stCxn id="98" idx="6"/>
            <a:endCxn id="105" idx="1"/>
          </p:cNvCxnSpPr>
          <p:nvPr/>
        </p:nvCxnSpPr>
        <p:spPr>
          <a:xfrm>
            <a:off x="1377577" y="2579533"/>
            <a:ext cx="97500" cy="36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0" name="Google Shape;110;p4"/>
          <p:cNvCxnSpPr>
            <a:stCxn id="105" idx="3"/>
            <a:endCxn id="99" idx="2"/>
          </p:cNvCxnSpPr>
          <p:nvPr/>
        </p:nvCxnSpPr>
        <p:spPr>
          <a:xfrm>
            <a:off x="1805137" y="2583017"/>
            <a:ext cx="1122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1" name="Google Shape;111;p4"/>
          <p:cNvCxnSpPr>
            <a:stCxn id="99" idx="6"/>
            <a:endCxn id="106" idx="1"/>
          </p:cNvCxnSpPr>
          <p:nvPr/>
        </p:nvCxnSpPr>
        <p:spPr>
          <a:xfrm>
            <a:off x="2428892" y="2582932"/>
            <a:ext cx="1209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4"/>
          <p:cNvCxnSpPr>
            <a:stCxn id="106" idx="3"/>
            <a:endCxn id="100" idx="2"/>
          </p:cNvCxnSpPr>
          <p:nvPr/>
        </p:nvCxnSpPr>
        <p:spPr>
          <a:xfrm>
            <a:off x="2879936" y="2583018"/>
            <a:ext cx="1311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4"/>
          <p:cNvCxnSpPr>
            <a:stCxn id="100" idx="6"/>
            <a:endCxn id="102" idx="1"/>
          </p:cNvCxnSpPr>
          <p:nvPr/>
        </p:nvCxnSpPr>
        <p:spPr>
          <a:xfrm>
            <a:off x="3522646" y="2582932"/>
            <a:ext cx="1200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4"/>
          <p:cNvCxnSpPr>
            <a:stCxn id="104" idx="0"/>
            <a:endCxn id="99" idx="4"/>
          </p:cNvCxnSpPr>
          <p:nvPr/>
        </p:nvCxnSpPr>
        <p:spPr>
          <a:xfrm flipH="1" rot="10800000">
            <a:off x="2171774" y="2742017"/>
            <a:ext cx="1500" cy="1854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5" name="Google Shape;115;p4"/>
          <p:cNvSpPr txBox="1"/>
          <p:nvPr/>
        </p:nvSpPr>
        <p:spPr>
          <a:xfrm>
            <a:off x="4225674" y="2271525"/>
            <a:ext cx="7293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compile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5668851" y="2301675"/>
            <a:ext cx="7293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compute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/>
          <p:nvPr/>
        </p:nvSpPr>
        <p:spPr>
          <a:xfrm>
            <a:off x="8010039" y="2436044"/>
            <a:ext cx="872700" cy="3369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(CPU/GPU)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8" name="Google Shape;118;p4"/>
          <p:cNvCxnSpPr>
            <a:stCxn id="119" idx="2"/>
            <a:endCxn id="97" idx="0"/>
          </p:cNvCxnSpPr>
          <p:nvPr/>
        </p:nvCxnSpPr>
        <p:spPr>
          <a:xfrm>
            <a:off x="2240657" y="1767887"/>
            <a:ext cx="0" cy="28740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20" name="Google Shape;120;p4"/>
          <p:cNvSpPr/>
          <p:nvPr/>
        </p:nvSpPr>
        <p:spPr>
          <a:xfrm>
            <a:off x="6177862" y="3894491"/>
            <a:ext cx="135900" cy="1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6520762" y="3894491"/>
            <a:ext cx="135900" cy="1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1567007" y="1476287"/>
            <a:ext cx="1347300" cy="2916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2F549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MLGraphBuilder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567007" y="899930"/>
            <a:ext cx="1347300" cy="2916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2F549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MLContext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4"/>
          <p:cNvCxnSpPr>
            <a:stCxn id="122" idx="2"/>
            <a:endCxn id="119" idx="0"/>
          </p:cNvCxnSpPr>
          <p:nvPr/>
        </p:nvCxnSpPr>
        <p:spPr>
          <a:xfrm>
            <a:off x="2240657" y="1191530"/>
            <a:ext cx="0" cy="28470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24" name="Google Shape;124;p4"/>
          <p:cNvSpPr/>
          <p:nvPr/>
        </p:nvSpPr>
        <p:spPr>
          <a:xfrm>
            <a:off x="4694289" y="2502355"/>
            <a:ext cx="1080300" cy="3021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2F549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MLGraph</a:t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/>
          <p:nvPr/>
        </p:nvSpPr>
        <p:spPr>
          <a:xfrm>
            <a:off x="6258696" y="1980682"/>
            <a:ext cx="1546500" cy="1353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4472C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 Context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4"/>
          <p:cNvCxnSpPr>
            <a:stCxn id="97" idx="3"/>
            <a:endCxn id="124" idx="1"/>
          </p:cNvCxnSpPr>
          <p:nvPr/>
        </p:nvCxnSpPr>
        <p:spPr>
          <a:xfrm>
            <a:off x="4250724" y="2653551"/>
            <a:ext cx="443700" cy="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miter lim="400000"/>
            <a:headEnd len="sm" w="sm" type="none"/>
            <a:tailEnd len="med" w="med" type="triangle"/>
          </a:ln>
        </p:spPr>
      </p:cxnSp>
      <p:cxnSp>
        <p:nvCxnSpPr>
          <p:cNvPr id="127" name="Google Shape;127;p4"/>
          <p:cNvCxnSpPr>
            <a:stCxn id="124" idx="3"/>
            <a:endCxn id="125" idx="1"/>
          </p:cNvCxnSpPr>
          <p:nvPr/>
        </p:nvCxnSpPr>
        <p:spPr>
          <a:xfrm>
            <a:off x="5774589" y="2653405"/>
            <a:ext cx="484200" cy="420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solid"/>
            <a:miter lim="400000"/>
            <a:headEnd len="sm" w="sm" type="none"/>
            <a:tailEnd len="med" w="med" type="triangle"/>
          </a:ln>
        </p:spPr>
      </p:cxnSp>
      <p:sp>
        <p:nvSpPr>
          <p:cNvPr id="128" name="Google Shape;128;p4"/>
          <p:cNvSpPr/>
          <p:nvPr/>
        </p:nvSpPr>
        <p:spPr>
          <a:xfrm>
            <a:off x="8004854" y="2862589"/>
            <a:ext cx="872700" cy="3369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(CPU/GPU)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6383386" y="2467690"/>
            <a:ext cx="1311900" cy="2742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2F549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MLNamedInputs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6393527" y="2893876"/>
            <a:ext cx="1302000" cy="274200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 cap="flat" cmpd="sng" w="9525">
            <a:solidFill>
              <a:srgbClr val="2F549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0" spcFirstLastPara="1" rIns="0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MLNamedOutputs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4"/>
          <p:cNvCxnSpPr>
            <a:stCxn id="130" idx="3"/>
            <a:endCxn id="128" idx="1"/>
          </p:cNvCxnSpPr>
          <p:nvPr/>
        </p:nvCxnSpPr>
        <p:spPr>
          <a:xfrm>
            <a:off x="7695527" y="3030976"/>
            <a:ext cx="3093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2" name="Google Shape;132;p4"/>
          <p:cNvCxnSpPr>
            <a:stCxn id="129" idx="3"/>
            <a:endCxn id="117" idx="1"/>
          </p:cNvCxnSpPr>
          <p:nvPr/>
        </p:nvCxnSpPr>
        <p:spPr>
          <a:xfrm flipH="1" rot="10800000">
            <a:off x="7695286" y="2604490"/>
            <a:ext cx="314700" cy="3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3" name="Google Shape;133;p4"/>
          <p:cNvCxnSpPr/>
          <p:nvPr/>
        </p:nvCxnSpPr>
        <p:spPr>
          <a:xfrm>
            <a:off x="5774532" y="2752939"/>
            <a:ext cx="484200" cy="0"/>
          </a:xfrm>
          <a:prstGeom prst="straightConnector1">
            <a:avLst/>
          </a:prstGeom>
          <a:noFill/>
          <a:ln cap="flat" cmpd="sng" w="25400">
            <a:solidFill>
              <a:srgbClr val="000000"/>
            </a:solidFill>
            <a:prstDash val="dash"/>
            <a:miter lim="400000"/>
            <a:headEnd len="sm" w="sm" type="none"/>
            <a:tailEnd len="med" w="med" type="triangle"/>
          </a:ln>
        </p:spPr>
      </p:cxnSp>
      <p:sp>
        <p:nvSpPr>
          <p:cNvPr id="134" name="Google Shape;134;p4"/>
          <p:cNvSpPr/>
          <p:nvPr/>
        </p:nvSpPr>
        <p:spPr>
          <a:xfrm>
            <a:off x="661300" y="3435205"/>
            <a:ext cx="872700" cy="3369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(CPU/GPU)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1735370" y="3434021"/>
            <a:ext cx="872700" cy="3369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Buffer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(CPU/GPU)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4"/>
          <p:cNvCxnSpPr>
            <a:stCxn id="134" idx="0"/>
            <a:endCxn id="103" idx="2"/>
          </p:cNvCxnSpPr>
          <p:nvPr/>
        </p:nvCxnSpPr>
        <p:spPr>
          <a:xfrm rot="10800000">
            <a:off x="1097650" y="3159805"/>
            <a:ext cx="0" cy="2754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7" name="Google Shape;137;p4"/>
          <p:cNvCxnSpPr>
            <a:stCxn id="135" idx="0"/>
            <a:endCxn id="104" idx="2"/>
          </p:cNvCxnSpPr>
          <p:nvPr/>
        </p:nvCxnSpPr>
        <p:spPr>
          <a:xfrm rot="10800000">
            <a:off x="2171720" y="3157721"/>
            <a:ext cx="0" cy="2763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8" name="Google Shape;138;p4"/>
          <p:cNvCxnSpPr/>
          <p:nvPr/>
        </p:nvCxnSpPr>
        <p:spPr>
          <a:xfrm flipH="1" rot="10800000">
            <a:off x="568135" y="4704854"/>
            <a:ext cx="268800" cy="120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9" name="Google Shape;139;p4"/>
          <p:cNvSpPr txBox="1"/>
          <p:nvPr/>
        </p:nvSpPr>
        <p:spPr>
          <a:xfrm>
            <a:off x="924505" y="4616588"/>
            <a:ext cx="512400" cy="18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None/>
            </a:pPr>
            <a:r>
              <a:rPr b="0" i="0" lang="en" sz="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flow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3338627" y="930277"/>
            <a:ext cx="1302900" cy="2307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default/cpu/gpu</a:t>
            </a:r>
            <a:endParaRPr b="0" i="0" sz="1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4"/>
          <p:cNvCxnSpPr>
            <a:stCxn id="122" idx="3"/>
            <a:endCxn id="140" idx="1"/>
          </p:cNvCxnSpPr>
          <p:nvPr/>
        </p:nvCxnSpPr>
        <p:spPr>
          <a:xfrm>
            <a:off x="2914307" y="1045730"/>
            <a:ext cx="424200" cy="0"/>
          </a:xfrm>
          <a:prstGeom prst="straightConnector1">
            <a:avLst/>
          </a:prstGeom>
          <a:noFill/>
          <a:ln cap="flat" cmpd="sng" w="9525">
            <a:solidFill>
              <a:srgbClr val="4472C4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2" name="Google Shape;142;p4"/>
          <p:cNvSpPr/>
          <p:nvPr/>
        </p:nvSpPr>
        <p:spPr>
          <a:xfrm>
            <a:off x="446297" y="4083299"/>
            <a:ext cx="2892300" cy="717900"/>
          </a:xfrm>
          <a:prstGeom prst="rect">
            <a:avLst/>
          </a:prstGeom>
          <a:noFill/>
          <a:ln cap="flat" cmpd="sng" w="12700">
            <a:solidFill>
              <a:srgbClr val="003C7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38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2324200" y="1813525"/>
            <a:ext cx="1636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build (with ops set)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2340045" y="1230725"/>
            <a:ext cx="7989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create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744350c44_0_2"/>
          <p:cNvSpPr/>
          <p:nvPr/>
        </p:nvSpPr>
        <p:spPr>
          <a:xfrm>
            <a:off x="524238" y="3463050"/>
            <a:ext cx="8090400" cy="49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Native 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f744350c44_0_2"/>
          <p:cNvSpPr txBox="1"/>
          <p:nvPr>
            <p:ph type="title"/>
          </p:nvPr>
        </p:nvSpPr>
        <p:spPr>
          <a:xfrm>
            <a:off x="463000" y="339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WebNN-native</a:t>
            </a:r>
            <a:r>
              <a:rPr lang="en"/>
              <a:t> Architecture (based on </a:t>
            </a:r>
            <a:r>
              <a:rPr lang="en" u="sng">
                <a:solidFill>
                  <a:schemeClr val="hlink"/>
                </a:solidFill>
                <a:hlinkClick r:id="rId4"/>
              </a:rPr>
              <a:t>Dawn</a:t>
            </a:r>
            <a:r>
              <a:rPr lang="en"/>
              <a:t>)</a:t>
            </a:r>
            <a:endParaRPr/>
          </a:p>
        </p:txBody>
      </p:sp>
      <p:sp>
        <p:nvSpPr>
          <p:cNvPr id="151" name="Google Shape;151;gf744350c44_0_2"/>
          <p:cNvSpPr/>
          <p:nvPr/>
        </p:nvSpPr>
        <p:spPr>
          <a:xfrm>
            <a:off x="522954" y="1251025"/>
            <a:ext cx="8090400" cy="20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 Native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f744350c44_0_2"/>
          <p:cNvSpPr/>
          <p:nvPr/>
        </p:nvSpPr>
        <p:spPr>
          <a:xfrm>
            <a:off x="1747029" y="1857200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gf744350c44_0_2"/>
          <p:cNvSpPr/>
          <p:nvPr/>
        </p:nvSpPr>
        <p:spPr>
          <a:xfrm>
            <a:off x="5044267" y="185718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</a:t>
            </a:r>
            <a:r>
              <a:rPr lang="en" sz="1100"/>
              <a:t>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f744350c44_0_2"/>
          <p:cNvSpPr/>
          <p:nvPr/>
        </p:nvSpPr>
        <p:spPr>
          <a:xfrm>
            <a:off x="3395654" y="185718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GraphBuilderBase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f744350c44_0_2"/>
          <p:cNvSpPr/>
          <p:nvPr/>
        </p:nvSpPr>
        <p:spPr>
          <a:xfrm>
            <a:off x="5044279" y="259328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ContextNNAPI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f744350c44_0_2"/>
          <p:cNvSpPr/>
          <p:nvPr/>
        </p:nvSpPr>
        <p:spPr>
          <a:xfrm>
            <a:off x="5044279" y="2926275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GraphNNAPI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f744350c44_0_2"/>
          <p:cNvSpPr/>
          <p:nvPr/>
        </p:nvSpPr>
        <p:spPr>
          <a:xfrm>
            <a:off x="5045563" y="3580125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NNAPI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f744350c44_0_2"/>
          <p:cNvSpPr/>
          <p:nvPr/>
        </p:nvSpPr>
        <p:spPr>
          <a:xfrm>
            <a:off x="1748313" y="3580125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DirectML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f744350c44_0_2"/>
          <p:cNvSpPr/>
          <p:nvPr/>
        </p:nvSpPr>
        <p:spPr>
          <a:xfrm>
            <a:off x="3436650" y="3580125"/>
            <a:ext cx="13080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OpenVINO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f744350c44_0_2"/>
          <p:cNvSpPr/>
          <p:nvPr/>
        </p:nvSpPr>
        <p:spPr>
          <a:xfrm>
            <a:off x="6692879" y="185718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OperandBase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f744350c44_0_2"/>
          <p:cNvSpPr/>
          <p:nvPr/>
        </p:nvSpPr>
        <p:spPr>
          <a:xfrm>
            <a:off x="6692879" y="2148013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OperatorBase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f744350c44_0_2"/>
          <p:cNvSpPr/>
          <p:nvPr/>
        </p:nvSpPr>
        <p:spPr>
          <a:xfrm>
            <a:off x="1747029" y="259328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ContextDML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f744350c44_0_2"/>
          <p:cNvSpPr/>
          <p:nvPr/>
        </p:nvSpPr>
        <p:spPr>
          <a:xfrm>
            <a:off x="1747029" y="2926275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GraphDML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f744350c44_0_2"/>
          <p:cNvSpPr/>
          <p:nvPr/>
        </p:nvSpPr>
        <p:spPr>
          <a:xfrm>
            <a:off x="3395654" y="259328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ContextIE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f744350c44_0_2"/>
          <p:cNvSpPr/>
          <p:nvPr/>
        </p:nvSpPr>
        <p:spPr>
          <a:xfrm>
            <a:off x="3395654" y="2926263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GraphIE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f744350c44_0_2"/>
          <p:cNvSpPr/>
          <p:nvPr/>
        </p:nvSpPr>
        <p:spPr>
          <a:xfrm>
            <a:off x="6692904" y="259328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Context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f744350c44_0_2"/>
          <p:cNvSpPr/>
          <p:nvPr/>
        </p:nvSpPr>
        <p:spPr>
          <a:xfrm>
            <a:off x="6692904" y="2926263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Another 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gf744350c44_0_2"/>
          <p:cNvSpPr/>
          <p:nvPr/>
        </p:nvSpPr>
        <p:spPr>
          <a:xfrm>
            <a:off x="6694188" y="3578388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Another ML API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f744350c44_0_2"/>
          <p:cNvSpPr/>
          <p:nvPr/>
        </p:nvSpPr>
        <p:spPr>
          <a:xfrm>
            <a:off x="1747029" y="1403825"/>
            <a:ext cx="2996400" cy="20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webnn.h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f744350c44_0_2"/>
          <p:cNvSpPr/>
          <p:nvPr/>
        </p:nvSpPr>
        <p:spPr>
          <a:xfrm>
            <a:off x="5044279" y="1397950"/>
            <a:ext cx="2996400" cy="20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webnn_cpp.h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1" name="Google Shape;171;gf744350c44_0_2"/>
          <p:cNvCxnSpPr/>
          <p:nvPr/>
        </p:nvCxnSpPr>
        <p:spPr>
          <a:xfrm>
            <a:off x="722204" y="1763800"/>
            <a:ext cx="7707300" cy="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2" name="Google Shape;172;gf744350c44_0_2"/>
          <p:cNvCxnSpPr/>
          <p:nvPr/>
        </p:nvCxnSpPr>
        <p:spPr>
          <a:xfrm>
            <a:off x="703029" y="2478975"/>
            <a:ext cx="7726500" cy="1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3" name="Google Shape;173;gf744350c44_0_2"/>
          <p:cNvSpPr txBox="1"/>
          <p:nvPr/>
        </p:nvSpPr>
        <p:spPr>
          <a:xfrm>
            <a:off x="664729" y="1897875"/>
            <a:ext cx="80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 Impl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f744350c44_0_2"/>
          <p:cNvSpPr txBox="1"/>
          <p:nvPr/>
        </p:nvSpPr>
        <p:spPr>
          <a:xfrm>
            <a:off x="664729" y="2593300"/>
            <a:ext cx="80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Backend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f744350c44_0_2"/>
          <p:cNvSpPr txBox="1"/>
          <p:nvPr/>
        </p:nvSpPr>
        <p:spPr>
          <a:xfrm>
            <a:off x="530650" y="4129475"/>
            <a:ext cx="8090400" cy="3540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8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Hardware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f744350c44_0_2"/>
          <p:cNvSpPr/>
          <p:nvPr/>
        </p:nvSpPr>
        <p:spPr>
          <a:xfrm>
            <a:off x="1754725" y="4202200"/>
            <a:ext cx="1324500" cy="2025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CPU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f744350c44_0_2"/>
          <p:cNvSpPr/>
          <p:nvPr/>
        </p:nvSpPr>
        <p:spPr>
          <a:xfrm>
            <a:off x="3403350" y="4205675"/>
            <a:ext cx="1324500" cy="2025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GPU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f744350c44_0_2"/>
          <p:cNvSpPr/>
          <p:nvPr/>
        </p:nvSpPr>
        <p:spPr>
          <a:xfrm>
            <a:off x="5051975" y="4205675"/>
            <a:ext cx="1324500" cy="2025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VPU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f744350c44_0_2"/>
          <p:cNvSpPr/>
          <p:nvPr/>
        </p:nvSpPr>
        <p:spPr>
          <a:xfrm>
            <a:off x="6700575" y="4202200"/>
            <a:ext cx="1324500" cy="202500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GNA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f9767465c8_1_28"/>
          <p:cNvSpPr/>
          <p:nvPr/>
        </p:nvSpPr>
        <p:spPr>
          <a:xfrm>
            <a:off x="510850" y="4528400"/>
            <a:ext cx="8090400" cy="4926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Native 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f9767465c8_1_28"/>
          <p:cNvSpPr txBox="1"/>
          <p:nvPr>
            <p:ph type="title"/>
          </p:nvPr>
        </p:nvSpPr>
        <p:spPr>
          <a:xfrm>
            <a:off x="463000" y="3393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WebNN-native</a:t>
            </a:r>
            <a:r>
              <a:rPr lang="en"/>
              <a:t> Wire Layer (for IPC)</a:t>
            </a:r>
            <a:endParaRPr/>
          </a:p>
        </p:txBody>
      </p:sp>
      <p:sp>
        <p:nvSpPr>
          <p:cNvPr id="186" name="Google Shape;186;gf9767465c8_1_28"/>
          <p:cNvSpPr/>
          <p:nvPr/>
        </p:nvSpPr>
        <p:spPr>
          <a:xfrm>
            <a:off x="509566" y="2316375"/>
            <a:ext cx="8090400" cy="2038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 Native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f9767465c8_1_28"/>
          <p:cNvSpPr/>
          <p:nvPr/>
        </p:nvSpPr>
        <p:spPr>
          <a:xfrm>
            <a:off x="1733641" y="2922550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f9767465c8_1_28"/>
          <p:cNvSpPr/>
          <p:nvPr/>
        </p:nvSpPr>
        <p:spPr>
          <a:xfrm>
            <a:off x="5030879" y="292253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f9767465c8_1_28"/>
          <p:cNvSpPr/>
          <p:nvPr/>
        </p:nvSpPr>
        <p:spPr>
          <a:xfrm>
            <a:off x="3382266" y="292253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GraphBuilderBase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f9767465c8_1_28"/>
          <p:cNvSpPr/>
          <p:nvPr/>
        </p:nvSpPr>
        <p:spPr>
          <a:xfrm>
            <a:off x="5030891" y="365863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ContextNNAPI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f9767465c8_1_28"/>
          <p:cNvSpPr/>
          <p:nvPr/>
        </p:nvSpPr>
        <p:spPr>
          <a:xfrm>
            <a:off x="5030891" y="3991625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GraphNNAPI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f9767465c8_1_28"/>
          <p:cNvSpPr/>
          <p:nvPr/>
        </p:nvSpPr>
        <p:spPr>
          <a:xfrm>
            <a:off x="5032175" y="4645475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NNAPI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f9767465c8_1_28"/>
          <p:cNvSpPr/>
          <p:nvPr/>
        </p:nvSpPr>
        <p:spPr>
          <a:xfrm>
            <a:off x="1734925" y="4645475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DirectML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f9767465c8_1_28"/>
          <p:cNvSpPr/>
          <p:nvPr/>
        </p:nvSpPr>
        <p:spPr>
          <a:xfrm>
            <a:off x="3423263" y="4645475"/>
            <a:ext cx="13080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OpenVINO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f9767465c8_1_28"/>
          <p:cNvSpPr/>
          <p:nvPr/>
        </p:nvSpPr>
        <p:spPr>
          <a:xfrm>
            <a:off x="6679491" y="2922538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OperandBase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f9767465c8_1_28"/>
          <p:cNvSpPr/>
          <p:nvPr/>
        </p:nvSpPr>
        <p:spPr>
          <a:xfrm>
            <a:off x="6679491" y="3213363"/>
            <a:ext cx="1324500" cy="2025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OperatorBase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gf9767465c8_1_28"/>
          <p:cNvSpPr/>
          <p:nvPr/>
        </p:nvSpPr>
        <p:spPr>
          <a:xfrm>
            <a:off x="1733641" y="365863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ContextDML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gf9767465c8_1_28"/>
          <p:cNvSpPr/>
          <p:nvPr/>
        </p:nvSpPr>
        <p:spPr>
          <a:xfrm>
            <a:off x="1733641" y="3991625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GraphDML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f9767465c8_1_28"/>
          <p:cNvSpPr/>
          <p:nvPr/>
        </p:nvSpPr>
        <p:spPr>
          <a:xfrm>
            <a:off x="3382266" y="3658638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ContextIE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f9767465c8_1_28"/>
          <p:cNvSpPr/>
          <p:nvPr/>
        </p:nvSpPr>
        <p:spPr>
          <a:xfrm>
            <a:off x="3382266" y="3991613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GraphIE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gf9767465c8_1_28"/>
          <p:cNvSpPr/>
          <p:nvPr/>
        </p:nvSpPr>
        <p:spPr>
          <a:xfrm>
            <a:off x="6679526" y="3658650"/>
            <a:ext cx="15066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Other 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Context Impl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f9767465c8_1_28"/>
          <p:cNvSpPr/>
          <p:nvPr/>
        </p:nvSpPr>
        <p:spPr>
          <a:xfrm>
            <a:off x="6679516" y="3991613"/>
            <a:ext cx="1324500" cy="202500"/>
          </a:xfrm>
          <a:prstGeom prst="rect">
            <a:avLst/>
          </a:prstGeom>
          <a:solidFill>
            <a:srgbClr val="F1C23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Other </a:t>
            </a: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 Impl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gf9767465c8_1_28"/>
          <p:cNvSpPr/>
          <p:nvPr/>
        </p:nvSpPr>
        <p:spPr>
          <a:xfrm>
            <a:off x="6680800" y="4643738"/>
            <a:ext cx="1324500" cy="2025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solidFill>
                  <a:schemeClr val="lt1"/>
                </a:solidFill>
              </a:rPr>
              <a:t>Other </a:t>
            </a:r>
            <a:r>
              <a:rPr b="0" i="0" lang="en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ML API</a:t>
            </a:r>
            <a:endParaRPr b="0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f9767465c8_1_28"/>
          <p:cNvSpPr/>
          <p:nvPr/>
        </p:nvSpPr>
        <p:spPr>
          <a:xfrm>
            <a:off x="1733641" y="2469175"/>
            <a:ext cx="2996400" cy="20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webnn.h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f9767465c8_1_28"/>
          <p:cNvSpPr/>
          <p:nvPr/>
        </p:nvSpPr>
        <p:spPr>
          <a:xfrm>
            <a:off x="5030891" y="2463300"/>
            <a:ext cx="2996400" cy="20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webnn_cpp.h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6" name="Google Shape;206;gf9767465c8_1_28"/>
          <p:cNvCxnSpPr/>
          <p:nvPr/>
        </p:nvCxnSpPr>
        <p:spPr>
          <a:xfrm>
            <a:off x="708816" y="2829150"/>
            <a:ext cx="7707300" cy="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gf9767465c8_1_28"/>
          <p:cNvCxnSpPr/>
          <p:nvPr/>
        </p:nvCxnSpPr>
        <p:spPr>
          <a:xfrm>
            <a:off x="689641" y="3544325"/>
            <a:ext cx="7726500" cy="1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8" name="Google Shape;208;gf9767465c8_1_28"/>
          <p:cNvSpPr txBox="1"/>
          <p:nvPr/>
        </p:nvSpPr>
        <p:spPr>
          <a:xfrm>
            <a:off x="651341" y="2963225"/>
            <a:ext cx="80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 Impl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f9767465c8_1_28"/>
          <p:cNvSpPr txBox="1"/>
          <p:nvPr/>
        </p:nvSpPr>
        <p:spPr>
          <a:xfrm>
            <a:off x="651341" y="3658650"/>
            <a:ext cx="804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Backend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f9767465c8_1_28"/>
          <p:cNvSpPr/>
          <p:nvPr/>
        </p:nvSpPr>
        <p:spPr>
          <a:xfrm>
            <a:off x="507700" y="1078063"/>
            <a:ext cx="8090400" cy="1064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gf9767465c8_1_28"/>
          <p:cNvSpPr/>
          <p:nvPr/>
        </p:nvSpPr>
        <p:spPr>
          <a:xfrm>
            <a:off x="1731775" y="1738100"/>
            <a:ext cx="1324500" cy="3387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Create WeNN Native Objects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Google Shape;212;gf9767465c8_1_28"/>
          <p:cNvCxnSpPr/>
          <p:nvPr/>
        </p:nvCxnSpPr>
        <p:spPr>
          <a:xfrm>
            <a:off x="687775" y="1661476"/>
            <a:ext cx="7726500" cy="10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3" name="Google Shape;213;gf9767465c8_1_28"/>
          <p:cNvSpPr txBox="1"/>
          <p:nvPr/>
        </p:nvSpPr>
        <p:spPr>
          <a:xfrm>
            <a:off x="649475" y="1316457"/>
            <a:ext cx="804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/>
              <a:t>Wire Client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f9767465c8_1_28"/>
          <p:cNvSpPr txBox="1"/>
          <p:nvPr/>
        </p:nvSpPr>
        <p:spPr>
          <a:xfrm>
            <a:off x="645813" y="1729350"/>
            <a:ext cx="88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/>
              <a:t>Wire Server</a:t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f9767465c8_1_28"/>
          <p:cNvSpPr/>
          <p:nvPr/>
        </p:nvSpPr>
        <p:spPr>
          <a:xfrm>
            <a:off x="3352700" y="1729500"/>
            <a:ext cx="1324500" cy="3387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Deserialize Command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f9767465c8_1_28"/>
          <p:cNvSpPr/>
          <p:nvPr/>
        </p:nvSpPr>
        <p:spPr>
          <a:xfrm>
            <a:off x="5029025" y="1738100"/>
            <a:ext cx="1324500" cy="3114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Call WebNN API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f9767465c8_1_28"/>
          <p:cNvSpPr/>
          <p:nvPr/>
        </p:nvSpPr>
        <p:spPr>
          <a:xfrm>
            <a:off x="6638400" y="1738174"/>
            <a:ext cx="1324500" cy="311400"/>
          </a:xfrm>
          <a:prstGeom prst="rect">
            <a:avLst/>
          </a:prstGeom>
          <a:solidFill>
            <a:srgbClr val="00C7F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Handle Commands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gf9767465c8_1_28"/>
          <p:cNvSpPr/>
          <p:nvPr/>
        </p:nvSpPr>
        <p:spPr>
          <a:xfrm>
            <a:off x="1745350" y="1218200"/>
            <a:ext cx="1324500" cy="338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Create Client Objects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gf9767465c8_1_28"/>
          <p:cNvSpPr/>
          <p:nvPr/>
        </p:nvSpPr>
        <p:spPr>
          <a:xfrm>
            <a:off x="3361125" y="1227750"/>
            <a:ext cx="1324500" cy="338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Serialize Command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f9767465c8_1_28"/>
          <p:cNvSpPr/>
          <p:nvPr/>
        </p:nvSpPr>
        <p:spPr>
          <a:xfrm>
            <a:off x="5011300" y="1218200"/>
            <a:ext cx="1324500" cy="3666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Get Command Space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gf9767465c8_1_28"/>
          <p:cNvSpPr/>
          <p:nvPr/>
        </p:nvSpPr>
        <p:spPr>
          <a:xfrm>
            <a:off x="6638400" y="1209475"/>
            <a:ext cx="1324500" cy="3387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/>
              <a:t>Flush Commands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"/>
          <p:cNvSpPr txBox="1"/>
          <p:nvPr/>
        </p:nvSpPr>
        <p:spPr>
          <a:xfrm>
            <a:off x="2990325" y="3426975"/>
            <a:ext cx="73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WebNNCommand                       MailBoxCommand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7"/>
          <p:cNvSpPr txBox="1"/>
          <p:nvPr>
            <p:ph type="title"/>
          </p:nvPr>
        </p:nvSpPr>
        <p:spPr>
          <a:xfrm>
            <a:off x="311700" y="291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Chromium Integration of WebNN-native GPU Backend </a:t>
            </a:r>
            <a:endParaRPr/>
          </a:p>
        </p:txBody>
      </p:sp>
      <p:cxnSp>
        <p:nvCxnSpPr>
          <p:cNvPr id="228" name="Google Shape;228;p7"/>
          <p:cNvCxnSpPr/>
          <p:nvPr/>
        </p:nvCxnSpPr>
        <p:spPr>
          <a:xfrm>
            <a:off x="1125511" y="2752619"/>
            <a:ext cx="6638700" cy="600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dot"/>
            <a:miter lim="400000"/>
            <a:headEnd len="sm" w="sm" type="none"/>
            <a:tailEnd len="sm" w="sm" type="none"/>
          </a:ln>
        </p:spPr>
      </p:cxnSp>
      <p:cxnSp>
        <p:nvCxnSpPr>
          <p:cNvPr id="229" name="Google Shape;229;p7"/>
          <p:cNvCxnSpPr/>
          <p:nvPr/>
        </p:nvCxnSpPr>
        <p:spPr>
          <a:xfrm>
            <a:off x="4839000" y="1106875"/>
            <a:ext cx="0" cy="322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30" name="Google Shape;230;p7"/>
          <p:cNvCxnSpPr/>
          <p:nvPr/>
        </p:nvCxnSpPr>
        <p:spPr>
          <a:xfrm flipH="1" rot="10800000">
            <a:off x="3375700" y="1777525"/>
            <a:ext cx="4800" cy="213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31" name="Google Shape;231;p7"/>
          <p:cNvSpPr/>
          <p:nvPr/>
        </p:nvSpPr>
        <p:spPr>
          <a:xfrm>
            <a:off x="697225" y="1956075"/>
            <a:ext cx="1484400" cy="24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Render process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7"/>
          <p:cNvSpPr/>
          <p:nvPr/>
        </p:nvSpPr>
        <p:spPr>
          <a:xfrm>
            <a:off x="809350" y="3869775"/>
            <a:ext cx="1209000" cy="24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Gpu process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"/>
          <p:cNvSpPr/>
          <p:nvPr/>
        </p:nvSpPr>
        <p:spPr>
          <a:xfrm>
            <a:off x="2503600" y="864475"/>
            <a:ext cx="4700100" cy="32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WebIDL API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7"/>
          <p:cNvSpPr/>
          <p:nvPr/>
        </p:nvSpPr>
        <p:spPr>
          <a:xfrm>
            <a:off x="2475550" y="1438713"/>
            <a:ext cx="4756200" cy="3381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WebNNImplemenation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7"/>
          <p:cNvSpPr/>
          <p:nvPr/>
        </p:nvSpPr>
        <p:spPr>
          <a:xfrm>
            <a:off x="2238800" y="2638025"/>
            <a:ext cx="1543800" cy="239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7"/>
          <p:cNvSpPr/>
          <p:nvPr/>
        </p:nvSpPr>
        <p:spPr>
          <a:xfrm>
            <a:off x="2340501" y="3865323"/>
            <a:ext cx="2931600" cy="338100"/>
          </a:xfrm>
          <a:prstGeom prst="rect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WireServer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"/>
          <p:cNvSpPr/>
          <p:nvPr/>
        </p:nvSpPr>
        <p:spPr>
          <a:xfrm>
            <a:off x="2340500" y="4461700"/>
            <a:ext cx="2931600" cy="3225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WebNN-native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7"/>
          <p:cNvSpPr/>
          <p:nvPr/>
        </p:nvSpPr>
        <p:spPr>
          <a:xfrm>
            <a:off x="4216175" y="2638025"/>
            <a:ext cx="1543800" cy="239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Shared Memory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7"/>
          <p:cNvSpPr/>
          <p:nvPr/>
        </p:nvSpPr>
        <p:spPr>
          <a:xfrm>
            <a:off x="2592775" y="2003700"/>
            <a:ext cx="1098300" cy="322500"/>
          </a:xfrm>
          <a:prstGeom prst="rect">
            <a:avLst/>
          </a:prstGeom>
          <a:solidFill>
            <a:srgbClr val="DD7E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WireClient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7"/>
          <p:cNvSpPr/>
          <p:nvPr/>
        </p:nvSpPr>
        <p:spPr>
          <a:xfrm>
            <a:off x="3959200" y="2036088"/>
            <a:ext cx="3244500" cy="322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WebNNCmdHelper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7"/>
          <p:cNvCxnSpPr/>
          <p:nvPr/>
        </p:nvCxnSpPr>
        <p:spPr>
          <a:xfrm flipH="1" rot="10800000">
            <a:off x="4893100" y="2369263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42" name="Google Shape;242;p7"/>
          <p:cNvCxnSpPr/>
          <p:nvPr/>
        </p:nvCxnSpPr>
        <p:spPr>
          <a:xfrm flipH="1" rot="10800000">
            <a:off x="3318025" y="2267413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43" name="Google Shape;243;p7"/>
          <p:cNvSpPr/>
          <p:nvPr/>
        </p:nvSpPr>
        <p:spPr>
          <a:xfrm>
            <a:off x="6006600" y="2617875"/>
            <a:ext cx="1543800" cy="2397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CommandBuffer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4" name="Google Shape;244;p7"/>
          <p:cNvCxnSpPr/>
          <p:nvPr/>
        </p:nvCxnSpPr>
        <p:spPr>
          <a:xfrm flipH="1" rot="10800000">
            <a:off x="6655125" y="2369250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45" name="Google Shape;245;p7"/>
          <p:cNvSpPr/>
          <p:nvPr/>
        </p:nvSpPr>
        <p:spPr>
          <a:xfrm>
            <a:off x="2803000" y="3142925"/>
            <a:ext cx="4428900" cy="3381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WebNNDecoderImpl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6" name="Google Shape;246;p7"/>
          <p:cNvCxnSpPr/>
          <p:nvPr/>
        </p:nvCxnSpPr>
        <p:spPr>
          <a:xfrm flipH="1" rot="10800000">
            <a:off x="4893100" y="1720050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47" name="Google Shape;247;p7"/>
          <p:cNvCxnSpPr/>
          <p:nvPr/>
        </p:nvCxnSpPr>
        <p:spPr>
          <a:xfrm flipH="1" rot="10800000">
            <a:off x="6531100" y="2792450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48" name="Google Shape;248;p7"/>
          <p:cNvSpPr/>
          <p:nvPr/>
        </p:nvSpPr>
        <p:spPr>
          <a:xfrm>
            <a:off x="5759975" y="3865325"/>
            <a:ext cx="1209000" cy="3849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GPU Buffer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9" name="Google Shape;249;p7"/>
          <p:cNvCxnSpPr/>
          <p:nvPr/>
        </p:nvCxnSpPr>
        <p:spPr>
          <a:xfrm flipH="1" rot="10800000">
            <a:off x="6302650" y="3481025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50" name="Google Shape;250;p7"/>
          <p:cNvCxnSpPr/>
          <p:nvPr/>
        </p:nvCxnSpPr>
        <p:spPr>
          <a:xfrm flipH="1" rot="10800000">
            <a:off x="3827550" y="3493900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51" name="Google Shape;251;p7"/>
          <p:cNvCxnSpPr>
            <a:stCxn id="237" idx="0"/>
            <a:endCxn id="236" idx="2"/>
          </p:cNvCxnSpPr>
          <p:nvPr/>
        </p:nvCxnSpPr>
        <p:spPr>
          <a:xfrm rot="10800000">
            <a:off x="3806300" y="4203400"/>
            <a:ext cx="0" cy="258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52" name="Google Shape;252;p7"/>
          <p:cNvSpPr txBox="1"/>
          <p:nvPr/>
        </p:nvSpPr>
        <p:spPr>
          <a:xfrm>
            <a:off x="6193550" y="2259775"/>
            <a:ext cx="73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mojom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3" name="Google Shape;253;p7"/>
          <p:cNvCxnSpPr/>
          <p:nvPr/>
        </p:nvCxnSpPr>
        <p:spPr>
          <a:xfrm rot="10800000">
            <a:off x="2583475" y="2932675"/>
            <a:ext cx="9300" cy="891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cxnSp>
        <p:nvCxnSpPr>
          <p:cNvPr id="254" name="Google Shape;254;p7"/>
          <p:cNvCxnSpPr/>
          <p:nvPr/>
        </p:nvCxnSpPr>
        <p:spPr>
          <a:xfrm flipH="1" rot="10800000">
            <a:off x="4893100" y="2792675"/>
            <a:ext cx="3000" cy="384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triangle"/>
            <a:tailEnd len="sm" w="sm" type="none"/>
          </a:ln>
        </p:spPr>
      </p:cxnSp>
      <p:sp>
        <p:nvSpPr>
          <p:cNvPr id="255" name="Google Shape;255;p7"/>
          <p:cNvSpPr txBox="1"/>
          <p:nvPr/>
        </p:nvSpPr>
        <p:spPr>
          <a:xfrm>
            <a:off x="3162400" y="4837925"/>
            <a:ext cx="173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GPU backend</a:t>
            </a:r>
            <a:endParaRPr/>
          </a:p>
        </p:txBody>
      </p:sp>
      <p:sp>
        <p:nvSpPr>
          <p:cNvPr id="256" name="Google Shape;256;p7"/>
          <p:cNvSpPr txBox="1"/>
          <p:nvPr/>
        </p:nvSpPr>
        <p:spPr>
          <a:xfrm>
            <a:off x="5690400" y="4634525"/>
            <a:ext cx="661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Chromium </a:t>
            </a:r>
            <a:r>
              <a:rPr lang="en" u="sng">
                <a:solidFill>
                  <a:schemeClr val="hlink"/>
                </a:solidFill>
                <a:hlinkClick r:id="rId4"/>
              </a:rPr>
              <a:t>Implementation</a:t>
            </a:r>
            <a:r>
              <a:rPr lang="en" u="sng">
                <a:solidFill>
                  <a:schemeClr val="hlink"/>
                </a:solidFill>
                <a:hlinkClick r:id="rId5"/>
              </a:rPr>
              <a:t> Design Doc</a:t>
            </a:r>
            <a:endParaRPr/>
          </a:p>
        </p:txBody>
      </p:sp>
      <p:sp>
        <p:nvSpPr>
          <p:cNvPr id="257" name="Google Shape;257;p7"/>
          <p:cNvSpPr txBox="1"/>
          <p:nvPr/>
        </p:nvSpPr>
        <p:spPr>
          <a:xfrm>
            <a:off x="2475550" y="2248700"/>
            <a:ext cx="733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Conv2d, Add, Relu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f744350c44_0_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n"/>
              <a:t>Summary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f744350c44_0_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Reuse Dawn infrastructure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Interfaces generated by IDL, </a:t>
            </a:r>
            <a:r>
              <a:rPr lang="en"/>
              <a:t>focus</a:t>
            </a:r>
            <a:r>
              <a:rPr lang="en"/>
              <a:t> on implementation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Wire layer for Inter-Process-Communication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Validation and error handling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Reuse Command Buffer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Interoperate with WebGPU to share buffer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security mechanism to access GPU device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Better performance for multi-commands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 for review of the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design doc</a:t>
            </a:r>
            <a:r>
              <a:rPr lang="en"/>
              <a:t>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Share Dawn infrastructure with WebGPU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Interoperate with WebGPU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Expose shmem as an ArrayBuffer to improve the IPC performance?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WebNN-native CPU backend in Render process?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WebNN-native AI accelerator backend in GPU process?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 Async API?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Next Steps</a:t>
            </a:r>
            <a:endParaRPr/>
          </a:p>
        </p:txBody>
      </p:sp>
      <p:sp>
        <p:nvSpPr>
          <p:cNvPr id="269" name="Google Shape;269;p10"/>
          <p:cNvSpPr txBox="1"/>
          <p:nvPr>
            <p:ph idx="1" type="body"/>
          </p:nvPr>
        </p:nvSpPr>
        <p:spPr>
          <a:xfrm>
            <a:off x="311700" y="1152475"/>
            <a:ext cx="8520600" cy="37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Iterate the design with review feedbacks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 </a:t>
            </a:r>
            <a:r>
              <a:rPr lang="en"/>
              <a:t>The Chromium </a:t>
            </a:r>
            <a:r>
              <a:rPr lang="en" u="sng">
                <a:solidFill>
                  <a:schemeClr val="hlink"/>
                </a:solidFill>
                <a:hlinkClick r:id="rId3"/>
              </a:rPr>
              <a:t>process</a:t>
            </a:r>
            <a:r>
              <a:rPr lang="en"/>
              <a:t> to launch a new feature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Step 0: Create a ChromeStatus entry, and choose your feature type.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Feature type of WebNN? “</a:t>
            </a:r>
            <a:r>
              <a:rPr lang="en"/>
              <a:t>New feature incubation” or “Implementation of existing standard”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Call for mentors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