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20"/>
  </p:notesMasterIdLst>
  <p:sldIdLst>
    <p:sldId id="256" r:id="rId2"/>
    <p:sldId id="295" r:id="rId3"/>
    <p:sldId id="280" r:id="rId4"/>
    <p:sldId id="321" r:id="rId5"/>
    <p:sldId id="322" r:id="rId6"/>
    <p:sldId id="308" r:id="rId7"/>
    <p:sldId id="311" r:id="rId8"/>
    <p:sldId id="320" r:id="rId9"/>
    <p:sldId id="303" r:id="rId10"/>
    <p:sldId id="304" r:id="rId11"/>
    <p:sldId id="323" r:id="rId12"/>
    <p:sldId id="305" r:id="rId13"/>
    <p:sldId id="324" r:id="rId14"/>
    <p:sldId id="312" r:id="rId15"/>
    <p:sldId id="315" r:id="rId16"/>
    <p:sldId id="291" r:id="rId17"/>
    <p:sldId id="326" r:id="rId18"/>
    <p:sldId id="289" r:id="rId1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4" userDrawn="1">
          <p15:clr>
            <a:srgbClr val="A4A3A4"/>
          </p15:clr>
        </p15:guide>
        <p15:guide id="2" pos="331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hish" initials="A" lastIdx="1" clrIdx="0">
    <p:extLst>
      <p:ext uri="{19B8F6BF-5375-455C-9EA6-DF929625EA0E}">
        <p15:presenceInfo xmlns:p15="http://schemas.microsoft.com/office/powerpoint/2012/main" userId="2043f694c4c327b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582C"/>
    <a:srgbClr val="F99500"/>
    <a:srgbClr val="F7AF87"/>
    <a:srgbClr val="F39200"/>
    <a:srgbClr val="B9813E"/>
    <a:srgbClr val="A75F0A"/>
    <a:srgbClr val="E48312"/>
    <a:srgbClr val="FFFFFF"/>
    <a:srgbClr val="A57E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3" autoAdjust="0"/>
    <p:restoredTop sz="87662" autoAdjust="0"/>
  </p:normalViewPr>
  <p:slideViewPr>
    <p:cSldViewPr snapToGrid="0">
      <p:cViewPr varScale="1">
        <p:scale>
          <a:sx n="129" d="100"/>
          <a:sy n="129" d="100"/>
        </p:scale>
        <p:origin x="90" y="114"/>
      </p:cViewPr>
      <p:guideLst>
        <p:guide orient="horz" pos="1644"/>
        <p:guide pos="3312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8dfdd71705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8dfdd71705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091103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86bd505e97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86bd505e97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092558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8dfdd71705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8dfdd71705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244364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86bd505e97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86bd505e97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Comments</a:t>
            </a:r>
          </a:p>
          <a:p>
            <a:pPr marL="0" indent="0">
              <a:buNone/>
            </a:pPr>
            <a:r>
              <a:rPr lang="de-DE" dirty="0"/>
              <a:t>*************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+ Give an example: why do vehicles communicate? What type of data they exchange? Give example for each type?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- Consistent example – Alice, Bob, Charlie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67823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7382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8dfdd71705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8dfdd71705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09789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86bd505e97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86bd505e97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2285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86bd505e97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86bd505e97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3278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8dfdd71705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8dfdd71705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009032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47673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86bd505e97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86bd505e97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32160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8dfdd71705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8dfdd71705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5132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5016403"/>
            <a:ext cx="9141619" cy="1270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4889308"/>
            <a:ext cx="9141619" cy="127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41715"/>
            <a:ext cx="754380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0437" y="4574286"/>
            <a:ext cx="1368419" cy="133929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A26B850-FFF7-450C-B990-782293ECAB88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822960" y="1260971"/>
            <a:ext cx="7406640" cy="0"/>
          </a:xfrm>
          <a:prstGeom prst="line">
            <a:avLst/>
          </a:prstGeom>
          <a:ln w="6350">
            <a:solidFill>
              <a:srgbClr val="E483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3628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742B3-EB07-48B4-AEAD-4B0BF1EF8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9AD61E-7B9A-4A79-B02E-E714FCDCEA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981916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16555" y="4859126"/>
            <a:ext cx="1854203" cy="273844"/>
          </a:xfrm>
          <a:prstGeom prst="rect">
            <a:avLst/>
          </a:prstGeom>
        </p:spPr>
        <p:txBody>
          <a:bodyPr/>
          <a:lstStyle/>
          <a:p>
            <a:fld id="{FEC3D4F5-1CA8-4282-ACF4-F96179E8D103}" type="datetime1">
              <a:rPr lang="en-US" smtClean="0"/>
              <a:t>10/26/2021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969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5078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3AF393-821B-4439-94D2-E6EC1C1C60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305008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29" y="4899669"/>
            <a:ext cx="9144000" cy="2438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-1" y="4844903"/>
            <a:ext cx="9144001" cy="49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301"/>
            <a:ext cx="7543800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" y="4850170"/>
            <a:ext cx="392906" cy="2933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cxnSp>
        <p:nvCxnSpPr>
          <p:cNvPr id="10" name="Straight Connector 9"/>
          <p:cNvCxnSpPr>
            <a:cxnSpLocks/>
          </p:cNvCxnSpPr>
          <p:nvPr userDrawn="1"/>
        </p:nvCxnSpPr>
        <p:spPr>
          <a:xfrm>
            <a:off x="392907" y="562802"/>
            <a:ext cx="385309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2356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99" r:id="rId2"/>
    <p:sldLayoutId id="2147483688" r:id="rId3"/>
    <p:sldLayoutId id="2147483698" r:id="rId4"/>
    <p:sldLayoutId id="2147483700" r:id="rId5"/>
  </p:sldLayoutIdLst>
  <p:hf sldNum="0" hdr="0" ftr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sv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36D16D1E-4205-49F5-BD2A-DA769947C1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012FD100-C039-4E03-B5E4-2EDFA7290A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756452"/>
            <a:ext cx="9144000" cy="494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4418FCD2-8448-4A81-8EB4-72250F782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149" y="1303383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51435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4" name="Google Shape;134;p13"/>
          <p:cNvSpPr txBox="1">
            <a:spLocks noGrp="1"/>
          </p:cNvSpPr>
          <p:nvPr>
            <p:ph type="title"/>
          </p:nvPr>
        </p:nvSpPr>
        <p:spPr>
          <a:xfrm>
            <a:off x="3207831" y="854439"/>
            <a:ext cx="5847022" cy="2120399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 fontScale="90000"/>
          </a:bodyPr>
          <a:lstStyle/>
          <a:p>
            <a:pPr lvl="0" indent="0" defTabSz="914400">
              <a:lnSpc>
                <a:spcPct val="150000"/>
              </a:lnSpc>
              <a:spcAft>
                <a:spcPts val="0"/>
              </a:spcAft>
              <a:buClr>
                <a:schemeClr val="dk1"/>
              </a:buClr>
              <a:buSzPts val="1100"/>
            </a:pPr>
            <a:br>
              <a:rPr lang="en-US" sz="1900" b="1" spc="-50" dirty="0">
                <a:solidFill>
                  <a:schemeClr val="tx1"/>
                </a:solidFill>
                <a:sym typeface="Times New Roman"/>
              </a:rPr>
            </a:br>
            <a:br>
              <a:rPr lang="en-US" sz="1900" b="1" spc="-50" dirty="0">
                <a:solidFill>
                  <a:schemeClr val="tx1"/>
                </a:solidFill>
                <a:sym typeface="Times New Roman"/>
              </a:rPr>
            </a:br>
            <a:br>
              <a:rPr lang="en-US" sz="1900" b="1" spc="-50" dirty="0">
                <a:solidFill>
                  <a:schemeClr val="tx1"/>
                </a:solidFill>
                <a:sym typeface="Times New Roman"/>
              </a:rPr>
            </a:br>
            <a:r>
              <a:rPr lang="en-US" sz="1900" b="1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  <a:sym typeface="Times New Roman"/>
              </a:rPr>
              <a:t>Connected Vehicle Access Control Policy Framework for Secure and Privacy-Preserving Vehicle to Everything (V2X) Communication</a:t>
            </a:r>
            <a:r>
              <a:rPr lang="en-US" sz="1900" b="1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rPr>
              <a:t>	</a:t>
            </a:r>
            <a:br>
              <a:rPr lang="en-US" sz="1900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n-US" sz="1900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rPr>
              <a:t>				</a:t>
            </a:r>
            <a:r>
              <a:rPr lang="en-US" sz="1900" b="1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rPr>
              <a:t>Ashish Ashutosh</a:t>
            </a:r>
            <a:br>
              <a:rPr lang="en-US" sz="1900" b="1" spc="-50" dirty="0">
                <a:solidFill>
                  <a:schemeClr val="tx1"/>
                </a:solidFill>
                <a:sym typeface="Times New Roman"/>
              </a:rPr>
            </a:br>
            <a:endParaRPr lang="en-US" sz="1900" b="1" spc="-50" dirty="0">
              <a:solidFill>
                <a:schemeClr val="tx1"/>
              </a:solidFill>
              <a:sym typeface="Times New Roman"/>
            </a:endParaRPr>
          </a:p>
          <a:p>
            <a:pPr lvl="0" indent="0" defTabSz="914400">
              <a:spcAft>
                <a:spcPts val="0"/>
              </a:spcAft>
            </a:pPr>
            <a:endParaRPr lang="en-US" sz="1900" spc="-50" dirty="0">
              <a:solidFill>
                <a:schemeClr val="tx1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E7E663D-2107-4171-85B4-EDEC4074237D}"/>
              </a:ext>
            </a:extLst>
          </p:cNvPr>
          <p:cNvGrpSpPr/>
          <p:nvPr/>
        </p:nvGrpSpPr>
        <p:grpSpPr>
          <a:xfrm>
            <a:off x="3675017" y="3600840"/>
            <a:ext cx="5680294" cy="2625337"/>
            <a:chOff x="3662651" y="3102958"/>
            <a:chExt cx="5750215" cy="1859362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C3DA318D-B02C-4A8A-8CE6-5BFB46E4013F}"/>
                </a:ext>
              </a:extLst>
            </p:cNvPr>
            <p:cNvSpPr/>
            <p:nvPr/>
          </p:nvSpPr>
          <p:spPr>
            <a:xfrm>
              <a:off x="3910695" y="3102958"/>
              <a:ext cx="4912150" cy="922812"/>
            </a:xfrm>
            <a:prstGeom prst="roundRect">
              <a:avLst>
                <a:gd name="adj" fmla="val 10000"/>
              </a:avLst>
            </a:prstGeom>
            <a:solidFill>
              <a:srgbClr val="F39200"/>
            </a:solidFill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bg1">
                <a:lumMod val="95000"/>
                <a:hueOff val="0"/>
                <a:satOff val="0"/>
                <a:lumOff val="0"/>
                <a:alphaOff val="0"/>
              </a:schemeClr>
            </a:fillRef>
            <a:effectRef idx="0">
              <a:schemeClr val="bg1">
                <a:lumMod val="9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231CB8A-1144-4643-BFD1-72A983DCEDE4}"/>
                </a:ext>
              </a:extLst>
            </p:cNvPr>
            <p:cNvSpPr/>
            <p:nvPr/>
          </p:nvSpPr>
          <p:spPr>
            <a:xfrm>
              <a:off x="3998517" y="3150816"/>
              <a:ext cx="5414349" cy="922812"/>
            </a:xfrm>
            <a:custGeom>
              <a:avLst/>
              <a:gdLst>
                <a:gd name="connsiteX0" fmla="*/ 0 w 4284341"/>
                <a:gd name="connsiteY0" fmla="*/ 0 h 704688"/>
                <a:gd name="connsiteX1" fmla="*/ 4284341 w 4284341"/>
                <a:gd name="connsiteY1" fmla="*/ 0 h 704688"/>
                <a:gd name="connsiteX2" fmla="*/ 4284341 w 4284341"/>
                <a:gd name="connsiteY2" fmla="*/ 704688 h 704688"/>
                <a:gd name="connsiteX3" fmla="*/ 0 w 4284341"/>
                <a:gd name="connsiteY3" fmla="*/ 704688 h 704688"/>
                <a:gd name="connsiteX4" fmla="*/ 0 w 4284341"/>
                <a:gd name="connsiteY4" fmla="*/ 0 h 70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4341" h="704688">
                  <a:moveTo>
                    <a:pt x="0" y="0"/>
                  </a:moveTo>
                  <a:lnTo>
                    <a:pt x="4284341" y="0"/>
                  </a:lnTo>
                  <a:lnTo>
                    <a:pt x="4284341" y="704688"/>
                  </a:lnTo>
                  <a:lnTo>
                    <a:pt x="0" y="70468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4579" tIns="74579" rIns="74579" bIns="74579" numCol="1" spcCol="1270" anchor="ctr" anchorCtr="0">
              <a:noAutofit/>
            </a:bodyPr>
            <a:lstStyle/>
            <a:p>
              <a:pPr marL="0" lvl="0" indent="0" defTabSz="7556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700" kern="1200" dirty="0"/>
                <a:t>Supervisors:      Prof. Dr. Lionel Brunie</a:t>
              </a:r>
              <a:endParaRPr lang="de-DE" sz="1700" dirty="0"/>
            </a:p>
            <a:p>
              <a:pPr marL="0" lvl="0" indent="0" defTabSz="7556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700" kern="1200" dirty="0"/>
                <a:t>                            Prof. Dr. Harald Kosch                                                                            </a:t>
              </a:r>
            </a:p>
            <a:p>
              <a:pPr marL="0" lvl="0" indent="0" defTabSz="7556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700" kern="1200" dirty="0"/>
                <a:t>Co-supervisor:  Dr. Armin Gerl</a:t>
              </a:r>
              <a:endParaRPr lang="en-US" sz="1700" kern="1200" dirty="0"/>
            </a:p>
            <a:p>
              <a:pPr marL="0" lvl="0" indent="0" algn="ctr" defTabSz="7556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700" kern="120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92E97AA-4B2A-4424-858E-725FB9A9C039}"/>
                </a:ext>
              </a:extLst>
            </p:cNvPr>
            <p:cNvSpPr/>
            <p:nvPr/>
          </p:nvSpPr>
          <p:spPr>
            <a:xfrm>
              <a:off x="3662651" y="4257632"/>
              <a:ext cx="4284341" cy="704688"/>
            </a:xfrm>
            <a:custGeom>
              <a:avLst/>
              <a:gdLst>
                <a:gd name="connsiteX0" fmla="*/ 0 w 4284341"/>
                <a:gd name="connsiteY0" fmla="*/ 0 h 704688"/>
                <a:gd name="connsiteX1" fmla="*/ 4284341 w 4284341"/>
                <a:gd name="connsiteY1" fmla="*/ 0 h 704688"/>
                <a:gd name="connsiteX2" fmla="*/ 4284341 w 4284341"/>
                <a:gd name="connsiteY2" fmla="*/ 704688 h 704688"/>
                <a:gd name="connsiteX3" fmla="*/ 0 w 4284341"/>
                <a:gd name="connsiteY3" fmla="*/ 704688 h 704688"/>
                <a:gd name="connsiteX4" fmla="*/ 0 w 4284341"/>
                <a:gd name="connsiteY4" fmla="*/ 0 h 70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4341" h="704688">
                  <a:moveTo>
                    <a:pt x="0" y="0"/>
                  </a:moveTo>
                  <a:lnTo>
                    <a:pt x="4284341" y="0"/>
                  </a:lnTo>
                  <a:lnTo>
                    <a:pt x="4284341" y="704688"/>
                  </a:lnTo>
                  <a:lnTo>
                    <a:pt x="0" y="70468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4579" tIns="74579" rIns="74579" bIns="74579" numCol="1" spcCol="1270" anchor="ctr" anchorCtr="0">
              <a:noAutofit/>
            </a:bodyPr>
            <a:lstStyle/>
            <a:p>
              <a:pPr marL="0" lvl="0" indent="0" algn="l" defTabSz="7556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700" kern="120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19182061-3D0B-4990-8171-DB80E7665DD1}"/>
              </a:ext>
            </a:extLst>
          </p:cNvPr>
          <p:cNvSpPr/>
          <p:nvPr/>
        </p:nvSpPr>
        <p:spPr>
          <a:xfrm>
            <a:off x="4264" y="-34920"/>
            <a:ext cx="3067803" cy="5178420"/>
          </a:xfrm>
          <a:prstGeom prst="rect">
            <a:avLst/>
          </a:prstGeom>
          <a:solidFill>
            <a:srgbClr val="F39200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8CC226B-DC33-4BBA-8B94-38172930B6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9838" y="45009"/>
            <a:ext cx="2364999" cy="661538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31A72D1E-027A-4F6C-9FCA-7C28AE2D92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207" y="208350"/>
            <a:ext cx="1924193" cy="799249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7243B143-F314-4DF2-91C4-327E55E810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1775" y="93068"/>
            <a:ext cx="2743078" cy="593992"/>
          </a:xfrm>
          <a:prstGeom prst="rect">
            <a:avLst/>
          </a:prstGeom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F539818C-091B-4F39-8BB5-3EDF99D235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991" y="2064755"/>
            <a:ext cx="1824624" cy="711354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86333A9D-33AD-4772-BDDA-D4920EDFFD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176" y="3537480"/>
            <a:ext cx="1793978" cy="807189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A68A61-CB56-4622-890C-4185488492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378" y="4828199"/>
            <a:ext cx="1301528" cy="224038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spcAft>
                <a:spcPts val="600"/>
              </a:spcAft>
            </a:pPr>
            <a:fld id="{84DF0DAA-0D79-46F1-8ACB-713D988E55CD}" type="datetime1">
              <a:rPr lang="en-US" sz="900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10/26/2021</a:t>
            </a:fld>
            <a:endParaRPr lang="en-US" sz="9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>
            <a:spLocks noGrp="1"/>
          </p:cNvSpPr>
          <p:nvPr>
            <p:ph type="title"/>
          </p:nvPr>
        </p:nvSpPr>
        <p:spPr>
          <a:xfrm>
            <a:off x="305557" y="12219"/>
            <a:ext cx="7038900" cy="6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 Decision Process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356044-77E1-4EBC-8337-152203F113BF}"/>
              </a:ext>
            </a:extLst>
          </p:cNvPr>
          <p:cNvSpPr txBox="1"/>
          <p:nvPr/>
        </p:nvSpPr>
        <p:spPr>
          <a:xfrm>
            <a:off x="1974374" y="609816"/>
            <a:ext cx="347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</a:p>
        </p:txBody>
      </p:sp>
      <p:grpSp>
        <p:nvGrpSpPr>
          <p:cNvPr id="196" name="Tablet7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C8751B75-06EF-4057-A764-3ABB0B79AC0B}"/>
              </a:ext>
            </a:extLst>
          </p:cNvPr>
          <p:cNvGrpSpPr>
            <a:grpSpLocks noChangeAspect="1"/>
          </p:cNvGrpSpPr>
          <p:nvPr/>
        </p:nvGrpSpPr>
        <p:grpSpPr>
          <a:xfrm>
            <a:off x="466331" y="673468"/>
            <a:ext cx="650047" cy="723811"/>
            <a:chOff x="3032125" y="2114550"/>
            <a:chExt cx="223838" cy="249238"/>
          </a:xfrm>
          <a:solidFill>
            <a:schemeClr val="tx1"/>
          </a:solidFill>
        </p:grpSpPr>
        <p:sp>
          <p:nvSpPr>
            <p:cNvPr id="197" name="Freeform 1265">
              <a:extLst>
                <a:ext uri="{FF2B5EF4-FFF2-40B4-BE49-F238E27FC236}">
                  <a16:creationId xmlns:a16="http://schemas.microsoft.com/office/drawing/2014/main" id="{1FDE78A1-43EE-45E4-B4F7-D1AB954CB3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2125" y="2114550"/>
              <a:ext cx="219075" cy="174625"/>
            </a:xfrm>
            <a:custGeom>
              <a:avLst/>
              <a:gdLst>
                <a:gd name="T0" fmla="*/ 2455 w 6048"/>
                <a:gd name="T1" fmla="*/ 4785 h 4785"/>
                <a:gd name="T2" fmla="*/ 2455 w 6048"/>
                <a:gd name="T3" fmla="*/ 4785 h 4785"/>
                <a:gd name="T4" fmla="*/ 454 w 6048"/>
                <a:gd name="T5" fmla="*/ 4785 h 4785"/>
                <a:gd name="T6" fmla="*/ 132 w 6048"/>
                <a:gd name="T7" fmla="*/ 4646 h 4785"/>
                <a:gd name="T8" fmla="*/ 0 w 6048"/>
                <a:gd name="T9" fmla="*/ 4318 h 4785"/>
                <a:gd name="T10" fmla="*/ 1 w 6048"/>
                <a:gd name="T11" fmla="*/ 467 h 4785"/>
                <a:gd name="T12" fmla="*/ 455 w 6048"/>
                <a:gd name="T13" fmla="*/ 0 h 4785"/>
                <a:gd name="T14" fmla="*/ 455 w 6048"/>
                <a:gd name="T15" fmla="*/ 0 h 4785"/>
                <a:gd name="T16" fmla="*/ 5593 w 6048"/>
                <a:gd name="T17" fmla="*/ 1 h 4785"/>
                <a:gd name="T18" fmla="*/ 6047 w 6048"/>
                <a:gd name="T19" fmla="*/ 468 h 4785"/>
                <a:gd name="T20" fmla="*/ 6047 w 6048"/>
                <a:gd name="T21" fmla="*/ 4259 h 4785"/>
                <a:gd name="T22" fmla="*/ 5947 w 6048"/>
                <a:gd name="T23" fmla="*/ 4359 h 4785"/>
                <a:gd name="T24" fmla="*/ 5947 w 6048"/>
                <a:gd name="T25" fmla="*/ 4359 h 4785"/>
                <a:gd name="T26" fmla="*/ 5847 w 6048"/>
                <a:gd name="T27" fmla="*/ 4259 h 4785"/>
                <a:gd name="T28" fmla="*/ 5847 w 6048"/>
                <a:gd name="T29" fmla="*/ 468 h 4785"/>
                <a:gd name="T30" fmla="*/ 5593 w 6048"/>
                <a:gd name="T31" fmla="*/ 201 h 4785"/>
                <a:gd name="T32" fmla="*/ 455 w 6048"/>
                <a:gd name="T33" fmla="*/ 200 h 4785"/>
                <a:gd name="T34" fmla="*/ 455 w 6048"/>
                <a:gd name="T35" fmla="*/ 200 h 4785"/>
                <a:gd name="T36" fmla="*/ 201 w 6048"/>
                <a:gd name="T37" fmla="*/ 467 h 4785"/>
                <a:gd name="T38" fmla="*/ 200 w 6048"/>
                <a:gd name="T39" fmla="*/ 4318 h 4785"/>
                <a:gd name="T40" fmla="*/ 276 w 6048"/>
                <a:gd name="T41" fmla="*/ 4507 h 4785"/>
                <a:gd name="T42" fmla="*/ 454 w 6048"/>
                <a:gd name="T43" fmla="*/ 4585 h 4785"/>
                <a:gd name="T44" fmla="*/ 2455 w 6048"/>
                <a:gd name="T45" fmla="*/ 4585 h 4785"/>
                <a:gd name="T46" fmla="*/ 2555 w 6048"/>
                <a:gd name="T47" fmla="*/ 4685 h 4785"/>
                <a:gd name="T48" fmla="*/ 2455 w 6048"/>
                <a:gd name="T49" fmla="*/ 4785 h 4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48" h="4785">
                  <a:moveTo>
                    <a:pt x="2455" y="4785"/>
                  </a:moveTo>
                  <a:lnTo>
                    <a:pt x="2455" y="4785"/>
                  </a:lnTo>
                  <a:lnTo>
                    <a:pt x="454" y="4785"/>
                  </a:lnTo>
                  <a:cubicBezTo>
                    <a:pt x="332" y="4785"/>
                    <a:pt x="217" y="4735"/>
                    <a:pt x="132" y="4646"/>
                  </a:cubicBezTo>
                  <a:cubicBezTo>
                    <a:pt x="47" y="4558"/>
                    <a:pt x="0" y="4442"/>
                    <a:pt x="0" y="4318"/>
                  </a:cubicBezTo>
                  <a:lnTo>
                    <a:pt x="1" y="467"/>
                  </a:lnTo>
                  <a:cubicBezTo>
                    <a:pt x="1" y="209"/>
                    <a:pt x="205" y="0"/>
                    <a:pt x="455" y="0"/>
                  </a:cubicBezTo>
                  <a:lnTo>
                    <a:pt x="455" y="0"/>
                  </a:lnTo>
                  <a:lnTo>
                    <a:pt x="5593" y="1"/>
                  </a:lnTo>
                  <a:cubicBezTo>
                    <a:pt x="5844" y="1"/>
                    <a:pt x="6048" y="211"/>
                    <a:pt x="6047" y="468"/>
                  </a:cubicBezTo>
                  <a:lnTo>
                    <a:pt x="6047" y="4259"/>
                  </a:lnTo>
                  <a:cubicBezTo>
                    <a:pt x="6047" y="4314"/>
                    <a:pt x="6002" y="4359"/>
                    <a:pt x="5947" y="4359"/>
                  </a:cubicBezTo>
                  <a:lnTo>
                    <a:pt x="5947" y="4359"/>
                  </a:lnTo>
                  <a:cubicBezTo>
                    <a:pt x="5891" y="4359"/>
                    <a:pt x="5847" y="4314"/>
                    <a:pt x="5847" y="4259"/>
                  </a:cubicBezTo>
                  <a:lnTo>
                    <a:pt x="5847" y="468"/>
                  </a:lnTo>
                  <a:cubicBezTo>
                    <a:pt x="5848" y="321"/>
                    <a:pt x="5734" y="201"/>
                    <a:pt x="5593" y="201"/>
                  </a:cubicBezTo>
                  <a:lnTo>
                    <a:pt x="455" y="200"/>
                  </a:lnTo>
                  <a:lnTo>
                    <a:pt x="455" y="200"/>
                  </a:lnTo>
                  <a:cubicBezTo>
                    <a:pt x="315" y="200"/>
                    <a:pt x="201" y="320"/>
                    <a:pt x="201" y="467"/>
                  </a:cubicBezTo>
                  <a:lnTo>
                    <a:pt x="200" y="4318"/>
                  </a:lnTo>
                  <a:cubicBezTo>
                    <a:pt x="200" y="4390"/>
                    <a:pt x="227" y="4457"/>
                    <a:pt x="276" y="4507"/>
                  </a:cubicBezTo>
                  <a:cubicBezTo>
                    <a:pt x="323" y="4558"/>
                    <a:pt x="387" y="4585"/>
                    <a:pt x="454" y="4585"/>
                  </a:cubicBezTo>
                  <a:lnTo>
                    <a:pt x="2455" y="4585"/>
                  </a:lnTo>
                  <a:cubicBezTo>
                    <a:pt x="2510" y="4585"/>
                    <a:pt x="2555" y="4630"/>
                    <a:pt x="2555" y="4685"/>
                  </a:cubicBezTo>
                  <a:cubicBezTo>
                    <a:pt x="2555" y="4741"/>
                    <a:pt x="2510" y="4785"/>
                    <a:pt x="2455" y="4785"/>
                  </a:cubicBezTo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8" name="Freeform 1266">
              <a:extLst>
                <a:ext uri="{FF2B5EF4-FFF2-40B4-BE49-F238E27FC236}">
                  <a16:creationId xmlns:a16="http://schemas.microsoft.com/office/drawing/2014/main" id="{D5B96BA0-E905-4791-A145-82965762F6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5150" y="2263775"/>
              <a:ext cx="19050" cy="6350"/>
            </a:xfrm>
            <a:custGeom>
              <a:avLst/>
              <a:gdLst>
                <a:gd name="T0" fmla="*/ 422 w 522"/>
                <a:gd name="T1" fmla="*/ 200 h 200"/>
                <a:gd name="T2" fmla="*/ 422 w 522"/>
                <a:gd name="T3" fmla="*/ 200 h 200"/>
                <a:gd name="T4" fmla="*/ 99 w 522"/>
                <a:gd name="T5" fmla="*/ 200 h 200"/>
                <a:gd name="T6" fmla="*/ 0 w 522"/>
                <a:gd name="T7" fmla="*/ 100 h 200"/>
                <a:gd name="T8" fmla="*/ 99 w 522"/>
                <a:gd name="T9" fmla="*/ 0 h 200"/>
                <a:gd name="T10" fmla="*/ 422 w 522"/>
                <a:gd name="T11" fmla="*/ 0 h 200"/>
                <a:gd name="T12" fmla="*/ 522 w 522"/>
                <a:gd name="T13" fmla="*/ 100 h 200"/>
                <a:gd name="T14" fmla="*/ 422 w 522"/>
                <a:gd name="T15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2" h="200">
                  <a:moveTo>
                    <a:pt x="422" y="200"/>
                  </a:moveTo>
                  <a:lnTo>
                    <a:pt x="422" y="200"/>
                  </a:lnTo>
                  <a:lnTo>
                    <a:pt x="99" y="200"/>
                  </a:lnTo>
                  <a:cubicBezTo>
                    <a:pt x="44" y="200"/>
                    <a:pt x="0" y="156"/>
                    <a:pt x="0" y="100"/>
                  </a:cubicBezTo>
                  <a:cubicBezTo>
                    <a:pt x="0" y="45"/>
                    <a:pt x="44" y="0"/>
                    <a:pt x="99" y="0"/>
                  </a:cubicBezTo>
                  <a:lnTo>
                    <a:pt x="422" y="0"/>
                  </a:lnTo>
                  <a:cubicBezTo>
                    <a:pt x="478" y="0"/>
                    <a:pt x="522" y="45"/>
                    <a:pt x="522" y="100"/>
                  </a:cubicBezTo>
                  <a:cubicBezTo>
                    <a:pt x="522" y="156"/>
                    <a:pt x="477" y="200"/>
                    <a:pt x="422" y="2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9" name="Freeform 1267">
              <a:extLst>
                <a:ext uri="{FF2B5EF4-FFF2-40B4-BE49-F238E27FC236}">
                  <a16:creationId xmlns:a16="http://schemas.microsoft.com/office/drawing/2014/main" id="{A51EFC96-3FBB-4447-B12B-F41B2ACDC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2763" y="2135188"/>
              <a:ext cx="176213" cy="134938"/>
            </a:xfrm>
            <a:custGeom>
              <a:avLst/>
              <a:gdLst>
                <a:gd name="T0" fmla="*/ 850 w 4836"/>
                <a:gd name="T1" fmla="*/ 3723 h 3723"/>
                <a:gd name="T2" fmla="*/ 850 w 4836"/>
                <a:gd name="T3" fmla="*/ 3723 h 3723"/>
                <a:gd name="T4" fmla="*/ 177 w 4836"/>
                <a:gd name="T5" fmla="*/ 3723 h 3723"/>
                <a:gd name="T6" fmla="*/ 0 w 4836"/>
                <a:gd name="T7" fmla="*/ 3549 h 3723"/>
                <a:gd name="T8" fmla="*/ 1 w 4836"/>
                <a:gd name="T9" fmla="*/ 173 h 3723"/>
                <a:gd name="T10" fmla="*/ 178 w 4836"/>
                <a:gd name="T11" fmla="*/ 0 h 3723"/>
                <a:gd name="T12" fmla="*/ 178 w 4836"/>
                <a:gd name="T13" fmla="*/ 0 h 3723"/>
                <a:gd name="T14" fmla="*/ 4658 w 4836"/>
                <a:gd name="T15" fmla="*/ 1 h 3723"/>
                <a:gd name="T16" fmla="*/ 4785 w 4836"/>
                <a:gd name="T17" fmla="*/ 53 h 3723"/>
                <a:gd name="T18" fmla="*/ 4835 w 4836"/>
                <a:gd name="T19" fmla="*/ 174 h 3723"/>
                <a:gd name="T20" fmla="*/ 4835 w 4836"/>
                <a:gd name="T21" fmla="*/ 2754 h 3723"/>
                <a:gd name="T22" fmla="*/ 4735 w 4836"/>
                <a:gd name="T23" fmla="*/ 2854 h 3723"/>
                <a:gd name="T24" fmla="*/ 4735 w 4836"/>
                <a:gd name="T25" fmla="*/ 2854 h 3723"/>
                <a:gd name="T26" fmla="*/ 4635 w 4836"/>
                <a:gd name="T27" fmla="*/ 2754 h 3723"/>
                <a:gd name="T28" fmla="*/ 4636 w 4836"/>
                <a:gd name="T29" fmla="*/ 201 h 3723"/>
                <a:gd name="T30" fmla="*/ 201 w 4836"/>
                <a:gd name="T31" fmla="*/ 200 h 3723"/>
                <a:gd name="T32" fmla="*/ 200 w 4836"/>
                <a:gd name="T33" fmla="*/ 3522 h 3723"/>
                <a:gd name="T34" fmla="*/ 850 w 4836"/>
                <a:gd name="T35" fmla="*/ 3523 h 3723"/>
                <a:gd name="T36" fmla="*/ 950 w 4836"/>
                <a:gd name="T37" fmla="*/ 3623 h 3723"/>
                <a:gd name="T38" fmla="*/ 850 w 4836"/>
                <a:gd name="T39" fmla="*/ 3723 h 3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836" h="3723">
                  <a:moveTo>
                    <a:pt x="850" y="3723"/>
                  </a:moveTo>
                  <a:lnTo>
                    <a:pt x="850" y="3723"/>
                  </a:lnTo>
                  <a:lnTo>
                    <a:pt x="177" y="3723"/>
                  </a:lnTo>
                  <a:cubicBezTo>
                    <a:pt x="80" y="3723"/>
                    <a:pt x="0" y="3645"/>
                    <a:pt x="0" y="3549"/>
                  </a:cubicBezTo>
                  <a:lnTo>
                    <a:pt x="1" y="173"/>
                  </a:lnTo>
                  <a:cubicBezTo>
                    <a:pt x="1" y="78"/>
                    <a:pt x="81" y="0"/>
                    <a:pt x="178" y="0"/>
                  </a:cubicBezTo>
                  <a:lnTo>
                    <a:pt x="178" y="0"/>
                  </a:lnTo>
                  <a:lnTo>
                    <a:pt x="4658" y="1"/>
                  </a:lnTo>
                  <a:cubicBezTo>
                    <a:pt x="4706" y="1"/>
                    <a:pt x="4751" y="19"/>
                    <a:pt x="4785" y="53"/>
                  </a:cubicBezTo>
                  <a:cubicBezTo>
                    <a:pt x="4818" y="86"/>
                    <a:pt x="4836" y="129"/>
                    <a:pt x="4835" y="174"/>
                  </a:cubicBezTo>
                  <a:cubicBezTo>
                    <a:pt x="4835" y="174"/>
                    <a:pt x="4835" y="1778"/>
                    <a:pt x="4835" y="2754"/>
                  </a:cubicBezTo>
                  <a:cubicBezTo>
                    <a:pt x="4835" y="2810"/>
                    <a:pt x="4790" y="2854"/>
                    <a:pt x="4735" y="2854"/>
                  </a:cubicBezTo>
                  <a:lnTo>
                    <a:pt x="4735" y="2854"/>
                  </a:lnTo>
                  <a:cubicBezTo>
                    <a:pt x="4680" y="2854"/>
                    <a:pt x="4635" y="2810"/>
                    <a:pt x="4635" y="2754"/>
                  </a:cubicBezTo>
                  <a:cubicBezTo>
                    <a:pt x="4635" y="1852"/>
                    <a:pt x="4635" y="413"/>
                    <a:pt x="4636" y="201"/>
                  </a:cubicBezTo>
                  <a:lnTo>
                    <a:pt x="201" y="200"/>
                  </a:lnTo>
                  <a:lnTo>
                    <a:pt x="200" y="3522"/>
                  </a:lnTo>
                  <a:lnTo>
                    <a:pt x="850" y="3523"/>
                  </a:lnTo>
                  <a:cubicBezTo>
                    <a:pt x="906" y="3523"/>
                    <a:pt x="950" y="3568"/>
                    <a:pt x="950" y="3623"/>
                  </a:cubicBezTo>
                  <a:cubicBezTo>
                    <a:pt x="950" y="3678"/>
                    <a:pt x="906" y="3723"/>
                    <a:pt x="850" y="3723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0" name="Freeform 1268">
              <a:extLst>
                <a:ext uri="{FF2B5EF4-FFF2-40B4-BE49-F238E27FC236}">
                  <a16:creationId xmlns:a16="http://schemas.microsoft.com/office/drawing/2014/main" id="{D46F1B67-C618-474E-BAB8-1179C36F12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2450" y="2262188"/>
              <a:ext cx="7938" cy="7938"/>
            </a:xfrm>
            <a:custGeom>
              <a:avLst/>
              <a:gdLst>
                <a:gd name="T0" fmla="*/ 113 w 226"/>
                <a:gd name="T1" fmla="*/ 217 h 217"/>
                <a:gd name="T2" fmla="*/ 107 w 226"/>
                <a:gd name="T3" fmla="*/ 217 h 217"/>
                <a:gd name="T4" fmla="*/ 100 w 226"/>
                <a:gd name="T5" fmla="*/ 217 h 217"/>
                <a:gd name="T6" fmla="*/ 0 w 226"/>
                <a:gd name="T7" fmla="*/ 117 h 217"/>
                <a:gd name="T8" fmla="*/ 46 w 226"/>
                <a:gd name="T9" fmla="*/ 33 h 217"/>
                <a:gd name="T10" fmla="*/ 63 w 226"/>
                <a:gd name="T11" fmla="*/ 22 h 217"/>
                <a:gd name="T12" fmla="*/ 176 w 226"/>
                <a:gd name="T13" fmla="*/ 40 h 217"/>
                <a:gd name="T14" fmla="*/ 191 w 226"/>
                <a:gd name="T15" fmla="*/ 180 h 217"/>
                <a:gd name="T16" fmla="*/ 113 w 226"/>
                <a:gd name="T17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6" h="217">
                  <a:moveTo>
                    <a:pt x="113" y="217"/>
                  </a:moveTo>
                  <a:lnTo>
                    <a:pt x="107" y="217"/>
                  </a:lnTo>
                  <a:lnTo>
                    <a:pt x="100" y="217"/>
                  </a:lnTo>
                  <a:cubicBezTo>
                    <a:pt x="45" y="217"/>
                    <a:pt x="0" y="172"/>
                    <a:pt x="0" y="117"/>
                  </a:cubicBezTo>
                  <a:cubicBezTo>
                    <a:pt x="0" y="81"/>
                    <a:pt x="18" y="50"/>
                    <a:pt x="46" y="33"/>
                  </a:cubicBezTo>
                  <a:cubicBezTo>
                    <a:pt x="51" y="29"/>
                    <a:pt x="57" y="25"/>
                    <a:pt x="63" y="22"/>
                  </a:cubicBezTo>
                  <a:cubicBezTo>
                    <a:pt x="85" y="12"/>
                    <a:pt x="128" y="0"/>
                    <a:pt x="176" y="40"/>
                  </a:cubicBezTo>
                  <a:cubicBezTo>
                    <a:pt x="219" y="74"/>
                    <a:pt x="226" y="137"/>
                    <a:pt x="191" y="180"/>
                  </a:cubicBezTo>
                  <a:cubicBezTo>
                    <a:pt x="171" y="205"/>
                    <a:pt x="142" y="217"/>
                    <a:pt x="113" y="217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Freeform 1269">
              <a:extLst>
                <a:ext uri="{FF2B5EF4-FFF2-40B4-BE49-F238E27FC236}">
                  <a16:creationId xmlns:a16="http://schemas.microsoft.com/office/drawing/2014/main" id="{1C2492FD-8FC2-402C-A897-162146F76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0388" y="2189163"/>
              <a:ext cx="61913" cy="103188"/>
            </a:xfrm>
            <a:custGeom>
              <a:avLst/>
              <a:gdLst>
                <a:gd name="T0" fmla="*/ 1183 w 1688"/>
                <a:gd name="T1" fmla="*/ 2853 h 2853"/>
                <a:gd name="T2" fmla="*/ 1092 w 1688"/>
                <a:gd name="T3" fmla="*/ 2796 h 2853"/>
                <a:gd name="T4" fmla="*/ 102 w 1688"/>
                <a:gd name="T5" fmla="*/ 692 h 2853"/>
                <a:gd name="T6" fmla="*/ 330 w 1688"/>
                <a:gd name="T7" fmla="*/ 107 h 2853"/>
                <a:gd name="T8" fmla="*/ 925 w 1688"/>
                <a:gd name="T9" fmla="*/ 304 h 2853"/>
                <a:gd name="T10" fmla="*/ 1665 w 1688"/>
                <a:gd name="T11" fmla="*/ 1874 h 2853"/>
                <a:gd name="T12" fmla="*/ 1617 w 1688"/>
                <a:gd name="T13" fmla="*/ 2007 h 2853"/>
                <a:gd name="T14" fmla="*/ 1484 w 1688"/>
                <a:gd name="T15" fmla="*/ 1959 h 2853"/>
                <a:gd name="T16" fmla="*/ 744 w 1688"/>
                <a:gd name="T17" fmla="*/ 389 h 2853"/>
                <a:gd name="T18" fmla="*/ 415 w 1688"/>
                <a:gd name="T19" fmla="*/ 288 h 2853"/>
                <a:gd name="T20" fmla="*/ 283 w 1688"/>
                <a:gd name="T21" fmla="*/ 607 h 2853"/>
                <a:gd name="T22" fmla="*/ 1273 w 1688"/>
                <a:gd name="T23" fmla="*/ 2711 h 2853"/>
                <a:gd name="T24" fmla="*/ 1225 w 1688"/>
                <a:gd name="T25" fmla="*/ 2844 h 2853"/>
                <a:gd name="T26" fmla="*/ 1183 w 1688"/>
                <a:gd name="T27" fmla="*/ 2853 h 2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88" h="2853">
                  <a:moveTo>
                    <a:pt x="1183" y="2853"/>
                  </a:moveTo>
                  <a:cubicBezTo>
                    <a:pt x="1145" y="2853"/>
                    <a:pt x="1109" y="2832"/>
                    <a:pt x="1092" y="2796"/>
                  </a:cubicBezTo>
                  <a:lnTo>
                    <a:pt x="102" y="692"/>
                  </a:lnTo>
                  <a:cubicBezTo>
                    <a:pt x="0" y="476"/>
                    <a:pt x="102" y="214"/>
                    <a:pt x="330" y="107"/>
                  </a:cubicBezTo>
                  <a:cubicBezTo>
                    <a:pt x="557" y="0"/>
                    <a:pt x="824" y="88"/>
                    <a:pt x="925" y="304"/>
                  </a:cubicBezTo>
                  <a:lnTo>
                    <a:pt x="1665" y="1874"/>
                  </a:lnTo>
                  <a:cubicBezTo>
                    <a:pt x="1688" y="1924"/>
                    <a:pt x="1667" y="1984"/>
                    <a:pt x="1617" y="2007"/>
                  </a:cubicBezTo>
                  <a:cubicBezTo>
                    <a:pt x="1567" y="2031"/>
                    <a:pt x="1507" y="2010"/>
                    <a:pt x="1484" y="1959"/>
                  </a:cubicBezTo>
                  <a:lnTo>
                    <a:pt x="744" y="389"/>
                  </a:lnTo>
                  <a:cubicBezTo>
                    <a:pt x="690" y="273"/>
                    <a:pt x="542" y="228"/>
                    <a:pt x="415" y="288"/>
                  </a:cubicBezTo>
                  <a:cubicBezTo>
                    <a:pt x="287" y="348"/>
                    <a:pt x="228" y="491"/>
                    <a:pt x="283" y="607"/>
                  </a:cubicBezTo>
                  <a:lnTo>
                    <a:pt x="1273" y="2711"/>
                  </a:lnTo>
                  <a:cubicBezTo>
                    <a:pt x="1297" y="2760"/>
                    <a:pt x="1275" y="2820"/>
                    <a:pt x="1225" y="2844"/>
                  </a:cubicBezTo>
                  <a:cubicBezTo>
                    <a:pt x="1212" y="2850"/>
                    <a:pt x="1197" y="2853"/>
                    <a:pt x="1183" y="2853"/>
                  </a:cubicBezTo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2" name="Freeform 1270">
              <a:extLst>
                <a:ext uri="{FF2B5EF4-FFF2-40B4-BE49-F238E27FC236}">
                  <a16:creationId xmlns:a16="http://schemas.microsoft.com/office/drawing/2014/main" id="{DD0B6044-AA0B-42C7-AEA5-F67B969A81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000" y="2239963"/>
              <a:ext cx="11113" cy="14288"/>
            </a:xfrm>
            <a:custGeom>
              <a:avLst/>
              <a:gdLst>
                <a:gd name="T0" fmla="*/ 195 w 309"/>
                <a:gd name="T1" fmla="*/ 390 h 390"/>
                <a:gd name="T2" fmla="*/ 104 w 309"/>
                <a:gd name="T3" fmla="*/ 331 h 390"/>
                <a:gd name="T4" fmla="*/ 24 w 309"/>
                <a:gd name="T5" fmla="*/ 157 h 390"/>
                <a:gd name="T6" fmla="*/ 71 w 309"/>
                <a:gd name="T7" fmla="*/ 23 h 390"/>
                <a:gd name="T8" fmla="*/ 204 w 309"/>
                <a:gd name="T9" fmla="*/ 71 h 390"/>
                <a:gd name="T10" fmla="*/ 286 w 309"/>
                <a:gd name="T11" fmla="*/ 248 h 390"/>
                <a:gd name="T12" fmla="*/ 237 w 309"/>
                <a:gd name="T13" fmla="*/ 380 h 390"/>
                <a:gd name="T14" fmla="*/ 195 w 309"/>
                <a:gd name="T15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9" h="390">
                  <a:moveTo>
                    <a:pt x="195" y="390"/>
                  </a:moveTo>
                  <a:cubicBezTo>
                    <a:pt x="158" y="390"/>
                    <a:pt x="121" y="368"/>
                    <a:pt x="104" y="331"/>
                  </a:cubicBezTo>
                  <a:cubicBezTo>
                    <a:pt x="104" y="330"/>
                    <a:pt x="45" y="202"/>
                    <a:pt x="24" y="157"/>
                  </a:cubicBezTo>
                  <a:cubicBezTo>
                    <a:pt x="0" y="107"/>
                    <a:pt x="21" y="47"/>
                    <a:pt x="71" y="23"/>
                  </a:cubicBezTo>
                  <a:cubicBezTo>
                    <a:pt x="121" y="0"/>
                    <a:pt x="181" y="21"/>
                    <a:pt x="204" y="71"/>
                  </a:cubicBezTo>
                  <a:cubicBezTo>
                    <a:pt x="227" y="117"/>
                    <a:pt x="284" y="243"/>
                    <a:pt x="286" y="248"/>
                  </a:cubicBezTo>
                  <a:cubicBezTo>
                    <a:pt x="309" y="298"/>
                    <a:pt x="287" y="357"/>
                    <a:pt x="237" y="380"/>
                  </a:cubicBezTo>
                  <a:cubicBezTo>
                    <a:pt x="224" y="387"/>
                    <a:pt x="209" y="390"/>
                    <a:pt x="195" y="39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3" name="Freeform 1271">
              <a:extLst>
                <a:ext uri="{FF2B5EF4-FFF2-40B4-BE49-F238E27FC236}">
                  <a16:creationId xmlns:a16="http://schemas.microsoft.com/office/drawing/2014/main" id="{8010A12D-F3D1-450C-9460-C42C700E34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250" y="2220913"/>
              <a:ext cx="34925" cy="41275"/>
            </a:xfrm>
            <a:custGeom>
              <a:avLst/>
              <a:gdLst>
                <a:gd name="T0" fmla="*/ 399 w 975"/>
                <a:gd name="T1" fmla="*/ 1141 h 1141"/>
                <a:gd name="T2" fmla="*/ 311 w 975"/>
                <a:gd name="T3" fmla="*/ 1088 h 1141"/>
                <a:gd name="T4" fmla="*/ 310 w 975"/>
                <a:gd name="T5" fmla="*/ 1086 h 1141"/>
                <a:gd name="T6" fmla="*/ 303 w 975"/>
                <a:gd name="T7" fmla="*/ 1073 h 1141"/>
                <a:gd name="T8" fmla="*/ 102 w 975"/>
                <a:gd name="T9" fmla="*/ 644 h 1141"/>
                <a:gd name="T10" fmla="*/ 329 w 975"/>
                <a:gd name="T11" fmla="*/ 60 h 1141"/>
                <a:gd name="T12" fmla="*/ 671 w 975"/>
                <a:gd name="T13" fmla="*/ 36 h 1141"/>
                <a:gd name="T14" fmla="*/ 925 w 975"/>
                <a:gd name="T15" fmla="*/ 257 h 1141"/>
                <a:gd name="T16" fmla="*/ 952 w 975"/>
                <a:gd name="T17" fmla="*/ 313 h 1141"/>
                <a:gd name="T18" fmla="*/ 904 w 975"/>
                <a:gd name="T19" fmla="*/ 446 h 1141"/>
                <a:gd name="T20" fmla="*/ 771 w 975"/>
                <a:gd name="T21" fmla="*/ 398 h 1141"/>
                <a:gd name="T22" fmla="*/ 744 w 975"/>
                <a:gd name="T23" fmla="*/ 343 h 1141"/>
                <a:gd name="T24" fmla="*/ 610 w 975"/>
                <a:gd name="T25" fmla="*/ 227 h 1141"/>
                <a:gd name="T26" fmla="*/ 414 w 975"/>
                <a:gd name="T27" fmla="*/ 241 h 1141"/>
                <a:gd name="T28" fmla="*/ 282 w 975"/>
                <a:gd name="T29" fmla="*/ 559 h 1141"/>
                <a:gd name="T30" fmla="*/ 488 w 975"/>
                <a:gd name="T31" fmla="*/ 995 h 1141"/>
                <a:gd name="T32" fmla="*/ 446 w 975"/>
                <a:gd name="T33" fmla="*/ 1130 h 1141"/>
                <a:gd name="T34" fmla="*/ 399 w 975"/>
                <a:gd name="T35" fmla="*/ 1141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75" h="1141">
                  <a:moveTo>
                    <a:pt x="399" y="1141"/>
                  </a:moveTo>
                  <a:cubicBezTo>
                    <a:pt x="363" y="1141"/>
                    <a:pt x="329" y="1122"/>
                    <a:pt x="311" y="1088"/>
                  </a:cubicBezTo>
                  <a:lnTo>
                    <a:pt x="310" y="1086"/>
                  </a:lnTo>
                  <a:cubicBezTo>
                    <a:pt x="307" y="1081"/>
                    <a:pt x="306" y="1080"/>
                    <a:pt x="303" y="1073"/>
                  </a:cubicBezTo>
                  <a:lnTo>
                    <a:pt x="102" y="644"/>
                  </a:lnTo>
                  <a:cubicBezTo>
                    <a:pt x="0" y="429"/>
                    <a:pt x="102" y="167"/>
                    <a:pt x="329" y="60"/>
                  </a:cubicBezTo>
                  <a:cubicBezTo>
                    <a:pt x="438" y="9"/>
                    <a:pt x="560" y="0"/>
                    <a:pt x="671" y="36"/>
                  </a:cubicBezTo>
                  <a:cubicBezTo>
                    <a:pt x="785" y="73"/>
                    <a:pt x="875" y="151"/>
                    <a:pt x="925" y="257"/>
                  </a:cubicBezTo>
                  <a:lnTo>
                    <a:pt x="952" y="313"/>
                  </a:lnTo>
                  <a:cubicBezTo>
                    <a:pt x="975" y="362"/>
                    <a:pt x="954" y="422"/>
                    <a:pt x="904" y="446"/>
                  </a:cubicBezTo>
                  <a:cubicBezTo>
                    <a:pt x="854" y="469"/>
                    <a:pt x="795" y="448"/>
                    <a:pt x="771" y="398"/>
                  </a:cubicBezTo>
                  <a:lnTo>
                    <a:pt x="744" y="343"/>
                  </a:lnTo>
                  <a:cubicBezTo>
                    <a:pt x="718" y="287"/>
                    <a:pt x="671" y="247"/>
                    <a:pt x="610" y="227"/>
                  </a:cubicBezTo>
                  <a:cubicBezTo>
                    <a:pt x="547" y="207"/>
                    <a:pt x="477" y="211"/>
                    <a:pt x="414" y="241"/>
                  </a:cubicBezTo>
                  <a:cubicBezTo>
                    <a:pt x="287" y="301"/>
                    <a:pt x="228" y="443"/>
                    <a:pt x="282" y="559"/>
                  </a:cubicBezTo>
                  <a:lnTo>
                    <a:pt x="488" y="995"/>
                  </a:lnTo>
                  <a:cubicBezTo>
                    <a:pt x="513" y="1044"/>
                    <a:pt x="495" y="1104"/>
                    <a:pt x="446" y="1130"/>
                  </a:cubicBezTo>
                  <a:cubicBezTo>
                    <a:pt x="431" y="1138"/>
                    <a:pt x="415" y="1141"/>
                    <a:pt x="399" y="1141"/>
                  </a:cubicBezTo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" name="Freeform 1272">
              <a:extLst>
                <a:ext uri="{FF2B5EF4-FFF2-40B4-BE49-F238E27FC236}">
                  <a16:creationId xmlns:a16="http://schemas.microsoft.com/office/drawing/2014/main" id="{4F5283ED-0C7E-4056-B91C-7CF6D250E5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0238" y="2216150"/>
              <a:ext cx="33338" cy="23813"/>
            </a:xfrm>
            <a:custGeom>
              <a:avLst/>
              <a:gdLst>
                <a:gd name="T0" fmla="*/ 153 w 905"/>
                <a:gd name="T1" fmla="*/ 643 h 643"/>
                <a:gd name="T2" fmla="*/ 58 w 905"/>
                <a:gd name="T3" fmla="*/ 573 h 643"/>
                <a:gd name="T4" fmla="*/ 283 w 905"/>
                <a:gd name="T5" fmla="*/ 96 h 643"/>
                <a:gd name="T6" fmla="*/ 818 w 905"/>
                <a:gd name="T7" fmla="*/ 270 h 643"/>
                <a:gd name="T8" fmla="*/ 882 w 905"/>
                <a:gd name="T9" fmla="*/ 405 h 643"/>
                <a:gd name="T10" fmla="*/ 834 w 905"/>
                <a:gd name="T11" fmla="*/ 538 h 643"/>
                <a:gd name="T12" fmla="*/ 701 w 905"/>
                <a:gd name="T13" fmla="*/ 490 h 643"/>
                <a:gd name="T14" fmla="*/ 637 w 905"/>
                <a:gd name="T15" fmla="*/ 355 h 643"/>
                <a:gd name="T16" fmla="*/ 368 w 905"/>
                <a:gd name="T17" fmla="*/ 278 h 643"/>
                <a:gd name="T18" fmla="*/ 249 w 905"/>
                <a:gd name="T19" fmla="*/ 513 h 643"/>
                <a:gd name="T20" fmla="*/ 183 w 905"/>
                <a:gd name="T21" fmla="*/ 638 h 643"/>
                <a:gd name="T22" fmla="*/ 153 w 905"/>
                <a:gd name="T23" fmla="*/ 643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05" h="643">
                  <a:moveTo>
                    <a:pt x="153" y="643"/>
                  </a:moveTo>
                  <a:cubicBezTo>
                    <a:pt x="111" y="643"/>
                    <a:pt x="71" y="616"/>
                    <a:pt x="58" y="573"/>
                  </a:cubicBezTo>
                  <a:cubicBezTo>
                    <a:pt x="0" y="389"/>
                    <a:pt x="97" y="184"/>
                    <a:pt x="283" y="96"/>
                  </a:cubicBezTo>
                  <a:cubicBezTo>
                    <a:pt x="488" y="0"/>
                    <a:pt x="727" y="77"/>
                    <a:pt x="818" y="270"/>
                  </a:cubicBezTo>
                  <a:lnTo>
                    <a:pt x="882" y="405"/>
                  </a:lnTo>
                  <a:cubicBezTo>
                    <a:pt x="905" y="455"/>
                    <a:pt x="884" y="515"/>
                    <a:pt x="834" y="538"/>
                  </a:cubicBezTo>
                  <a:cubicBezTo>
                    <a:pt x="784" y="562"/>
                    <a:pt x="725" y="540"/>
                    <a:pt x="701" y="490"/>
                  </a:cubicBezTo>
                  <a:lnTo>
                    <a:pt x="637" y="355"/>
                  </a:lnTo>
                  <a:cubicBezTo>
                    <a:pt x="593" y="263"/>
                    <a:pt x="473" y="228"/>
                    <a:pt x="368" y="278"/>
                  </a:cubicBezTo>
                  <a:cubicBezTo>
                    <a:pt x="272" y="322"/>
                    <a:pt x="221" y="424"/>
                    <a:pt x="249" y="513"/>
                  </a:cubicBezTo>
                  <a:cubicBezTo>
                    <a:pt x="265" y="565"/>
                    <a:pt x="236" y="622"/>
                    <a:pt x="183" y="638"/>
                  </a:cubicBezTo>
                  <a:cubicBezTo>
                    <a:pt x="173" y="641"/>
                    <a:pt x="163" y="643"/>
                    <a:pt x="153" y="643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" name="Freeform 1273">
              <a:extLst>
                <a:ext uri="{FF2B5EF4-FFF2-40B4-BE49-F238E27FC236}">
                  <a16:creationId xmlns:a16="http://schemas.microsoft.com/office/drawing/2014/main" id="{11FB71FE-7B56-461B-8B9A-C980B7F38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8813" y="2236788"/>
              <a:ext cx="9525" cy="11113"/>
            </a:xfrm>
            <a:custGeom>
              <a:avLst/>
              <a:gdLst>
                <a:gd name="T0" fmla="*/ 157 w 271"/>
                <a:gd name="T1" fmla="*/ 299 h 299"/>
                <a:gd name="T2" fmla="*/ 67 w 271"/>
                <a:gd name="T3" fmla="*/ 243 h 299"/>
                <a:gd name="T4" fmla="*/ 25 w 271"/>
                <a:gd name="T5" fmla="*/ 160 h 299"/>
                <a:gd name="T6" fmla="*/ 69 w 271"/>
                <a:gd name="T7" fmla="*/ 25 h 299"/>
                <a:gd name="T8" fmla="*/ 203 w 271"/>
                <a:gd name="T9" fmla="*/ 69 h 299"/>
                <a:gd name="T10" fmla="*/ 246 w 271"/>
                <a:gd name="T11" fmla="*/ 155 h 299"/>
                <a:gd name="T12" fmla="*/ 200 w 271"/>
                <a:gd name="T13" fmla="*/ 289 h 299"/>
                <a:gd name="T14" fmla="*/ 157 w 271"/>
                <a:gd name="T15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1" h="299">
                  <a:moveTo>
                    <a:pt x="157" y="299"/>
                  </a:moveTo>
                  <a:cubicBezTo>
                    <a:pt x="120" y="299"/>
                    <a:pt x="84" y="279"/>
                    <a:pt x="67" y="243"/>
                  </a:cubicBezTo>
                  <a:cubicBezTo>
                    <a:pt x="67" y="243"/>
                    <a:pt x="51" y="211"/>
                    <a:pt x="25" y="160"/>
                  </a:cubicBezTo>
                  <a:cubicBezTo>
                    <a:pt x="0" y="110"/>
                    <a:pt x="20" y="50"/>
                    <a:pt x="69" y="25"/>
                  </a:cubicBezTo>
                  <a:cubicBezTo>
                    <a:pt x="118" y="0"/>
                    <a:pt x="178" y="20"/>
                    <a:pt x="203" y="69"/>
                  </a:cubicBezTo>
                  <a:cubicBezTo>
                    <a:pt x="231" y="123"/>
                    <a:pt x="246" y="155"/>
                    <a:pt x="246" y="155"/>
                  </a:cubicBezTo>
                  <a:cubicBezTo>
                    <a:pt x="271" y="205"/>
                    <a:pt x="250" y="265"/>
                    <a:pt x="200" y="289"/>
                  </a:cubicBezTo>
                  <a:cubicBezTo>
                    <a:pt x="186" y="296"/>
                    <a:pt x="171" y="299"/>
                    <a:pt x="157" y="299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" name="Freeform 1274">
              <a:extLst>
                <a:ext uri="{FF2B5EF4-FFF2-40B4-BE49-F238E27FC236}">
                  <a16:creationId xmlns:a16="http://schemas.microsoft.com/office/drawing/2014/main" id="{911C6A57-86DF-49CE-A32A-DAF51C95E3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5638" y="2216150"/>
              <a:ext cx="57150" cy="98425"/>
            </a:xfrm>
            <a:custGeom>
              <a:avLst/>
              <a:gdLst>
                <a:gd name="T0" fmla="*/ 1435 w 1566"/>
                <a:gd name="T1" fmla="*/ 2693 h 2693"/>
                <a:gd name="T2" fmla="*/ 1242 w 1566"/>
                <a:gd name="T3" fmla="*/ 2641 h 2693"/>
                <a:gd name="T4" fmla="*/ 1333 w 1566"/>
                <a:gd name="T5" fmla="*/ 2302 h 2693"/>
                <a:gd name="T6" fmla="*/ 1206 w 1566"/>
                <a:gd name="T7" fmla="*/ 1672 h 2693"/>
                <a:gd name="T8" fmla="*/ 565 w 1566"/>
                <a:gd name="T9" fmla="*/ 316 h 2693"/>
                <a:gd name="T10" fmla="*/ 460 w 1566"/>
                <a:gd name="T11" fmla="*/ 222 h 2693"/>
                <a:gd name="T12" fmla="*/ 317 w 1566"/>
                <a:gd name="T13" fmla="*/ 229 h 2693"/>
                <a:gd name="T14" fmla="*/ 206 w 1566"/>
                <a:gd name="T15" fmla="*/ 360 h 2693"/>
                <a:gd name="T16" fmla="*/ 93 w 1566"/>
                <a:gd name="T17" fmla="*/ 445 h 2693"/>
                <a:gd name="T18" fmla="*/ 8 w 1566"/>
                <a:gd name="T19" fmla="*/ 332 h 2693"/>
                <a:gd name="T20" fmla="*/ 232 w 1566"/>
                <a:gd name="T21" fmla="*/ 49 h 2693"/>
                <a:gd name="T22" fmla="*/ 527 w 1566"/>
                <a:gd name="T23" fmla="*/ 34 h 2693"/>
                <a:gd name="T24" fmla="*/ 746 w 1566"/>
                <a:gd name="T25" fmla="*/ 232 h 2693"/>
                <a:gd name="T26" fmla="*/ 1386 w 1566"/>
                <a:gd name="T27" fmla="*/ 1587 h 2693"/>
                <a:gd name="T28" fmla="*/ 1526 w 1566"/>
                <a:gd name="T29" fmla="*/ 2353 h 2693"/>
                <a:gd name="T30" fmla="*/ 1435 w 1566"/>
                <a:gd name="T31" fmla="*/ 2693 h 2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66" h="2693">
                  <a:moveTo>
                    <a:pt x="1435" y="2693"/>
                  </a:moveTo>
                  <a:lnTo>
                    <a:pt x="1242" y="2641"/>
                  </a:lnTo>
                  <a:lnTo>
                    <a:pt x="1333" y="2302"/>
                  </a:lnTo>
                  <a:cubicBezTo>
                    <a:pt x="1352" y="2226"/>
                    <a:pt x="1275" y="1819"/>
                    <a:pt x="1206" y="1672"/>
                  </a:cubicBezTo>
                  <a:lnTo>
                    <a:pt x="565" y="316"/>
                  </a:lnTo>
                  <a:cubicBezTo>
                    <a:pt x="544" y="272"/>
                    <a:pt x="507" y="239"/>
                    <a:pt x="460" y="222"/>
                  </a:cubicBezTo>
                  <a:cubicBezTo>
                    <a:pt x="413" y="206"/>
                    <a:pt x="362" y="208"/>
                    <a:pt x="317" y="229"/>
                  </a:cubicBezTo>
                  <a:cubicBezTo>
                    <a:pt x="272" y="251"/>
                    <a:pt x="216" y="290"/>
                    <a:pt x="206" y="360"/>
                  </a:cubicBezTo>
                  <a:cubicBezTo>
                    <a:pt x="198" y="415"/>
                    <a:pt x="148" y="453"/>
                    <a:pt x="93" y="445"/>
                  </a:cubicBezTo>
                  <a:cubicBezTo>
                    <a:pt x="39" y="438"/>
                    <a:pt x="0" y="387"/>
                    <a:pt x="8" y="332"/>
                  </a:cubicBezTo>
                  <a:cubicBezTo>
                    <a:pt x="25" y="211"/>
                    <a:pt x="107" y="107"/>
                    <a:pt x="232" y="49"/>
                  </a:cubicBezTo>
                  <a:cubicBezTo>
                    <a:pt x="325" y="5"/>
                    <a:pt x="429" y="0"/>
                    <a:pt x="527" y="34"/>
                  </a:cubicBezTo>
                  <a:cubicBezTo>
                    <a:pt x="624" y="68"/>
                    <a:pt x="702" y="139"/>
                    <a:pt x="746" y="232"/>
                  </a:cubicBezTo>
                  <a:lnTo>
                    <a:pt x="1386" y="1587"/>
                  </a:lnTo>
                  <a:cubicBezTo>
                    <a:pt x="1456" y="1733"/>
                    <a:pt x="1566" y="2204"/>
                    <a:pt x="1526" y="2353"/>
                  </a:cubicBezTo>
                  <a:lnTo>
                    <a:pt x="1435" y="269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" name="Freeform 1275">
              <a:extLst>
                <a:ext uri="{FF2B5EF4-FFF2-40B4-BE49-F238E27FC236}">
                  <a16:creationId xmlns:a16="http://schemas.microsoft.com/office/drawing/2014/main" id="{899AB1B6-896B-49A5-974D-D370015509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4200" y="2260600"/>
              <a:ext cx="38100" cy="79375"/>
            </a:xfrm>
            <a:custGeom>
              <a:avLst/>
              <a:gdLst>
                <a:gd name="T0" fmla="*/ 916 w 1030"/>
                <a:gd name="T1" fmla="*/ 2168 h 2168"/>
                <a:gd name="T2" fmla="*/ 872 w 1030"/>
                <a:gd name="T3" fmla="*/ 2158 h 2168"/>
                <a:gd name="T4" fmla="*/ 790 w 1030"/>
                <a:gd name="T5" fmla="*/ 2118 h 2168"/>
                <a:gd name="T6" fmla="*/ 304 w 1030"/>
                <a:gd name="T7" fmla="*/ 1805 h 2168"/>
                <a:gd name="T8" fmla="*/ 0 w 1030"/>
                <a:gd name="T9" fmla="*/ 102 h 2168"/>
                <a:gd name="T10" fmla="*/ 99 w 1030"/>
                <a:gd name="T11" fmla="*/ 1 h 2168"/>
                <a:gd name="T12" fmla="*/ 200 w 1030"/>
                <a:gd name="T13" fmla="*/ 99 h 2168"/>
                <a:gd name="T14" fmla="*/ 450 w 1030"/>
                <a:gd name="T15" fmla="*/ 1668 h 2168"/>
                <a:gd name="T16" fmla="*/ 876 w 1030"/>
                <a:gd name="T17" fmla="*/ 1938 h 2168"/>
                <a:gd name="T18" fmla="*/ 960 w 1030"/>
                <a:gd name="T19" fmla="*/ 1978 h 2168"/>
                <a:gd name="T20" fmla="*/ 1006 w 1030"/>
                <a:gd name="T21" fmla="*/ 2112 h 2168"/>
                <a:gd name="T22" fmla="*/ 916 w 1030"/>
                <a:gd name="T23" fmla="*/ 2168 h 2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0" h="2168">
                  <a:moveTo>
                    <a:pt x="916" y="2168"/>
                  </a:moveTo>
                  <a:cubicBezTo>
                    <a:pt x="901" y="2168"/>
                    <a:pt x="886" y="2165"/>
                    <a:pt x="872" y="2158"/>
                  </a:cubicBezTo>
                  <a:cubicBezTo>
                    <a:pt x="845" y="2145"/>
                    <a:pt x="817" y="2132"/>
                    <a:pt x="790" y="2118"/>
                  </a:cubicBezTo>
                  <a:cubicBezTo>
                    <a:pt x="618" y="2035"/>
                    <a:pt x="440" y="1950"/>
                    <a:pt x="304" y="1805"/>
                  </a:cubicBezTo>
                  <a:cubicBezTo>
                    <a:pt x="59" y="1541"/>
                    <a:pt x="9" y="624"/>
                    <a:pt x="0" y="102"/>
                  </a:cubicBezTo>
                  <a:cubicBezTo>
                    <a:pt x="0" y="46"/>
                    <a:pt x="44" y="2"/>
                    <a:pt x="99" y="1"/>
                  </a:cubicBezTo>
                  <a:cubicBezTo>
                    <a:pt x="154" y="0"/>
                    <a:pt x="200" y="43"/>
                    <a:pt x="200" y="99"/>
                  </a:cubicBezTo>
                  <a:cubicBezTo>
                    <a:pt x="213" y="903"/>
                    <a:pt x="311" y="1519"/>
                    <a:pt x="450" y="1668"/>
                  </a:cubicBezTo>
                  <a:cubicBezTo>
                    <a:pt x="560" y="1787"/>
                    <a:pt x="721" y="1863"/>
                    <a:pt x="876" y="1938"/>
                  </a:cubicBezTo>
                  <a:cubicBezTo>
                    <a:pt x="904" y="1951"/>
                    <a:pt x="932" y="1965"/>
                    <a:pt x="960" y="1978"/>
                  </a:cubicBezTo>
                  <a:cubicBezTo>
                    <a:pt x="1009" y="2002"/>
                    <a:pt x="1030" y="2063"/>
                    <a:pt x="1006" y="2112"/>
                  </a:cubicBezTo>
                  <a:cubicBezTo>
                    <a:pt x="988" y="2147"/>
                    <a:pt x="953" y="2168"/>
                    <a:pt x="916" y="2168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8" name="Freeform 1276">
              <a:extLst>
                <a:ext uri="{FF2B5EF4-FFF2-40B4-BE49-F238E27FC236}">
                  <a16:creationId xmlns:a16="http://schemas.microsoft.com/office/drawing/2014/main" id="{4A5EE098-DB29-46AE-A6F2-7105CFDD8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6588" y="2343150"/>
              <a:ext cx="14288" cy="20638"/>
            </a:xfrm>
            <a:custGeom>
              <a:avLst/>
              <a:gdLst>
                <a:gd name="T0" fmla="*/ 278 w 392"/>
                <a:gd name="T1" fmla="*/ 578 h 578"/>
                <a:gd name="T2" fmla="*/ 187 w 392"/>
                <a:gd name="T3" fmla="*/ 519 h 578"/>
                <a:gd name="T4" fmla="*/ 22 w 392"/>
                <a:gd name="T5" fmla="*/ 155 h 578"/>
                <a:gd name="T6" fmla="*/ 72 w 392"/>
                <a:gd name="T7" fmla="*/ 23 h 578"/>
                <a:gd name="T8" fmla="*/ 205 w 392"/>
                <a:gd name="T9" fmla="*/ 72 h 578"/>
                <a:gd name="T10" fmla="*/ 369 w 392"/>
                <a:gd name="T11" fmla="*/ 437 h 578"/>
                <a:gd name="T12" fmla="*/ 319 w 392"/>
                <a:gd name="T13" fmla="*/ 568 h 578"/>
                <a:gd name="T14" fmla="*/ 278 w 392"/>
                <a:gd name="T15" fmla="*/ 578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2" h="578">
                  <a:moveTo>
                    <a:pt x="278" y="578"/>
                  </a:moveTo>
                  <a:cubicBezTo>
                    <a:pt x="240" y="578"/>
                    <a:pt x="204" y="556"/>
                    <a:pt x="187" y="519"/>
                  </a:cubicBezTo>
                  <a:lnTo>
                    <a:pt x="22" y="155"/>
                  </a:lnTo>
                  <a:cubicBezTo>
                    <a:pt x="0" y="105"/>
                    <a:pt x="22" y="46"/>
                    <a:pt x="72" y="23"/>
                  </a:cubicBezTo>
                  <a:cubicBezTo>
                    <a:pt x="123" y="0"/>
                    <a:pt x="182" y="23"/>
                    <a:pt x="205" y="72"/>
                  </a:cubicBezTo>
                  <a:lnTo>
                    <a:pt x="369" y="437"/>
                  </a:lnTo>
                  <a:cubicBezTo>
                    <a:pt x="392" y="487"/>
                    <a:pt x="369" y="546"/>
                    <a:pt x="319" y="568"/>
                  </a:cubicBezTo>
                  <a:cubicBezTo>
                    <a:pt x="306" y="575"/>
                    <a:pt x="292" y="578"/>
                    <a:pt x="278" y="578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" name="Freeform 1277">
              <a:extLst>
                <a:ext uri="{FF2B5EF4-FFF2-40B4-BE49-F238E27FC236}">
                  <a16:creationId xmlns:a16="http://schemas.microsoft.com/office/drawing/2014/main" id="{F0691F04-DEC5-411C-A5DB-DC601A814E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0088" y="2309813"/>
              <a:ext cx="15875" cy="23813"/>
            </a:xfrm>
            <a:custGeom>
              <a:avLst/>
              <a:gdLst>
                <a:gd name="T0" fmla="*/ 311 w 425"/>
                <a:gd name="T1" fmla="*/ 650 h 650"/>
                <a:gd name="T2" fmla="*/ 220 w 425"/>
                <a:gd name="T3" fmla="*/ 592 h 650"/>
                <a:gd name="T4" fmla="*/ 23 w 425"/>
                <a:gd name="T5" fmla="*/ 155 h 650"/>
                <a:gd name="T6" fmla="*/ 73 w 425"/>
                <a:gd name="T7" fmla="*/ 23 h 650"/>
                <a:gd name="T8" fmla="*/ 205 w 425"/>
                <a:gd name="T9" fmla="*/ 73 h 650"/>
                <a:gd name="T10" fmla="*/ 402 w 425"/>
                <a:gd name="T11" fmla="*/ 509 h 650"/>
                <a:gd name="T12" fmla="*/ 352 w 425"/>
                <a:gd name="T13" fmla="*/ 642 h 650"/>
                <a:gd name="T14" fmla="*/ 311 w 425"/>
                <a:gd name="T15" fmla="*/ 650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5" h="650">
                  <a:moveTo>
                    <a:pt x="311" y="650"/>
                  </a:moveTo>
                  <a:cubicBezTo>
                    <a:pt x="273" y="650"/>
                    <a:pt x="237" y="628"/>
                    <a:pt x="220" y="592"/>
                  </a:cubicBezTo>
                  <a:lnTo>
                    <a:pt x="23" y="155"/>
                  </a:lnTo>
                  <a:cubicBezTo>
                    <a:pt x="0" y="105"/>
                    <a:pt x="22" y="45"/>
                    <a:pt x="73" y="23"/>
                  </a:cubicBezTo>
                  <a:cubicBezTo>
                    <a:pt x="123" y="0"/>
                    <a:pt x="182" y="22"/>
                    <a:pt x="205" y="73"/>
                  </a:cubicBezTo>
                  <a:lnTo>
                    <a:pt x="402" y="509"/>
                  </a:lnTo>
                  <a:cubicBezTo>
                    <a:pt x="425" y="560"/>
                    <a:pt x="403" y="619"/>
                    <a:pt x="352" y="642"/>
                  </a:cubicBezTo>
                  <a:cubicBezTo>
                    <a:pt x="339" y="648"/>
                    <a:pt x="325" y="650"/>
                    <a:pt x="311" y="650"/>
                  </a:cubicBezTo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Freeform 1278">
              <a:extLst>
                <a:ext uri="{FF2B5EF4-FFF2-40B4-BE49-F238E27FC236}">
                  <a16:creationId xmlns:a16="http://schemas.microsoft.com/office/drawing/2014/main" id="{C170B795-D923-4111-A3D8-429D962B8D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2775" y="2332038"/>
              <a:ext cx="28575" cy="15875"/>
            </a:xfrm>
            <a:custGeom>
              <a:avLst/>
              <a:gdLst>
                <a:gd name="T0" fmla="*/ 672 w 785"/>
                <a:gd name="T1" fmla="*/ 434 h 434"/>
                <a:gd name="T2" fmla="*/ 635 w 785"/>
                <a:gd name="T3" fmla="*/ 426 h 434"/>
                <a:gd name="T4" fmla="*/ 76 w 785"/>
                <a:gd name="T5" fmla="*/ 206 h 434"/>
                <a:gd name="T6" fmla="*/ 20 w 785"/>
                <a:gd name="T7" fmla="*/ 77 h 434"/>
                <a:gd name="T8" fmla="*/ 150 w 785"/>
                <a:gd name="T9" fmla="*/ 20 h 434"/>
                <a:gd name="T10" fmla="*/ 708 w 785"/>
                <a:gd name="T11" fmla="*/ 240 h 434"/>
                <a:gd name="T12" fmla="*/ 765 w 785"/>
                <a:gd name="T13" fmla="*/ 369 h 434"/>
                <a:gd name="T14" fmla="*/ 672 w 785"/>
                <a:gd name="T15" fmla="*/ 434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5" h="434">
                  <a:moveTo>
                    <a:pt x="672" y="434"/>
                  </a:moveTo>
                  <a:cubicBezTo>
                    <a:pt x="659" y="434"/>
                    <a:pt x="647" y="431"/>
                    <a:pt x="635" y="426"/>
                  </a:cubicBezTo>
                  <a:lnTo>
                    <a:pt x="76" y="206"/>
                  </a:lnTo>
                  <a:cubicBezTo>
                    <a:pt x="25" y="186"/>
                    <a:pt x="0" y="128"/>
                    <a:pt x="20" y="77"/>
                  </a:cubicBezTo>
                  <a:cubicBezTo>
                    <a:pt x="40" y="25"/>
                    <a:pt x="98" y="0"/>
                    <a:pt x="150" y="20"/>
                  </a:cubicBezTo>
                  <a:lnTo>
                    <a:pt x="708" y="240"/>
                  </a:lnTo>
                  <a:cubicBezTo>
                    <a:pt x="760" y="260"/>
                    <a:pt x="785" y="318"/>
                    <a:pt x="765" y="369"/>
                  </a:cubicBezTo>
                  <a:cubicBezTo>
                    <a:pt x="749" y="409"/>
                    <a:pt x="712" y="434"/>
                    <a:pt x="672" y="434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3" name="Rectangle 212">
            <a:extLst>
              <a:ext uri="{FF2B5EF4-FFF2-40B4-BE49-F238E27FC236}">
                <a16:creationId xmlns:a16="http://schemas.microsoft.com/office/drawing/2014/main" id="{5B946076-562F-4515-A62B-BCF92ADA1E44}"/>
              </a:ext>
            </a:extLst>
          </p:cNvPr>
          <p:cNvSpPr/>
          <p:nvPr/>
        </p:nvSpPr>
        <p:spPr>
          <a:xfrm>
            <a:off x="305557" y="2673064"/>
            <a:ext cx="1233674" cy="472632"/>
          </a:xfrm>
          <a:prstGeom prst="rect">
            <a:avLst/>
          </a:prstGeom>
          <a:solidFill>
            <a:srgbClr val="C00000">
              <a:alpha val="15000"/>
            </a:srgbClr>
          </a:solidFill>
          <a:ln>
            <a:solidFill>
              <a:srgbClr val="BD582C"/>
            </a:solidFill>
          </a:ln>
          <a:effectLst>
            <a:outerShdw blurRad="50800" dist="38100" dir="6000000" algn="t" rotWithShape="0">
              <a:srgbClr val="BD582C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Policy Manager </a:t>
            </a:r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206FE04A-DA3C-474B-9B4E-4682981BED85}"/>
              </a:ext>
            </a:extLst>
          </p:cNvPr>
          <p:cNvSpPr/>
          <p:nvPr/>
        </p:nvSpPr>
        <p:spPr>
          <a:xfrm>
            <a:off x="5454144" y="2634772"/>
            <a:ext cx="1233674" cy="472632"/>
          </a:xfrm>
          <a:prstGeom prst="rect">
            <a:avLst/>
          </a:prstGeom>
          <a:solidFill>
            <a:srgbClr val="C00000">
              <a:alpha val="14000"/>
            </a:srgbClr>
          </a:solidFill>
          <a:ln>
            <a:solidFill>
              <a:srgbClr val="BD582C"/>
            </a:solidFill>
          </a:ln>
          <a:effectLst>
            <a:outerShdw blurRad="50800" dist="38100" dir="6000000" algn="t" rotWithShape="0">
              <a:srgbClr val="BD582C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Policy based Information</a:t>
            </a: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4FE948D7-C7BA-4AA7-92C8-518D4EF60A5D}"/>
              </a:ext>
            </a:extLst>
          </p:cNvPr>
          <p:cNvSpPr/>
          <p:nvPr/>
        </p:nvSpPr>
        <p:spPr>
          <a:xfrm>
            <a:off x="3193916" y="804160"/>
            <a:ext cx="1233674" cy="472632"/>
          </a:xfrm>
          <a:prstGeom prst="rect">
            <a:avLst/>
          </a:prstGeom>
          <a:solidFill>
            <a:schemeClr val="bg1"/>
          </a:solidFill>
          <a:ln>
            <a:solidFill>
              <a:srgbClr val="BD582C"/>
            </a:solidFill>
          </a:ln>
          <a:effectLst>
            <a:outerShdw blurRad="50800" dist="38100" dir="6000000" algn="t" rotWithShape="0">
              <a:srgbClr val="BD582C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Policy Enforcement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D767C77-2EC3-48BA-A0BE-661D2C48C946}"/>
              </a:ext>
            </a:extLst>
          </p:cNvPr>
          <p:cNvSpPr/>
          <p:nvPr/>
        </p:nvSpPr>
        <p:spPr>
          <a:xfrm>
            <a:off x="3071188" y="2182423"/>
            <a:ext cx="1399743" cy="1358575"/>
          </a:xfrm>
          <a:prstGeom prst="ellipse">
            <a:avLst/>
          </a:prstGeom>
          <a:solidFill>
            <a:srgbClr val="C00000">
              <a:alpha val="11000"/>
            </a:srgbClr>
          </a:solidFill>
          <a:effectLst>
            <a:outerShdw blurRad="50800" dist="38100" dir="2700000" algn="tl" rotWithShape="0">
              <a:srgbClr val="C00000">
                <a:alpha val="3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Policy Evaluation &amp; Decision Algorithms </a:t>
            </a:r>
          </a:p>
        </p:txBody>
      </p:sp>
      <p:sp>
        <p:nvSpPr>
          <p:cNvPr id="286" name="Rectangle 285">
            <a:extLst>
              <a:ext uri="{FF2B5EF4-FFF2-40B4-BE49-F238E27FC236}">
                <a16:creationId xmlns:a16="http://schemas.microsoft.com/office/drawing/2014/main" id="{51BB0655-5E93-4B89-9209-5B92DBFC8304}"/>
              </a:ext>
            </a:extLst>
          </p:cNvPr>
          <p:cNvSpPr/>
          <p:nvPr/>
        </p:nvSpPr>
        <p:spPr>
          <a:xfrm>
            <a:off x="5506474" y="3830926"/>
            <a:ext cx="1233674" cy="472632"/>
          </a:xfrm>
          <a:prstGeom prst="rect">
            <a:avLst/>
          </a:prstGeom>
          <a:solidFill>
            <a:schemeClr val="bg2">
              <a:lumMod val="75000"/>
              <a:alpha val="27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6000000" algn="t" rotWithShape="0">
              <a:schemeClr val="bg2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Watchdog</a:t>
            </a:r>
          </a:p>
        </p:txBody>
      </p:sp>
      <p:pic>
        <p:nvPicPr>
          <p:cNvPr id="17" name="Graphic 16" descr="Database with solid fill">
            <a:extLst>
              <a:ext uri="{FF2B5EF4-FFF2-40B4-BE49-F238E27FC236}">
                <a16:creationId xmlns:a16="http://schemas.microsoft.com/office/drawing/2014/main" id="{515FEA7D-ED60-48F8-811E-12E2326B3D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6254" y="3521212"/>
            <a:ext cx="827015" cy="827015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6AFF93C-B350-4B18-98B9-4CEC4A9874DC}"/>
              </a:ext>
            </a:extLst>
          </p:cNvPr>
          <p:cNvCxnSpPr>
            <a:cxnSpLocks/>
          </p:cNvCxnSpPr>
          <p:nvPr/>
        </p:nvCxnSpPr>
        <p:spPr>
          <a:xfrm flipV="1">
            <a:off x="1170566" y="1049222"/>
            <a:ext cx="1994556" cy="7558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8425BDE-102B-4F25-82D1-D0FBAAF97E6B}"/>
              </a:ext>
            </a:extLst>
          </p:cNvPr>
          <p:cNvCxnSpPr>
            <a:cxnSpLocks/>
          </p:cNvCxnSpPr>
          <p:nvPr/>
        </p:nvCxnSpPr>
        <p:spPr>
          <a:xfrm>
            <a:off x="3890582" y="1339965"/>
            <a:ext cx="0" cy="857587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333722E-80D8-4693-B440-1F433EE8EDE4}"/>
              </a:ext>
            </a:extLst>
          </p:cNvPr>
          <p:cNvCxnSpPr>
            <a:cxnSpLocks/>
            <a:endCxn id="213" idx="3"/>
          </p:cNvCxnSpPr>
          <p:nvPr/>
        </p:nvCxnSpPr>
        <p:spPr>
          <a:xfrm flipH="1">
            <a:off x="1539231" y="2909380"/>
            <a:ext cx="1476814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FC3584D5-CC73-40C6-B33E-0FCF5A8507A7}"/>
              </a:ext>
            </a:extLst>
          </p:cNvPr>
          <p:cNvCxnSpPr>
            <a:cxnSpLocks/>
            <a:stCxn id="213" idx="2"/>
          </p:cNvCxnSpPr>
          <p:nvPr/>
        </p:nvCxnSpPr>
        <p:spPr>
          <a:xfrm>
            <a:off x="922394" y="3145696"/>
            <a:ext cx="0" cy="435339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EAAEA3D0-686F-46C7-8F5E-88A2907F2B11}"/>
              </a:ext>
            </a:extLst>
          </p:cNvPr>
          <p:cNvCxnSpPr/>
          <p:nvPr/>
        </p:nvCxnSpPr>
        <p:spPr>
          <a:xfrm flipH="1" flipV="1">
            <a:off x="782135" y="3145696"/>
            <a:ext cx="6914" cy="395302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Arrow Connector 342">
            <a:extLst>
              <a:ext uri="{FF2B5EF4-FFF2-40B4-BE49-F238E27FC236}">
                <a16:creationId xmlns:a16="http://schemas.microsoft.com/office/drawing/2014/main" id="{3052AA19-45A0-4A38-8ACD-C342470C11FB}"/>
              </a:ext>
            </a:extLst>
          </p:cNvPr>
          <p:cNvCxnSpPr>
            <a:cxnSpLocks/>
          </p:cNvCxnSpPr>
          <p:nvPr/>
        </p:nvCxnSpPr>
        <p:spPr>
          <a:xfrm flipV="1">
            <a:off x="1131340" y="883473"/>
            <a:ext cx="1994556" cy="7558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Arrow Connector 343">
            <a:extLst>
              <a:ext uri="{FF2B5EF4-FFF2-40B4-BE49-F238E27FC236}">
                <a16:creationId xmlns:a16="http://schemas.microsoft.com/office/drawing/2014/main" id="{61CC0992-E5BE-4DC9-914D-15C08830A9E0}"/>
              </a:ext>
            </a:extLst>
          </p:cNvPr>
          <p:cNvCxnSpPr/>
          <p:nvPr/>
        </p:nvCxnSpPr>
        <p:spPr>
          <a:xfrm>
            <a:off x="3665548" y="1305074"/>
            <a:ext cx="0" cy="857587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Straight Arrow Connector 344">
            <a:extLst>
              <a:ext uri="{FF2B5EF4-FFF2-40B4-BE49-F238E27FC236}">
                <a16:creationId xmlns:a16="http://schemas.microsoft.com/office/drawing/2014/main" id="{23A3BFA2-EA58-4091-8808-831B6FF9F49F}"/>
              </a:ext>
            </a:extLst>
          </p:cNvPr>
          <p:cNvCxnSpPr>
            <a:cxnSpLocks/>
          </p:cNvCxnSpPr>
          <p:nvPr/>
        </p:nvCxnSpPr>
        <p:spPr>
          <a:xfrm flipH="1">
            <a:off x="1539231" y="2728557"/>
            <a:ext cx="1531957" cy="15075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Straight Arrow Connector 345">
            <a:extLst>
              <a:ext uri="{FF2B5EF4-FFF2-40B4-BE49-F238E27FC236}">
                <a16:creationId xmlns:a16="http://schemas.microsoft.com/office/drawing/2014/main" id="{6E54E0F7-9D7A-459B-B7C9-2ECBFD3CB56F}"/>
              </a:ext>
            </a:extLst>
          </p:cNvPr>
          <p:cNvCxnSpPr>
            <a:cxnSpLocks/>
            <a:stCxn id="217" idx="1"/>
            <a:endCxn id="13" idx="6"/>
          </p:cNvCxnSpPr>
          <p:nvPr/>
        </p:nvCxnSpPr>
        <p:spPr>
          <a:xfrm flipH="1" flipV="1">
            <a:off x="4470931" y="2861711"/>
            <a:ext cx="983213" cy="9377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7" name="Straight Arrow Connector 346">
            <a:extLst>
              <a:ext uri="{FF2B5EF4-FFF2-40B4-BE49-F238E27FC236}">
                <a16:creationId xmlns:a16="http://schemas.microsoft.com/office/drawing/2014/main" id="{207903FD-181E-4D01-8F3B-036056102E4C}"/>
              </a:ext>
            </a:extLst>
          </p:cNvPr>
          <p:cNvCxnSpPr>
            <a:cxnSpLocks/>
          </p:cNvCxnSpPr>
          <p:nvPr/>
        </p:nvCxnSpPr>
        <p:spPr>
          <a:xfrm flipH="1" flipV="1">
            <a:off x="4491826" y="2728557"/>
            <a:ext cx="975670" cy="335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0" name="Straight Arrow Connector 349">
            <a:extLst>
              <a:ext uri="{FF2B5EF4-FFF2-40B4-BE49-F238E27FC236}">
                <a16:creationId xmlns:a16="http://schemas.microsoft.com/office/drawing/2014/main" id="{5CBCEE92-3ECA-49D7-988D-ADFD7D3A5731}"/>
              </a:ext>
            </a:extLst>
          </p:cNvPr>
          <p:cNvCxnSpPr>
            <a:cxnSpLocks/>
          </p:cNvCxnSpPr>
          <p:nvPr/>
        </p:nvCxnSpPr>
        <p:spPr>
          <a:xfrm>
            <a:off x="5984110" y="3145696"/>
            <a:ext cx="0" cy="676492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1" name="Straight Arrow Connector 350">
            <a:extLst>
              <a:ext uri="{FF2B5EF4-FFF2-40B4-BE49-F238E27FC236}">
                <a16:creationId xmlns:a16="http://schemas.microsoft.com/office/drawing/2014/main" id="{A9259EF0-6F24-4526-B28F-E15FB682F0CD}"/>
              </a:ext>
            </a:extLst>
          </p:cNvPr>
          <p:cNvCxnSpPr>
            <a:cxnSpLocks/>
          </p:cNvCxnSpPr>
          <p:nvPr/>
        </p:nvCxnSpPr>
        <p:spPr>
          <a:xfrm>
            <a:off x="6261081" y="3145696"/>
            <a:ext cx="0" cy="68523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E63A91F4-F4BC-4F8A-8D76-5D05C9EBD893}"/>
              </a:ext>
            </a:extLst>
          </p:cNvPr>
          <p:cNvSpPr txBox="1"/>
          <p:nvPr/>
        </p:nvSpPr>
        <p:spPr>
          <a:xfrm>
            <a:off x="3382271" y="1618208"/>
            <a:ext cx="347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8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2F24FBF-40BD-4C35-B18B-104B779B2025}"/>
              </a:ext>
            </a:extLst>
          </p:cNvPr>
          <p:cNvSpPr txBox="1"/>
          <p:nvPr/>
        </p:nvSpPr>
        <p:spPr>
          <a:xfrm>
            <a:off x="2050709" y="2439161"/>
            <a:ext cx="347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0C006B5-74CA-4989-A4A0-90858A53EE92}"/>
              </a:ext>
            </a:extLst>
          </p:cNvPr>
          <p:cNvSpPr txBox="1"/>
          <p:nvPr/>
        </p:nvSpPr>
        <p:spPr>
          <a:xfrm>
            <a:off x="3942519" y="1618208"/>
            <a:ext cx="347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8AF8575-2419-489F-982B-9161ACC58681}"/>
              </a:ext>
            </a:extLst>
          </p:cNvPr>
          <p:cNvSpPr txBox="1"/>
          <p:nvPr/>
        </p:nvSpPr>
        <p:spPr>
          <a:xfrm>
            <a:off x="2050710" y="2909380"/>
            <a:ext cx="347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938D968-E661-44D5-842A-9FB25D825EA8}"/>
              </a:ext>
            </a:extLst>
          </p:cNvPr>
          <p:cNvSpPr txBox="1"/>
          <p:nvPr/>
        </p:nvSpPr>
        <p:spPr>
          <a:xfrm>
            <a:off x="4837779" y="2445688"/>
            <a:ext cx="347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199A701-6718-43E4-A8C6-F8BE61714CE6}"/>
              </a:ext>
            </a:extLst>
          </p:cNvPr>
          <p:cNvSpPr txBox="1"/>
          <p:nvPr/>
        </p:nvSpPr>
        <p:spPr>
          <a:xfrm>
            <a:off x="4837778" y="2907985"/>
            <a:ext cx="347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15ECF04-1A51-49C8-A9F8-1A590FC7C34D}"/>
              </a:ext>
            </a:extLst>
          </p:cNvPr>
          <p:cNvSpPr txBox="1"/>
          <p:nvPr/>
        </p:nvSpPr>
        <p:spPr>
          <a:xfrm>
            <a:off x="5617263" y="3367323"/>
            <a:ext cx="4237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6B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C2C8C90-4E86-4CA3-B7E4-2CD52CB3A252}"/>
              </a:ext>
            </a:extLst>
          </p:cNvPr>
          <p:cNvSpPr txBox="1"/>
          <p:nvPr/>
        </p:nvSpPr>
        <p:spPr>
          <a:xfrm>
            <a:off x="6261081" y="3389197"/>
            <a:ext cx="3865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6A</a:t>
            </a:r>
          </a:p>
        </p:txBody>
      </p:sp>
      <p:pic>
        <p:nvPicPr>
          <p:cNvPr id="76" name="Graphic 75" descr="Database with solid fill">
            <a:extLst>
              <a:ext uri="{FF2B5EF4-FFF2-40B4-BE49-F238E27FC236}">
                <a16:creationId xmlns:a16="http://schemas.microsoft.com/office/drawing/2014/main" id="{8260E522-9D67-4F7B-B800-88F1D71A84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03348" y="2428231"/>
            <a:ext cx="827015" cy="827015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F30E3975-29C7-478B-93C1-B8A8F669D7B3}"/>
              </a:ext>
            </a:extLst>
          </p:cNvPr>
          <p:cNvSpPr txBox="1"/>
          <p:nvPr/>
        </p:nvSpPr>
        <p:spPr>
          <a:xfrm>
            <a:off x="1963710" y="1059580"/>
            <a:ext cx="347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1F83A3-B596-4AC9-A64D-828C0F7431A2}"/>
              </a:ext>
            </a:extLst>
          </p:cNvPr>
          <p:cNvSpPr txBox="1"/>
          <p:nvPr/>
        </p:nvSpPr>
        <p:spPr>
          <a:xfrm>
            <a:off x="252723" y="4247465"/>
            <a:ext cx="1179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Policy Database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81C1B45-5A16-478A-939D-F35E1BB27FDC}"/>
              </a:ext>
            </a:extLst>
          </p:cNvPr>
          <p:cNvSpPr txBox="1"/>
          <p:nvPr/>
        </p:nvSpPr>
        <p:spPr>
          <a:xfrm>
            <a:off x="7058127" y="2621054"/>
            <a:ext cx="11798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Resource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34315FA-13C9-467A-81A7-DC7B00B62AFF}"/>
              </a:ext>
            </a:extLst>
          </p:cNvPr>
          <p:cNvSpPr txBox="1"/>
          <p:nvPr/>
        </p:nvSpPr>
        <p:spPr>
          <a:xfrm>
            <a:off x="400743" y="1346565"/>
            <a:ext cx="780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Data Request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FD2D65E-1CCF-40E5-9DB2-FC57A523BF71}"/>
              </a:ext>
            </a:extLst>
          </p:cNvPr>
          <p:cNvSpPr txBox="1"/>
          <p:nvPr/>
        </p:nvSpPr>
        <p:spPr>
          <a:xfrm>
            <a:off x="2339923" y="4488630"/>
            <a:ext cx="4505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00B050"/>
                </a:solidFill>
              </a:rPr>
              <a:t>Req 3: Polling Frequency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54001B1-C47B-4E4E-8984-82D205CEA401}"/>
              </a:ext>
            </a:extLst>
          </p:cNvPr>
          <p:cNvSpPr/>
          <p:nvPr/>
        </p:nvSpPr>
        <p:spPr>
          <a:xfrm>
            <a:off x="5084108" y="584720"/>
            <a:ext cx="3888299" cy="1565093"/>
          </a:xfrm>
          <a:prstGeom prst="rect">
            <a:avLst/>
          </a:prstGeom>
          <a:solidFill>
            <a:schemeClr val="bg1"/>
          </a:solidFill>
          <a:ln>
            <a:solidFill>
              <a:srgbClr val="F39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FDB683F-4E89-4C7E-AB95-34892C007FD9}"/>
              </a:ext>
            </a:extLst>
          </p:cNvPr>
          <p:cNvSpPr txBox="1"/>
          <p:nvPr/>
        </p:nvSpPr>
        <p:spPr>
          <a:xfrm>
            <a:off x="5127579" y="680299"/>
            <a:ext cx="3844829" cy="1323439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1600" b="1" dirty="0">
                <a:solidFill>
                  <a:schemeClr val="tx1"/>
                </a:solidFill>
                <a:cs typeface="Arial"/>
              </a:rPr>
              <a:t>Polling Frequency: </a:t>
            </a:r>
            <a:r>
              <a:rPr lang="en-US" sz="1600" dirty="0">
                <a:solidFill>
                  <a:schemeClr val="tx1"/>
                </a:solidFill>
                <a:cs typeface="Arial"/>
              </a:rPr>
              <a:t>services requesting access to vehicle data should </a:t>
            </a:r>
            <a:r>
              <a:rPr lang="en-US" sz="1600" b="1" dirty="0">
                <a:solidFill>
                  <a:schemeClr val="tx1"/>
                </a:solidFill>
                <a:cs typeface="Arial"/>
              </a:rPr>
              <a:t>not overtax</a:t>
            </a:r>
            <a:r>
              <a:rPr lang="en-US" sz="1600" dirty="0">
                <a:solidFill>
                  <a:schemeClr val="tx1"/>
                </a:solidFill>
                <a:cs typeface="Arial"/>
              </a:rPr>
              <a:t> or interfere with underlying control units. Frequency of access to critical functionality should be </a:t>
            </a:r>
            <a:r>
              <a:rPr lang="en-US" sz="1600" b="1" dirty="0">
                <a:solidFill>
                  <a:schemeClr val="tx1"/>
                </a:solidFill>
                <a:cs typeface="Arial"/>
              </a:rPr>
              <a:t>monitored</a:t>
            </a:r>
            <a:r>
              <a:rPr lang="en-US" sz="1600" dirty="0">
                <a:solidFill>
                  <a:schemeClr val="tx1"/>
                </a:solidFill>
                <a:cs typeface="Arial"/>
              </a:rPr>
              <a:t> and </a:t>
            </a:r>
            <a:r>
              <a:rPr lang="en-US" sz="1600" b="1" dirty="0">
                <a:solidFill>
                  <a:schemeClr val="tx1"/>
                </a:solidFill>
                <a:cs typeface="Arial"/>
              </a:rPr>
              <a:t>restricted</a:t>
            </a:r>
            <a:r>
              <a:rPr lang="en-US" sz="1600" dirty="0">
                <a:solidFill>
                  <a:schemeClr val="tx1"/>
                </a:solidFill>
                <a:cs typeface="Arial"/>
              </a:rPr>
              <a:t>.</a:t>
            </a:r>
            <a:endParaRPr lang="en-US" dirty="0">
              <a:solidFill>
                <a:schemeClr val="tx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5577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BEF641A-6168-4004-A759-C6C3D4372728}"/>
              </a:ext>
            </a:extLst>
          </p:cNvPr>
          <p:cNvSpPr txBox="1"/>
          <p:nvPr/>
        </p:nvSpPr>
        <p:spPr>
          <a:xfrm>
            <a:off x="282386" y="-13447"/>
            <a:ext cx="525780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Policy Model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173882-60A8-4575-9962-99B7E46A6DB7}"/>
              </a:ext>
            </a:extLst>
          </p:cNvPr>
          <p:cNvSpPr/>
          <p:nvPr/>
        </p:nvSpPr>
        <p:spPr>
          <a:xfrm>
            <a:off x="2095633" y="2327112"/>
            <a:ext cx="1286116" cy="464349"/>
          </a:xfrm>
          <a:prstGeom prst="rect">
            <a:avLst/>
          </a:prstGeom>
          <a:solidFill>
            <a:schemeClr val="bg1"/>
          </a:solidFill>
          <a:ln>
            <a:solidFill>
              <a:srgbClr val="BD582C"/>
            </a:solidFill>
          </a:ln>
          <a:effectLst>
            <a:outerShdw blurRad="50800" dist="50800" dir="5400000" sx="71000" sy="71000" algn="ctr" rotWithShape="0">
              <a:srgbClr val="BD582C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/>
              <a:t>Policy Set</a:t>
            </a:r>
            <a:endParaRPr lang="en-US" sz="1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72F62B-154A-46AF-9C15-D7E2317AF5B6}"/>
              </a:ext>
            </a:extLst>
          </p:cNvPr>
          <p:cNvSpPr/>
          <p:nvPr/>
        </p:nvSpPr>
        <p:spPr>
          <a:xfrm>
            <a:off x="56833" y="2327112"/>
            <a:ext cx="1286116" cy="464349"/>
          </a:xfrm>
          <a:prstGeom prst="rect">
            <a:avLst/>
          </a:prstGeom>
          <a:solidFill>
            <a:schemeClr val="bg1"/>
          </a:solidFill>
          <a:ln>
            <a:solidFill>
              <a:srgbClr val="BD582C"/>
            </a:solidFill>
          </a:ln>
          <a:effectLst>
            <a:outerShdw blurRad="50800" dist="50800" dir="5400000" sx="71000" sy="71000" algn="ctr" rotWithShape="0">
              <a:srgbClr val="BD582C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FDB784-80B5-48BB-BEFF-19C31A4613D1}"/>
              </a:ext>
            </a:extLst>
          </p:cNvPr>
          <p:cNvSpPr/>
          <p:nvPr/>
        </p:nvSpPr>
        <p:spPr>
          <a:xfrm>
            <a:off x="4709584" y="883226"/>
            <a:ext cx="1286116" cy="464349"/>
          </a:xfrm>
          <a:prstGeom prst="rect">
            <a:avLst/>
          </a:prstGeom>
          <a:solidFill>
            <a:schemeClr val="bg1"/>
          </a:solidFill>
          <a:ln>
            <a:solidFill>
              <a:srgbClr val="BD582C"/>
            </a:solidFill>
          </a:ln>
          <a:effectLst>
            <a:outerShdw blurRad="50800" dist="50800" dir="5400000" sx="71000" sy="71000" algn="ctr" rotWithShape="0">
              <a:srgbClr val="BD582C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F989C7C-48D4-4EA4-B1E8-BD59C66CCA94}"/>
              </a:ext>
            </a:extLst>
          </p:cNvPr>
          <p:cNvSpPr/>
          <p:nvPr/>
        </p:nvSpPr>
        <p:spPr>
          <a:xfrm>
            <a:off x="4709584" y="2938235"/>
            <a:ext cx="1286116" cy="464349"/>
          </a:xfrm>
          <a:prstGeom prst="rect">
            <a:avLst/>
          </a:prstGeom>
          <a:solidFill>
            <a:schemeClr val="bg1"/>
          </a:solidFill>
          <a:ln>
            <a:solidFill>
              <a:srgbClr val="BD582C"/>
            </a:solidFill>
          </a:ln>
          <a:effectLst>
            <a:outerShdw blurRad="50800" dist="50800" dir="5400000" sx="71000" sy="71000" algn="ctr" rotWithShape="0">
              <a:srgbClr val="BD582C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6861D1-C36B-4796-89B0-1CCD033E6BBF}"/>
              </a:ext>
            </a:extLst>
          </p:cNvPr>
          <p:cNvSpPr/>
          <p:nvPr/>
        </p:nvSpPr>
        <p:spPr>
          <a:xfrm>
            <a:off x="4709584" y="1846026"/>
            <a:ext cx="1286116" cy="464349"/>
          </a:xfrm>
          <a:prstGeom prst="rect">
            <a:avLst/>
          </a:prstGeom>
          <a:solidFill>
            <a:schemeClr val="bg1"/>
          </a:solidFill>
          <a:ln>
            <a:solidFill>
              <a:srgbClr val="BD582C"/>
            </a:solidFill>
          </a:ln>
          <a:effectLst>
            <a:outerShdw blurRad="50800" dist="50800" dir="5400000" sx="71000" sy="71000" algn="ctr" rotWithShape="0">
              <a:srgbClr val="BD582C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988D13-6131-4750-A969-922FA12B9380}"/>
              </a:ext>
            </a:extLst>
          </p:cNvPr>
          <p:cNvSpPr/>
          <p:nvPr/>
        </p:nvSpPr>
        <p:spPr>
          <a:xfrm>
            <a:off x="4709584" y="3913166"/>
            <a:ext cx="1286116" cy="464349"/>
          </a:xfrm>
          <a:prstGeom prst="rect">
            <a:avLst/>
          </a:prstGeom>
          <a:solidFill>
            <a:schemeClr val="bg1"/>
          </a:solidFill>
          <a:ln>
            <a:solidFill>
              <a:srgbClr val="BD582C"/>
            </a:solidFill>
          </a:ln>
          <a:effectLst>
            <a:outerShdw blurRad="50800" dist="50800" dir="5400000" sx="71000" sy="71000" algn="ctr" rotWithShape="0">
              <a:srgbClr val="BD582C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E9963E-E205-47BD-9EEA-96207870CD73}"/>
              </a:ext>
            </a:extLst>
          </p:cNvPr>
          <p:cNvSpPr/>
          <p:nvPr/>
        </p:nvSpPr>
        <p:spPr>
          <a:xfrm>
            <a:off x="7233315" y="3902805"/>
            <a:ext cx="1286116" cy="464349"/>
          </a:xfrm>
          <a:prstGeom prst="rect">
            <a:avLst/>
          </a:prstGeom>
          <a:solidFill>
            <a:schemeClr val="bg1"/>
          </a:solidFill>
          <a:ln>
            <a:solidFill>
              <a:srgbClr val="BD582C"/>
            </a:solidFill>
          </a:ln>
          <a:effectLst>
            <a:outerShdw blurRad="50800" dist="50800" dir="5400000" sx="71000" sy="71000" algn="ctr" rotWithShape="0">
              <a:srgbClr val="BD582C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2708A10-87BB-4DBE-98D5-1F99132C7471}"/>
              </a:ext>
            </a:extLst>
          </p:cNvPr>
          <p:cNvSpPr/>
          <p:nvPr/>
        </p:nvSpPr>
        <p:spPr>
          <a:xfrm>
            <a:off x="7233315" y="2447663"/>
            <a:ext cx="1286116" cy="302260"/>
          </a:xfrm>
          <a:prstGeom prst="rect">
            <a:avLst/>
          </a:prstGeom>
          <a:solidFill>
            <a:schemeClr val="bg1"/>
          </a:solidFill>
          <a:ln>
            <a:solidFill>
              <a:srgbClr val="BD582C"/>
            </a:solidFill>
          </a:ln>
          <a:effectLst>
            <a:outerShdw blurRad="50800" dist="50800" dir="5400000" sx="1000" sy="1000" algn="ctr" rotWithShape="0">
              <a:srgbClr val="BD582C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Env. factors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DD68E52-AE12-4B9C-B7DE-A2591EFDE478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5995700" y="4145341"/>
            <a:ext cx="1237613" cy="9106"/>
          </a:xfrm>
          <a:prstGeom prst="straightConnector1">
            <a:avLst/>
          </a:prstGeom>
          <a:ln>
            <a:solidFill>
              <a:srgbClr val="BD582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6BBC6F75-A59B-458B-9338-8119624AB122}"/>
              </a:ext>
            </a:extLst>
          </p:cNvPr>
          <p:cNvSpPr/>
          <p:nvPr/>
        </p:nvSpPr>
        <p:spPr>
          <a:xfrm>
            <a:off x="7233315" y="1914240"/>
            <a:ext cx="1286116" cy="302260"/>
          </a:xfrm>
          <a:prstGeom prst="rect">
            <a:avLst/>
          </a:prstGeom>
          <a:solidFill>
            <a:schemeClr val="bg1"/>
          </a:solidFill>
          <a:ln>
            <a:solidFill>
              <a:srgbClr val="BD582C"/>
            </a:solidFill>
          </a:ln>
          <a:effectLst>
            <a:outerShdw blurRad="50800" dist="50800" dir="5400000" sx="1000" sy="1000" algn="ctr" rotWithShape="0">
              <a:srgbClr val="BD582C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Resource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FF1A96F-1554-4DE8-B8AC-E04E3DBA4D1F}"/>
              </a:ext>
            </a:extLst>
          </p:cNvPr>
          <p:cNvSpPr/>
          <p:nvPr/>
        </p:nvSpPr>
        <p:spPr>
          <a:xfrm>
            <a:off x="7233315" y="1407416"/>
            <a:ext cx="1286116" cy="302260"/>
          </a:xfrm>
          <a:prstGeom prst="rect">
            <a:avLst/>
          </a:prstGeom>
          <a:solidFill>
            <a:schemeClr val="bg1"/>
          </a:solidFill>
          <a:ln>
            <a:solidFill>
              <a:srgbClr val="BD582C"/>
            </a:solidFill>
          </a:ln>
          <a:effectLst>
            <a:outerShdw blurRad="50800" dist="50800" dir="5400000" sx="1000" sy="1000" algn="ctr" rotWithShape="0">
              <a:srgbClr val="BD582C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Subject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69E49F7-F829-4A0D-A233-2BDA3F216978}"/>
              </a:ext>
            </a:extLst>
          </p:cNvPr>
          <p:cNvCxnSpPr>
            <a:cxnSpLocks/>
          </p:cNvCxnSpPr>
          <p:nvPr/>
        </p:nvCxnSpPr>
        <p:spPr>
          <a:xfrm flipV="1">
            <a:off x="5995701" y="2087363"/>
            <a:ext cx="629851" cy="1"/>
          </a:xfrm>
          <a:prstGeom prst="line">
            <a:avLst/>
          </a:prstGeom>
          <a:ln>
            <a:solidFill>
              <a:srgbClr val="BD58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CEBA896B-7209-44E7-B420-2D9645E32BE8}"/>
              </a:ext>
            </a:extLst>
          </p:cNvPr>
          <p:cNvCxnSpPr>
            <a:cxnSpLocks/>
          </p:cNvCxnSpPr>
          <p:nvPr/>
        </p:nvCxnSpPr>
        <p:spPr>
          <a:xfrm>
            <a:off x="6637080" y="1558546"/>
            <a:ext cx="0" cy="1079958"/>
          </a:xfrm>
          <a:prstGeom prst="line">
            <a:avLst/>
          </a:prstGeom>
          <a:ln>
            <a:solidFill>
              <a:srgbClr val="BD58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B3C8DF30-1455-4AAE-BA83-EC52AB30ACDD}"/>
              </a:ext>
            </a:extLst>
          </p:cNvPr>
          <p:cNvCxnSpPr>
            <a:cxnSpLocks/>
            <a:endCxn id="59" idx="1"/>
          </p:cNvCxnSpPr>
          <p:nvPr/>
        </p:nvCxnSpPr>
        <p:spPr>
          <a:xfrm>
            <a:off x="6637082" y="1558546"/>
            <a:ext cx="596233" cy="0"/>
          </a:xfrm>
          <a:prstGeom prst="straightConnector1">
            <a:avLst/>
          </a:prstGeom>
          <a:ln>
            <a:solidFill>
              <a:srgbClr val="BD582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E7751A7B-9DFE-4E22-85F2-BB693742780F}"/>
              </a:ext>
            </a:extLst>
          </p:cNvPr>
          <p:cNvCxnSpPr>
            <a:cxnSpLocks/>
          </p:cNvCxnSpPr>
          <p:nvPr/>
        </p:nvCxnSpPr>
        <p:spPr>
          <a:xfrm>
            <a:off x="6637081" y="2079393"/>
            <a:ext cx="596233" cy="0"/>
          </a:xfrm>
          <a:prstGeom prst="straightConnector1">
            <a:avLst/>
          </a:prstGeom>
          <a:ln>
            <a:solidFill>
              <a:srgbClr val="BD582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C29D5FA4-4405-4B08-AB2E-6FE48CA9B72A}"/>
              </a:ext>
            </a:extLst>
          </p:cNvPr>
          <p:cNvCxnSpPr>
            <a:cxnSpLocks/>
          </p:cNvCxnSpPr>
          <p:nvPr/>
        </p:nvCxnSpPr>
        <p:spPr>
          <a:xfrm>
            <a:off x="6637080" y="2635399"/>
            <a:ext cx="596233" cy="0"/>
          </a:xfrm>
          <a:prstGeom prst="straightConnector1">
            <a:avLst/>
          </a:prstGeom>
          <a:ln>
            <a:solidFill>
              <a:srgbClr val="BD582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784759FE-2C92-4BB2-B836-214335676AD1}"/>
              </a:ext>
            </a:extLst>
          </p:cNvPr>
          <p:cNvSpPr txBox="1"/>
          <p:nvPr/>
        </p:nvSpPr>
        <p:spPr>
          <a:xfrm>
            <a:off x="265015" y="2421582"/>
            <a:ext cx="877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Policy Set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30D93A93-9B24-4D6D-8238-C8BDC271F3E9}"/>
              </a:ext>
            </a:extLst>
          </p:cNvPr>
          <p:cNvSpPr txBox="1"/>
          <p:nvPr/>
        </p:nvSpPr>
        <p:spPr>
          <a:xfrm>
            <a:off x="2470556" y="2417609"/>
            <a:ext cx="9803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Policy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D14429C-3226-4773-B48E-B746D11306CA}"/>
              </a:ext>
            </a:extLst>
          </p:cNvPr>
          <p:cNvSpPr txBox="1"/>
          <p:nvPr/>
        </p:nvSpPr>
        <p:spPr>
          <a:xfrm>
            <a:off x="4972638" y="972707"/>
            <a:ext cx="791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Rule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A10B0D1E-74FC-40D8-9A47-652A761CB2E5}"/>
              </a:ext>
            </a:extLst>
          </p:cNvPr>
          <p:cNvSpPr txBox="1"/>
          <p:nvPr/>
        </p:nvSpPr>
        <p:spPr>
          <a:xfrm>
            <a:off x="4972638" y="1961953"/>
            <a:ext cx="942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Entity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358F90E7-F8B3-44F1-817B-635617E7B207}"/>
              </a:ext>
            </a:extLst>
          </p:cNvPr>
          <p:cNvSpPr txBox="1"/>
          <p:nvPr/>
        </p:nvSpPr>
        <p:spPr>
          <a:xfrm>
            <a:off x="4972638" y="3035969"/>
            <a:ext cx="10181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Priority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71BC2538-9B6D-4298-9A26-2F0D875ED5CF}"/>
              </a:ext>
            </a:extLst>
          </p:cNvPr>
          <p:cNvSpPr txBox="1"/>
          <p:nvPr/>
        </p:nvSpPr>
        <p:spPr>
          <a:xfrm>
            <a:off x="5058971" y="3981090"/>
            <a:ext cx="10531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Data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1E01D8EB-E814-4FB3-A84C-11C30548B663}"/>
              </a:ext>
            </a:extLst>
          </p:cNvPr>
          <p:cNvSpPr txBox="1"/>
          <p:nvPr/>
        </p:nvSpPr>
        <p:spPr>
          <a:xfrm>
            <a:off x="7233315" y="4044364"/>
            <a:ext cx="12861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Anonymization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D71057BC-2484-46BC-948C-E898BBFCD665}"/>
              </a:ext>
            </a:extLst>
          </p:cNvPr>
          <p:cNvSpPr txBox="1"/>
          <p:nvPr/>
        </p:nvSpPr>
        <p:spPr>
          <a:xfrm>
            <a:off x="3913176" y="1791473"/>
            <a:ext cx="749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BD582C"/>
                </a:solidFill>
              </a:rPr>
              <a:t>1 : 1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BD694143-62B0-4526-A2A1-A620CD6B4882}"/>
              </a:ext>
            </a:extLst>
          </p:cNvPr>
          <p:cNvSpPr txBox="1"/>
          <p:nvPr/>
        </p:nvSpPr>
        <p:spPr>
          <a:xfrm>
            <a:off x="3947431" y="2866622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BD582C"/>
                </a:solidFill>
              </a:rPr>
              <a:t>1 : 1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EC48A5A8-2A67-482F-A87A-6FA03666A060}"/>
              </a:ext>
            </a:extLst>
          </p:cNvPr>
          <p:cNvSpPr txBox="1"/>
          <p:nvPr/>
        </p:nvSpPr>
        <p:spPr>
          <a:xfrm>
            <a:off x="6350479" y="3837563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BD582C"/>
                </a:solidFill>
              </a:rPr>
              <a:t>1 : 0..*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F9379692-9A68-4A6E-9933-01101024C7D3}"/>
              </a:ext>
            </a:extLst>
          </p:cNvPr>
          <p:cNvSpPr txBox="1"/>
          <p:nvPr/>
        </p:nvSpPr>
        <p:spPr>
          <a:xfrm>
            <a:off x="1454254" y="2263720"/>
            <a:ext cx="741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BD582C"/>
                </a:solidFill>
              </a:rPr>
              <a:t>1:n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1D49C3DF-AAA3-439B-BC9C-50C9F89F9B4F}"/>
              </a:ext>
            </a:extLst>
          </p:cNvPr>
          <p:cNvSpPr txBox="1"/>
          <p:nvPr/>
        </p:nvSpPr>
        <p:spPr>
          <a:xfrm>
            <a:off x="3913176" y="809756"/>
            <a:ext cx="749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BD582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: n</a:t>
            </a:r>
          </a:p>
          <a:p>
            <a:endParaRPr lang="en-US" sz="1400" dirty="0">
              <a:solidFill>
                <a:srgbClr val="BD582C"/>
              </a:solidFill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6DE8461E-08B3-4DC3-8D4C-3C1C9709C8CB}"/>
              </a:ext>
            </a:extLst>
          </p:cNvPr>
          <p:cNvSpPr txBox="1"/>
          <p:nvPr/>
        </p:nvSpPr>
        <p:spPr>
          <a:xfrm>
            <a:off x="6704729" y="1249856"/>
            <a:ext cx="596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BD582C"/>
                </a:solidFill>
              </a:rPr>
              <a:t>1 : n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5488B106-716D-4DAB-8999-B7B36C2D3154}"/>
              </a:ext>
            </a:extLst>
          </p:cNvPr>
          <p:cNvSpPr txBox="1"/>
          <p:nvPr/>
        </p:nvSpPr>
        <p:spPr>
          <a:xfrm>
            <a:off x="6697650" y="1810007"/>
            <a:ext cx="772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BD582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: n</a:t>
            </a:r>
          </a:p>
          <a:p>
            <a:endParaRPr lang="en-US" dirty="0"/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9367E1EB-638F-4C37-AA1F-B4AFF85686C2}"/>
              </a:ext>
            </a:extLst>
          </p:cNvPr>
          <p:cNvSpPr txBox="1"/>
          <p:nvPr/>
        </p:nvSpPr>
        <p:spPr>
          <a:xfrm>
            <a:off x="6569413" y="2325307"/>
            <a:ext cx="824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BD582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: 0..*</a:t>
            </a:r>
          </a:p>
          <a:p>
            <a:endParaRPr lang="en-US" dirty="0"/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B39AAC60-AA04-4DB8-AFB8-5F78B4CFF4D3}"/>
              </a:ext>
            </a:extLst>
          </p:cNvPr>
          <p:cNvSpPr txBox="1"/>
          <p:nvPr/>
        </p:nvSpPr>
        <p:spPr>
          <a:xfrm>
            <a:off x="3913176" y="3880075"/>
            <a:ext cx="683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BD582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: n</a:t>
            </a:r>
          </a:p>
          <a:p>
            <a:endParaRPr lang="en-US" dirty="0"/>
          </a:p>
        </p:txBody>
      </p: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98FD3726-2B62-4AFE-A52E-ABDC92AC341C}"/>
              </a:ext>
            </a:extLst>
          </p:cNvPr>
          <p:cNvCxnSpPr>
            <a:cxnSpLocks/>
          </p:cNvCxnSpPr>
          <p:nvPr/>
        </p:nvCxnSpPr>
        <p:spPr>
          <a:xfrm flipH="1">
            <a:off x="3794268" y="1115400"/>
            <a:ext cx="31569" cy="3057062"/>
          </a:xfrm>
          <a:prstGeom prst="line">
            <a:avLst/>
          </a:prstGeom>
          <a:ln>
            <a:solidFill>
              <a:srgbClr val="BD58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9F821725-EC28-4F0B-93BF-9F89EDC94C05}"/>
              </a:ext>
            </a:extLst>
          </p:cNvPr>
          <p:cNvCxnSpPr>
            <a:cxnSpLocks/>
          </p:cNvCxnSpPr>
          <p:nvPr/>
        </p:nvCxnSpPr>
        <p:spPr>
          <a:xfrm flipV="1">
            <a:off x="3391628" y="2609850"/>
            <a:ext cx="434208" cy="4847"/>
          </a:xfrm>
          <a:prstGeom prst="line">
            <a:avLst/>
          </a:prstGeom>
          <a:ln>
            <a:solidFill>
              <a:srgbClr val="BD58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42B0F965-A5D9-4F85-B00B-22C88B0C6CEB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3825836" y="1115400"/>
            <a:ext cx="883748" cy="1"/>
          </a:xfrm>
          <a:prstGeom prst="straightConnector1">
            <a:avLst/>
          </a:prstGeom>
          <a:ln>
            <a:solidFill>
              <a:srgbClr val="BD582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5382576A-4155-4E9A-BF3B-859FBC7808EE}"/>
              </a:ext>
            </a:extLst>
          </p:cNvPr>
          <p:cNvCxnSpPr>
            <a:cxnSpLocks/>
          </p:cNvCxnSpPr>
          <p:nvPr/>
        </p:nvCxnSpPr>
        <p:spPr>
          <a:xfrm>
            <a:off x="3821058" y="2102393"/>
            <a:ext cx="875511" cy="11863"/>
          </a:xfrm>
          <a:prstGeom prst="straightConnector1">
            <a:avLst/>
          </a:prstGeom>
          <a:ln>
            <a:solidFill>
              <a:srgbClr val="BD582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91EF0B8D-9A6B-4955-B87A-0B8EB3143EB8}"/>
              </a:ext>
            </a:extLst>
          </p:cNvPr>
          <p:cNvCxnSpPr>
            <a:cxnSpLocks/>
          </p:cNvCxnSpPr>
          <p:nvPr/>
        </p:nvCxnSpPr>
        <p:spPr>
          <a:xfrm>
            <a:off x="3812821" y="3204412"/>
            <a:ext cx="883748" cy="1"/>
          </a:xfrm>
          <a:prstGeom prst="straightConnector1">
            <a:avLst/>
          </a:prstGeom>
          <a:ln>
            <a:solidFill>
              <a:srgbClr val="BD582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B385E9FF-F102-4632-9D16-DC687DE600ED}"/>
              </a:ext>
            </a:extLst>
          </p:cNvPr>
          <p:cNvCxnSpPr>
            <a:cxnSpLocks/>
          </p:cNvCxnSpPr>
          <p:nvPr/>
        </p:nvCxnSpPr>
        <p:spPr>
          <a:xfrm>
            <a:off x="3791587" y="4172462"/>
            <a:ext cx="904982" cy="3112"/>
          </a:xfrm>
          <a:prstGeom prst="straightConnector1">
            <a:avLst/>
          </a:prstGeom>
          <a:ln>
            <a:solidFill>
              <a:srgbClr val="BD582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A9359A8F-62AD-4751-82B4-76AFD8785D4B}"/>
              </a:ext>
            </a:extLst>
          </p:cNvPr>
          <p:cNvCxnSpPr>
            <a:stCxn id="7" idx="3"/>
            <a:endCxn id="6" idx="1"/>
          </p:cNvCxnSpPr>
          <p:nvPr/>
        </p:nvCxnSpPr>
        <p:spPr>
          <a:xfrm>
            <a:off x="1342949" y="2559287"/>
            <a:ext cx="75268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603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>
            <a:spLocks noGrp="1"/>
          </p:cNvSpPr>
          <p:nvPr>
            <p:ph type="title"/>
          </p:nvPr>
        </p:nvSpPr>
        <p:spPr>
          <a:xfrm>
            <a:off x="305557" y="12219"/>
            <a:ext cx="7038900" cy="6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 Decision Process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356044-77E1-4EBC-8337-152203F113BF}"/>
              </a:ext>
            </a:extLst>
          </p:cNvPr>
          <p:cNvSpPr txBox="1"/>
          <p:nvPr/>
        </p:nvSpPr>
        <p:spPr>
          <a:xfrm>
            <a:off x="1974374" y="609816"/>
            <a:ext cx="347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</a:p>
        </p:txBody>
      </p:sp>
      <p:grpSp>
        <p:nvGrpSpPr>
          <p:cNvPr id="196" name="Tablet7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C8751B75-06EF-4057-A764-3ABB0B79AC0B}"/>
              </a:ext>
            </a:extLst>
          </p:cNvPr>
          <p:cNvGrpSpPr>
            <a:grpSpLocks noChangeAspect="1"/>
          </p:cNvGrpSpPr>
          <p:nvPr/>
        </p:nvGrpSpPr>
        <p:grpSpPr>
          <a:xfrm>
            <a:off x="466331" y="673468"/>
            <a:ext cx="650047" cy="723811"/>
            <a:chOff x="3032125" y="2114550"/>
            <a:chExt cx="223838" cy="249238"/>
          </a:xfrm>
          <a:solidFill>
            <a:schemeClr val="tx1"/>
          </a:solidFill>
        </p:grpSpPr>
        <p:sp>
          <p:nvSpPr>
            <p:cNvPr id="197" name="Freeform 1265">
              <a:extLst>
                <a:ext uri="{FF2B5EF4-FFF2-40B4-BE49-F238E27FC236}">
                  <a16:creationId xmlns:a16="http://schemas.microsoft.com/office/drawing/2014/main" id="{1FDE78A1-43EE-45E4-B4F7-D1AB954CB3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2125" y="2114550"/>
              <a:ext cx="219075" cy="174625"/>
            </a:xfrm>
            <a:custGeom>
              <a:avLst/>
              <a:gdLst>
                <a:gd name="T0" fmla="*/ 2455 w 6048"/>
                <a:gd name="T1" fmla="*/ 4785 h 4785"/>
                <a:gd name="T2" fmla="*/ 2455 w 6048"/>
                <a:gd name="T3" fmla="*/ 4785 h 4785"/>
                <a:gd name="T4" fmla="*/ 454 w 6048"/>
                <a:gd name="T5" fmla="*/ 4785 h 4785"/>
                <a:gd name="T6" fmla="*/ 132 w 6048"/>
                <a:gd name="T7" fmla="*/ 4646 h 4785"/>
                <a:gd name="T8" fmla="*/ 0 w 6048"/>
                <a:gd name="T9" fmla="*/ 4318 h 4785"/>
                <a:gd name="T10" fmla="*/ 1 w 6048"/>
                <a:gd name="T11" fmla="*/ 467 h 4785"/>
                <a:gd name="T12" fmla="*/ 455 w 6048"/>
                <a:gd name="T13" fmla="*/ 0 h 4785"/>
                <a:gd name="T14" fmla="*/ 455 w 6048"/>
                <a:gd name="T15" fmla="*/ 0 h 4785"/>
                <a:gd name="T16" fmla="*/ 5593 w 6048"/>
                <a:gd name="T17" fmla="*/ 1 h 4785"/>
                <a:gd name="T18" fmla="*/ 6047 w 6048"/>
                <a:gd name="T19" fmla="*/ 468 h 4785"/>
                <a:gd name="T20" fmla="*/ 6047 w 6048"/>
                <a:gd name="T21" fmla="*/ 4259 h 4785"/>
                <a:gd name="T22" fmla="*/ 5947 w 6048"/>
                <a:gd name="T23" fmla="*/ 4359 h 4785"/>
                <a:gd name="T24" fmla="*/ 5947 w 6048"/>
                <a:gd name="T25" fmla="*/ 4359 h 4785"/>
                <a:gd name="T26" fmla="*/ 5847 w 6048"/>
                <a:gd name="T27" fmla="*/ 4259 h 4785"/>
                <a:gd name="T28" fmla="*/ 5847 w 6048"/>
                <a:gd name="T29" fmla="*/ 468 h 4785"/>
                <a:gd name="T30" fmla="*/ 5593 w 6048"/>
                <a:gd name="T31" fmla="*/ 201 h 4785"/>
                <a:gd name="T32" fmla="*/ 455 w 6048"/>
                <a:gd name="T33" fmla="*/ 200 h 4785"/>
                <a:gd name="T34" fmla="*/ 455 w 6048"/>
                <a:gd name="T35" fmla="*/ 200 h 4785"/>
                <a:gd name="T36" fmla="*/ 201 w 6048"/>
                <a:gd name="T37" fmla="*/ 467 h 4785"/>
                <a:gd name="T38" fmla="*/ 200 w 6048"/>
                <a:gd name="T39" fmla="*/ 4318 h 4785"/>
                <a:gd name="T40" fmla="*/ 276 w 6048"/>
                <a:gd name="T41" fmla="*/ 4507 h 4785"/>
                <a:gd name="T42" fmla="*/ 454 w 6048"/>
                <a:gd name="T43" fmla="*/ 4585 h 4785"/>
                <a:gd name="T44" fmla="*/ 2455 w 6048"/>
                <a:gd name="T45" fmla="*/ 4585 h 4785"/>
                <a:gd name="T46" fmla="*/ 2555 w 6048"/>
                <a:gd name="T47" fmla="*/ 4685 h 4785"/>
                <a:gd name="T48" fmla="*/ 2455 w 6048"/>
                <a:gd name="T49" fmla="*/ 4785 h 4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48" h="4785">
                  <a:moveTo>
                    <a:pt x="2455" y="4785"/>
                  </a:moveTo>
                  <a:lnTo>
                    <a:pt x="2455" y="4785"/>
                  </a:lnTo>
                  <a:lnTo>
                    <a:pt x="454" y="4785"/>
                  </a:lnTo>
                  <a:cubicBezTo>
                    <a:pt x="332" y="4785"/>
                    <a:pt x="217" y="4735"/>
                    <a:pt x="132" y="4646"/>
                  </a:cubicBezTo>
                  <a:cubicBezTo>
                    <a:pt x="47" y="4558"/>
                    <a:pt x="0" y="4442"/>
                    <a:pt x="0" y="4318"/>
                  </a:cubicBezTo>
                  <a:lnTo>
                    <a:pt x="1" y="467"/>
                  </a:lnTo>
                  <a:cubicBezTo>
                    <a:pt x="1" y="209"/>
                    <a:pt x="205" y="0"/>
                    <a:pt x="455" y="0"/>
                  </a:cubicBezTo>
                  <a:lnTo>
                    <a:pt x="455" y="0"/>
                  </a:lnTo>
                  <a:lnTo>
                    <a:pt x="5593" y="1"/>
                  </a:lnTo>
                  <a:cubicBezTo>
                    <a:pt x="5844" y="1"/>
                    <a:pt x="6048" y="211"/>
                    <a:pt x="6047" y="468"/>
                  </a:cubicBezTo>
                  <a:lnTo>
                    <a:pt x="6047" y="4259"/>
                  </a:lnTo>
                  <a:cubicBezTo>
                    <a:pt x="6047" y="4314"/>
                    <a:pt x="6002" y="4359"/>
                    <a:pt x="5947" y="4359"/>
                  </a:cubicBezTo>
                  <a:lnTo>
                    <a:pt x="5947" y="4359"/>
                  </a:lnTo>
                  <a:cubicBezTo>
                    <a:pt x="5891" y="4359"/>
                    <a:pt x="5847" y="4314"/>
                    <a:pt x="5847" y="4259"/>
                  </a:cubicBezTo>
                  <a:lnTo>
                    <a:pt x="5847" y="468"/>
                  </a:lnTo>
                  <a:cubicBezTo>
                    <a:pt x="5848" y="321"/>
                    <a:pt x="5734" y="201"/>
                    <a:pt x="5593" y="201"/>
                  </a:cubicBezTo>
                  <a:lnTo>
                    <a:pt x="455" y="200"/>
                  </a:lnTo>
                  <a:lnTo>
                    <a:pt x="455" y="200"/>
                  </a:lnTo>
                  <a:cubicBezTo>
                    <a:pt x="315" y="200"/>
                    <a:pt x="201" y="320"/>
                    <a:pt x="201" y="467"/>
                  </a:cubicBezTo>
                  <a:lnTo>
                    <a:pt x="200" y="4318"/>
                  </a:lnTo>
                  <a:cubicBezTo>
                    <a:pt x="200" y="4390"/>
                    <a:pt x="227" y="4457"/>
                    <a:pt x="276" y="4507"/>
                  </a:cubicBezTo>
                  <a:cubicBezTo>
                    <a:pt x="323" y="4558"/>
                    <a:pt x="387" y="4585"/>
                    <a:pt x="454" y="4585"/>
                  </a:cubicBezTo>
                  <a:lnTo>
                    <a:pt x="2455" y="4585"/>
                  </a:lnTo>
                  <a:cubicBezTo>
                    <a:pt x="2510" y="4585"/>
                    <a:pt x="2555" y="4630"/>
                    <a:pt x="2555" y="4685"/>
                  </a:cubicBezTo>
                  <a:cubicBezTo>
                    <a:pt x="2555" y="4741"/>
                    <a:pt x="2510" y="4785"/>
                    <a:pt x="2455" y="4785"/>
                  </a:cubicBezTo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8" name="Freeform 1266">
              <a:extLst>
                <a:ext uri="{FF2B5EF4-FFF2-40B4-BE49-F238E27FC236}">
                  <a16:creationId xmlns:a16="http://schemas.microsoft.com/office/drawing/2014/main" id="{D5B96BA0-E905-4791-A145-82965762F6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5150" y="2263775"/>
              <a:ext cx="19050" cy="6350"/>
            </a:xfrm>
            <a:custGeom>
              <a:avLst/>
              <a:gdLst>
                <a:gd name="T0" fmla="*/ 422 w 522"/>
                <a:gd name="T1" fmla="*/ 200 h 200"/>
                <a:gd name="T2" fmla="*/ 422 w 522"/>
                <a:gd name="T3" fmla="*/ 200 h 200"/>
                <a:gd name="T4" fmla="*/ 99 w 522"/>
                <a:gd name="T5" fmla="*/ 200 h 200"/>
                <a:gd name="T6" fmla="*/ 0 w 522"/>
                <a:gd name="T7" fmla="*/ 100 h 200"/>
                <a:gd name="T8" fmla="*/ 99 w 522"/>
                <a:gd name="T9" fmla="*/ 0 h 200"/>
                <a:gd name="T10" fmla="*/ 422 w 522"/>
                <a:gd name="T11" fmla="*/ 0 h 200"/>
                <a:gd name="T12" fmla="*/ 522 w 522"/>
                <a:gd name="T13" fmla="*/ 100 h 200"/>
                <a:gd name="T14" fmla="*/ 422 w 522"/>
                <a:gd name="T15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2" h="200">
                  <a:moveTo>
                    <a:pt x="422" y="200"/>
                  </a:moveTo>
                  <a:lnTo>
                    <a:pt x="422" y="200"/>
                  </a:lnTo>
                  <a:lnTo>
                    <a:pt x="99" y="200"/>
                  </a:lnTo>
                  <a:cubicBezTo>
                    <a:pt x="44" y="200"/>
                    <a:pt x="0" y="156"/>
                    <a:pt x="0" y="100"/>
                  </a:cubicBezTo>
                  <a:cubicBezTo>
                    <a:pt x="0" y="45"/>
                    <a:pt x="44" y="0"/>
                    <a:pt x="99" y="0"/>
                  </a:cubicBezTo>
                  <a:lnTo>
                    <a:pt x="422" y="0"/>
                  </a:lnTo>
                  <a:cubicBezTo>
                    <a:pt x="478" y="0"/>
                    <a:pt x="522" y="45"/>
                    <a:pt x="522" y="100"/>
                  </a:cubicBezTo>
                  <a:cubicBezTo>
                    <a:pt x="522" y="156"/>
                    <a:pt x="477" y="200"/>
                    <a:pt x="422" y="20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9" name="Freeform 1267">
              <a:extLst>
                <a:ext uri="{FF2B5EF4-FFF2-40B4-BE49-F238E27FC236}">
                  <a16:creationId xmlns:a16="http://schemas.microsoft.com/office/drawing/2014/main" id="{A51EFC96-3FBB-4447-B12B-F41B2ACDC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2763" y="2135188"/>
              <a:ext cx="176213" cy="134938"/>
            </a:xfrm>
            <a:custGeom>
              <a:avLst/>
              <a:gdLst>
                <a:gd name="T0" fmla="*/ 850 w 4836"/>
                <a:gd name="T1" fmla="*/ 3723 h 3723"/>
                <a:gd name="T2" fmla="*/ 850 w 4836"/>
                <a:gd name="T3" fmla="*/ 3723 h 3723"/>
                <a:gd name="T4" fmla="*/ 177 w 4836"/>
                <a:gd name="T5" fmla="*/ 3723 h 3723"/>
                <a:gd name="T6" fmla="*/ 0 w 4836"/>
                <a:gd name="T7" fmla="*/ 3549 h 3723"/>
                <a:gd name="T8" fmla="*/ 1 w 4836"/>
                <a:gd name="T9" fmla="*/ 173 h 3723"/>
                <a:gd name="T10" fmla="*/ 178 w 4836"/>
                <a:gd name="T11" fmla="*/ 0 h 3723"/>
                <a:gd name="T12" fmla="*/ 178 w 4836"/>
                <a:gd name="T13" fmla="*/ 0 h 3723"/>
                <a:gd name="T14" fmla="*/ 4658 w 4836"/>
                <a:gd name="T15" fmla="*/ 1 h 3723"/>
                <a:gd name="T16" fmla="*/ 4785 w 4836"/>
                <a:gd name="T17" fmla="*/ 53 h 3723"/>
                <a:gd name="T18" fmla="*/ 4835 w 4836"/>
                <a:gd name="T19" fmla="*/ 174 h 3723"/>
                <a:gd name="T20" fmla="*/ 4835 w 4836"/>
                <a:gd name="T21" fmla="*/ 2754 h 3723"/>
                <a:gd name="T22" fmla="*/ 4735 w 4836"/>
                <a:gd name="T23" fmla="*/ 2854 h 3723"/>
                <a:gd name="T24" fmla="*/ 4735 w 4836"/>
                <a:gd name="T25" fmla="*/ 2854 h 3723"/>
                <a:gd name="T26" fmla="*/ 4635 w 4836"/>
                <a:gd name="T27" fmla="*/ 2754 h 3723"/>
                <a:gd name="T28" fmla="*/ 4636 w 4836"/>
                <a:gd name="T29" fmla="*/ 201 h 3723"/>
                <a:gd name="T30" fmla="*/ 201 w 4836"/>
                <a:gd name="T31" fmla="*/ 200 h 3723"/>
                <a:gd name="T32" fmla="*/ 200 w 4836"/>
                <a:gd name="T33" fmla="*/ 3522 h 3723"/>
                <a:gd name="T34" fmla="*/ 850 w 4836"/>
                <a:gd name="T35" fmla="*/ 3523 h 3723"/>
                <a:gd name="T36" fmla="*/ 950 w 4836"/>
                <a:gd name="T37" fmla="*/ 3623 h 3723"/>
                <a:gd name="T38" fmla="*/ 850 w 4836"/>
                <a:gd name="T39" fmla="*/ 3723 h 3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836" h="3723">
                  <a:moveTo>
                    <a:pt x="850" y="3723"/>
                  </a:moveTo>
                  <a:lnTo>
                    <a:pt x="850" y="3723"/>
                  </a:lnTo>
                  <a:lnTo>
                    <a:pt x="177" y="3723"/>
                  </a:lnTo>
                  <a:cubicBezTo>
                    <a:pt x="80" y="3723"/>
                    <a:pt x="0" y="3645"/>
                    <a:pt x="0" y="3549"/>
                  </a:cubicBezTo>
                  <a:lnTo>
                    <a:pt x="1" y="173"/>
                  </a:lnTo>
                  <a:cubicBezTo>
                    <a:pt x="1" y="78"/>
                    <a:pt x="81" y="0"/>
                    <a:pt x="178" y="0"/>
                  </a:cubicBezTo>
                  <a:lnTo>
                    <a:pt x="178" y="0"/>
                  </a:lnTo>
                  <a:lnTo>
                    <a:pt x="4658" y="1"/>
                  </a:lnTo>
                  <a:cubicBezTo>
                    <a:pt x="4706" y="1"/>
                    <a:pt x="4751" y="19"/>
                    <a:pt x="4785" y="53"/>
                  </a:cubicBezTo>
                  <a:cubicBezTo>
                    <a:pt x="4818" y="86"/>
                    <a:pt x="4836" y="129"/>
                    <a:pt x="4835" y="174"/>
                  </a:cubicBezTo>
                  <a:cubicBezTo>
                    <a:pt x="4835" y="174"/>
                    <a:pt x="4835" y="1778"/>
                    <a:pt x="4835" y="2754"/>
                  </a:cubicBezTo>
                  <a:cubicBezTo>
                    <a:pt x="4835" y="2810"/>
                    <a:pt x="4790" y="2854"/>
                    <a:pt x="4735" y="2854"/>
                  </a:cubicBezTo>
                  <a:lnTo>
                    <a:pt x="4735" y="2854"/>
                  </a:lnTo>
                  <a:cubicBezTo>
                    <a:pt x="4680" y="2854"/>
                    <a:pt x="4635" y="2810"/>
                    <a:pt x="4635" y="2754"/>
                  </a:cubicBezTo>
                  <a:cubicBezTo>
                    <a:pt x="4635" y="1852"/>
                    <a:pt x="4635" y="413"/>
                    <a:pt x="4636" y="201"/>
                  </a:cubicBezTo>
                  <a:lnTo>
                    <a:pt x="201" y="200"/>
                  </a:lnTo>
                  <a:lnTo>
                    <a:pt x="200" y="3522"/>
                  </a:lnTo>
                  <a:lnTo>
                    <a:pt x="850" y="3523"/>
                  </a:lnTo>
                  <a:cubicBezTo>
                    <a:pt x="906" y="3523"/>
                    <a:pt x="950" y="3568"/>
                    <a:pt x="950" y="3623"/>
                  </a:cubicBezTo>
                  <a:cubicBezTo>
                    <a:pt x="950" y="3678"/>
                    <a:pt x="906" y="3723"/>
                    <a:pt x="850" y="3723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0" name="Freeform 1268">
              <a:extLst>
                <a:ext uri="{FF2B5EF4-FFF2-40B4-BE49-F238E27FC236}">
                  <a16:creationId xmlns:a16="http://schemas.microsoft.com/office/drawing/2014/main" id="{D46F1B67-C618-474E-BAB8-1179C36F12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2450" y="2262188"/>
              <a:ext cx="7938" cy="7938"/>
            </a:xfrm>
            <a:custGeom>
              <a:avLst/>
              <a:gdLst>
                <a:gd name="T0" fmla="*/ 113 w 226"/>
                <a:gd name="T1" fmla="*/ 217 h 217"/>
                <a:gd name="T2" fmla="*/ 107 w 226"/>
                <a:gd name="T3" fmla="*/ 217 h 217"/>
                <a:gd name="T4" fmla="*/ 100 w 226"/>
                <a:gd name="T5" fmla="*/ 217 h 217"/>
                <a:gd name="T6" fmla="*/ 0 w 226"/>
                <a:gd name="T7" fmla="*/ 117 h 217"/>
                <a:gd name="T8" fmla="*/ 46 w 226"/>
                <a:gd name="T9" fmla="*/ 33 h 217"/>
                <a:gd name="T10" fmla="*/ 63 w 226"/>
                <a:gd name="T11" fmla="*/ 22 h 217"/>
                <a:gd name="T12" fmla="*/ 176 w 226"/>
                <a:gd name="T13" fmla="*/ 40 h 217"/>
                <a:gd name="T14" fmla="*/ 191 w 226"/>
                <a:gd name="T15" fmla="*/ 180 h 217"/>
                <a:gd name="T16" fmla="*/ 113 w 226"/>
                <a:gd name="T17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6" h="217">
                  <a:moveTo>
                    <a:pt x="113" y="217"/>
                  </a:moveTo>
                  <a:lnTo>
                    <a:pt x="107" y="217"/>
                  </a:lnTo>
                  <a:lnTo>
                    <a:pt x="100" y="217"/>
                  </a:lnTo>
                  <a:cubicBezTo>
                    <a:pt x="45" y="217"/>
                    <a:pt x="0" y="172"/>
                    <a:pt x="0" y="117"/>
                  </a:cubicBezTo>
                  <a:cubicBezTo>
                    <a:pt x="0" y="81"/>
                    <a:pt x="18" y="50"/>
                    <a:pt x="46" y="33"/>
                  </a:cubicBezTo>
                  <a:cubicBezTo>
                    <a:pt x="51" y="29"/>
                    <a:pt x="57" y="25"/>
                    <a:pt x="63" y="22"/>
                  </a:cubicBezTo>
                  <a:cubicBezTo>
                    <a:pt x="85" y="12"/>
                    <a:pt x="128" y="0"/>
                    <a:pt x="176" y="40"/>
                  </a:cubicBezTo>
                  <a:cubicBezTo>
                    <a:pt x="219" y="74"/>
                    <a:pt x="226" y="137"/>
                    <a:pt x="191" y="180"/>
                  </a:cubicBezTo>
                  <a:cubicBezTo>
                    <a:pt x="171" y="205"/>
                    <a:pt x="142" y="217"/>
                    <a:pt x="113" y="217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Freeform 1269">
              <a:extLst>
                <a:ext uri="{FF2B5EF4-FFF2-40B4-BE49-F238E27FC236}">
                  <a16:creationId xmlns:a16="http://schemas.microsoft.com/office/drawing/2014/main" id="{1C2492FD-8FC2-402C-A897-162146F76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0388" y="2189163"/>
              <a:ext cx="61913" cy="103188"/>
            </a:xfrm>
            <a:custGeom>
              <a:avLst/>
              <a:gdLst>
                <a:gd name="T0" fmla="*/ 1183 w 1688"/>
                <a:gd name="T1" fmla="*/ 2853 h 2853"/>
                <a:gd name="T2" fmla="*/ 1092 w 1688"/>
                <a:gd name="T3" fmla="*/ 2796 h 2853"/>
                <a:gd name="T4" fmla="*/ 102 w 1688"/>
                <a:gd name="T5" fmla="*/ 692 h 2853"/>
                <a:gd name="T6" fmla="*/ 330 w 1688"/>
                <a:gd name="T7" fmla="*/ 107 h 2853"/>
                <a:gd name="T8" fmla="*/ 925 w 1688"/>
                <a:gd name="T9" fmla="*/ 304 h 2853"/>
                <a:gd name="T10" fmla="*/ 1665 w 1688"/>
                <a:gd name="T11" fmla="*/ 1874 h 2853"/>
                <a:gd name="T12" fmla="*/ 1617 w 1688"/>
                <a:gd name="T13" fmla="*/ 2007 h 2853"/>
                <a:gd name="T14" fmla="*/ 1484 w 1688"/>
                <a:gd name="T15" fmla="*/ 1959 h 2853"/>
                <a:gd name="T16" fmla="*/ 744 w 1688"/>
                <a:gd name="T17" fmla="*/ 389 h 2853"/>
                <a:gd name="T18" fmla="*/ 415 w 1688"/>
                <a:gd name="T19" fmla="*/ 288 h 2853"/>
                <a:gd name="T20" fmla="*/ 283 w 1688"/>
                <a:gd name="T21" fmla="*/ 607 h 2853"/>
                <a:gd name="T22" fmla="*/ 1273 w 1688"/>
                <a:gd name="T23" fmla="*/ 2711 h 2853"/>
                <a:gd name="T24" fmla="*/ 1225 w 1688"/>
                <a:gd name="T25" fmla="*/ 2844 h 2853"/>
                <a:gd name="T26" fmla="*/ 1183 w 1688"/>
                <a:gd name="T27" fmla="*/ 2853 h 2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88" h="2853">
                  <a:moveTo>
                    <a:pt x="1183" y="2853"/>
                  </a:moveTo>
                  <a:cubicBezTo>
                    <a:pt x="1145" y="2853"/>
                    <a:pt x="1109" y="2832"/>
                    <a:pt x="1092" y="2796"/>
                  </a:cubicBezTo>
                  <a:lnTo>
                    <a:pt x="102" y="692"/>
                  </a:lnTo>
                  <a:cubicBezTo>
                    <a:pt x="0" y="476"/>
                    <a:pt x="102" y="214"/>
                    <a:pt x="330" y="107"/>
                  </a:cubicBezTo>
                  <a:cubicBezTo>
                    <a:pt x="557" y="0"/>
                    <a:pt x="824" y="88"/>
                    <a:pt x="925" y="304"/>
                  </a:cubicBezTo>
                  <a:lnTo>
                    <a:pt x="1665" y="1874"/>
                  </a:lnTo>
                  <a:cubicBezTo>
                    <a:pt x="1688" y="1924"/>
                    <a:pt x="1667" y="1984"/>
                    <a:pt x="1617" y="2007"/>
                  </a:cubicBezTo>
                  <a:cubicBezTo>
                    <a:pt x="1567" y="2031"/>
                    <a:pt x="1507" y="2010"/>
                    <a:pt x="1484" y="1959"/>
                  </a:cubicBezTo>
                  <a:lnTo>
                    <a:pt x="744" y="389"/>
                  </a:lnTo>
                  <a:cubicBezTo>
                    <a:pt x="690" y="273"/>
                    <a:pt x="542" y="228"/>
                    <a:pt x="415" y="288"/>
                  </a:cubicBezTo>
                  <a:cubicBezTo>
                    <a:pt x="287" y="348"/>
                    <a:pt x="228" y="491"/>
                    <a:pt x="283" y="607"/>
                  </a:cubicBezTo>
                  <a:lnTo>
                    <a:pt x="1273" y="2711"/>
                  </a:lnTo>
                  <a:cubicBezTo>
                    <a:pt x="1297" y="2760"/>
                    <a:pt x="1275" y="2820"/>
                    <a:pt x="1225" y="2844"/>
                  </a:cubicBezTo>
                  <a:cubicBezTo>
                    <a:pt x="1212" y="2850"/>
                    <a:pt x="1197" y="2853"/>
                    <a:pt x="1183" y="2853"/>
                  </a:cubicBezTo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2" name="Freeform 1270">
              <a:extLst>
                <a:ext uri="{FF2B5EF4-FFF2-40B4-BE49-F238E27FC236}">
                  <a16:creationId xmlns:a16="http://schemas.microsoft.com/office/drawing/2014/main" id="{DD0B6044-AA0B-42C7-AEA5-F67B969A81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000" y="2239963"/>
              <a:ext cx="11113" cy="14288"/>
            </a:xfrm>
            <a:custGeom>
              <a:avLst/>
              <a:gdLst>
                <a:gd name="T0" fmla="*/ 195 w 309"/>
                <a:gd name="T1" fmla="*/ 390 h 390"/>
                <a:gd name="T2" fmla="*/ 104 w 309"/>
                <a:gd name="T3" fmla="*/ 331 h 390"/>
                <a:gd name="T4" fmla="*/ 24 w 309"/>
                <a:gd name="T5" fmla="*/ 157 h 390"/>
                <a:gd name="T6" fmla="*/ 71 w 309"/>
                <a:gd name="T7" fmla="*/ 23 h 390"/>
                <a:gd name="T8" fmla="*/ 204 w 309"/>
                <a:gd name="T9" fmla="*/ 71 h 390"/>
                <a:gd name="T10" fmla="*/ 286 w 309"/>
                <a:gd name="T11" fmla="*/ 248 h 390"/>
                <a:gd name="T12" fmla="*/ 237 w 309"/>
                <a:gd name="T13" fmla="*/ 380 h 390"/>
                <a:gd name="T14" fmla="*/ 195 w 309"/>
                <a:gd name="T15" fmla="*/ 39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9" h="390">
                  <a:moveTo>
                    <a:pt x="195" y="390"/>
                  </a:moveTo>
                  <a:cubicBezTo>
                    <a:pt x="158" y="390"/>
                    <a:pt x="121" y="368"/>
                    <a:pt x="104" y="331"/>
                  </a:cubicBezTo>
                  <a:cubicBezTo>
                    <a:pt x="104" y="330"/>
                    <a:pt x="45" y="202"/>
                    <a:pt x="24" y="157"/>
                  </a:cubicBezTo>
                  <a:cubicBezTo>
                    <a:pt x="0" y="107"/>
                    <a:pt x="21" y="47"/>
                    <a:pt x="71" y="23"/>
                  </a:cubicBezTo>
                  <a:cubicBezTo>
                    <a:pt x="121" y="0"/>
                    <a:pt x="181" y="21"/>
                    <a:pt x="204" y="71"/>
                  </a:cubicBezTo>
                  <a:cubicBezTo>
                    <a:pt x="227" y="117"/>
                    <a:pt x="284" y="243"/>
                    <a:pt x="286" y="248"/>
                  </a:cubicBezTo>
                  <a:cubicBezTo>
                    <a:pt x="309" y="298"/>
                    <a:pt x="287" y="357"/>
                    <a:pt x="237" y="380"/>
                  </a:cubicBezTo>
                  <a:cubicBezTo>
                    <a:pt x="224" y="387"/>
                    <a:pt x="209" y="390"/>
                    <a:pt x="195" y="39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3" name="Freeform 1271">
              <a:extLst>
                <a:ext uri="{FF2B5EF4-FFF2-40B4-BE49-F238E27FC236}">
                  <a16:creationId xmlns:a16="http://schemas.microsoft.com/office/drawing/2014/main" id="{8010A12D-F3D1-450C-9460-C42C700E34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250" y="2220913"/>
              <a:ext cx="34925" cy="41275"/>
            </a:xfrm>
            <a:custGeom>
              <a:avLst/>
              <a:gdLst>
                <a:gd name="T0" fmla="*/ 399 w 975"/>
                <a:gd name="T1" fmla="*/ 1141 h 1141"/>
                <a:gd name="T2" fmla="*/ 311 w 975"/>
                <a:gd name="T3" fmla="*/ 1088 h 1141"/>
                <a:gd name="T4" fmla="*/ 310 w 975"/>
                <a:gd name="T5" fmla="*/ 1086 h 1141"/>
                <a:gd name="T6" fmla="*/ 303 w 975"/>
                <a:gd name="T7" fmla="*/ 1073 h 1141"/>
                <a:gd name="T8" fmla="*/ 102 w 975"/>
                <a:gd name="T9" fmla="*/ 644 h 1141"/>
                <a:gd name="T10" fmla="*/ 329 w 975"/>
                <a:gd name="T11" fmla="*/ 60 h 1141"/>
                <a:gd name="T12" fmla="*/ 671 w 975"/>
                <a:gd name="T13" fmla="*/ 36 h 1141"/>
                <a:gd name="T14" fmla="*/ 925 w 975"/>
                <a:gd name="T15" fmla="*/ 257 h 1141"/>
                <a:gd name="T16" fmla="*/ 952 w 975"/>
                <a:gd name="T17" fmla="*/ 313 h 1141"/>
                <a:gd name="T18" fmla="*/ 904 w 975"/>
                <a:gd name="T19" fmla="*/ 446 h 1141"/>
                <a:gd name="T20" fmla="*/ 771 w 975"/>
                <a:gd name="T21" fmla="*/ 398 h 1141"/>
                <a:gd name="T22" fmla="*/ 744 w 975"/>
                <a:gd name="T23" fmla="*/ 343 h 1141"/>
                <a:gd name="T24" fmla="*/ 610 w 975"/>
                <a:gd name="T25" fmla="*/ 227 h 1141"/>
                <a:gd name="T26" fmla="*/ 414 w 975"/>
                <a:gd name="T27" fmla="*/ 241 h 1141"/>
                <a:gd name="T28" fmla="*/ 282 w 975"/>
                <a:gd name="T29" fmla="*/ 559 h 1141"/>
                <a:gd name="T30" fmla="*/ 488 w 975"/>
                <a:gd name="T31" fmla="*/ 995 h 1141"/>
                <a:gd name="T32" fmla="*/ 446 w 975"/>
                <a:gd name="T33" fmla="*/ 1130 h 1141"/>
                <a:gd name="T34" fmla="*/ 399 w 975"/>
                <a:gd name="T35" fmla="*/ 1141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75" h="1141">
                  <a:moveTo>
                    <a:pt x="399" y="1141"/>
                  </a:moveTo>
                  <a:cubicBezTo>
                    <a:pt x="363" y="1141"/>
                    <a:pt x="329" y="1122"/>
                    <a:pt x="311" y="1088"/>
                  </a:cubicBezTo>
                  <a:lnTo>
                    <a:pt x="310" y="1086"/>
                  </a:lnTo>
                  <a:cubicBezTo>
                    <a:pt x="307" y="1081"/>
                    <a:pt x="306" y="1080"/>
                    <a:pt x="303" y="1073"/>
                  </a:cubicBezTo>
                  <a:lnTo>
                    <a:pt x="102" y="644"/>
                  </a:lnTo>
                  <a:cubicBezTo>
                    <a:pt x="0" y="429"/>
                    <a:pt x="102" y="167"/>
                    <a:pt x="329" y="60"/>
                  </a:cubicBezTo>
                  <a:cubicBezTo>
                    <a:pt x="438" y="9"/>
                    <a:pt x="560" y="0"/>
                    <a:pt x="671" y="36"/>
                  </a:cubicBezTo>
                  <a:cubicBezTo>
                    <a:pt x="785" y="73"/>
                    <a:pt x="875" y="151"/>
                    <a:pt x="925" y="257"/>
                  </a:cubicBezTo>
                  <a:lnTo>
                    <a:pt x="952" y="313"/>
                  </a:lnTo>
                  <a:cubicBezTo>
                    <a:pt x="975" y="362"/>
                    <a:pt x="954" y="422"/>
                    <a:pt x="904" y="446"/>
                  </a:cubicBezTo>
                  <a:cubicBezTo>
                    <a:pt x="854" y="469"/>
                    <a:pt x="795" y="448"/>
                    <a:pt x="771" y="398"/>
                  </a:cubicBezTo>
                  <a:lnTo>
                    <a:pt x="744" y="343"/>
                  </a:lnTo>
                  <a:cubicBezTo>
                    <a:pt x="718" y="287"/>
                    <a:pt x="671" y="247"/>
                    <a:pt x="610" y="227"/>
                  </a:cubicBezTo>
                  <a:cubicBezTo>
                    <a:pt x="547" y="207"/>
                    <a:pt x="477" y="211"/>
                    <a:pt x="414" y="241"/>
                  </a:cubicBezTo>
                  <a:cubicBezTo>
                    <a:pt x="287" y="301"/>
                    <a:pt x="228" y="443"/>
                    <a:pt x="282" y="559"/>
                  </a:cubicBezTo>
                  <a:lnTo>
                    <a:pt x="488" y="995"/>
                  </a:lnTo>
                  <a:cubicBezTo>
                    <a:pt x="513" y="1044"/>
                    <a:pt x="495" y="1104"/>
                    <a:pt x="446" y="1130"/>
                  </a:cubicBezTo>
                  <a:cubicBezTo>
                    <a:pt x="431" y="1138"/>
                    <a:pt x="415" y="1141"/>
                    <a:pt x="399" y="1141"/>
                  </a:cubicBezTo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" name="Freeform 1272">
              <a:extLst>
                <a:ext uri="{FF2B5EF4-FFF2-40B4-BE49-F238E27FC236}">
                  <a16:creationId xmlns:a16="http://schemas.microsoft.com/office/drawing/2014/main" id="{4F5283ED-0C7E-4056-B91C-7CF6D250E5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0238" y="2216150"/>
              <a:ext cx="33338" cy="23813"/>
            </a:xfrm>
            <a:custGeom>
              <a:avLst/>
              <a:gdLst>
                <a:gd name="T0" fmla="*/ 153 w 905"/>
                <a:gd name="T1" fmla="*/ 643 h 643"/>
                <a:gd name="T2" fmla="*/ 58 w 905"/>
                <a:gd name="T3" fmla="*/ 573 h 643"/>
                <a:gd name="T4" fmla="*/ 283 w 905"/>
                <a:gd name="T5" fmla="*/ 96 h 643"/>
                <a:gd name="T6" fmla="*/ 818 w 905"/>
                <a:gd name="T7" fmla="*/ 270 h 643"/>
                <a:gd name="T8" fmla="*/ 882 w 905"/>
                <a:gd name="T9" fmla="*/ 405 h 643"/>
                <a:gd name="T10" fmla="*/ 834 w 905"/>
                <a:gd name="T11" fmla="*/ 538 h 643"/>
                <a:gd name="T12" fmla="*/ 701 w 905"/>
                <a:gd name="T13" fmla="*/ 490 h 643"/>
                <a:gd name="T14" fmla="*/ 637 w 905"/>
                <a:gd name="T15" fmla="*/ 355 h 643"/>
                <a:gd name="T16" fmla="*/ 368 w 905"/>
                <a:gd name="T17" fmla="*/ 278 h 643"/>
                <a:gd name="T18" fmla="*/ 249 w 905"/>
                <a:gd name="T19" fmla="*/ 513 h 643"/>
                <a:gd name="T20" fmla="*/ 183 w 905"/>
                <a:gd name="T21" fmla="*/ 638 h 643"/>
                <a:gd name="T22" fmla="*/ 153 w 905"/>
                <a:gd name="T23" fmla="*/ 643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05" h="643">
                  <a:moveTo>
                    <a:pt x="153" y="643"/>
                  </a:moveTo>
                  <a:cubicBezTo>
                    <a:pt x="111" y="643"/>
                    <a:pt x="71" y="616"/>
                    <a:pt x="58" y="573"/>
                  </a:cubicBezTo>
                  <a:cubicBezTo>
                    <a:pt x="0" y="389"/>
                    <a:pt x="97" y="184"/>
                    <a:pt x="283" y="96"/>
                  </a:cubicBezTo>
                  <a:cubicBezTo>
                    <a:pt x="488" y="0"/>
                    <a:pt x="727" y="77"/>
                    <a:pt x="818" y="270"/>
                  </a:cubicBezTo>
                  <a:lnTo>
                    <a:pt x="882" y="405"/>
                  </a:lnTo>
                  <a:cubicBezTo>
                    <a:pt x="905" y="455"/>
                    <a:pt x="884" y="515"/>
                    <a:pt x="834" y="538"/>
                  </a:cubicBezTo>
                  <a:cubicBezTo>
                    <a:pt x="784" y="562"/>
                    <a:pt x="725" y="540"/>
                    <a:pt x="701" y="490"/>
                  </a:cubicBezTo>
                  <a:lnTo>
                    <a:pt x="637" y="355"/>
                  </a:lnTo>
                  <a:cubicBezTo>
                    <a:pt x="593" y="263"/>
                    <a:pt x="473" y="228"/>
                    <a:pt x="368" y="278"/>
                  </a:cubicBezTo>
                  <a:cubicBezTo>
                    <a:pt x="272" y="322"/>
                    <a:pt x="221" y="424"/>
                    <a:pt x="249" y="513"/>
                  </a:cubicBezTo>
                  <a:cubicBezTo>
                    <a:pt x="265" y="565"/>
                    <a:pt x="236" y="622"/>
                    <a:pt x="183" y="638"/>
                  </a:cubicBezTo>
                  <a:cubicBezTo>
                    <a:pt x="173" y="641"/>
                    <a:pt x="163" y="643"/>
                    <a:pt x="153" y="643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" name="Freeform 1273">
              <a:extLst>
                <a:ext uri="{FF2B5EF4-FFF2-40B4-BE49-F238E27FC236}">
                  <a16:creationId xmlns:a16="http://schemas.microsoft.com/office/drawing/2014/main" id="{11FB71FE-7B56-461B-8B9A-C980B7F38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8813" y="2236788"/>
              <a:ext cx="9525" cy="11113"/>
            </a:xfrm>
            <a:custGeom>
              <a:avLst/>
              <a:gdLst>
                <a:gd name="T0" fmla="*/ 157 w 271"/>
                <a:gd name="T1" fmla="*/ 299 h 299"/>
                <a:gd name="T2" fmla="*/ 67 w 271"/>
                <a:gd name="T3" fmla="*/ 243 h 299"/>
                <a:gd name="T4" fmla="*/ 25 w 271"/>
                <a:gd name="T5" fmla="*/ 160 h 299"/>
                <a:gd name="T6" fmla="*/ 69 w 271"/>
                <a:gd name="T7" fmla="*/ 25 h 299"/>
                <a:gd name="T8" fmla="*/ 203 w 271"/>
                <a:gd name="T9" fmla="*/ 69 h 299"/>
                <a:gd name="T10" fmla="*/ 246 w 271"/>
                <a:gd name="T11" fmla="*/ 155 h 299"/>
                <a:gd name="T12" fmla="*/ 200 w 271"/>
                <a:gd name="T13" fmla="*/ 289 h 299"/>
                <a:gd name="T14" fmla="*/ 157 w 271"/>
                <a:gd name="T15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1" h="299">
                  <a:moveTo>
                    <a:pt x="157" y="299"/>
                  </a:moveTo>
                  <a:cubicBezTo>
                    <a:pt x="120" y="299"/>
                    <a:pt x="84" y="279"/>
                    <a:pt x="67" y="243"/>
                  </a:cubicBezTo>
                  <a:cubicBezTo>
                    <a:pt x="67" y="243"/>
                    <a:pt x="51" y="211"/>
                    <a:pt x="25" y="160"/>
                  </a:cubicBezTo>
                  <a:cubicBezTo>
                    <a:pt x="0" y="110"/>
                    <a:pt x="20" y="50"/>
                    <a:pt x="69" y="25"/>
                  </a:cubicBezTo>
                  <a:cubicBezTo>
                    <a:pt x="118" y="0"/>
                    <a:pt x="178" y="20"/>
                    <a:pt x="203" y="69"/>
                  </a:cubicBezTo>
                  <a:cubicBezTo>
                    <a:pt x="231" y="123"/>
                    <a:pt x="246" y="155"/>
                    <a:pt x="246" y="155"/>
                  </a:cubicBezTo>
                  <a:cubicBezTo>
                    <a:pt x="271" y="205"/>
                    <a:pt x="250" y="265"/>
                    <a:pt x="200" y="289"/>
                  </a:cubicBezTo>
                  <a:cubicBezTo>
                    <a:pt x="186" y="296"/>
                    <a:pt x="171" y="299"/>
                    <a:pt x="157" y="299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" name="Freeform 1274">
              <a:extLst>
                <a:ext uri="{FF2B5EF4-FFF2-40B4-BE49-F238E27FC236}">
                  <a16:creationId xmlns:a16="http://schemas.microsoft.com/office/drawing/2014/main" id="{911C6A57-86DF-49CE-A32A-DAF51C95E3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5638" y="2216150"/>
              <a:ext cx="57150" cy="98425"/>
            </a:xfrm>
            <a:custGeom>
              <a:avLst/>
              <a:gdLst>
                <a:gd name="T0" fmla="*/ 1435 w 1566"/>
                <a:gd name="T1" fmla="*/ 2693 h 2693"/>
                <a:gd name="T2" fmla="*/ 1242 w 1566"/>
                <a:gd name="T3" fmla="*/ 2641 h 2693"/>
                <a:gd name="T4" fmla="*/ 1333 w 1566"/>
                <a:gd name="T5" fmla="*/ 2302 h 2693"/>
                <a:gd name="T6" fmla="*/ 1206 w 1566"/>
                <a:gd name="T7" fmla="*/ 1672 h 2693"/>
                <a:gd name="T8" fmla="*/ 565 w 1566"/>
                <a:gd name="T9" fmla="*/ 316 h 2693"/>
                <a:gd name="T10" fmla="*/ 460 w 1566"/>
                <a:gd name="T11" fmla="*/ 222 h 2693"/>
                <a:gd name="T12" fmla="*/ 317 w 1566"/>
                <a:gd name="T13" fmla="*/ 229 h 2693"/>
                <a:gd name="T14" fmla="*/ 206 w 1566"/>
                <a:gd name="T15" fmla="*/ 360 h 2693"/>
                <a:gd name="T16" fmla="*/ 93 w 1566"/>
                <a:gd name="T17" fmla="*/ 445 h 2693"/>
                <a:gd name="T18" fmla="*/ 8 w 1566"/>
                <a:gd name="T19" fmla="*/ 332 h 2693"/>
                <a:gd name="T20" fmla="*/ 232 w 1566"/>
                <a:gd name="T21" fmla="*/ 49 h 2693"/>
                <a:gd name="T22" fmla="*/ 527 w 1566"/>
                <a:gd name="T23" fmla="*/ 34 h 2693"/>
                <a:gd name="T24" fmla="*/ 746 w 1566"/>
                <a:gd name="T25" fmla="*/ 232 h 2693"/>
                <a:gd name="T26" fmla="*/ 1386 w 1566"/>
                <a:gd name="T27" fmla="*/ 1587 h 2693"/>
                <a:gd name="T28" fmla="*/ 1526 w 1566"/>
                <a:gd name="T29" fmla="*/ 2353 h 2693"/>
                <a:gd name="T30" fmla="*/ 1435 w 1566"/>
                <a:gd name="T31" fmla="*/ 2693 h 2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66" h="2693">
                  <a:moveTo>
                    <a:pt x="1435" y="2693"/>
                  </a:moveTo>
                  <a:lnTo>
                    <a:pt x="1242" y="2641"/>
                  </a:lnTo>
                  <a:lnTo>
                    <a:pt x="1333" y="2302"/>
                  </a:lnTo>
                  <a:cubicBezTo>
                    <a:pt x="1352" y="2226"/>
                    <a:pt x="1275" y="1819"/>
                    <a:pt x="1206" y="1672"/>
                  </a:cubicBezTo>
                  <a:lnTo>
                    <a:pt x="565" y="316"/>
                  </a:lnTo>
                  <a:cubicBezTo>
                    <a:pt x="544" y="272"/>
                    <a:pt x="507" y="239"/>
                    <a:pt x="460" y="222"/>
                  </a:cubicBezTo>
                  <a:cubicBezTo>
                    <a:pt x="413" y="206"/>
                    <a:pt x="362" y="208"/>
                    <a:pt x="317" y="229"/>
                  </a:cubicBezTo>
                  <a:cubicBezTo>
                    <a:pt x="272" y="251"/>
                    <a:pt x="216" y="290"/>
                    <a:pt x="206" y="360"/>
                  </a:cubicBezTo>
                  <a:cubicBezTo>
                    <a:pt x="198" y="415"/>
                    <a:pt x="148" y="453"/>
                    <a:pt x="93" y="445"/>
                  </a:cubicBezTo>
                  <a:cubicBezTo>
                    <a:pt x="39" y="438"/>
                    <a:pt x="0" y="387"/>
                    <a:pt x="8" y="332"/>
                  </a:cubicBezTo>
                  <a:cubicBezTo>
                    <a:pt x="25" y="211"/>
                    <a:pt x="107" y="107"/>
                    <a:pt x="232" y="49"/>
                  </a:cubicBezTo>
                  <a:cubicBezTo>
                    <a:pt x="325" y="5"/>
                    <a:pt x="429" y="0"/>
                    <a:pt x="527" y="34"/>
                  </a:cubicBezTo>
                  <a:cubicBezTo>
                    <a:pt x="624" y="68"/>
                    <a:pt x="702" y="139"/>
                    <a:pt x="746" y="232"/>
                  </a:cubicBezTo>
                  <a:lnTo>
                    <a:pt x="1386" y="1587"/>
                  </a:lnTo>
                  <a:cubicBezTo>
                    <a:pt x="1456" y="1733"/>
                    <a:pt x="1566" y="2204"/>
                    <a:pt x="1526" y="2353"/>
                  </a:cubicBezTo>
                  <a:lnTo>
                    <a:pt x="1435" y="269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" name="Freeform 1275">
              <a:extLst>
                <a:ext uri="{FF2B5EF4-FFF2-40B4-BE49-F238E27FC236}">
                  <a16:creationId xmlns:a16="http://schemas.microsoft.com/office/drawing/2014/main" id="{899AB1B6-896B-49A5-974D-D370015509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4200" y="2260600"/>
              <a:ext cx="38100" cy="79375"/>
            </a:xfrm>
            <a:custGeom>
              <a:avLst/>
              <a:gdLst>
                <a:gd name="T0" fmla="*/ 916 w 1030"/>
                <a:gd name="T1" fmla="*/ 2168 h 2168"/>
                <a:gd name="T2" fmla="*/ 872 w 1030"/>
                <a:gd name="T3" fmla="*/ 2158 h 2168"/>
                <a:gd name="T4" fmla="*/ 790 w 1030"/>
                <a:gd name="T5" fmla="*/ 2118 h 2168"/>
                <a:gd name="T6" fmla="*/ 304 w 1030"/>
                <a:gd name="T7" fmla="*/ 1805 h 2168"/>
                <a:gd name="T8" fmla="*/ 0 w 1030"/>
                <a:gd name="T9" fmla="*/ 102 h 2168"/>
                <a:gd name="T10" fmla="*/ 99 w 1030"/>
                <a:gd name="T11" fmla="*/ 1 h 2168"/>
                <a:gd name="T12" fmla="*/ 200 w 1030"/>
                <a:gd name="T13" fmla="*/ 99 h 2168"/>
                <a:gd name="T14" fmla="*/ 450 w 1030"/>
                <a:gd name="T15" fmla="*/ 1668 h 2168"/>
                <a:gd name="T16" fmla="*/ 876 w 1030"/>
                <a:gd name="T17" fmla="*/ 1938 h 2168"/>
                <a:gd name="T18" fmla="*/ 960 w 1030"/>
                <a:gd name="T19" fmla="*/ 1978 h 2168"/>
                <a:gd name="T20" fmla="*/ 1006 w 1030"/>
                <a:gd name="T21" fmla="*/ 2112 h 2168"/>
                <a:gd name="T22" fmla="*/ 916 w 1030"/>
                <a:gd name="T23" fmla="*/ 2168 h 2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0" h="2168">
                  <a:moveTo>
                    <a:pt x="916" y="2168"/>
                  </a:moveTo>
                  <a:cubicBezTo>
                    <a:pt x="901" y="2168"/>
                    <a:pt x="886" y="2165"/>
                    <a:pt x="872" y="2158"/>
                  </a:cubicBezTo>
                  <a:cubicBezTo>
                    <a:pt x="845" y="2145"/>
                    <a:pt x="817" y="2132"/>
                    <a:pt x="790" y="2118"/>
                  </a:cubicBezTo>
                  <a:cubicBezTo>
                    <a:pt x="618" y="2035"/>
                    <a:pt x="440" y="1950"/>
                    <a:pt x="304" y="1805"/>
                  </a:cubicBezTo>
                  <a:cubicBezTo>
                    <a:pt x="59" y="1541"/>
                    <a:pt x="9" y="624"/>
                    <a:pt x="0" y="102"/>
                  </a:cubicBezTo>
                  <a:cubicBezTo>
                    <a:pt x="0" y="46"/>
                    <a:pt x="44" y="2"/>
                    <a:pt x="99" y="1"/>
                  </a:cubicBezTo>
                  <a:cubicBezTo>
                    <a:pt x="154" y="0"/>
                    <a:pt x="200" y="43"/>
                    <a:pt x="200" y="99"/>
                  </a:cubicBezTo>
                  <a:cubicBezTo>
                    <a:pt x="213" y="903"/>
                    <a:pt x="311" y="1519"/>
                    <a:pt x="450" y="1668"/>
                  </a:cubicBezTo>
                  <a:cubicBezTo>
                    <a:pt x="560" y="1787"/>
                    <a:pt x="721" y="1863"/>
                    <a:pt x="876" y="1938"/>
                  </a:cubicBezTo>
                  <a:cubicBezTo>
                    <a:pt x="904" y="1951"/>
                    <a:pt x="932" y="1965"/>
                    <a:pt x="960" y="1978"/>
                  </a:cubicBezTo>
                  <a:cubicBezTo>
                    <a:pt x="1009" y="2002"/>
                    <a:pt x="1030" y="2063"/>
                    <a:pt x="1006" y="2112"/>
                  </a:cubicBezTo>
                  <a:cubicBezTo>
                    <a:pt x="988" y="2147"/>
                    <a:pt x="953" y="2168"/>
                    <a:pt x="916" y="2168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8" name="Freeform 1276">
              <a:extLst>
                <a:ext uri="{FF2B5EF4-FFF2-40B4-BE49-F238E27FC236}">
                  <a16:creationId xmlns:a16="http://schemas.microsoft.com/office/drawing/2014/main" id="{4A5EE098-DB29-46AE-A6F2-7105CFDD8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6588" y="2343150"/>
              <a:ext cx="14288" cy="20638"/>
            </a:xfrm>
            <a:custGeom>
              <a:avLst/>
              <a:gdLst>
                <a:gd name="T0" fmla="*/ 278 w 392"/>
                <a:gd name="T1" fmla="*/ 578 h 578"/>
                <a:gd name="T2" fmla="*/ 187 w 392"/>
                <a:gd name="T3" fmla="*/ 519 h 578"/>
                <a:gd name="T4" fmla="*/ 22 w 392"/>
                <a:gd name="T5" fmla="*/ 155 h 578"/>
                <a:gd name="T6" fmla="*/ 72 w 392"/>
                <a:gd name="T7" fmla="*/ 23 h 578"/>
                <a:gd name="T8" fmla="*/ 205 w 392"/>
                <a:gd name="T9" fmla="*/ 72 h 578"/>
                <a:gd name="T10" fmla="*/ 369 w 392"/>
                <a:gd name="T11" fmla="*/ 437 h 578"/>
                <a:gd name="T12" fmla="*/ 319 w 392"/>
                <a:gd name="T13" fmla="*/ 568 h 578"/>
                <a:gd name="T14" fmla="*/ 278 w 392"/>
                <a:gd name="T15" fmla="*/ 578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2" h="578">
                  <a:moveTo>
                    <a:pt x="278" y="578"/>
                  </a:moveTo>
                  <a:cubicBezTo>
                    <a:pt x="240" y="578"/>
                    <a:pt x="204" y="556"/>
                    <a:pt x="187" y="519"/>
                  </a:cubicBezTo>
                  <a:lnTo>
                    <a:pt x="22" y="155"/>
                  </a:lnTo>
                  <a:cubicBezTo>
                    <a:pt x="0" y="105"/>
                    <a:pt x="22" y="46"/>
                    <a:pt x="72" y="23"/>
                  </a:cubicBezTo>
                  <a:cubicBezTo>
                    <a:pt x="123" y="0"/>
                    <a:pt x="182" y="23"/>
                    <a:pt x="205" y="72"/>
                  </a:cubicBezTo>
                  <a:lnTo>
                    <a:pt x="369" y="437"/>
                  </a:lnTo>
                  <a:cubicBezTo>
                    <a:pt x="392" y="487"/>
                    <a:pt x="369" y="546"/>
                    <a:pt x="319" y="568"/>
                  </a:cubicBezTo>
                  <a:cubicBezTo>
                    <a:pt x="306" y="575"/>
                    <a:pt x="292" y="578"/>
                    <a:pt x="278" y="578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" name="Freeform 1277">
              <a:extLst>
                <a:ext uri="{FF2B5EF4-FFF2-40B4-BE49-F238E27FC236}">
                  <a16:creationId xmlns:a16="http://schemas.microsoft.com/office/drawing/2014/main" id="{F0691F04-DEC5-411C-A5DB-DC601A814E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0088" y="2309813"/>
              <a:ext cx="15875" cy="23813"/>
            </a:xfrm>
            <a:custGeom>
              <a:avLst/>
              <a:gdLst>
                <a:gd name="T0" fmla="*/ 311 w 425"/>
                <a:gd name="T1" fmla="*/ 650 h 650"/>
                <a:gd name="T2" fmla="*/ 220 w 425"/>
                <a:gd name="T3" fmla="*/ 592 h 650"/>
                <a:gd name="T4" fmla="*/ 23 w 425"/>
                <a:gd name="T5" fmla="*/ 155 h 650"/>
                <a:gd name="T6" fmla="*/ 73 w 425"/>
                <a:gd name="T7" fmla="*/ 23 h 650"/>
                <a:gd name="T8" fmla="*/ 205 w 425"/>
                <a:gd name="T9" fmla="*/ 73 h 650"/>
                <a:gd name="T10" fmla="*/ 402 w 425"/>
                <a:gd name="T11" fmla="*/ 509 h 650"/>
                <a:gd name="T12" fmla="*/ 352 w 425"/>
                <a:gd name="T13" fmla="*/ 642 h 650"/>
                <a:gd name="T14" fmla="*/ 311 w 425"/>
                <a:gd name="T15" fmla="*/ 650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5" h="650">
                  <a:moveTo>
                    <a:pt x="311" y="650"/>
                  </a:moveTo>
                  <a:cubicBezTo>
                    <a:pt x="273" y="650"/>
                    <a:pt x="237" y="628"/>
                    <a:pt x="220" y="592"/>
                  </a:cubicBezTo>
                  <a:lnTo>
                    <a:pt x="23" y="155"/>
                  </a:lnTo>
                  <a:cubicBezTo>
                    <a:pt x="0" y="105"/>
                    <a:pt x="22" y="45"/>
                    <a:pt x="73" y="23"/>
                  </a:cubicBezTo>
                  <a:cubicBezTo>
                    <a:pt x="123" y="0"/>
                    <a:pt x="182" y="22"/>
                    <a:pt x="205" y="73"/>
                  </a:cubicBezTo>
                  <a:lnTo>
                    <a:pt x="402" y="509"/>
                  </a:lnTo>
                  <a:cubicBezTo>
                    <a:pt x="425" y="560"/>
                    <a:pt x="403" y="619"/>
                    <a:pt x="352" y="642"/>
                  </a:cubicBezTo>
                  <a:cubicBezTo>
                    <a:pt x="339" y="648"/>
                    <a:pt x="325" y="650"/>
                    <a:pt x="311" y="650"/>
                  </a:cubicBezTo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Freeform 1278">
              <a:extLst>
                <a:ext uri="{FF2B5EF4-FFF2-40B4-BE49-F238E27FC236}">
                  <a16:creationId xmlns:a16="http://schemas.microsoft.com/office/drawing/2014/main" id="{C170B795-D923-4111-A3D8-429D962B8D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2775" y="2332038"/>
              <a:ext cx="28575" cy="15875"/>
            </a:xfrm>
            <a:custGeom>
              <a:avLst/>
              <a:gdLst>
                <a:gd name="T0" fmla="*/ 672 w 785"/>
                <a:gd name="T1" fmla="*/ 434 h 434"/>
                <a:gd name="T2" fmla="*/ 635 w 785"/>
                <a:gd name="T3" fmla="*/ 426 h 434"/>
                <a:gd name="T4" fmla="*/ 76 w 785"/>
                <a:gd name="T5" fmla="*/ 206 h 434"/>
                <a:gd name="T6" fmla="*/ 20 w 785"/>
                <a:gd name="T7" fmla="*/ 77 h 434"/>
                <a:gd name="T8" fmla="*/ 150 w 785"/>
                <a:gd name="T9" fmla="*/ 20 h 434"/>
                <a:gd name="T10" fmla="*/ 708 w 785"/>
                <a:gd name="T11" fmla="*/ 240 h 434"/>
                <a:gd name="T12" fmla="*/ 765 w 785"/>
                <a:gd name="T13" fmla="*/ 369 h 434"/>
                <a:gd name="T14" fmla="*/ 672 w 785"/>
                <a:gd name="T15" fmla="*/ 434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5" h="434">
                  <a:moveTo>
                    <a:pt x="672" y="434"/>
                  </a:moveTo>
                  <a:cubicBezTo>
                    <a:pt x="659" y="434"/>
                    <a:pt x="647" y="431"/>
                    <a:pt x="635" y="426"/>
                  </a:cubicBezTo>
                  <a:lnTo>
                    <a:pt x="76" y="206"/>
                  </a:lnTo>
                  <a:cubicBezTo>
                    <a:pt x="25" y="186"/>
                    <a:pt x="0" y="128"/>
                    <a:pt x="20" y="77"/>
                  </a:cubicBezTo>
                  <a:cubicBezTo>
                    <a:pt x="40" y="25"/>
                    <a:pt x="98" y="0"/>
                    <a:pt x="150" y="20"/>
                  </a:cubicBezTo>
                  <a:lnTo>
                    <a:pt x="708" y="240"/>
                  </a:lnTo>
                  <a:cubicBezTo>
                    <a:pt x="760" y="260"/>
                    <a:pt x="785" y="318"/>
                    <a:pt x="765" y="369"/>
                  </a:cubicBezTo>
                  <a:cubicBezTo>
                    <a:pt x="749" y="409"/>
                    <a:pt x="712" y="434"/>
                    <a:pt x="672" y="434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3" name="Rectangle 212">
            <a:extLst>
              <a:ext uri="{FF2B5EF4-FFF2-40B4-BE49-F238E27FC236}">
                <a16:creationId xmlns:a16="http://schemas.microsoft.com/office/drawing/2014/main" id="{5B946076-562F-4515-A62B-BCF92ADA1E44}"/>
              </a:ext>
            </a:extLst>
          </p:cNvPr>
          <p:cNvSpPr/>
          <p:nvPr/>
        </p:nvSpPr>
        <p:spPr>
          <a:xfrm>
            <a:off x="305557" y="2673064"/>
            <a:ext cx="1233674" cy="472632"/>
          </a:xfrm>
          <a:prstGeom prst="rect">
            <a:avLst/>
          </a:prstGeom>
          <a:solidFill>
            <a:srgbClr val="C00000">
              <a:alpha val="15000"/>
            </a:srgbClr>
          </a:solidFill>
          <a:ln>
            <a:solidFill>
              <a:srgbClr val="BD582C"/>
            </a:solidFill>
          </a:ln>
          <a:effectLst>
            <a:outerShdw blurRad="50800" dist="38100" dir="6000000" algn="t" rotWithShape="0">
              <a:srgbClr val="BD582C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Policy Manager </a:t>
            </a:r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206FE04A-DA3C-474B-9B4E-4682981BED85}"/>
              </a:ext>
            </a:extLst>
          </p:cNvPr>
          <p:cNvSpPr/>
          <p:nvPr/>
        </p:nvSpPr>
        <p:spPr>
          <a:xfrm>
            <a:off x="5454144" y="2634772"/>
            <a:ext cx="1233674" cy="472632"/>
          </a:xfrm>
          <a:prstGeom prst="rect">
            <a:avLst/>
          </a:prstGeom>
          <a:solidFill>
            <a:srgbClr val="C00000">
              <a:alpha val="14000"/>
            </a:srgbClr>
          </a:solidFill>
          <a:ln>
            <a:solidFill>
              <a:srgbClr val="BD582C"/>
            </a:solidFill>
          </a:ln>
          <a:effectLst>
            <a:outerShdw blurRad="50800" dist="38100" dir="6000000" algn="t" rotWithShape="0">
              <a:srgbClr val="BD582C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Policy based Information</a:t>
            </a: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4FE948D7-C7BA-4AA7-92C8-518D4EF60A5D}"/>
              </a:ext>
            </a:extLst>
          </p:cNvPr>
          <p:cNvSpPr/>
          <p:nvPr/>
        </p:nvSpPr>
        <p:spPr>
          <a:xfrm>
            <a:off x="3193916" y="804160"/>
            <a:ext cx="1233674" cy="472632"/>
          </a:xfrm>
          <a:prstGeom prst="rect">
            <a:avLst/>
          </a:prstGeom>
          <a:solidFill>
            <a:schemeClr val="bg1"/>
          </a:solidFill>
          <a:ln>
            <a:solidFill>
              <a:srgbClr val="BD582C"/>
            </a:solidFill>
          </a:ln>
          <a:effectLst>
            <a:outerShdw blurRad="50800" dist="38100" dir="6000000" algn="t" rotWithShape="0">
              <a:srgbClr val="BD582C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Policy Enforcement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D767C77-2EC3-48BA-A0BE-661D2C48C946}"/>
              </a:ext>
            </a:extLst>
          </p:cNvPr>
          <p:cNvSpPr/>
          <p:nvPr/>
        </p:nvSpPr>
        <p:spPr>
          <a:xfrm>
            <a:off x="3071188" y="2182423"/>
            <a:ext cx="1399743" cy="1358575"/>
          </a:xfrm>
          <a:prstGeom prst="ellipse">
            <a:avLst/>
          </a:prstGeom>
          <a:solidFill>
            <a:srgbClr val="C00000">
              <a:alpha val="11000"/>
            </a:srgbClr>
          </a:solidFill>
          <a:effectLst>
            <a:outerShdw blurRad="50800" dist="38100" dir="2700000" algn="tl" rotWithShape="0">
              <a:srgbClr val="C00000">
                <a:alpha val="3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Policy Evaluation &amp; Decision Algorithms </a:t>
            </a:r>
          </a:p>
        </p:txBody>
      </p:sp>
      <p:sp>
        <p:nvSpPr>
          <p:cNvPr id="286" name="Rectangle 285">
            <a:extLst>
              <a:ext uri="{FF2B5EF4-FFF2-40B4-BE49-F238E27FC236}">
                <a16:creationId xmlns:a16="http://schemas.microsoft.com/office/drawing/2014/main" id="{51BB0655-5E93-4B89-9209-5B92DBFC8304}"/>
              </a:ext>
            </a:extLst>
          </p:cNvPr>
          <p:cNvSpPr/>
          <p:nvPr/>
        </p:nvSpPr>
        <p:spPr>
          <a:xfrm>
            <a:off x="5506474" y="3830926"/>
            <a:ext cx="1233674" cy="472632"/>
          </a:xfrm>
          <a:prstGeom prst="rect">
            <a:avLst/>
          </a:prstGeom>
          <a:solidFill>
            <a:schemeClr val="bg2">
              <a:lumMod val="75000"/>
              <a:alpha val="27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6000000" algn="t" rotWithShape="0">
              <a:schemeClr val="bg2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Watchdog</a:t>
            </a:r>
          </a:p>
        </p:txBody>
      </p:sp>
      <p:sp>
        <p:nvSpPr>
          <p:cNvPr id="341" name="Rectangle 340">
            <a:extLst>
              <a:ext uri="{FF2B5EF4-FFF2-40B4-BE49-F238E27FC236}">
                <a16:creationId xmlns:a16="http://schemas.microsoft.com/office/drawing/2014/main" id="{6CE2AF4B-0428-4CC6-AEE5-6B64D7E7C582}"/>
              </a:ext>
            </a:extLst>
          </p:cNvPr>
          <p:cNvSpPr/>
          <p:nvPr/>
        </p:nvSpPr>
        <p:spPr>
          <a:xfrm>
            <a:off x="7601588" y="4303303"/>
            <a:ext cx="1233674" cy="472632"/>
          </a:xfrm>
          <a:prstGeom prst="rect">
            <a:avLst/>
          </a:prstGeom>
          <a:solidFill>
            <a:srgbClr val="E48312">
              <a:alpha val="24000"/>
            </a:srgbClr>
          </a:solidFill>
          <a:ln>
            <a:solidFill>
              <a:schemeClr val="accent1"/>
            </a:solidFill>
          </a:ln>
          <a:effectLst>
            <a:outerShdw blurRad="50800" dist="38100" dir="6000000" algn="t" rotWithShape="0">
              <a:schemeClr val="bg2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Memory Manager</a:t>
            </a:r>
          </a:p>
        </p:txBody>
      </p:sp>
      <p:sp>
        <p:nvSpPr>
          <p:cNvPr id="342" name="Rectangle 341">
            <a:extLst>
              <a:ext uri="{FF2B5EF4-FFF2-40B4-BE49-F238E27FC236}">
                <a16:creationId xmlns:a16="http://schemas.microsoft.com/office/drawing/2014/main" id="{82B6A3D3-2F3F-4E84-B7AE-698EA995C119}"/>
              </a:ext>
            </a:extLst>
          </p:cNvPr>
          <p:cNvSpPr/>
          <p:nvPr/>
        </p:nvSpPr>
        <p:spPr>
          <a:xfrm>
            <a:off x="7601588" y="3256896"/>
            <a:ext cx="1233674" cy="472632"/>
          </a:xfrm>
          <a:prstGeom prst="rect">
            <a:avLst/>
          </a:prstGeom>
          <a:solidFill>
            <a:srgbClr val="E48312">
              <a:alpha val="23000"/>
            </a:srgbClr>
          </a:solidFill>
          <a:ln>
            <a:solidFill>
              <a:schemeClr val="accent1"/>
            </a:solidFill>
          </a:ln>
          <a:effectLst>
            <a:outerShdw blurRad="50800" dist="38100" dir="6000000" algn="t" rotWithShape="0">
              <a:schemeClr val="bg2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Scheduler</a:t>
            </a:r>
          </a:p>
        </p:txBody>
      </p:sp>
      <p:pic>
        <p:nvPicPr>
          <p:cNvPr id="17" name="Graphic 16" descr="Database with solid fill">
            <a:extLst>
              <a:ext uri="{FF2B5EF4-FFF2-40B4-BE49-F238E27FC236}">
                <a16:creationId xmlns:a16="http://schemas.microsoft.com/office/drawing/2014/main" id="{515FEA7D-ED60-48F8-811E-12E2326B3D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6254" y="3521212"/>
            <a:ext cx="827015" cy="827015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6AFF93C-B350-4B18-98B9-4CEC4A9874DC}"/>
              </a:ext>
            </a:extLst>
          </p:cNvPr>
          <p:cNvCxnSpPr>
            <a:cxnSpLocks/>
          </p:cNvCxnSpPr>
          <p:nvPr/>
        </p:nvCxnSpPr>
        <p:spPr>
          <a:xfrm flipV="1">
            <a:off x="1170566" y="1049222"/>
            <a:ext cx="1994556" cy="7558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8425BDE-102B-4F25-82D1-D0FBAAF97E6B}"/>
              </a:ext>
            </a:extLst>
          </p:cNvPr>
          <p:cNvCxnSpPr>
            <a:cxnSpLocks/>
          </p:cNvCxnSpPr>
          <p:nvPr/>
        </p:nvCxnSpPr>
        <p:spPr>
          <a:xfrm>
            <a:off x="3890582" y="1339965"/>
            <a:ext cx="0" cy="857587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333722E-80D8-4693-B440-1F433EE8EDE4}"/>
              </a:ext>
            </a:extLst>
          </p:cNvPr>
          <p:cNvCxnSpPr>
            <a:cxnSpLocks/>
            <a:endCxn id="213" idx="3"/>
          </p:cNvCxnSpPr>
          <p:nvPr/>
        </p:nvCxnSpPr>
        <p:spPr>
          <a:xfrm flipH="1">
            <a:off x="1539231" y="2909380"/>
            <a:ext cx="1476814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FC3584D5-CC73-40C6-B33E-0FCF5A8507A7}"/>
              </a:ext>
            </a:extLst>
          </p:cNvPr>
          <p:cNvCxnSpPr>
            <a:cxnSpLocks/>
            <a:stCxn id="213" idx="2"/>
          </p:cNvCxnSpPr>
          <p:nvPr/>
        </p:nvCxnSpPr>
        <p:spPr>
          <a:xfrm>
            <a:off x="922394" y="3145696"/>
            <a:ext cx="0" cy="435339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EAAEA3D0-686F-46C7-8F5E-88A2907F2B11}"/>
              </a:ext>
            </a:extLst>
          </p:cNvPr>
          <p:cNvCxnSpPr/>
          <p:nvPr/>
        </p:nvCxnSpPr>
        <p:spPr>
          <a:xfrm flipH="1" flipV="1">
            <a:off x="782135" y="3145696"/>
            <a:ext cx="6914" cy="395302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Arrow Connector 342">
            <a:extLst>
              <a:ext uri="{FF2B5EF4-FFF2-40B4-BE49-F238E27FC236}">
                <a16:creationId xmlns:a16="http://schemas.microsoft.com/office/drawing/2014/main" id="{3052AA19-45A0-4A38-8ACD-C342470C11FB}"/>
              </a:ext>
            </a:extLst>
          </p:cNvPr>
          <p:cNvCxnSpPr>
            <a:cxnSpLocks/>
          </p:cNvCxnSpPr>
          <p:nvPr/>
        </p:nvCxnSpPr>
        <p:spPr>
          <a:xfrm flipV="1">
            <a:off x="1131340" y="883473"/>
            <a:ext cx="1994556" cy="7558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Arrow Connector 343">
            <a:extLst>
              <a:ext uri="{FF2B5EF4-FFF2-40B4-BE49-F238E27FC236}">
                <a16:creationId xmlns:a16="http://schemas.microsoft.com/office/drawing/2014/main" id="{61CC0992-E5BE-4DC9-914D-15C08830A9E0}"/>
              </a:ext>
            </a:extLst>
          </p:cNvPr>
          <p:cNvCxnSpPr/>
          <p:nvPr/>
        </p:nvCxnSpPr>
        <p:spPr>
          <a:xfrm>
            <a:off x="3665548" y="1305074"/>
            <a:ext cx="0" cy="857587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Straight Arrow Connector 344">
            <a:extLst>
              <a:ext uri="{FF2B5EF4-FFF2-40B4-BE49-F238E27FC236}">
                <a16:creationId xmlns:a16="http://schemas.microsoft.com/office/drawing/2014/main" id="{23A3BFA2-EA58-4091-8808-831B6FF9F49F}"/>
              </a:ext>
            </a:extLst>
          </p:cNvPr>
          <p:cNvCxnSpPr>
            <a:cxnSpLocks/>
          </p:cNvCxnSpPr>
          <p:nvPr/>
        </p:nvCxnSpPr>
        <p:spPr>
          <a:xfrm flipH="1">
            <a:off x="1539231" y="2728557"/>
            <a:ext cx="1531957" cy="15075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Straight Arrow Connector 345">
            <a:extLst>
              <a:ext uri="{FF2B5EF4-FFF2-40B4-BE49-F238E27FC236}">
                <a16:creationId xmlns:a16="http://schemas.microsoft.com/office/drawing/2014/main" id="{6E54E0F7-9D7A-459B-B7C9-2ECBFD3CB56F}"/>
              </a:ext>
            </a:extLst>
          </p:cNvPr>
          <p:cNvCxnSpPr>
            <a:cxnSpLocks/>
            <a:stCxn id="217" idx="1"/>
            <a:endCxn id="13" idx="6"/>
          </p:cNvCxnSpPr>
          <p:nvPr/>
        </p:nvCxnSpPr>
        <p:spPr>
          <a:xfrm flipH="1" flipV="1">
            <a:off x="4470931" y="2861711"/>
            <a:ext cx="983213" cy="9377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7" name="Straight Arrow Connector 346">
            <a:extLst>
              <a:ext uri="{FF2B5EF4-FFF2-40B4-BE49-F238E27FC236}">
                <a16:creationId xmlns:a16="http://schemas.microsoft.com/office/drawing/2014/main" id="{207903FD-181E-4D01-8F3B-036056102E4C}"/>
              </a:ext>
            </a:extLst>
          </p:cNvPr>
          <p:cNvCxnSpPr>
            <a:cxnSpLocks/>
          </p:cNvCxnSpPr>
          <p:nvPr/>
        </p:nvCxnSpPr>
        <p:spPr>
          <a:xfrm flipH="1" flipV="1">
            <a:off x="4491826" y="2728557"/>
            <a:ext cx="975670" cy="335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0" name="Straight Arrow Connector 349">
            <a:extLst>
              <a:ext uri="{FF2B5EF4-FFF2-40B4-BE49-F238E27FC236}">
                <a16:creationId xmlns:a16="http://schemas.microsoft.com/office/drawing/2014/main" id="{5CBCEE92-3ECA-49D7-988D-ADFD7D3A5731}"/>
              </a:ext>
            </a:extLst>
          </p:cNvPr>
          <p:cNvCxnSpPr>
            <a:cxnSpLocks/>
          </p:cNvCxnSpPr>
          <p:nvPr/>
        </p:nvCxnSpPr>
        <p:spPr>
          <a:xfrm>
            <a:off x="5984110" y="3145696"/>
            <a:ext cx="0" cy="676492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1" name="Straight Arrow Connector 350">
            <a:extLst>
              <a:ext uri="{FF2B5EF4-FFF2-40B4-BE49-F238E27FC236}">
                <a16:creationId xmlns:a16="http://schemas.microsoft.com/office/drawing/2014/main" id="{A9259EF0-6F24-4526-B28F-E15FB682F0CD}"/>
              </a:ext>
            </a:extLst>
          </p:cNvPr>
          <p:cNvCxnSpPr>
            <a:cxnSpLocks/>
          </p:cNvCxnSpPr>
          <p:nvPr/>
        </p:nvCxnSpPr>
        <p:spPr>
          <a:xfrm>
            <a:off x="6261081" y="3145696"/>
            <a:ext cx="0" cy="68523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8" name="Straight Connector 387">
            <a:extLst>
              <a:ext uri="{FF2B5EF4-FFF2-40B4-BE49-F238E27FC236}">
                <a16:creationId xmlns:a16="http://schemas.microsoft.com/office/drawing/2014/main" id="{1E8D35DF-4518-4A37-89B2-FA89D78C79D5}"/>
              </a:ext>
            </a:extLst>
          </p:cNvPr>
          <p:cNvCxnSpPr>
            <a:stCxn id="286" idx="3"/>
          </p:cNvCxnSpPr>
          <p:nvPr/>
        </p:nvCxnSpPr>
        <p:spPr>
          <a:xfrm>
            <a:off x="6740148" y="4067242"/>
            <a:ext cx="147827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3" name="Straight Arrow Connector 392">
            <a:extLst>
              <a:ext uri="{FF2B5EF4-FFF2-40B4-BE49-F238E27FC236}">
                <a16:creationId xmlns:a16="http://schemas.microsoft.com/office/drawing/2014/main" id="{2EB17857-66E1-4D25-BE7F-BEEE80575576}"/>
              </a:ext>
            </a:extLst>
          </p:cNvPr>
          <p:cNvCxnSpPr>
            <a:stCxn id="342" idx="2"/>
            <a:endCxn id="341" idx="0"/>
          </p:cNvCxnSpPr>
          <p:nvPr/>
        </p:nvCxnSpPr>
        <p:spPr>
          <a:xfrm>
            <a:off x="8218425" y="3729528"/>
            <a:ext cx="0" cy="573775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E63A91F4-F4BC-4F8A-8D76-5D05C9EBD893}"/>
              </a:ext>
            </a:extLst>
          </p:cNvPr>
          <p:cNvSpPr txBox="1"/>
          <p:nvPr/>
        </p:nvSpPr>
        <p:spPr>
          <a:xfrm>
            <a:off x="3382271" y="1618208"/>
            <a:ext cx="347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8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2F24FBF-40BD-4C35-B18B-104B779B2025}"/>
              </a:ext>
            </a:extLst>
          </p:cNvPr>
          <p:cNvSpPr txBox="1"/>
          <p:nvPr/>
        </p:nvSpPr>
        <p:spPr>
          <a:xfrm>
            <a:off x="2050709" y="2439161"/>
            <a:ext cx="347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0C006B5-74CA-4989-A4A0-90858A53EE92}"/>
              </a:ext>
            </a:extLst>
          </p:cNvPr>
          <p:cNvSpPr txBox="1"/>
          <p:nvPr/>
        </p:nvSpPr>
        <p:spPr>
          <a:xfrm>
            <a:off x="3942519" y="1618208"/>
            <a:ext cx="347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8AF8575-2419-489F-982B-9161ACC58681}"/>
              </a:ext>
            </a:extLst>
          </p:cNvPr>
          <p:cNvSpPr txBox="1"/>
          <p:nvPr/>
        </p:nvSpPr>
        <p:spPr>
          <a:xfrm>
            <a:off x="2050710" y="2909380"/>
            <a:ext cx="347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938D968-E661-44D5-842A-9FB25D825EA8}"/>
              </a:ext>
            </a:extLst>
          </p:cNvPr>
          <p:cNvSpPr txBox="1"/>
          <p:nvPr/>
        </p:nvSpPr>
        <p:spPr>
          <a:xfrm>
            <a:off x="4837779" y="2445688"/>
            <a:ext cx="347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199A701-6718-43E4-A8C6-F8BE61714CE6}"/>
              </a:ext>
            </a:extLst>
          </p:cNvPr>
          <p:cNvSpPr txBox="1"/>
          <p:nvPr/>
        </p:nvSpPr>
        <p:spPr>
          <a:xfrm>
            <a:off x="4837778" y="2907985"/>
            <a:ext cx="347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15ECF04-1A51-49C8-A9F8-1A590FC7C34D}"/>
              </a:ext>
            </a:extLst>
          </p:cNvPr>
          <p:cNvSpPr txBox="1"/>
          <p:nvPr/>
        </p:nvSpPr>
        <p:spPr>
          <a:xfrm>
            <a:off x="5617263" y="3367323"/>
            <a:ext cx="4237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6B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C2C8C90-4E86-4CA3-B7E4-2CD52CB3A252}"/>
              </a:ext>
            </a:extLst>
          </p:cNvPr>
          <p:cNvSpPr txBox="1"/>
          <p:nvPr/>
        </p:nvSpPr>
        <p:spPr>
          <a:xfrm>
            <a:off x="6261081" y="3389197"/>
            <a:ext cx="3865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6A</a:t>
            </a:r>
          </a:p>
        </p:txBody>
      </p:sp>
      <p:pic>
        <p:nvPicPr>
          <p:cNvPr id="76" name="Graphic 75" descr="Database with solid fill">
            <a:extLst>
              <a:ext uri="{FF2B5EF4-FFF2-40B4-BE49-F238E27FC236}">
                <a16:creationId xmlns:a16="http://schemas.microsoft.com/office/drawing/2014/main" id="{8260E522-9D67-4F7B-B800-88F1D71A84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03348" y="2428231"/>
            <a:ext cx="827015" cy="827015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F30E3975-29C7-478B-93C1-B8A8F669D7B3}"/>
              </a:ext>
            </a:extLst>
          </p:cNvPr>
          <p:cNvSpPr txBox="1"/>
          <p:nvPr/>
        </p:nvSpPr>
        <p:spPr>
          <a:xfrm>
            <a:off x="1963710" y="1059580"/>
            <a:ext cx="347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1F83A3-B596-4AC9-A64D-828C0F7431A2}"/>
              </a:ext>
            </a:extLst>
          </p:cNvPr>
          <p:cNvSpPr txBox="1"/>
          <p:nvPr/>
        </p:nvSpPr>
        <p:spPr>
          <a:xfrm>
            <a:off x="252723" y="4247465"/>
            <a:ext cx="1179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Policy Database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81C1B45-5A16-478A-939D-F35E1BB27FDC}"/>
              </a:ext>
            </a:extLst>
          </p:cNvPr>
          <p:cNvSpPr txBox="1"/>
          <p:nvPr/>
        </p:nvSpPr>
        <p:spPr>
          <a:xfrm>
            <a:off x="7058127" y="2621054"/>
            <a:ext cx="11798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Resource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34315FA-13C9-467A-81A7-DC7B00B62AFF}"/>
              </a:ext>
            </a:extLst>
          </p:cNvPr>
          <p:cNvSpPr txBox="1"/>
          <p:nvPr/>
        </p:nvSpPr>
        <p:spPr>
          <a:xfrm>
            <a:off x="400743" y="1346565"/>
            <a:ext cx="780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Data Request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F1F8366-99D6-4914-B063-0E4822EADC84}"/>
              </a:ext>
            </a:extLst>
          </p:cNvPr>
          <p:cNvSpPr txBox="1"/>
          <p:nvPr/>
        </p:nvSpPr>
        <p:spPr>
          <a:xfrm>
            <a:off x="2339923" y="4488630"/>
            <a:ext cx="4505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00B050"/>
                </a:solidFill>
              </a:rPr>
              <a:t>Req 4: Limited Computing Resources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153E818D-2436-4722-97AB-54D6BF4BB58C}"/>
              </a:ext>
            </a:extLst>
          </p:cNvPr>
          <p:cNvSpPr/>
          <p:nvPr/>
        </p:nvSpPr>
        <p:spPr>
          <a:xfrm>
            <a:off x="4937037" y="554480"/>
            <a:ext cx="3898226" cy="1733456"/>
          </a:xfrm>
          <a:prstGeom prst="rect">
            <a:avLst/>
          </a:prstGeom>
          <a:solidFill>
            <a:schemeClr val="bg1"/>
          </a:solidFill>
          <a:ln>
            <a:solidFill>
              <a:srgbClr val="F39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6F9A02C-4D11-43EE-9028-F8DB3CBA6860}"/>
              </a:ext>
            </a:extLst>
          </p:cNvPr>
          <p:cNvSpPr txBox="1"/>
          <p:nvPr/>
        </p:nvSpPr>
        <p:spPr>
          <a:xfrm>
            <a:off x="5084109" y="661181"/>
            <a:ext cx="3751153" cy="156966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1600" b="1" dirty="0">
                <a:solidFill>
                  <a:schemeClr val="tx1"/>
                </a:solidFill>
                <a:cs typeface="Arial"/>
              </a:rPr>
              <a:t>Limited Computing Resources: </a:t>
            </a:r>
            <a:r>
              <a:rPr lang="en-US" sz="1600" dirty="0">
                <a:solidFill>
                  <a:schemeClr val="tx1"/>
                </a:solidFill>
                <a:cs typeface="Arial"/>
              </a:rPr>
              <a:t>computing resources inside a vehicle are limited. OEM services and 3</a:t>
            </a:r>
            <a:r>
              <a:rPr lang="en-US" sz="1600" baseline="30000" dirty="0">
                <a:solidFill>
                  <a:schemeClr val="tx1"/>
                </a:solidFill>
                <a:cs typeface="Arial"/>
              </a:rPr>
              <a:t>rd</a:t>
            </a:r>
            <a:r>
              <a:rPr lang="en-US" sz="1600" dirty="0">
                <a:solidFill>
                  <a:schemeClr val="tx1"/>
                </a:solidFill>
                <a:cs typeface="Arial"/>
              </a:rPr>
              <a:t> party services </a:t>
            </a:r>
            <a:r>
              <a:rPr lang="en-US" sz="1600" b="1" dirty="0">
                <a:solidFill>
                  <a:schemeClr val="tx1"/>
                </a:solidFill>
                <a:cs typeface="Arial"/>
              </a:rPr>
              <a:t>compete</a:t>
            </a:r>
            <a:r>
              <a:rPr lang="en-US" sz="1600" dirty="0">
                <a:solidFill>
                  <a:schemeClr val="tx1"/>
                </a:solidFill>
                <a:cs typeface="Arial"/>
              </a:rPr>
              <a:t> for these resources within shared computing space. Access to resources need to be </a:t>
            </a:r>
            <a:r>
              <a:rPr lang="en-US" sz="1600" b="1" dirty="0">
                <a:solidFill>
                  <a:schemeClr val="tx1"/>
                </a:solidFill>
                <a:cs typeface="Arial"/>
              </a:rPr>
              <a:t>prioritized</a:t>
            </a:r>
            <a:r>
              <a:rPr lang="en-US" sz="1600" dirty="0">
                <a:solidFill>
                  <a:schemeClr val="tx1"/>
                </a:solidFill>
                <a:cs typeface="Arial"/>
              </a:rPr>
              <a:t>.</a:t>
            </a:r>
            <a:endParaRPr lang="en-US" dirty="0">
              <a:solidFill>
                <a:schemeClr val="tx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1364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BEF641A-6168-4004-A759-C6C3D4372728}"/>
              </a:ext>
            </a:extLst>
          </p:cNvPr>
          <p:cNvSpPr txBox="1"/>
          <p:nvPr/>
        </p:nvSpPr>
        <p:spPr>
          <a:xfrm>
            <a:off x="282386" y="-13447"/>
            <a:ext cx="525780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Policy Model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173882-60A8-4575-9962-99B7E46A6DB7}"/>
              </a:ext>
            </a:extLst>
          </p:cNvPr>
          <p:cNvSpPr/>
          <p:nvPr/>
        </p:nvSpPr>
        <p:spPr>
          <a:xfrm>
            <a:off x="2095633" y="2327112"/>
            <a:ext cx="1286116" cy="464349"/>
          </a:xfrm>
          <a:prstGeom prst="rect">
            <a:avLst/>
          </a:prstGeom>
          <a:solidFill>
            <a:schemeClr val="bg1"/>
          </a:solidFill>
          <a:ln>
            <a:solidFill>
              <a:srgbClr val="BD582C"/>
            </a:solidFill>
          </a:ln>
          <a:effectLst>
            <a:outerShdw blurRad="50800" dist="50800" dir="5400000" sx="71000" sy="71000" algn="ctr" rotWithShape="0">
              <a:srgbClr val="BD582C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/>
              <a:t>Policy Set</a:t>
            </a:r>
            <a:endParaRPr lang="en-US" sz="1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72F62B-154A-46AF-9C15-D7E2317AF5B6}"/>
              </a:ext>
            </a:extLst>
          </p:cNvPr>
          <p:cNvSpPr/>
          <p:nvPr/>
        </p:nvSpPr>
        <p:spPr>
          <a:xfrm>
            <a:off x="56833" y="2327112"/>
            <a:ext cx="1286116" cy="464349"/>
          </a:xfrm>
          <a:prstGeom prst="rect">
            <a:avLst/>
          </a:prstGeom>
          <a:solidFill>
            <a:schemeClr val="bg1"/>
          </a:solidFill>
          <a:ln>
            <a:solidFill>
              <a:srgbClr val="BD582C"/>
            </a:solidFill>
          </a:ln>
          <a:effectLst>
            <a:outerShdw blurRad="50800" dist="50800" dir="5400000" sx="71000" sy="71000" algn="ctr" rotWithShape="0">
              <a:srgbClr val="BD582C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FDB784-80B5-48BB-BEFF-19C31A4613D1}"/>
              </a:ext>
            </a:extLst>
          </p:cNvPr>
          <p:cNvSpPr/>
          <p:nvPr/>
        </p:nvSpPr>
        <p:spPr>
          <a:xfrm>
            <a:off x="4709584" y="883226"/>
            <a:ext cx="1286116" cy="464349"/>
          </a:xfrm>
          <a:prstGeom prst="rect">
            <a:avLst/>
          </a:prstGeom>
          <a:solidFill>
            <a:schemeClr val="bg1"/>
          </a:solidFill>
          <a:ln>
            <a:solidFill>
              <a:srgbClr val="BD582C"/>
            </a:solidFill>
          </a:ln>
          <a:effectLst>
            <a:outerShdw blurRad="50800" dist="50800" dir="5400000" sx="71000" sy="71000" algn="ctr" rotWithShape="0">
              <a:srgbClr val="BD582C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F989C7C-48D4-4EA4-B1E8-BD59C66CCA94}"/>
              </a:ext>
            </a:extLst>
          </p:cNvPr>
          <p:cNvSpPr/>
          <p:nvPr/>
        </p:nvSpPr>
        <p:spPr>
          <a:xfrm>
            <a:off x="4709584" y="2938235"/>
            <a:ext cx="1286116" cy="464349"/>
          </a:xfrm>
          <a:prstGeom prst="rect">
            <a:avLst/>
          </a:prstGeom>
          <a:solidFill>
            <a:schemeClr val="bg1"/>
          </a:solidFill>
          <a:ln>
            <a:solidFill>
              <a:srgbClr val="BD582C"/>
            </a:solidFill>
          </a:ln>
          <a:effectLst>
            <a:outerShdw blurRad="50800" dist="50800" dir="5400000" sx="71000" sy="71000" algn="ctr" rotWithShape="0">
              <a:srgbClr val="BD582C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6861D1-C36B-4796-89B0-1CCD033E6BBF}"/>
              </a:ext>
            </a:extLst>
          </p:cNvPr>
          <p:cNvSpPr/>
          <p:nvPr/>
        </p:nvSpPr>
        <p:spPr>
          <a:xfrm>
            <a:off x="4709584" y="1846026"/>
            <a:ext cx="1286116" cy="464349"/>
          </a:xfrm>
          <a:prstGeom prst="rect">
            <a:avLst/>
          </a:prstGeom>
          <a:solidFill>
            <a:schemeClr val="bg1"/>
          </a:solidFill>
          <a:ln>
            <a:solidFill>
              <a:srgbClr val="BD582C"/>
            </a:solidFill>
          </a:ln>
          <a:effectLst>
            <a:outerShdw blurRad="50800" dist="50800" dir="5400000" sx="71000" sy="71000" algn="ctr" rotWithShape="0">
              <a:srgbClr val="BD582C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988D13-6131-4750-A969-922FA12B9380}"/>
              </a:ext>
            </a:extLst>
          </p:cNvPr>
          <p:cNvSpPr/>
          <p:nvPr/>
        </p:nvSpPr>
        <p:spPr>
          <a:xfrm>
            <a:off x="4709584" y="3913166"/>
            <a:ext cx="1286116" cy="464349"/>
          </a:xfrm>
          <a:prstGeom prst="rect">
            <a:avLst/>
          </a:prstGeom>
          <a:solidFill>
            <a:schemeClr val="bg1"/>
          </a:solidFill>
          <a:ln>
            <a:solidFill>
              <a:srgbClr val="BD582C"/>
            </a:solidFill>
          </a:ln>
          <a:effectLst>
            <a:outerShdw blurRad="50800" dist="50800" dir="5400000" sx="71000" sy="71000" algn="ctr" rotWithShape="0">
              <a:srgbClr val="BD582C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E9963E-E205-47BD-9EEA-96207870CD73}"/>
              </a:ext>
            </a:extLst>
          </p:cNvPr>
          <p:cNvSpPr/>
          <p:nvPr/>
        </p:nvSpPr>
        <p:spPr>
          <a:xfrm>
            <a:off x="7233315" y="3902805"/>
            <a:ext cx="1286116" cy="464349"/>
          </a:xfrm>
          <a:prstGeom prst="rect">
            <a:avLst/>
          </a:prstGeom>
          <a:solidFill>
            <a:schemeClr val="bg1"/>
          </a:solidFill>
          <a:ln>
            <a:solidFill>
              <a:srgbClr val="BD582C"/>
            </a:solidFill>
          </a:ln>
          <a:effectLst>
            <a:outerShdw blurRad="50800" dist="50800" dir="5400000" sx="71000" sy="71000" algn="ctr" rotWithShape="0">
              <a:srgbClr val="BD582C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2708A10-87BB-4DBE-98D5-1F99132C7471}"/>
              </a:ext>
            </a:extLst>
          </p:cNvPr>
          <p:cNvSpPr/>
          <p:nvPr/>
        </p:nvSpPr>
        <p:spPr>
          <a:xfrm>
            <a:off x="7233315" y="2447663"/>
            <a:ext cx="1286116" cy="302260"/>
          </a:xfrm>
          <a:prstGeom prst="rect">
            <a:avLst/>
          </a:prstGeom>
          <a:solidFill>
            <a:schemeClr val="bg1"/>
          </a:solidFill>
          <a:ln>
            <a:solidFill>
              <a:srgbClr val="BD582C"/>
            </a:solidFill>
          </a:ln>
          <a:effectLst>
            <a:outerShdw blurRad="50800" dist="50800" dir="5400000" sx="1000" sy="1000" algn="ctr" rotWithShape="0">
              <a:srgbClr val="BD582C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Env. factors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DD68E52-AE12-4B9C-B7DE-A2591EFDE478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5995700" y="4145341"/>
            <a:ext cx="1237613" cy="9106"/>
          </a:xfrm>
          <a:prstGeom prst="straightConnector1">
            <a:avLst/>
          </a:prstGeom>
          <a:ln>
            <a:solidFill>
              <a:srgbClr val="BD582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6BBC6F75-A59B-458B-9338-8119624AB122}"/>
              </a:ext>
            </a:extLst>
          </p:cNvPr>
          <p:cNvSpPr/>
          <p:nvPr/>
        </p:nvSpPr>
        <p:spPr>
          <a:xfrm>
            <a:off x="7233315" y="1914240"/>
            <a:ext cx="1286116" cy="302260"/>
          </a:xfrm>
          <a:prstGeom prst="rect">
            <a:avLst/>
          </a:prstGeom>
          <a:solidFill>
            <a:schemeClr val="bg1"/>
          </a:solidFill>
          <a:ln>
            <a:solidFill>
              <a:srgbClr val="BD582C"/>
            </a:solidFill>
          </a:ln>
          <a:effectLst>
            <a:outerShdw blurRad="50800" dist="50800" dir="5400000" sx="1000" sy="1000" algn="ctr" rotWithShape="0">
              <a:srgbClr val="BD582C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Resource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FF1A96F-1554-4DE8-B8AC-E04E3DBA4D1F}"/>
              </a:ext>
            </a:extLst>
          </p:cNvPr>
          <p:cNvSpPr/>
          <p:nvPr/>
        </p:nvSpPr>
        <p:spPr>
          <a:xfrm>
            <a:off x="7233315" y="1407416"/>
            <a:ext cx="1286116" cy="302260"/>
          </a:xfrm>
          <a:prstGeom prst="rect">
            <a:avLst/>
          </a:prstGeom>
          <a:solidFill>
            <a:schemeClr val="bg1"/>
          </a:solidFill>
          <a:ln>
            <a:solidFill>
              <a:srgbClr val="BD582C"/>
            </a:solidFill>
          </a:ln>
          <a:effectLst>
            <a:outerShdw blurRad="50800" dist="50800" dir="5400000" sx="1000" sy="1000" algn="ctr" rotWithShape="0">
              <a:srgbClr val="BD582C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Subject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69E49F7-F829-4A0D-A233-2BDA3F216978}"/>
              </a:ext>
            </a:extLst>
          </p:cNvPr>
          <p:cNvCxnSpPr>
            <a:cxnSpLocks/>
          </p:cNvCxnSpPr>
          <p:nvPr/>
        </p:nvCxnSpPr>
        <p:spPr>
          <a:xfrm flipV="1">
            <a:off x="5995701" y="2087363"/>
            <a:ext cx="629851" cy="1"/>
          </a:xfrm>
          <a:prstGeom prst="line">
            <a:avLst/>
          </a:prstGeom>
          <a:ln>
            <a:solidFill>
              <a:srgbClr val="BD58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CEBA896B-7209-44E7-B420-2D9645E32BE8}"/>
              </a:ext>
            </a:extLst>
          </p:cNvPr>
          <p:cNvCxnSpPr>
            <a:cxnSpLocks/>
          </p:cNvCxnSpPr>
          <p:nvPr/>
        </p:nvCxnSpPr>
        <p:spPr>
          <a:xfrm>
            <a:off x="6637080" y="1558546"/>
            <a:ext cx="0" cy="1079958"/>
          </a:xfrm>
          <a:prstGeom prst="line">
            <a:avLst/>
          </a:prstGeom>
          <a:ln>
            <a:solidFill>
              <a:srgbClr val="BD58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B3C8DF30-1455-4AAE-BA83-EC52AB30ACDD}"/>
              </a:ext>
            </a:extLst>
          </p:cNvPr>
          <p:cNvCxnSpPr>
            <a:cxnSpLocks/>
            <a:endCxn id="59" idx="1"/>
          </p:cNvCxnSpPr>
          <p:nvPr/>
        </p:nvCxnSpPr>
        <p:spPr>
          <a:xfrm>
            <a:off x="6637082" y="1558546"/>
            <a:ext cx="596233" cy="0"/>
          </a:xfrm>
          <a:prstGeom prst="straightConnector1">
            <a:avLst/>
          </a:prstGeom>
          <a:ln>
            <a:solidFill>
              <a:srgbClr val="BD582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E7751A7B-9DFE-4E22-85F2-BB693742780F}"/>
              </a:ext>
            </a:extLst>
          </p:cNvPr>
          <p:cNvCxnSpPr>
            <a:cxnSpLocks/>
          </p:cNvCxnSpPr>
          <p:nvPr/>
        </p:nvCxnSpPr>
        <p:spPr>
          <a:xfrm>
            <a:off x="6637081" y="2079393"/>
            <a:ext cx="596233" cy="0"/>
          </a:xfrm>
          <a:prstGeom prst="straightConnector1">
            <a:avLst/>
          </a:prstGeom>
          <a:ln>
            <a:solidFill>
              <a:srgbClr val="BD582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C29D5FA4-4405-4B08-AB2E-6FE48CA9B72A}"/>
              </a:ext>
            </a:extLst>
          </p:cNvPr>
          <p:cNvCxnSpPr>
            <a:cxnSpLocks/>
          </p:cNvCxnSpPr>
          <p:nvPr/>
        </p:nvCxnSpPr>
        <p:spPr>
          <a:xfrm>
            <a:off x="6637080" y="2635399"/>
            <a:ext cx="596233" cy="0"/>
          </a:xfrm>
          <a:prstGeom prst="straightConnector1">
            <a:avLst/>
          </a:prstGeom>
          <a:ln>
            <a:solidFill>
              <a:srgbClr val="BD582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784759FE-2C92-4BB2-B836-214335676AD1}"/>
              </a:ext>
            </a:extLst>
          </p:cNvPr>
          <p:cNvSpPr txBox="1"/>
          <p:nvPr/>
        </p:nvSpPr>
        <p:spPr>
          <a:xfrm>
            <a:off x="265015" y="2421582"/>
            <a:ext cx="877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Policy Set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30D93A93-9B24-4D6D-8238-C8BDC271F3E9}"/>
              </a:ext>
            </a:extLst>
          </p:cNvPr>
          <p:cNvSpPr txBox="1"/>
          <p:nvPr/>
        </p:nvSpPr>
        <p:spPr>
          <a:xfrm>
            <a:off x="2470556" y="2417609"/>
            <a:ext cx="9803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Policy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D14429C-3226-4773-B48E-B746D11306CA}"/>
              </a:ext>
            </a:extLst>
          </p:cNvPr>
          <p:cNvSpPr txBox="1"/>
          <p:nvPr/>
        </p:nvSpPr>
        <p:spPr>
          <a:xfrm>
            <a:off x="4972638" y="972707"/>
            <a:ext cx="791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Rule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A10B0D1E-74FC-40D8-9A47-652A761CB2E5}"/>
              </a:ext>
            </a:extLst>
          </p:cNvPr>
          <p:cNvSpPr txBox="1"/>
          <p:nvPr/>
        </p:nvSpPr>
        <p:spPr>
          <a:xfrm>
            <a:off x="4972638" y="1961953"/>
            <a:ext cx="942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Entity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358F90E7-F8B3-44F1-817B-635617E7B207}"/>
              </a:ext>
            </a:extLst>
          </p:cNvPr>
          <p:cNvSpPr txBox="1"/>
          <p:nvPr/>
        </p:nvSpPr>
        <p:spPr>
          <a:xfrm>
            <a:off x="4972638" y="3035969"/>
            <a:ext cx="10181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Priority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71BC2538-9B6D-4298-9A26-2F0D875ED5CF}"/>
              </a:ext>
            </a:extLst>
          </p:cNvPr>
          <p:cNvSpPr txBox="1"/>
          <p:nvPr/>
        </p:nvSpPr>
        <p:spPr>
          <a:xfrm>
            <a:off x="5058971" y="3981090"/>
            <a:ext cx="10531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Data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1E01D8EB-E814-4FB3-A84C-11C30548B663}"/>
              </a:ext>
            </a:extLst>
          </p:cNvPr>
          <p:cNvSpPr txBox="1"/>
          <p:nvPr/>
        </p:nvSpPr>
        <p:spPr>
          <a:xfrm>
            <a:off x="7233315" y="4044364"/>
            <a:ext cx="12861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Anonymization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D71057BC-2484-46BC-948C-E898BBFCD665}"/>
              </a:ext>
            </a:extLst>
          </p:cNvPr>
          <p:cNvSpPr txBox="1"/>
          <p:nvPr/>
        </p:nvSpPr>
        <p:spPr>
          <a:xfrm>
            <a:off x="3913176" y="1791473"/>
            <a:ext cx="749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BD582C"/>
                </a:solidFill>
              </a:rPr>
              <a:t>1 : 1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BD694143-62B0-4526-A2A1-A620CD6B4882}"/>
              </a:ext>
            </a:extLst>
          </p:cNvPr>
          <p:cNvSpPr txBox="1"/>
          <p:nvPr/>
        </p:nvSpPr>
        <p:spPr>
          <a:xfrm>
            <a:off x="3947431" y="2866622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BD582C"/>
                </a:solidFill>
              </a:rPr>
              <a:t>1 : 1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EC48A5A8-2A67-482F-A87A-6FA03666A060}"/>
              </a:ext>
            </a:extLst>
          </p:cNvPr>
          <p:cNvSpPr txBox="1"/>
          <p:nvPr/>
        </p:nvSpPr>
        <p:spPr>
          <a:xfrm>
            <a:off x="6350479" y="3837563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BD582C"/>
                </a:solidFill>
              </a:rPr>
              <a:t>1 : 0..*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F9379692-9A68-4A6E-9933-01101024C7D3}"/>
              </a:ext>
            </a:extLst>
          </p:cNvPr>
          <p:cNvSpPr txBox="1"/>
          <p:nvPr/>
        </p:nvSpPr>
        <p:spPr>
          <a:xfrm>
            <a:off x="1454254" y="2263720"/>
            <a:ext cx="741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BD582C"/>
                </a:solidFill>
              </a:rPr>
              <a:t>1:n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1D49C3DF-AAA3-439B-BC9C-50C9F89F9B4F}"/>
              </a:ext>
            </a:extLst>
          </p:cNvPr>
          <p:cNvSpPr txBox="1"/>
          <p:nvPr/>
        </p:nvSpPr>
        <p:spPr>
          <a:xfrm>
            <a:off x="3913176" y="809756"/>
            <a:ext cx="749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BD582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: n</a:t>
            </a:r>
          </a:p>
          <a:p>
            <a:endParaRPr lang="en-US" sz="1400" dirty="0">
              <a:solidFill>
                <a:srgbClr val="BD582C"/>
              </a:solidFill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6DE8461E-08B3-4DC3-8D4C-3C1C9709C8CB}"/>
              </a:ext>
            </a:extLst>
          </p:cNvPr>
          <p:cNvSpPr txBox="1"/>
          <p:nvPr/>
        </p:nvSpPr>
        <p:spPr>
          <a:xfrm>
            <a:off x="6704729" y="1249856"/>
            <a:ext cx="596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BD582C"/>
                </a:solidFill>
              </a:rPr>
              <a:t>1 : n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5488B106-716D-4DAB-8999-B7B36C2D3154}"/>
              </a:ext>
            </a:extLst>
          </p:cNvPr>
          <p:cNvSpPr txBox="1"/>
          <p:nvPr/>
        </p:nvSpPr>
        <p:spPr>
          <a:xfrm>
            <a:off x="6697650" y="1810007"/>
            <a:ext cx="772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BD582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: n</a:t>
            </a:r>
          </a:p>
          <a:p>
            <a:endParaRPr lang="en-US" dirty="0"/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9367E1EB-638F-4C37-AA1F-B4AFF85686C2}"/>
              </a:ext>
            </a:extLst>
          </p:cNvPr>
          <p:cNvSpPr txBox="1"/>
          <p:nvPr/>
        </p:nvSpPr>
        <p:spPr>
          <a:xfrm>
            <a:off x="6569413" y="2325307"/>
            <a:ext cx="824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BD582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: 0..*</a:t>
            </a:r>
          </a:p>
          <a:p>
            <a:endParaRPr lang="en-US" dirty="0"/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B39AAC60-AA04-4DB8-AFB8-5F78B4CFF4D3}"/>
              </a:ext>
            </a:extLst>
          </p:cNvPr>
          <p:cNvSpPr txBox="1"/>
          <p:nvPr/>
        </p:nvSpPr>
        <p:spPr>
          <a:xfrm>
            <a:off x="3913176" y="3880075"/>
            <a:ext cx="683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BD582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: n</a:t>
            </a:r>
          </a:p>
          <a:p>
            <a:endParaRPr lang="en-US" dirty="0"/>
          </a:p>
        </p:txBody>
      </p: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98FD3726-2B62-4AFE-A52E-ABDC92AC341C}"/>
              </a:ext>
            </a:extLst>
          </p:cNvPr>
          <p:cNvCxnSpPr>
            <a:cxnSpLocks/>
          </p:cNvCxnSpPr>
          <p:nvPr/>
        </p:nvCxnSpPr>
        <p:spPr>
          <a:xfrm flipH="1">
            <a:off x="3794268" y="1115400"/>
            <a:ext cx="31569" cy="3057062"/>
          </a:xfrm>
          <a:prstGeom prst="line">
            <a:avLst/>
          </a:prstGeom>
          <a:ln>
            <a:solidFill>
              <a:srgbClr val="BD58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9F821725-EC28-4F0B-93BF-9F89EDC94C05}"/>
              </a:ext>
            </a:extLst>
          </p:cNvPr>
          <p:cNvCxnSpPr>
            <a:cxnSpLocks/>
          </p:cNvCxnSpPr>
          <p:nvPr/>
        </p:nvCxnSpPr>
        <p:spPr>
          <a:xfrm flipV="1">
            <a:off x="3391628" y="2609850"/>
            <a:ext cx="434208" cy="4847"/>
          </a:xfrm>
          <a:prstGeom prst="line">
            <a:avLst/>
          </a:prstGeom>
          <a:ln>
            <a:solidFill>
              <a:srgbClr val="BD58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42B0F965-A5D9-4F85-B00B-22C88B0C6CEB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3825836" y="1115400"/>
            <a:ext cx="883748" cy="1"/>
          </a:xfrm>
          <a:prstGeom prst="straightConnector1">
            <a:avLst/>
          </a:prstGeom>
          <a:ln>
            <a:solidFill>
              <a:srgbClr val="BD582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5382576A-4155-4E9A-BF3B-859FBC7808EE}"/>
              </a:ext>
            </a:extLst>
          </p:cNvPr>
          <p:cNvCxnSpPr>
            <a:cxnSpLocks/>
          </p:cNvCxnSpPr>
          <p:nvPr/>
        </p:nvCxnSpPr>
        <p:spPr>
          <a:xfrm>
            <a:off x="3821058" y="2102393"/>
            <a:ext cx="875511" cy="11863"/>
          </a:xfrm>
          <a:prstGeom prst="straightConnector1">
            <a:avLst/>
          </a:prstGeom>
          <a:ln>
            <a:solidFill>
              <a:srgbClr val="BD582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91EF0B8D-9A6B-4955-B87A-0B8EB3143EB8}"/>
              </a:ext>
            </a:extLst>
          </p:cNvPr>
          <p:cNvCxnSpPr>
            <a:cxnSpLocks/>
          </p:cNvCxnSpPr>
          <p:nvPr/>
        </p:nvCxnSpPr>
        <p:spPr>
          <a:xfrm>
            <a:off x="3812821" y="3204412"/>
            <a:ext cx="883748" cy="1"/>
          </a:xfrm>
          <a:prstGeom prst="straightConnector1">
            <a:avLst/>
          </a:prstGeom>
          <a:ln>
            <a:solidFill>
              <a:srgbClr val="BD582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B385E9FF-F102-4632-9D16-DC687DE600ED}"/>
              </a:ext>
            </a:extLst>
          </p:cNvPr>
          <p:cNvCxnSpPr>
            <a:cxnSpLocks/>
          </p:cNvCxnSpPr>
          <p:nvPr/>
        </p:nvCxnSpPr>
        <p:spPr>
          <a:xfrm>
            <a:off x="3791587" y="4172462"/>
            <a:ext cx="904982" cy="3112"/>
          </a:xfrm>
          <a:prstGeom prst="straightConnector1">
            <a:avLst/>
          </a:prstGeom>
          <a:ln>
            <a:solidFill>
              <a:srgbClr val="BD582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A9359A8F-62AD-4751-82B4-76AFD8785D4B}"/>
              </a:ext>
            </a:extLst>
          </p:cNvPr>
          <p:cNvCxnSpPr>
            <a:stCxn id="7" idx="3"/>
            <a:endCxn id="6" idx="1"/>
          </p:cNvCxnSpPr>
          <p:nvPr/>
        </p:nvCxnSpPr>
        <p:spPr>
          <a:xfrm>
            <a:off x="1342949" y="2559287"/>
            <a:ext cx="75268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7778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BEF641A-6168-4004-A759-C6C3D4372728}"/>
              </a:ext>
            </a:extLst>
          </p:cNvPr>
          <p:cNvSpPr txBox="1"/>
          <p:nvPr/>
        </p:nvSpPr>
        <p:spPr>
          <a:xfrm>
            <a:off x="282386" y="-13447"/>
            <a:ext cx="525780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Sample Policy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A750EA-52F5-42D6-87AE-05CF8E8C9566}"/>
              </a:ext>
            </a:extLst>
          </p:cNvPr>
          <p:cNvSpPr txBox="1"/>
          <p:nvPr/>
        </p:nvSpPr>
        <p:spPr>
          <a:xfrm>
            <a:off x="374650" y="869950"/>
            <a:ext cx="32755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Policy: An OEM service can perform any action on signal data</a:t>
            </a:r>
            <a:endParaRPr lang="en-GB" dirty="0"/>
          </a:p>
        </p:txBody>
      </p:sp>
      <p:pic>
        <p:nvPicPr>
          <p:cNvPr id="18" name="Picture 17" descr="Text&#10;&#10;Description automatically generated">
            <a:extLst>
              <a:ext uri="{FF2B5EF4-FFF2-40B4-BE49-F238E27FC236}">
                <a16:creationId xmlns:a16="http://schemas.microsoft.com/office/drawing/2014/main" id="{BC8C3EFD-9DB7-4680-8E2E-82028EEAD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7400" y="571328"/>
            <a:ext cx="5816600" cy="424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416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102">
            <a:extLst>
              <a:ext uri="{FF2B5EF4-FFF2-40B4-BE49-F238E27FC236}">
                <a16:creationId xmlns:a16="http://schemas.microsoft.com/office/drawing/2014/main" id="{7D379150-F6B4-45C8-BE10-6B278AD40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5FFCF544-A370-4A5D-A95F-CA6E0E719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750737"/>
            <a:ext cx="9144000" cy="494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6EEB3B97-A638-498B-8083-54191CE71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149" y="1303383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9" name="Rectangle 108">
            <a:extLst>
              <a:ext uri="{FF2B5EF4-FFF2-40B4-BE49-F238E27FC236}">
                <a16:creationId xmlns:a16="http://schemas.microsoft.com/office/drawing/2014/main" id="{44CC594A-A820-450F-B363-C19201FCF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51435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59FAB3DA-E9ED-4574-ABCC-378BC0FF1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" name="Google Shape;161;p17"/>
          <p:cNvSpPr txBox="1">
            <a:spLocks noGrp="1"/>
          </p:cNvSpPr>
          <p:nvPr>
            <p:ph type="title"/>
          </p:nvPr>
        </p:nvSpPr>
        <p:spPr>
          <a:xfrm>
            <a:off x="358216" y="380990"/>
            <a:ext cx="2313633" cy="735133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lvl="0" indent="0" defTabSz="914400">
              <a:spcBef>
                <a:spcPct val="0"/>
              </a:spcBef>
              <a:spcAft>
                <a:spcPts val="0"/>
              </a:spcAft>
            </a:pPr>
            <a:r>
              <a:rPr lang="en-US" sz="2700" spc="-50" dirty="0">
                <a:solidFill>
                  <a:srgbClr val="FFFFFF"/>
                </a:solidFill>
              </a:rPr>
              <a:t>Evaluation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53B8D6B0-55D6-48DC-86D8-FD95D5F11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E74AB6-E010-49FE-A5C8-C19764D7C119}"/>
              </a:ext>
            </a:extLst>
          </p:cNvPr>
          <p:cNvSpPr/>
          <p:nvPr/>
        </p:nvSpPr>
        <p:spPr>
          <a:xfrm>
            <a:off x="3167461" y="155356"/>
            <a:ext cx="4837413" cy="1479714"/>
          </a:xfrm>
          <a:prstGeom prst="rect">
            <a:avLst/>
          </a:prstGeom>
          <a:solidFill>
            <a:schemeClr val="bg1"/>
          </a:solidFill>
          <a:ln>
            <a:solidFill>
              <a:srgbClr val="F39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BA208B-152E-4EF2-A6F7-843A85123FE4}"/>
              </a:ext>
            </a:extLst>
          </p:cNvPr>
          <p:cNvSpPr txBox="1"/>
          <p:nvPr/>
        </p:nvSpPr>
        <p:spPr>
          <a:xfrm>
            <a:off x="3328777" y="398599"/>
            <a:ext cx="3730702" cy="107721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1600" b="1" dirty="0">
                <a:solidFill>
                  <a:schemeClr val="tx1"/>
                </a:solidFill>
                <a:cs typeface="Arial"/>
              </a:rPr>
              <a:t>Qualitative Evaluation (for Policy Model):</a:t>
            </a:r>
          </a:p>
          <a:p>
            <a:pPr marL="285750" indent="-285750" algn="just">
              <a:buClr>
                <a:srgbClr val="F99500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  <a:cs typeface="Arial"/>
              </a:rPr>
              <a:t>Strictly define my requirements and use-case</a:t>
            </a:r>
          </a:p>
          <a:p>
            <a:pPr marL="285750" indent="-285750" algn="just">
              <a:buClr>
                <a:srgbClr val="F99500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  <a:cs typeface="Arial"/>
              </a:rPr>
              <a:t>Formal methods of evaluation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2CAD227-59D4-402C-BF5E-5532AF7908C9}"/>
              </a:ext>
            </a:extLst>
          </p:cNvPr>
          <p:cNvSpPr/>
          <p:nvPr/>
        </p:nvSpPr>
        <p:spPr>
          <a:xfrm>
            <a:off x="3167461" y="1884322"/>
            <a:ext cx="4837414" cy="2203575"/>
          </a:xfrm>
          <a:prstGeom prst="rect">
            <a:avLst/>
          </a:prstGeom>
          <a:solidFill>
            <a:schemeClr val="bg1"/>
          </a:solidFill>
          <a:ln>
            <a:solidFill>
              <a:srgbClr val="F39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4584E5-B22C-4170-A6C6-1BDA35292013}"/>
              </a:ext>
            </a:extLst>
          </p:cNvPr>
          <p:cNvSpPr txBox="1"/>
          <p:nvPr/>
        </p:nvSpPr>
        <p:spPr>
          <a:xfrm>
            <a:off x="3284633" y="1933229"/>
            <a:ext cx="4254081" cy="2062103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1600" b="1" dirty="0">
                <a:solidFill>
                  <a:schemeClr val="tx1"/>
                </a:solidFill>
                <a:cs typeface="Arial"/>
              </a:rPr>
              <a:t>Quantitative Evaluation (for Decision Process): </a:t>
            </a:r>
          </a:p>
          <a:p>
            <a:pPr marL="342900" indent="-342900" algn="just">
              <a:buClr>
                <a:srgbClr val="F99500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  <a:cs typeface="Arial"/>
              </a:rPr>
              <a:t># of Policies in a D/B, # of requests (positive, negative), priority requests</a:t>
            </a:r>
          </a:p>
          <a:p>
            <a:pPr marL="342900" indent="-342900" algn="just">
              <a:buClr>
                <a:srgbClr val="F99500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  <a:cs typeface="Arial"/>
              </a:rPr>
              <a:t>Measure latency, CPU overhead, Memory overhead</a:t>
            </a:r>
          </a:p>
          <a:p>
            <a:pPr marL="342900" indent="-342900" algn="just">
              <a:buClr>
                <a:srgbClr val="F99500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  <a:cs typeface="Arial"/>
              </a:rPr>
              <a:t>Baseline from existing XACML model compared with extended model OR literature work</a:t>
            </a:r>
          </a:p>
        </p:txBody>
      </p:sp>
      <p:pic>
        <p:nvPicPr>
          <p:cNvPr id="16" name="Graphic 15" descr="Question Mark with solid fill">
            <a:extLst>
              <a:ext uri="{FF2B5EF4-FFF2-40B4-BE49-F238E27FC236}">
                <a16:creationId xmlns:a16="http://schemas.microsoft.com/office/drawing/2014/main" id="{F7EDBB13-23AE-41DA-A87E-EF3C2CD6C2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4423" y="1908531"/>
            <a:ext cx="1733456" cy="173345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1FEE1CB-67DC-41C6-A68E-8C0C285F26C5}"/>
              </a:ext>
            </a:extLst>
          </p:cNvPr>
          <p:cNvSpPr/>
          <p:nvPr/>
        </p:nvSpPr>
        <p:spPr>
          <a:xfrm>
            <a:off x="3167461" y="4247134"/>
            <a:ext cx="4837413" cy="737129"/>
          </a:xfrm>
          <a:prstGeom prst="rect">
            <a:avLst/>
          </a:prstGeom>
          <a:solidFill>
            <a:schemeClr val="bg1"/>
          </a:solidFill>
          <a:ln>
            <a:solidFill>
              <a:srgbClr val="F39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3B0C4F-0914-4332-8010-F9D3B1E8C5E5}"/>
              </a:ext>
            </a:extLst>
          </p:cNvPr>
          <p:cNvSpPr txBox="1"/>
          <p:nvPr/>
        </p:nvSpPr>
        <p:spPr>
          <a:xfrm>
            <a:off x="3284633" y="4380169"/>
            <a:ext cx="4254081" cy="58477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1600" b="1" dirty="0">
                <a:solidFill>
                  <a:schemeClr val="tx1"/>
                </a:solidFill>
                <a:cs typeface="Arial"/>
              </a:rPr>
              <a:t>Evaluation of Proxy re-encryption model: </a:t>
            </a:r>
            <a:r>
              <a:rPr lang="en-US" sz="1600" dirty="0">
                <a:solidFill>
                  <a:schemeClr val="tx1"/>
                </a:solidFill>
                <a:cs typeface="Arial"/>
              </a:rPr>
              <a:t>based on literature evaluation of crypto methods.</a:t>
            </a:r>
          </a:p>
        </p:txBody>
      </p:sp>
    </p:spTree>
    <p:extLst>
      <p:ext uri="{BB962C8B-B14F-4D97-AF65-F5344CB8AC3E}">
        <p14:creationId xmlns:p14="http://schemas.microsoft.com/office/powerpoint/2010/main" val="2568457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>
            <a:spLocks noGrp="1"/>
          </p:cNvSpPr>
          <p:nvPr>
            <p:ph type="title"/>
          </p:nvPr>
        </p:nvSpPr>
        <p:spPr>
          <a:xfrm>
            <a:off x="223570" y="32383"/>
            <a:ext cx="7038900" cy="6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 Possible Extension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356044-77E1-4EBC-8337-152203F113BF}"/>
              </a:ext>
            </a:extLst>
          </p:cNvPr>
          <p:cNvSpPr txBox="1"/>
          <p:nvPr/>
        </p:nvSpPr>
        <p:spPr>
          <a:xfrm>
            <a:off x="1974374" y="609816"/>
            <a:ext cx="347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604ACE2-10EB-4344-9276-A34AD422076C}"/>
              </a:ext>
            </a:extLst>
          </p:cNvPr>
          <p:cNvGrpSpPr/>
          <p:nvPr/>
        </p:nvGrpSpPr>
        <p:grpSpPr>
          <a:xfrm>
            <a:off x="305557" y="315461"/>
            <a:ext cx="8529705" cy="4460474"/>
            <a:chOff x="305557" y="382131"/>
            <a:chExt cx="8529705" cy="4460474"/>
          </a:xfrm>
        </p:grpSpPr>
        <p:grpSp>
          <p:nvGrpSpPr>
            <p:cNvPr id="196" name="Tablet7" descr="{&quot;Key&quot;:&quot;POWER_USER_SHAPE_ICON&quot;,&quot;Value&quot;:&quot;POWER_USER_SHAPE_ICON_STYLE_1&quot;}">
              <a:extLst>
                <a:ext uri="{FF2B5EF4-FFF2-40B4-BE49-F238E27FC236}">
                  <a16:creationId xmlns:a16="http://schemas.microsoft.com/office/drawing/2014/main" id="{C8751B75-06EF-4057-A764-3ABB0B79AC0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66331" y="740138"/>
              <a:ext cx="650047" cy="723811"/>
              <a:chOff x="3032125" y="2114550"/>
              <a:chExt cx="223838" cy="249238"/>
            </a:xfrm>
            <a:solidFill>
              <a:schemeClr val="tx1"/>
            </a:solidFill>
          </p:grpSpPr>
          <p:sp>
            <p:nvSpPr>
              <p:cNvPr id="197" name="Freeform 1265">
                <a:extLst>
                  <a:ext uri="{FF2B5EF4-FFF2-40B4-BE49-F238E27FC236}">
                    <a16:creationId xmlns:a16="http://schemas.microsoft.com/office/drawing/2014/main" id="{1FDE78A1-43EE-45E4-B4F7-D1AB954CB3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2125" y="2114550"/>
                <a:ext cx="219075" cy="174625"/>
              </a:xfrm>
              <a:custGeom>
                <a:avLst/>
                <a:gdLst>
                  <a:gd name="T0" fmla="*/ 2455 w 6048"/>
                  <a:gd name="T1" fmla="*/ 4785 h 4785"/>
                  <a:gd name="T2" fmla="*/ 2455 w 6048"/>
                  <a:gd name="T3" fmla="*/ 4785 h 4785"/>
                  <a:gd name="T4" fmla="*/ 454 w 6048"/>
                  <a:gd name="T5" fmla="*/ 4785 h 4785"/>
                  <a:gd name="T6" fmla="*/ 132 w 6048"/>
                  <a:gd name="T7" fmla="*/ 4646 h 4785"/>
                  <a:gd name="T8" fmla="*/ 0 w 6048"/>
                  <a:gd name="T9" fmla="*/ 4318 h 4785"/>
                  <a:gd name="T10" fmla="*/ 1 w 6048"/>
                  <a:gd name="T11" fmla="*/ 467 h 4785"/>
                  <a:gd name="T12" fmla="*/ 455 w 6048"/>
                  <a:gd name="T13" fmla="*/ 0 h 4785"/>
                  <a:gd name="T14" fmla="*/ 455 w 6048"/>
                  <a:gd name="T15" fmla="*/ 0 h 4785"/>
                  <a:gd name="T16" fmla="*/ 5593 w 6048"/>
                  <a:gd name="T17" fmla="*/ 1 h 4785"/>
                  <a:gd name="T18" fmla="*/ 6047 w 6048"/>
                  <a:gd name="T19" fmla="*/ 468 h 4785"/>
                  <a:gd name="T20" fmla="*/ 6047 w 6048"/>
                  <a:gd name="T21" fmla="*/ 4259 h 4785"/>
                  <a:gd name="T22" fmla="*/ 5947 w 6048"/>
                  <a:gd name="T23" fmla="*/ 4359 h 4785"/>
                  <a:gd name="T24" fmla="*/ 5947 w 6048"/>
                  <a:gd name="T25" fmla="*/ 4359 h 4785"/>
                  <a:gd name="T26" fmla="*/ 5847 w 6048"/>
                  <a:gd name="T27" fmla="*/ 4259 h 4785"/>
                  <a:gd name="T28" fmla="*/ 5847 w 6048"/>
                  <a:gd name="T29" fmla="*/ 468 h 4785"/>
                  <a:gd name="T30" fmla="*/ 5593 w 6048"/>
                  <a:gd name="T31" fmla="*/ 201 h 4785"/>
                  <a:gd name="T32" fmla="*/ 455 w 6048"/>
                  <a:gd name="T33" fmla="*/ 200 h 4785"/>
                  <a:gd name="T34" fmla="*/ 455 w 6048"/>
                  <a:gd name="T35" fmla="*/ 200 h 4785"/>
                  <a:gd name="T36" fmla="*/ 201 w 6048"/>
                  <a:gd name="T37" fmla="*/ 467 h 4785"/>
                  <a:gd name="T38" fmla="*/ 200 w 6048"/>
                  <a:gd name="T39" fmla="*/ 4318 h 4785"/>
                  <a:gd name="T40" fmla="*/ 276 w 6048"/>
                  <a:gd name="T41" fmla="*/ 4507 h 4785"/>
                  <a:gd name="T42" fmla="*/ 454 w 6048"/>
                  <a:gd name="T43" fmla="*/ 4585 h 4785"/>
                  <a:gd name="T44" fmla="*/ 2455 w 6048"/>
                  <a:gd name="T45" fmla="*/ 4585 h 4785"/>
                  <a:gd name="T46" fmla="*/ 2555 w 6048"/>
                  <a:gd name="T47" fmla="*/ 4685 h 4785"/>
                  <a:gd name="T48" fmla="*/ 2455 w 6048"/>
                  <a:gd name="T49" fmla="*/ 4785 h 47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048" h="4785">
                    <a:moveTo>
                      <a:pt x="2455" y="4785"/>
                    </a:moveTo>
                    <a:lnTo>
                      <a:pt x="2455" y="4785"/>
                    </a:lnTo>
                    <a:lnTo>
                      <a:pt x="454" y="4785"/>
                    </a:lnTo>
                    <a:cubicBezTo>
                      <a:pt x="332" y="4785"/>
                      <a:pt x="217" y="4735"/>
                      <a:pt x="132" y="4646"/>
                    </a:cubicBezTo>
                    <a:cubicBezTo>
                      <a:pt x="47" y="4558"/>
                      <a:pt x="0" y="4442"/>
                      <a:pt x="0" y="4318"/>
                    </a:cubicBezTo>
                    <a:lnTo>
                      <a:pt x="1" y="467"/>
                    </a:lnTo>
                    <a:cubicBezTo>
                      <a:pt x="1" y="209"/>
                      <a:pt x="205" y="0"/>
                      <a:pt x="455" y="0"/>
                    </a:cubicBezTo>
                    <a:lnTo>
                      <a:pt x="455" y="0"/>
                    </a:lnTo>
                    <a:lnTo>
                      <a:pt x="5593" y="1"/>
                    </a:lnTo>
                    <a:cubicBezTo>
                      <a:pt x="5844" y="1"/>
                      <a:pt x="6048" y="211"/>
                      <a:pt x="6047" y="468"/>
                    </a:cubicBezTo>
                    <a:lnTo>
                      <a:pt x="6047" y="4259"/>
                    </a:lnTo>
                    <a:cubicBezTo>
                      <a:pt x="6047" y="4314"/>
                      <a:pt x="6002" y="4359"/>
                      <a:pt x="5947" y="4359"/>
                    </a:cubicBezTo>
                    <a:lnTo>
                      <a:pt x="5947" y="4359"/>
                    </a:lnTo>
                    <a:cubicBezTo>
                      <a:pt x="5891" y="4359"/>
                      <a:pt x="5847" y="4314"/>
                      <a:pt x="5847" y="4259"/>
                    </a:cubicBezTo>
                    <a:lnTo>
                      <a:pt x="5847" y="468"/>
                    </a:lnTo>
                    <a:cubicBezTo>
                      <a:pt x="5848" y="321"/>
                      <a:pt x="5734" y="201"/>
                      <a:pt x="5593" y="201"/>
                    </a:cubicBezTo>
                    <a:lnTo>
                      <a:pt x="455" y="200"/>
                    </a:lnTo>
                    <a:lnTo>
                      <a:pt x="455" y="200"/>
                    </a:lnTo>
                    <a:cubicBezTo>
                      <a:pt x="315" y="200"/>
                      <a:pt x="201" y="320"/>
                      <a:pt x="201" y="467"/>
                    </a:cubicBezTo>
                    <a:lnTo>
                      <a:pt x="200" y="4318"/>
                    </a:lnTo>
                    <a:cubicBezTo>
                      <a:pt x="200" y="4390"/>
                      <a:pt x="227" y="4457"/>
                      <a:pt x="276" y="4507"/>
                    </a:cubicBezTo>
                    <a:cubicBezTo>
                      <a:pt x="323" y="4558"/>
                      <a:pt x="387" y="4585"/>
                      <a:pt x="454" y="4585"/>
                    </a:cubicBezTo>
                    <a:lnTo>
                      <a:pt x="2455" y="4585"/>
                    </a:lnTo>
                    <a:cubicBezTo>
                      <a:pt x="2510" y="4585"/>
                      <a:pt x="2555" y="4630"/>
                      <a:pt x="2555" y="4685"/>
                    </a:cubicBezTo>
                    <a:cubicBezTo>
                      <a:pt x="2555" y="4741"/>
                      <a:pt x="2510" y="4785"/>
                      <a:pt x="2455" y="4785"/>
                    </a:cubicBezTo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8" name="Freeform 1266">
                <a:extLst>
                  <a:ext uri="{FF2B5EF4-FFF2-40B4-BE49-F238E27FC236}">
                    <a16:creationId xmlns:a16="http://schemas.microsoft.com/office/drawing/2014/main" id="{D5B96BA0-E905-4791-A145-82965762F6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5150" y="2263775"/>
                <a:ext cx="19050" cy="6350"/>
              </a:xfrm>
              <a:custGeom>
                <a:avLst/>
                <a:gdLst>
                  <a:gd name="T0" fmla="*/ 422 w 522"/>
                  <a:gd name="T1" fmla="*/ 200 h 200"/>
                  <a:gd name="T2" fmla="*/ 422 w 522"/>
                  <a:gd name="T3" fmla="*/ 200 h 200"/>
                  <a:gd name="T4" fmla="*/ 99 w 522"/>
                  <a:gd name="T5" fmla="*/ 200 h 200"/>
                  <a:gd name="T6" fmla="*/ 0 w 522"/>
                  <a:gd name="T7" fmla="*/ 100 h 200"/>
                  <a:gd name="T8" fmla="*/ 99 w 522"/>
                  <a:gd name="T9" fmla="*/ 0 h 200"/>
                  <a:gd name="T10" fmla="*/ 422 w 522"/>
                  <a:gd name="T11" fmla="*/ 0 h 200"/>
                  <a:gd name="T12" fmla="*/ 522 w 522"/>
                  <a:gd name="T13" fmla="*/ 100 h 200"/>
                  <a:gd name="T14" fmla="*/ 422 w 522"/>
                  <a:gd name="T15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22" h="200">
                    <a:moveTo>
                      <a:pt x="422" y="200"/>
                    </a:moveTo>
                    <a:lnTo>
                      <a:pt x="422" y="200"/>
                    </a:lnTo>
                    <a:lnTo>
                      <a:pt x="99" y="200"/>
                    </a:lnTo>
                    <a:cubicBezTo>
                      <a:pt x="44" y="200"/>
                      <a:pt x="0" y="156"/>
                      <a:pt x="0" y="100"/>
                    </a:cubicBezTo>
                    <a:cubicBezTo>
                      <a:pt x="0" y="45"/>
                      <a:pt x="44" y="0"/>
                      <a:pt x="99" y="0"/>
                    </a:cubicBezTo>
                    <a:lnTo>
                      <a:pt x="422" y="0"/>
                    </a:lnTo>
                    <a:cubicBezTo>
                      <a:pt x="478" y="0"/>
                      <a:pt x="522" y="45"/>
                      <a:pt x="522" y="100"/>
                    </a:cubicBezTo>
                    <a:cubicBezTo>
                      <a:pt x="522" y="156"/>
                      <a:pt x="477" y="200"/>
                      <a:pt x="422" y="20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9" name="Freeform 1267">
                <a:extLst>
                  <a:ext uri="{FF2B5EF4-FFF2-40B4-BE49-F238E27FC236}">
                    <a16:creationId xmlns:a16="http://schemas.microsoft.com/office/drawing/2014/main" id="{A51EFC96-3FBB-4447-B12B-F41B2ACDC8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2763" y="2135188"/>
                <a:ext cx="176213" cy="134938"/>
              </a:xfrm>
              <a:custGeom>
                <a:avLst/>
                <a:gdLst>
                  <a:gd name="T0" fmla="*/ 850 w 4836"/>
                  <a:gd name="T1" fmla="*/ 3723 h 3723"/>
                  <a:gd name="T2" fmla="*/ 850 w 4836"/>
                  <a:gd name="T3" fmla="*/ 3723 h 3723"/>
                  <a:gd name="T4" fmla="*/ 177 w 4836"/>
                  <a:gd name="T5" fmla="*/ 3723 h 3723"/>
                  <a:gd name="T6" fmla="*/ 0 w 4836"/>
                  <a:gd name="T7" fmla="*/ 3549 h 3723"/>
                  <a:gd name="T8" fmla="*/ 1 w 4836"/>
                  <a:gd name="T9" fmla="*/ 173 h 3723"/>
                  <a:gd name="T10" fmla="*/ 178 w 4836"/>
                  <a:gd name="T11" fmla="*/ 0 h 3723"/>
                  <a:gd name="T12" fmla="*/ 178 w 4836"/>
                  <a:gd name="T13" fmla="*/ 0 h 3723"/>
                  <a:gd name="T14" fmla="*/ 4658 w 4836"/>
                  <a:gd name="T15" fmla="*/ 1 h 3723"/>
                  <a:gd name="T16" fmla="*/ 4785 w 4836"/>
                  <a:gd name="T17" fmla="*/ 53 h 3723"/>
                  <a:gd name="T18" fmla="*/ 4835 w 4836"/>
                  <a:gd name="T19" fmla="*/ 174 h 3723"/>
                  <a:gd name="T20" fmla="*/ 4835 w 4836"/>
                  <a:gd name="T21" fmla="*/ 2754 h 3723"/>
                  <a:gd name="T22" fmla="*/ 4735 w 4836"/>
                  <a:gd name="T23" fmla="*/ 2854 h 3723"/>
                  <a:gd name="T24" fmla="*/ 4735 w 4836"/>
                  <a:gd name="T25" fmla="*/ 2854 h 3723"/>
                  <a:gd name="T26" fmla="*/ 4635 w 4836"/>
                  <a:gd name="T27" fmla="*/ 2754 h 3723"/>
                  <a:gd name="T28" fmla="*/ 4636 w 4836"/>
                  <a:gd name="T29" fmla="*/ 201 h 3723"/>
                  <a:gd name="T30" fmla="*/ 201 w 4836"/>
                  <a:gd name="T31" fmla="*/ 200 h 3723"/>
                  <a:gd name="T32" fmla="*/ 200 w 4836"/>
                  <a:gd name="T33" fmla="*/ 3522 h 3723"/>
                  <a:gd name="T34" fmla="*/ 850 w 4836"/>
                  <a:gd name="T35" fmla="*/ 3523 h 3723"/>
                  <a:gd name="T36" fmla="*/ 950 w 4836"/>
                  <a:gd name="T37" fmla="*/ 3623 h 3723"/>
                  <a:gd name="T38" fmla="*/ 850 w 4836"/>
                  <a:gd name="T39" fmla="*/ 3723 h 37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836" h="3723">
                    <a:moveTo>
                      <a:pt x="850" y="3723"/>
                    </a:moveTo>
                    <a:lnTo>
                      <a:pt x="850" y="3723"/>
                    </a:lnTo>
                    <a:lnTo>
                      <a:pt x="177" y="3723"/>
                    </a:lnTo>
                    <a:cubicBezTo>
                      <a:pt x="80" y="3723"/>
                      <a:pt x="0" y="3645"/>
                      <a:pt x="0" y="3549"/>
                    </a:cubicBezTo>
                    <a:lnTo>
                      <a:pt x="1" y="173"/>
                    </a:lnTo>
                    <a:cubicBezTo>
                      <a:pt x="1" y="78"/>
                      <a:pt x="81" y="0"/>
                      <a:pt x="178" y="0"/>
                    </a:cubicBezTo>
                    <a:lnTo>
                      <a:pt x="178" y="0"/>
                    </a:lnTo>
                    <a:lnTo>
                      <a:pt x="4658" y="1"/>
                    </a:lnTo>
                    <a:cubicBezTo>
                      <a:pt x="4706" y="1"/>
                      <a:pt x="4751" y="19"/>
                      <a:pt x="4785" y="53"/>
                    </a:cubicBezTo>
                    <a:cubicBezTo>
                      <a:pt x="4818" y="86"/>
                      <a:pt x="4836" y="129"/>
                      <a:pt x="4835" y="174"/>
                    </a:cubicBezTo>
                    <a:cubicBezTo>
                      <a:pt x="4835" y="174"/>
                      <a:pt x="4835" y="1778"/>
                      <a:pt x="4835" y="2754"/>
                    </a:cubicBezTo>
                    <a:cubicBezTo>
                      <a:pt x="4835" y="2810"/>
                      <a:pt x="4790" y="2854"/>
                      <a:pt x="4735" y="2854"/>
                    </a:cubicBezTo>
                    <a:lnTo>
                      <a:pt x="4735" y="2854"/>
                    </a:lnTo>
                    <a:cubicBezTo>
                      <a:pt x="4680" y="2854"/>
                      <a:pt x="4635" y="2810"/>
                      <a:pt x="4635" y="2754"/>
                    </a:cubicBezTo>
                    <a:cubicBezTo>
                      <a:pt x="4635" y="1852"/>
                      <a:pt x="4635" y="413"/>
                      <a:pt x="4636" y="201"/>
                    </a:cubicBezTo>
                    <a:lnTo>
                      <a:pt x="201" y="200"/>
                    </a:lnTo>
                    <a:lnTo>
                      <a:pt x="200" y="3522"/>
                    </a:lnTo>
                    <a:lnTo>
                      <a:pt x="850" y="3523"/>
                    </a:lnTo>
                    <a:cubicBezTo>
                      <a:pt x="906" y="3523"/>
                      <a:pt x="950" y="3568"/>
                      <a:pt x="950" y="3623"/>
                    </a:cubicBezTo>
                    <a:cubicBezTo>
                      <a:pt x="950" y="3678"/>
                      <a:pt x="906" y="3723"/>
                      <a:pt x="850" y="372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0" name="Freeform 1268">
                <a:extLst>
                  <a:ext uri="{FF2B5EF4-FFF2-40B4-BE49-F238E27FC236}">
                    <a16:creationId xmlns:a16="http://schemas.microsoft.com/office/drawing/2014/main" id="{D46F1B67-C618-474E-BAB8-1179C36F12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2450" y="2262188"/>
                <a:ext cx="7938" cy="7938"/>
              </a:xfrm>
              <a:custGeom>
                <a:avLst/>
                <a:gdLst>
                  <a:gd name="T0" fmla="*/ 113 w 226"/>
                  <a:gd name="T1" fmla="*/ 217 h 217"/>
                  <a:gd name="T2" fmla="*/ 107 w 226"/>
                  <a:gd name="T3" fmla="*/ 217 h 217"/>
                  <a:gd name="T4" fmla="*/ 100 w 226"/>
                  <a:gd name="T5" fmla="*/ 217 h 217"/>
                  <a:gd name="T6" fmla="*/ 0 w 226"/>
                  <a:gd name="T7" fmla="*/ 117 h 217"/>
                  <a:gd name="T8" fmla="*/ 46 w 226"/>
                  <a:gd name="T9" fmla="*/ 33 h 217"/>
                  <a:gd name="T10" fmla="*/ 63 w 226"/>
                  <a:gd name="T11" fmla="*/ 22 h 217"/>
                  <a:gd name="T12" fmla="*/ 176 w 226"/>
                  <a:gd name="T13" fmla="*/ 40 h 217"/>
                  <a:gd name="T14" fmla="*/ 191 w 226"/>
                  <a:gd name="T15" fmla="*/ 180 h 217"/>
                  <a:gd name="T16" fmla="*/ 113 w 226"/>
                  <a:gd name="T17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6" h="217">
                    <a:moveTo>
                      <a:pt x="113" y="217"/>
                    </a:moveTo>
                    <a:lnTo>
                      <a:pt x="107" y="217"/>
                    </a:lnTo>
                    <a:lnTo>
                      <a:pt x="100" y="217"/>
                    </a:lnTo>
                    <a:cubicBezTo>
                      <a:pt x="45" y="217"/>
                      <a:pt x="0" y="172"/>
                      <a:pt x="0" y="117"/>
                    </a:cubicBezTo>
                    <a:cubicBezTo>
                      <a:pt x="0" y="81"/>
                      <a:pt x="18" y="50"/>
                      <a:pt x="46" y="33"/>
                    </a:cubicBezTo>
                    <a:cubicBezTo>
                      <a:pt x="51" y="29"/>
                      <a:pt x="57" y="25"/>
                      <a:pt x="63" y="22"/>
                    </a:cubicBezTo>
                    <a:cubicBezTo>
                      <a:pt x="85" y="12"/>
                      <a:pt x="128" y="0"/>
                      <a:pt x="176" y="40"/>
                    </a:cubicBezTo>
                    <a:cubicBezTo>
                      <a:pt x="219" y="74"/>
                      <a:pt x="226" y="137"/>
                      <a:pt x="191" y="180"/>
                    </a:cubicBezTo>
                    <a:cubicBezTo>
                      <a:pt x="171" y="205"/>
                      <a:pt x="142" y="217"/>
                      <a:pt x="113" y="21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1" name="Freeform 1269">
                <a:extLst>
                  <a:ext uri="{FF2B5EF4-FFF2-40B4-BE49-F238E27FC236}">
                    <a16:creationId xmlns:a16="http://schemas.microsoft.com/office/drawing/2014/main" id="{1C2492FD-8FC2-402C-A897-162146F769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0388" y="2189163"/>
                <a:ext cx="61913" cy="103188"/>
              </a:xfrm>
              <a:custGeom>
                <a:avLst/>
                <a:gdLst>
                  <a:gd name="T0" fmla="*/ 1183 w 1688"/>
                  <a:gd name="T1" fmla="*/ 2853 h 2853"/>
                  <a:gd name="T2" fmla="*/ 1092 w 1688"/>
                  <a:gd name="T3" fmla="*/ 2796 h 2853"/>
                  <a:gd name="T4" fmla="*/ 102 w 1688"/>
                  <a:gd name="T5" fmla="*/ 692 h 2853"/>
                  <a:gd name="T6" fmla="*/ 330 w 1688"/>
                  <a:gd name="T7" fmla="*/ 107 h 2853"/>
                  <a:gd name="T8" fmla="*/ 925 w 1688"/>
                  <a:gd name="T9" fmla="*/ 304 h 2853"/>
                  <a:gd name="T10" fmla="*/ 1665 w 1688"/>
                  <a:gd name="T11" fmla="*/ 1874 h 2853"/>
                  <a:gd name="T12" fmla="*/ 1617 w 1688"/>
                  <a:gd name="T13" fmla="*/ 2007 h 2853"/>
                  <a:gd name="T14" fmla="*/ 1484 w 1688"/>
                  <a:gd name="T15" fmla="*/ 1959 h 2853"/>
                  <a:gd name="T16" fmla="*/ 744 w 1688"/>
                  <a:gd name="T17" fmla="*/ 389 h 2853"/>
                  <a:gd name="T18" fmla="*/ 415 w 1688"/>
                  <a:gd name="T19" fmla="*/ 288 h 2853"/>
                  <a:gd name="T20" fmla="*/ 283 w 1688"/>
                  <a:gd name="T21" fmla="*/ 607 h 2853"/>
                  <a:gd name="T22" fmla="*/ 1273 w 1688"/>
                  <a:gd name="T23" fmla="*/ 2711 h 2853"/>
                  <a:gd name="T24" fmla="*/ 1225 w 1688"/>
                  <a:gd name="T25" fmla="*/ 2844 h 2853"/>
                  <a:gd name="T26" fmla="*/ 1183 w 1688"/>
                  <a:gd name="T27" fmla="*/ 2853 h 2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88" h="2853">
                    <a:moveTo>
                      <a:pt x="1183" y="2853"/>
                    </a:moveTo>
                    <a:cubicBezTo>
                      <a:pt x="1145" y="2853"/>
                      <a:pt x="1109" y="2832"/>
                      <a:pt x="1092" y="2796"/>
                    </a:cubicBezTo>
                    <a:lnTo>
                      <a:pt x="102" y="692"/>
                    </a:lnTo>
                    <a:cubicBezTo>
                      <a:pt x="0" y="476"/>
                      <a:pt x="102" y="214"/>
                      <a:pt x="330" y="107"/>
                    </a:cubicBezTo>
                    <a:cubicBezTo>
                      <a:pt x="557" y="0"/>
                      <a:pt x="824" y="88"/>
                      <a:pt x="925" y="304"/>
                    </a:cubicBezTo>
                    <a:lnTo>
                      <a:pt x="1665" y="1874"/>
                    </a:lnTo>
                    <a:cubicBezTo>
                      <a:pt x="1688" y="1924"/>
                      <a:pt x="1667" y="1984"/>
                      <a:pt x="1617" y="2007"/>
                    </a:cubicBezTo>
                    <a:cubicBezTo>
                      <a:pt x="1567" y="2031"/>
                      <a:pt x="1507" y="2010"/>
                      <a:pt x="1484" y="1959"/>
                    </a:cubicBezTo>
                    <a:lnTo>
                      <a:pt x="744" y="389"/>
                    </a:lnTo>
                    <a:cubicBezTo>
                      <a:pt x="690" y="273"/>
                      <a:pt x="542" y="228"/>
                      <a:pt x="415" y="288"/>
                    </a:cubicBezTo>
                    <a:cubicBezTo>
                      <a:pt x="287" y="348"/>
                      <a:pt x="228" y="491"/>
                      <a:pt x="283" y="607"/>
                    </a:cubicBezTo>
                    <a:lnTo>
                      <a:pt x="1273" y="2711"/>
                    </a:lnTo>
                    <a:cubicBezTo>
                      <a:pt x="1297" y="2760"/>
                      <a:pt x="1275" y="2820"/>
                      <a:pt x="1225" y="2844"/>
                    </a:cubicBezTo>
                    <a:cubicBezTo>
                      <a:pt x="1212" y="2850"/>
                      <a:pt x="1197" y="2853"/>
                      <a:pt x="1183" y="2853"/>
                    </a:cubicBezTo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2" name="Freeform 1270">
                <a:extLst>
                  <a:ext uri="{FF2B5EF4-FFF2-40B4-BE49-F238E27FC236}">
                    <a16:creationId xmlns:a16="http://schemas.microsoft.com/office/drawing/2014/main" id="{DD0B6044-AA0B-42C7-AEA5-F67B969A81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5000" y="2239963"/>
                <a:ext cx="11113" cy="14288"/>
              </a:xfrm>
              <a:custGeom>
                <a:avLst/>
                <a:gdLst>
                  <a:gd name="T0" fmla="*/ 195 w 309"/>
                  <a:gd name="T1" fmla="*/ 390 h 390"/>
                  <a:gd name="T2" fmla="*/ 104 w 309"/>
                  <a:gd name="T3" fmla="*/ 331 h 390"/>
                  <a:gd name="T4" fmla="*/ 24 w 309"/>
                  <a:gd name="T5" fmla="*/ 157 h 390"/>
                  <a:gd name="T6" fmla="*/ 71 w 309"/>
                  <a:gd name="T7" fmla="*/ 23 h 390"/>
                  <a:gd name="T8" fmla="*/ 204 w 309"/>
                  <a:gd name="T9" fmla="*/ 71 h 390"/>
                  <a:gd name="T10" fmla="*/ 286 w 309"/>
                  <a:gd name="T11" fmla="*/ 248 h 390"/>
                  <a:gd name="T12" fmla="*/ 237 w 309"/>
                  <a:gd name="T13" fmla="*/ 380 h 390"/>
                  <a:gd name="T14" fmla="*/ 195 w 309"/>
                  <a:gd name="T15" fmla="*/ 390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9" h="390">
                    <a:moveTo>
                      <a:pt x="195" y="390"/>
                    </a:moveTo>
                    <a:cubicBezTo>
                      <a:pt x="158" y="390"/>
                      <a:pt x="121" y="368"/>
                      <a:pt x="104" y="331"/>
                    </a:cubicBezTo>
                    <a:cubicBezTo>
                      <a:pt x="104" y="330"/>
                      <a:pt x="45" y="202"/>
                      <a:pt x="24" y="157"/>
                    </a:cubicBezTo>
                    <a:cubicBezTo>
                      <a:pt x="0" y="107"/>
                      <a:pt x="21" y="47"/>
                      <a:pt x="71" y="23"/>
                    </a:cubicBezTo>
                    <a:cubicBezTo>
                      <a:pt x="121" y="0"/>
                      <a:pt x="181" y="21"/>
                      <a:pt x="204" y="71"/>
                    </a:cubicBezTo>
                    <a:cubicBezTo>
                      <a:pt x="227" y="117"/>
                      <a:pt x="284" y="243"/>
                      <a:pt x="286" y="248"/>
                    </a:cubicBezTo>
                    <a:cubicBezTo>
                      <a:pt x="309" y="298"/>
                      <a:pt x="287" y="357"/>
                      <a:pt x="237" y="380"/>
                    </a:cubicBezTo>
                    <a:cubicBezTo>
                      <a:pt x="224" y="387"/>
                      <a:pt x="209" y="390"/>
                      <a:pt x="195" y="39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3" name="Freeform 1271">
                <a:extLst>
                  <a:ext uri="{FF2B5EF4-FFF2-40B4-BE49-F238E27FC236}">
                    <a16:creationId xmlns:a16="http://schemas.microsoft.com/office/drawing/2014/main" id="{8010A12D-F3D1-450C-9460-C42C700E34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250" y="2220913"/>
                <a:ext cx="34925" cy="41275"/>
              </a:xfrm>
              <a:custGeom>
                <a:avLst/>
                <a:gdLst>
                  <a:gd name="T0" fmla="*/ 399 w 975"/>
                  <a:gd name="T1" fmla="*/ 1141 h 1141"/>
                  <a:gd name="T2" fmla="*/ 311 w 975"/>
                  <a:gd name="T3" fmla="*/ 1088 h 1141"/>
                  <a:gd name="T4" fmla="*/ 310 w 975"/>
                  <a:gd name="T5" fmla="*/ 1086 h 1141"/>
                  <a:gd name="T6" fmla="*/ 303 w 975"/>
                  <a:gd name="T7" fmla="*/ 1073 h 1141"/>
                  <a:gd name="T8" fmla="*/ 102 w 975"/>
                  <a:gd name="T9" fmla="*/ 644 h 1141"/>
                  <a:gd name="T10" fmla="*/ 329 w 975"/>
                  <a:gd name="T11" fmla="*/ 60 h 1141"/>
                  <a:gd name="T12" fmla="*/ 671 w 975"/>
                  <a:gd name="T13" fmla="*/ 36 h 1141"/>
                  <a:gd name="T14" fmla="*/ 925 w 975"/>
                  <a:gd name="T15" fmla="*/ 257 h 1141"/>
                  <a:gd name="T16" fmla="*/ 952 w 975"/>
                  <a:gd name="T17" fmla="*/ 313 h 1141"/>
                  <a:gd name="T18" fmla="*/ 904 w 975"/>
                  <a:gd name="T19" fmla="*/ 446 h 1141"/>
                  <a:gd name="T20" fmla="*/ 771 w 975"/>
                  <a:gd name="T21" fmla="*/ 398 h 1141"/>
                  <a:gd name="T22" fmla="*/ 744 w 975"/>
                  <a:gd name="T23" fmla="*/ 343 h 1141"/>
                  <a:gd name="T24" fmla="*/ 610 w 975"/>
                  <a:gd name="T25" fmla="*/ 227 h 1141"/>
                  <a:gd name="T26" fmla="*/ 414 w 975"/>
                  <a:gd name="T27" fmla="*/ 241 h 1141"/>
                  <a:gd name="T28" fmla="*/ 282 w 975"/>
                  <a:gd name="T29" fmla="*/ 559 h 1141"/>
                  <a:gd name="T30" fmla="*/ 488 w 975"/>
                  <a:gd name="T31" fmla="*/ 995 h 1141"/>
                  <a:gd name="T32" fmla="*/ 446 w 975"/>
                  <a:gd name="T33" fmla="*/ 1130 h 1141"/>
                  <a:gd name="T34" fmla="*/ 399 w 975"/>
                  <a:gd name="T35" fmla="*/ 1141 h 1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75" h="1141">
                    <a:moveTo>
                      <a:pt x="399" y="1141"/>
                    </a:moveTo>
                    <a:cubicBezTo>
                      <a:pt x="363" y="1141"/>
                      <a:pt x="329" y="1122"/>
                      <a:pt x="311" y="1088"/>
                    </a:cubicBezTo>
                    <a:lnTo>
                      <a:pt x="310" y="1086"/>
                    </a:lnTo>
                    <a:cubicBezTo>
                      <a:pt x="307" y="1081"/>
                      <a:pt x="306" y="1080"/>
                      <a:pt x="303" y="1073"/>
                    </a:cubicBezTo>
                    <a:lnTo>
                      <a:pt x="102" y="644"/>
                    </a:lnTo>
                    <a:cubicBezTo>
                      <a:pt x="0" y="429"/>
                      <a:pt x="102" y="167"/>
                      <a:pt x="329" y="60"/>
                    </a:cubicBezTo>
                    <a:cubicBezTo>
                      <a:pt x="438" y="9"/>
                      <a:pt x="560" y="0"/>
                      <a:pt x="671" y="36"/>
                    </a:cubicBezTo>
                    <a:cubicBezTo>
                      <a:pt x="785" y="73"/>
                      <a:pt x="875" y="151"/>
                      <a:pt x="925" y="257"/>
                    </a:cubicBezTo>
                    <a:lnTo>
                      <a:pt x="952" y="313"/>
                    </a:lnTo>
                    <a:cubicBezTo>
                      <a:pt x="975" y="362"/>
                      <a:pt x="954" y="422"/>
                      <a:pt x="904" y="446"/>
                    </a:cubicBezTo>
                    <a:cubicBezTo>
                      <a:pt x="854" y="469"/>
                      <a:pt x="795" y="448"/>
                      <a:pt x="771" y="398"/>
                    </a:cubicBezTo>
                    <a:lnTo>
                      <a:pt x="744" y="343"/>
                    </a:lnTo>
                    <a:cubicBezTo>
                      <a:pt x="718" y="287"/>
                      <a:pt x="671" y="247"/>
                      <a:pt x="610" y="227"/>
                    </a:cubicBezTo>
                    <a:cubicBezTo>
                      <a:pt x="547" y="207"/>
                      <a:pt x="477" y="211"/>
                      <a:pt x="414" y="241"/>
                    </a:cubicBezTo>
                    <a:cubicBezTo>
                      <a:pt x="287" y="301"/>
                      <a:pt x="228" y="443"/>
                      <a:pt x="282" y="559"/>
                    </a:cubicBezTo>
                    <a:lnTo>
                      <a:pt x="488" y="995"/>
                    </a:lnTo>
                    <a:cubicBezTo>
                      <a:pt x="513" y="1044"/>
                      <a:pt x="495" y="1104"/>
                      <a:pt x="446" y="1130"/>
                    </a:cubicBezTo>
                    <a:cubicBezTo>
                      <a:pt x="431" y="1138"/>
                      <a:pt x="415" y="1141"/>
                      <a:pt x="399" y="1141"/>
                    </a:cubicBezTo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4" name="Freeform 1272">
                <a:extLst>
                  <a:ext uri="{FF2B5EF4-FFF2-40B4-BE49-F238E27FC236}">
                    <a16:creationId xmlns:a16="http://schemas.microsoft.com/office/drawing/2014/main" id="{4F5283ED-0C7E-4056-B91C-7CF6D250E5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0238" y="2216150"/>
                <a:ext cx="33338" cy="23813"/>
              </a:xfrm>
              <a:custGeom>
                <a:avLst/>
                <a:gdLst>
                  <a:gd name="T0" fmla="*/ 153 w 905"/>
                  <a:gd name="T1" fmla="*/ 643 h 643"/>
                  <a:gd name="T2" fmla="*/ 58 w 905"/>
                  <a:gd name="T3" fmla="*/ 573 h 643"/>
                  <a:gd name="T4" fmla="*/ 283 w 905"/>
                  <a:gd name="T5" fmla="*/ 96 h 643"/>
                  <a:gd name="T6" fmla="*/ 818 w 905"/>
                  <a:gd name="T7" fmla="*/ 270 h 643"/>
                  <a:gd name="T8" fmla="*/ 882 w 905"/>
                  <a:gd name="T9" fmla="*/ 405 h 643"/>
                  <a:gd name="T10" fmla="*/ 834 w 905"/>
                  <a:gd name="T11" fmla="*/ 538 h 643"/>
                  <a:gd name="T12" fmla="*/ 701 w 905"/>
                  <a:gd name="T13" fmla="*/ 490 h 643"/>
                  <a:gd name="T14" fmla="*/ 637 w 905"/>
                  <a:gd name="T15" fmla="*/ 355 h 643"/>
                  <a:gd name="T16" fmla="*/ 368 w 905"/>
                  <a:gd name="T17" fmla="*/ 278 h 643"/>
                  <a:gd name="T18" fmla="*/ 249 w 905"/>
                  <a:gd name="T19" fmla="*/ 513 h 643"/>
                  <a:gd name="T20" fmla="*/ 183 w 905"/>
                  <a:gd name="T21" fmla="*/ 638 h 643"/>
                  <a:gd name="T22" fmla="*/ 153 w 905"/>
                  <a:gd name="T23" fmla="*/ 643 h 6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05" h="643">
                    <a:moveTo>
                      <a:pt x="153" y="643"/>
                    </a:moveTo>
                    <a:cubicBezTo>
                      <a:pt x="111" y="643"/>
                      <a:pt x="71" y="616"/>
                      <a:pt x="58" y="573"/>
                    </a:cubicBezTo>
                    <a:cubicBezTo>
                      <a:pt x="0" y="389"/>
                      <a:pt x="97" y="184"/>
                      <a:pt x="283" y="96"/>
                    </a:cubicBezTo>
                    <a:cubicBezTo>
                      <a:pt x="488" y="0"/>
                      <a:pt x="727" y="77"/>
                      <a:pt x="818" y="270"/>
                    </a:cubicBezTo>
                    <a:lnTo>
                      <a:pt x="882" y="405"/>
                    </a:lnTo>
                    <a:cubicBezTo>
                      <a:pt x="905" y="455"/>
                      <a:pt x="884" y="515"/>
                      <a:pt x="834" y="538"/>
                    </a:cubicBezTo>
                    <a:cubicBezTo>
                      <a:pt x="784" y="562"/>
                      <a:pt x="725" y="540"/>
                      <a:pt x="701" y="490"/>
                    </a:cubicBezTo>
                    <a:lnTo>
                      <a:pt x="637" y="355"/>
                    </a:lnTo>
                    <a:cubicBezTo>
                      <a:pt x="593" y="263"/>
                      <a:pt x="473" y="228"/>
                      <a:pt x="368" y="278"/>
                    </a:cubicBezTo>
                    <a:cubicBezTo>
                      <a:pt x="272" y="322"/>
                      <a:pt x="221" y="424"/>
                      <a:pt x="249" y="513"/>
                    </a:cubicBezTo>
                    <a:cubicBezTo>
                      <a:pt x="265" y="565"/>
                      <a:pt x="236" y="622"/>
                      <a:pt x="183" y="638"/>
                    </a:cubicBezTo>
                    <a:cubicBezTo>
                      <a:pt x="173" y="641"/>
                      <a:pt x="163" y="643"/>
                      <a:pt x="153" y="64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5" name="Freeform 1273">
                <a:extLst>
                  <a:ext uri="{FF2B5EF4-FFF2-40B4-BE49-F238E27FC236}">
                    <a16:creationId xmlns:a16="http://schemas.microsoft.com/office/drawing/2014/main" id="{11FB71FE-7B56-461B-8B9A-C980B7F38E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8813" y="2236788"/>
                <a:ext cx="9525" cy="11113"/>
              </a:xfrm>
              <a:custGeom>
                <a:avLst/>
                <a:gdLst>
                  <a:gd name="T0" fmla="*/ 157 w 271"/>
                  <a:gd name="T1" fmla="*/ 299 h 299"/>
                  <a:gd name="T2" fmla="*/ 67 w 271"/>
                  <a:gd name="T3" fmla="*/ 243 h 299"/>
                  <a:gd name="T4" fmla="*/ 25 w 271"/>
                  <a:gd name="T5" fmla="*/ 160 h 299"/>
                  <a:gd name="T6" fmla="*/ 69 w 271"/>
                  <a:gd name="T7" fmla="*/ 25 h 299"/>
                  <a:gd name="T8" fmla="*/ 203 w 271"/>
                  <a:gd name="T9" fmla="*/ 69 h 299"/>
                  <a:gd name="T10" fmla="*/ 246 w 271"/>
                  <a:gd name="T11" fmla="*/ 155 h 299"/>
                  <a:gd name="T12" fmla="*/ 200 w 271"/>
                  <a:gd name="T13" fmla="*/ 289 h 299"/>
                  <a:gd name="T14" fmla="*/ 157 w 271"/>
                  <a:gd name="T15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1" h="299">
                    <a:moveTo>
                      <a:pt x="157" y="299"/>
                    </a:moveTo>
                    <a:cubicBezTo>
                      <a:pt x="120" y="299"/>
                      <a:pt x="84" y="279"/>
                      <a:pt x="67" y="243"/>
                    </a:cubicBezTo>
                    <a:cubicBezTo>
                      <a:pt x="67" y="243"/>
                      <a:pt x="51" y="211"/>
                      <a:pt x="25" y="160"/>
                    </a:cubicBezTo>
                    <a:cubicBezTo>
                      <a:pt x="0" y="110"/>
                      <a:pt x="20" y="50"/>
                      <a:pt x="69" y="25"/>
                    </a:cubicBezTo>
                    <a:cubicBezTo>
                      <a:pt x="118" y="0"/>
                      <a:pt x="178" y="20"/>
                      <a:pt x="203" y="69"/>
                    </a:cubicBezTo>
                    <a:cubicBezTo>
                      <a:pt x="231" y="123"/>
                      <a:pt x="246" y="155"/>
                      <a:pt x="246" y="155"/>
                    </a:cubicBezTo>
                    <a:cubicBezTo>
                      <a:pt x="271" y="205"/>
                      <a:pt x="250" y="265"/>
                      <a:pt x="200" y="289"/>
                    </a:cubicBezTo>
                    <a:cubicBezTo>
                      <a:pt x="186" y="296"/>
                      <a:pt x="171" y="299"/>
                      <a:pt x="157" y="299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6" name="Freeform 1274">
                <a:extLst>
                  <a:ext uri="{FF2B5EF4-FFF2-40B4-BE49-F238E27FC236}">
                    <a16:creationId xmlns:a16="http://schemas.microsoft.com/office/drawing/2014/main" id="{911C6A57-86DF-49CE-A32A-DAF51C95E3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5638" y="2216150"/>
                <a:ext cx="57150" cy="98425"/>
              </a:xfrm>
              <a:custGeom>
                <a:avLst/>
                <a:gdLst>
                  <a:gd name="T0" fmla="*/ 1435 w 1566"/>
                  <a:gd name="T1" fmla="*/ 2693 h 2693"/>
                  <a:gd name="T2" fmla="*/ 1242 w 1566"/>
                  <a:gd name="T3" fmla="*/ 2641 h 2693"/>
                  <a:gd name="T4" fmla="*/ 1333 w 1566"/>
                  <a:gd name="T5" fmla="*/ 2302 h 2693"/>
                  <a:gd name="T6" fmla="*/ 1206 w 1566"/>
                  <a:gd name="T7" fmla="*/ 1672 h 2693"/>
                  <a:gd name="T8" fmla="*/ 565 w 1566"/>
                  <a:gd name="T9" fmla="*/ 316 h 2693"/>
                  <a:gd name="T10" fmla="*/ 460 w 1566"/>
                  <a:gd name="T11" fmla="*/ 222 h 2693"/>
                  <a:gd name="T12" fmla="*/ 317 w 1566"/>
                  <a:gd name="T13" fmla="*/ 229 h 2693"/>
                  <a:gd name="T14" fmla="*/ 206 w 1566"/>
                  <a:gd name="T15" fmla="*/ 360 h 2693"/>
                  <a:gd name="T16" fmla="*/ 93 w 1566"/>
                  <a:gd name="T17" fmla="*/ 445 h 2693"/>
                  <a:gd name="T18" fmla="*/ 8 w 1566"/>
                  <a:gd name="T19" fmla="*/ 332 h 2693"/>
                  <a:gd name="T20" fmla="*/ 232 w 1566"/>
                  <a:gd name="T21" fmla="*/ 49 h 2693"/>
                  <a:gd name="T22" fmla="*/ 527 w 1566"/>
                  <a:gd name="T23" fmla="*/ 34 h 2693"/>
                  <a:gd name="T24" fmla="*/ 746 w 1566"/>
                  <a:gd name="T25" fmla="*/ 232 h 2693"/>
                  <a:gd name="T26" fmla="*/ 1386 w 1566"/>
                  <a:gd name="T27" fmla="*/ 1587 h 2693"/>
                  <a:gd name="T28" fmla="*/ 1526 w 1566"/>
                  <a:gd name="T29" fmla="*/ 2353 h 2693"/>
                  <a:gd name="T30" fmla="*/ 1435 w 1566"/>
                  <a:gd name="T31" fmla="*/ 2693 h 26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66" h="2693">
                    <a:moveTo>
                      <a:pt x="1435" y="2693"/>
                    </a:moveTo>
                    <a:lnTo>
                      <a:pt x="1242" y="2641"/>
                    </a:lnTo>
                    <a:lnTo>
                      <a:pt x="1333" y="2302"/>
                    </a:lnTo>
                    <a:cubicBezTo>
                      <a:pt x="1352" y="2226"/>
                      <a:pt x="1275" y="1819"/>
                      <a:pt x="1206" y="1672"/>
                    </a:cubicBezTo>
                    <a:lnTo>
                      <a:pt x="565" y="316"/>
                    </a:lnTo>
                    <a:cubicBezTo>
                      <a:pt x="544" y="272"/>
                      <a:pt x="507" y="239"/>
                      <a:pt x="460" y="222"/>
                    </a:cubicBezTo>
                    <a:cubicBezTo>
                      <a:pt x="413" y="206"/>
                      <a:pt x="362" y="208"/>
                      <a:pt x="317" y="229"/>
                    </a:cubicBezTo>
                    <a:cubicBezTo>
                      <a:pt x="272" y="251"/>
                      <a:pt x="216" y="290"/>
                      <a:pt x="206" y="360"/>
                    </a:cubicBezTo>
                    <a:cubicBezTo>
                      <a:pt x="198" y="415"/>
                      <a:pt x="148" y="453"/>
                      <a:pt x="93" y="445"/>
                    </a:cubicBezTo>
                    <a:cubicBezTo>
                      <a:pt x="39" y="438"/>
                      <a:pt x="0" y="387"/>
                      <a:pt x="8" y="332"/>
                    </a:cubicBezTo>
                    <a:cubicBezTo>
                      <a:pt x="25" y="211"/>
                      <a:pt x="107" y="107"/>
                      <a:pt x="232" y="49"/>
                    </a:cubicBezTo>
                    <a:cubicBezTo>
                      <a:pt x="325" y="5"/>
                      <a:pt x="429" y="0"/>
                      <a:pt x="527" y="34"/>
                    </a:cubicBezTo>
                    <a:cubicBezTo>
                      <a:pt x="624" y="68"/>
                      <a:pt x="702" y="139"/>
                      <a:pt x="746" y="232"/>
                    </a:cubicBezTo>
                    <a:lnTo>
                      <a:pt x="1386" y="1587"/>
                    </a:lnTo>
                    <a:cubicBezTo>
                      <a:pt x="1456" y="1733"/>
                      <a:pt x="1566" y="2204"/>
                      <a:pt x="1526" y="2353"/>
                    </a:cubicBezTo>
                    <a:lnTo>
                      <a:pt x="1435" y="2693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7" name="Freeform 1275">
                <a:extLst>
                  <a:ext uri="{FF2B5EF4-FFF2-40B4-BE49-F238E27FC236}">
                    <a16:creationId xmlns:a16="http://schemas.microsoft.com/office/drawing/2014/main" id="{899AB1B6-896B-49A5-974D-D370015509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4200" y="2260600"/>
                <a:ext cx="38100" cy="79375"/>
              </a:xfrm>
              <a:custGeom>
                <a:avLst/>
                <a:gdLst>
                  <a:gd name="T0" fmla="*/ 916 w 1030"/>
                  <a:gd name="T1" fmla="*/ 2168 h 2168"/>
                  <a:gd name="T2" fmla="*/ 872 w 1030"/>
                  <a:gd name="T3" fmla="*/ 2158 h 2168"/>
                  <a:gd name="T4" fmla="*/ 790 w 1030"/>
                  <a:gd name="T5" fmla="*/ 2118 h 2168"/>
                  <a:gd name="T6" fmla="*/ 304 w 1030"/>
                  <a:gd name="T7" fmla="*/ 1805 h 2168"/>
                  <a:gd name="T8" fmla="*/ 0 w 1030"/>
                  <a:gd name="T9" fmla="*/ 102 h 2168"/>
                  <a:gd name="T10" fmla="*/ 99 w 1030"/>
                  <a:gd name="T11" fmla="*/ 1 h 2168"/>
                  <a:gd name="T12" fmla="*/ 200 w 1030"/>
                  <a:gd name="T13" fmla="*/ 99 h 2168"/>
                  <a:gd name="T14" fmla="*/ 450 w 1030"/>
                  <a:gd name="T15" fmla="*/ 1668 h 2168"/>
                  <a:gd name="T16" fmla="*/ 876 w 1030"/>
                  <a:gd name="T17" fmla="*/ 1938 h 2168"/>
                  <a:gd name="T18" fmla="*/ 960 w 1030"/>
                  <a:gd name="T19" fmla="*/ 1978 h 2168"/>
                  <a:gd name="T20" fmla="*/ 1006 w 1030"/>
                  <a:gd name="T21" fmla="*/ 2112 h 2168"/>
                  <a:gd name="T22" fmla="*/ 916 w 1030"/>
                  <a:gd name="T23" fmla="*/ 2168 h 2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30" h="2168">
                    <a:moveTo>
                      <a:pt x="916" y="2168"/>
                    </a:moveTo>
                    <a:cubicBezTo>
                      <a:pt x="901" y="2168"/>
                      <a:pt x="886" y="2165"/>
                      <a:pt x="872" y="2158"/>
                    </a:cubicBezTo>
                    <a:cubicBezTo>
                      <a:pt x="845" y="2145"/>
                      <a:pt x="817" y="2132"/>
                      <a:pt x="790" y="2118"/>
                    </a:cubicBezTo>
                    <a:cubicBezTo>
                      <a:pt x="618" y="2035"/>
                      <a:pt x="440" y="1950"/>
                      <a:pt x="304" y="1805"/>
                    </a:cubicBezTo>
                    <a:cubicBezTo>
                      <a:pt x="59" y="1541"/>
                      <a:pt x="9" y="624"/>
                      <a:pt x="0" y="102"/>
                    </a:cubicBezTo>
                    <a:cubicBezTo>
                      <a:pt x="0" y="46"/>
                      <a:pt x="44" y="2"/>
                      <a:pt x="99" y="1"/>
                    </a:cubicBezTo>
                    <a:cubicBezTo>
                      <a:pt x="154" y="0"/>
                      <a:pt x="200" y="43"/>
                      <a:pt x="200" y="99"/>
                    </a:cubicBezTo>
                    <a:cubicBezTo>
                      <a:pt x="213" y="903"/>
                      <a:pt x="311" y="1519"/>
                      <a:pt x="450" y="1668"/>
                    </a:cubicBezTo>
                    <a:cubicBezTo>
                      <a:pt x="560" y="1787"/>
                      <a:pt x="721" y="1863"/>
                      <a:pt x="876" y="1938"/>
                    </a:cubicBezTo>
                    <a:cubicBezTo>
                      <a:pt x="904" y="1951"/>
                      <a:pt x="932" y="1965"/>
                      <a:pt x="960" y="1978"/>
                    </a:cubicBezTo>
                    <a:cubicBezTo>
                      <a:pt x="1009" y="2002"/>
                      <a:pt x="1030" y="2063"/>
                      <a:pt x="1006" y="2112"/>
                    </a:cubicBezTo>
                    <a:cubicBezTo>
                      <a:pt x="988" y="2147"/>
                      <a:pt x="953" y="2168"/>
                      <a:pt x="916" y="216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8" name="Freeform 1276">
                <a:extLst>
                  <a:ext uri="{FF2B5EF4-FFF2-40B4-BE49-F238E27FC236}">
                    <a16:creationId xmlns:a16="http://schemas.microsoft.com/office/drawing/2014/main" id="{4A5EE098-DB29-46AE-A6F2-7105CFDD83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6588" y="2343150"/>
                <a:ext cx="14288" cy="20638"/>
              </a:xfrm>
              <a:custGeom>
                <a:avLst/>
                <a:gdLst>
                  <a:gd name="T0" fmla="*/ 278 w 392"/>
                  <a:gd name="T1" fmla="*/ 578 h 578"/>
                  <a:gd name="T2" fmla="*/ 187 w 392"/>
                  <a:gd name="T3" fmla="*/ 519 h 578"/>
                  <a:gd name="T4" fmla="*/ 22 w 392"/>
                  <a:gd name="T5" fmla="*/ 155 h 578"/>
                  <a:gd name="T6" fmla="*/ 72 w 392"/>
                  <a:gd name="T7" fmla="*/ 23 h 578"/>
                  <a:gd name="T8" fmla="*/ 205 w 392"/>
                  <a:gd name="T9" fmla="*/ 72 h 578"/>
                  <a:gd name="T10" fmla="*/ 369 w 392"/>
                  <a:gd name="T11" fmla="*/ 437 h 578"/>
                  <a:gd name="T12" fmla="*/ 319 w 392"/>
                  <a:gd name="T13" fmla="*/ 568 h 578"/>
                  <a:gd name="T14" fmla="*/ 278 w 392"/>
                  <a:gd name="T15" fmla="*/ 578 h 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2" h="578">
                    <a:moveTo>
                      <a:pt x="278" y="578"/>
                    </a:moveTo>
                    <a:cubicBezTo>
                      <a:pt x="240" y="578"/>
                      <a:pt x="204" y="556"/>
                      <a:pt x="187" y="519"/>
                    </a:cubicBezTo>
                    <a:lnTo>
                      <a:pt x="22" y="155"/>
                    </a:lnTo>
                    <a:cubicBezTo>
                      <a:pt x="0" y="105"/>
                      <a:pt x="22" y="46"/>
                      <a:pt x="72" y="23"/>
                    </a:cubicBezTo>
                    <a:cubicBezTo>
                      <a:pt x="123" y="0"/>
                      <a:pt x="182" y="23"/>
                      <a:pt x="205" y="72"/>
                    </a:cubicBezTo>
                    <a:lnTo>
                      <a:pt x="369" y="437"/>
                    </a:lnTo>
                    <a:cubicBezTo>
                      <a:pt x="392" y="487"/>
                      <a:pt x="369" y="546"/>
                      <a:pt x="319" y="568"/>
                    </a:cubicBezTo>
                    <a:cubicBezTo>
                      <a:pt x="306" y="575"/>
                      <a:pt x="292" y="578"/>
                      <a:pt x="278" y="57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9" name="Freeform 1277">
                <a:extLst>
                  <a:ext uri="{FF2B5EF4-FFF2-40B4-BE49-F238E27FC236}">
                    <a16:creationId xmlns:a16="http://schemas.microsoft.com/office/drawing/2014/main" id="{F0691F04-DEC5-411C-A5DB-DC601A814E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0088" y="2309813"/>
                <a:ext cx="15875" cy="23813"/>
              </a:xfrm>
              <a:custGeom>
                <a:avLst/>
                <a:gdLst>
                  <a:gd name="T0" fmla="*/ 311 w 425"/>
                  <a:gd name="T1" fmla="*/ 650 h 650"/>
                  <a:gd name="T2" fmla="*/ 220 w 425"/>
                  <a:gd name="T3" fmla="*/ 592 h 650"/>
                  <a:gd name="T4" fmla="*/ 23 w 425"/>
                  <a:gd name="T5" fmla="*/ 155 h 650"/>
                  <a:gd name="T6" fmla="*/ 73 w 425"/>
                  <a:gd name="T7" fmla="*/ 23 h 650"/>
                  <a:gd name="T8" fmla="*/ 205 w 425"/>
                  <a:gd name="T9" fmla="*/ 73 h 650"/>
                  <a:gd name="T10" fmla="*/ 402 w 425"/>
                  <a:gd name="T11" fmla="*/ 509 h 650"/>
                  <a:gd name="T12" fmla="*/ 352 w 425"/>
                  <a:gd name="T13" fmla="*/ 642 h 650"/>
                  <a:gd name="T14" fmla="*/ 311 w 425"/>
                  <a:gd name="T15" fmla="*/ 650 h 6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5" h="650">
                    <a:moveTo>
                      <a:pt x="311" y="650"/>
                    </a:moveTo>
                    <a:cubicBezTo>
                      <a:pt x="273" y="650"/>
                      <a:pt x="237" y="628"/>
                      <a:pt x="220" y="592"/>
                    </a:cubicBezTo>
                    <a:lnTo>
                      <a:pt x="23" y="155"/>
                    </a:lnTo>
                    <a:cubicBezTo>
                      <a:pt x="0" y="105"/>
                      <a:pt x="22" y="45"/>
                      <a:pt x="73" y="23"/>
                    </a:cubicBezTo>
                    <a:cubicBezTo>
                      <a:pt x="123" y="0"/>
                      <a:pt x="182" y="22"/>
                      <a:pt x="205" y="73"/>
                    </a:cubicBezTo>
                    <a:lnTo>
                      <a:pt x="402" y="509"/>
                    </a:lnTo>
                    <a:cubicBezTo>
                      <a:pt x="425" y="560"/>
                      <a:pt x="403" y="619"/>
                      <a:pt x="352" y="642"/>
                    </a:cubicBezTo>
                    <a:cubicBezTo>
                      <a:pt x="339" y="648"/>
                      <a:pt x="325" y="650"/>
                      <a:pt x="311" y="650"/>
                    </a:cubicBezTo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0" name="Freeform 1278">
                <a:extLst>
                  <a:ext uri="{FF2B5EF4-FFF2-40B4-BE49-F238E27FC236}">
                    <a16:creationId xmlns:a16="http://schemas.microsoft.com/office/drawing/2014/main" id="{C170B795-D923-4111-A3D8-429D962B8D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2775" y="2332038"/>
                <a:ext cx="28575" cy="15875"/>
              </a:xfrm>
              <a:custGeom>
                <a:avLst/>
                <a:gdLst>
                  <a:gd name="T0" fmla="*/ 672 w 785"/>
                  <a:gd name="T1" fmla="*/ 434 h 434"/>
                  <a:gd name="T2" fmla="*/ 635 w 785"/>
                  <a:gd name="T3" fmla="*/ 426 h 434"/>
                  <a:gd name="T4" fmla="*/ 76 w 785"/>
                  <a:gd name="T5" fmla="*/ 206 h 434"/>
                  <a:gd name="T6" fmla="*/ 20 w 785"/>
                  <a:gd name="T7" fmla="*/ 77 h 434"/>
                  <a:gd name="T8" fmla="*/ 150 w 785"/>
                  <a:gd name="T9" fmla="*/ 20 h 434"/>
                  <a:gd name="T10" fmla="*/ 708 w 785"/>
                  <a:gd name="T11" fmla="*/ 240 h 434"/>
                  <a:gd name="T12" fmla="*/ 765 w 785"/>
                  <a:gd name="T13" fmla="*/ 369 h 434"/>
                  <a:gd name="T14" fmla="*/ 672 w 785"/>
                  <a:gd name="T15" fmla="*/ 434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85" h="434">
                    <a:moveTo>
                      <a:pt x="672" y="434"/>
                    </a:moveTo>
                    <a:cubicBezTo>
                      <a:pt x="659" y="434"/>
                      <a:pt x="647" y="431"/>
                      <a:pt x="635" y="426"/>
                    </a:cubicBezTo>
                    <a:lnTo>
                      <a:pt x="76" y="206"/>
                    </a:lnTo>
                    <a:cubicBezTo>
                      <a:pt x="25" y="186"/>
                      <a:pt x="0" y="128"/>
                      <a:pt x="20" y="77"/>
                    </a:cubicBezTo>
                    <a:cubicBezTo>
                      <a:pt x="40" y="25"/>
                      <a:pt x="98" y="0"/>
                      <a:pt x="150" y="20"/>
                    </a:cubicBezTo>
                    <a:lnTo>
                      <a:pt x="708" y="240"/>
                    </a:lnTo>
                    <a:cubicBezTo>
                      <a:pt x="760" y="260"/>
                      <a:pt x="785" y="318"/>
                      <a:pt x="765" y="369"/>
                    </a:cubicBezTo>
                    <a:cubicBezTo>
                      <a:pt x="749" y="409"/>
                      <a:pt x="712" y="434"/>
                      <a:pt x="672" y="43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5B946076-562F-4515-A62B-BCF92ADA1E44}"/>
                </a:ext>
              </a:extLst>
            </p:cNvPr>
            <p:cNvSpPr/>
            <p:nvPr/>
          </p:nvSpPr>
          <p:spPr>
            <a:xfrm>
              <a:off x="305557" y="2739734"/>
              <a:ext cx="1233674" cy="4726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BD582C"/>
              </a:solidFill>
            </a:ln>
            <a:effectLst>
              <a:outerShdw blurRad="50800" dist="38100" dir="6000000" algn="t" rotWithShape="0">
                <a:srgbClr val="BD582C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Policy Manager </a:t>
              </a:r>
            </a:p>
          </p:txBody>
        </p:sp>
        <p:sp>
          <p:nvSpPr>
            <p:cNvPr id="217" name="Rectangle 216">
              <a:extLst>
                <a:ext uri="{FF2B5EF4-FFF2-40B4-BE49-F238E27FC236}">
                  <a16:creationId xmlns:a16="http://schemas.microsoft.com/office/drawing/2014/main" id="{206FE04A-DA3C-474B-9B4E-4682981BED85}"/>
                </a:ext>
              </a:extLst>
            </p:cNvPr>
            <p:cNvSpPr/>
            <p:nvPr/>
          </p:nvSpPr>
          <p:spPr>
            <a:xfrm>
              <a:off x="5454144" y="2701442"/>
              <a:ext cx="1233674" cy="4726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BD582C"/>
              </a:solidFill>
            </a:ln>
            <a:effectLst>
              <a:outerShdw blurRad="50800" dist="38100" dir="6000000" algn="t" rotWithShape="0">
                <a:srgbClr val="BD582C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Policy based Information</a:t>
              </a:r>
            </a:p>
          </p:txBody>
        </p:sp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4FE948D7-C7BA-4AA7-92C8-518D4EF60A5D}"/>
                </a:ext>
              </a:extLst>
            </p:cNvPr>
            <p:cNvSpPr/>
            <p:nvPr/>
          </p:nvSpPr>
          <p:spPr>
            <a:xfrm>
              <a:off x="3193916" y="870830"/>
              <a:ext cx="1233674" cy="4726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BD582C"/>
              </a:solidFill>
            </a:ln>
            <a:effectLst>
              <a:outerShdw blurRad="50800" dist="38100" dir="6000000" algn="t" rotWithShape="0">
                <a:srgbClr val="BD582C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Policy Enforcement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D767C77-2EC3-48BA-A0BE-661D2C48C946}"/>
                </a:ext>
              </a:extLst>
            </p:cNvPr>
            <p:cNvSpPr/>
            <p:nvPr/>
          </p:nvSpPr>
          <p:spPr>
            <a:xfrm>
              <a:off x="3071188" y="2249093"/>
              <a:ext cx="1399743" cy="1358575"/>
            </a:xfrm>
            <a:prstGeom prst="ellipse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srgbClr val="BD582C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Policy Evaluation &amp; Decision Algorithms </a:t>
              </a:r>
            </a:p>
          </p:txBody>
        </p:sp>
        <p:sp>
          <p:nvSpPr>
            <p:cNvPr id="286" name="Rectangle 285">
              <a:extLst>
                <a:ext uri="{FF2B5EF4-FFF2-40B4-BE49-F238E27FC236}">
                  <a16:creationId xmlns:a16="http://schemas.microsoft.com/office/drawing/2014/main" id="{51BB0655-5E93-4B89-9209-5B92DBFC8304}"/>
                </a:ext>
              </a:extLst>
            </p:cNvPr>
            <p:cNvSpPr/>
            <p:nvPr/>
          </p:nvSpPr>
          <p:spPr>
            <a:xfrm>
              <a:off x="5506474" y="3897596"/>
              <a:ext cx="1233674" cy="4726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  <a:effectLst>
              <a:outerShdw blurRad="50800" dist="38100" dir="6000000" algn="t" rotWithShape="0">
                <a:schemeClr val="bg2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Watchdog</a:t>
              </a:r>
            </a:p>
          </p:txBody>
        </p:sp>
        <p:sp>
          <p:nvSpPr>
            <p:cNvPr id="287" name="Rectangle 286">
              <a:extLst>
                <a:ext uri="{FF2B5EF4-FFF2-40B4-BE49-F238E27FC236}">
                  <a16:creationId xmlns:a16="http://schemas.microsoft.com/office/drawing/2014/main" id="{B498A6B6-1BB9-414E-B797-2A8CE6EC205F}"/>
                </a:ext>
              </a:extLst>
            </p:cNvPr>
            <p:cNvSpPr/>
            <p:nvPr/>
          </p:nvSpPr>
          <p:spPr>
            <a:xfrm>
              <a:off x="5467495" y="1437411"/>
              <a:ext cx="1233674" cy="4726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  <a:effectLst>
              <a:outerShdw blurRad="50800" dist="38100" dir="6000000" algn="t" rotWithShape="0">
                <a:schemeClr val="tx2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Data Transformation</a:t>
              </a:r>
            </a:p>
          </p:txBody>
        </p:sp>
        <p:sp>
          <p:nvSpPr>
            <p:cNvPr id="338" name="Rectangle 337">
              <a:extLst>
                <a:ext uri="{FF2B5EF4-FFF2-40B4-BE49-F238E27FC236}">
                  <a16:creationId xmlns:a16="http://schemas.microsoft.com/office/drawing/2014/main" id="{3AF3638A-791A-4AF9-A2CD-D3C62179EB41}"/>
                </a:ext>
              </a:extLst>
            </p:cNvPr>
            <p:cNvSpPr/>
            <p:nvPr/>
          </p:nvSpPr>
          <p:spPr>
            <a:xfrm>
              <a:off x="7554217" y="1784677"/>
              <a:ext cx="1233674" cy="4726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  <a:effectLst>
              <a:outerShdw blurRad="50800" dist="38100" dir="6000000" algn="t" rotWithShape="0">
                <a:schemeClr val="tx2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Crypto Methods </a:t>
              </a:r>
            </a:p>
          </p:txBody>
        </p:sp>
        <p:sp>
          <p:nvSpPr>
            <p:cNvPr id="339" name="Rectangle 338">
              <a:extLst>
                <a:ext uri="{FF2B5EF4-FFF2-40B4-BE49-F238E27FC236}">
                  <a16:creationId xmlns:a16="http://schemas.microsoft.com/office/drawing/2014/main" id="{5E2DFE4B-5B98-494D-A365-2AF6D058B3B1}"/>
                </a:ext>
              </a:extLst>
            </p:cNvPr>
            <p:cNvSpPr/>
            <p:nvPr/>
          </p:nvSpPr>
          <p:spPr>
            <a:xfrm>
              <a:off x="7542706" y="1104349"/>
              <a:ext cx="1233674" cy="4726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  <a:effectLst>
              <a:outerShdw blurRad="50800" dist="38100" dir="6000000" algn="t" rotWithShape="0">
                <a:schemeClr val="tx2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Pseudonymize</a:t>
              </a:r>
            </a:p>
          </p:txBody>
        </p:sp>
        <p:sp>
          <p:nvSpPr>
            <p:cNvPr id="340" name="Rectangle 339">
              <a:extLst>
                <a:ext uri="{FF2B5EF4-FFF2-40B4-BE49-F238E27FC236}">
                  <a16:creationId xmlns:a16="http://schemas.microsoft.com/office/drawing/2014/main" id="{2184E922-846B-423F-A200-70B52245C320}"/>
                </a:ext>
              </a:extLst>
            </p:cNvPr>
            <p:cNvSpPr/>
            <p:nvPr/>
          </p:nvSpPr>
          <p:spPr>
            <a:xfrm>
              <a:off x="7517461" y="382131"/>
              <a:ext cx="1233674" cy="4726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  <a:effectLst>
              <a:outerShdw blurRad="50800" dist="38100" dir="6000000" algn="t" rotWithShape="0">
                <a:schemeClr val="tx2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Anonymization</a:t>
              </a:r>
            </a:p>
          </p:txBody>
        </p:sp>
        <p:sp>
          <p:nvSpPr>
            <p:cNvPr id="341" name="Rectangle 340">
              <a:extLst>
                <a:ext uri="{FF2B5EF4-FFF2-40B4-BE49-F238E27FC236}">
                  <a16:creationId xmlns:a16="http://schemas.microsoft.com/office/drawing/2014/main" id="{6CE2AF4B-0428-4CC6-AEE5-6B64D7E7C582}"/>
                </a:ext>
              </a:extLst>
            </p:cNvPr>
            <p:cNvSpPr/>
            <p:nvPr/>
          </p:nvSpPr>
          <p:spPr>
            <a:xfrm>
              <a:off x="7601588" y="4369973"/>
              <a:ext cx="1233674" cy="4726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  <a:effectLst>
              <a:outerShdw blurRad="50800" dist="38100" dir="6000000" algn="t" rotWithShape="0">
                <a:schemeClr val="bg2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Memory Manager</a:t>
              </a:r>
            </a:p>
          </p:txBody>
        </p:sp>
        <p:sp>
          <p:nvSpPr>
            <p:cNvPr id="342" name="Rectangle 341">
              <a:extLst>
                <a:ext uri="{FF2B5EF4-FFF2-40B4-BE49-F238E27FC236}">
                  <a16:creationId xmlns:a16="http://schemas.microsoft.com/office/drawing/2014/main" id="{82B6A3D3-2F3F-4E84-B7AE-698EA995C119}"/>
                </a:ext>
              </a:extLst>
            </p:cNvPr>
            <p:cNvSpPr/>
            <p:nvPr/>
          </p:nvSpPr>
          <p:spPr>
            <a:xfrm>
              <a:off x="7601588" y="3323566"/>
              <a:ext cx="1233674" cy="4726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  <a:effectLst>
              <a:outerShdw blurRad="50800" dist="38100" dir="6000000" algn="t" rotWithShape="0">
                <a:schemeClr val="bg2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Scheduler</a:t>
              </a:r>
            </a:p>
          </p:txBody>
        </p:sp>
        <p:pic>
          <p:nvPicPr>
            <p:cNvPr id="17" name="Graphic 16" descr="Database with solid fill">
              <a:extLst>
                <a:ext uri="{FF2B5EF4-FFF2-40B4-BE49-F238E27FC236}">
                  <a16:creationId xmlns:a16="http://schemas.microsoft.com/office/drawing/2014/main" id="{515FEA7D-ED60-48F8-811E-12E2326B3D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26254" y="3587882"/>
              <a:ext cx="827015" cy="827015"/>
            </a:xfrm>
            <a:prstGeom prst="rect">
              <a:avLst/>
            </a:prstGeom>
          </p:spPr>
        </p:pic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16AFF93C-B350-4B18-98B9-4CEC4A9874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70566" y="1115892"/>
              <a:ext cx="1994556" cy="7558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78425BDE-102B-4F25-82D1-D0FBAAF97E6B}"/>
                </a:ext>
              </a:extLst>
            </p:cNvPr>
            <p:cNvCxnSpPr>
              <a:cxnSpLocks/>
            </p:cNvCxnSpPr>
            <p:nvPr/>
          </p:nvCxnSpPr>
          <p:spPr>
            <a:xfrm>
              <a:off x="3890582" y="1406635"/>
              <a:ext cx="0" cy="857587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0333722E-80D8-4693-B440-1F433EE8EDE4}"/>
                </a:ext>
              </a:extLst>
            </p:cNvPr>
            <p:cNvCxnSpPr>
              <a:cxnSpLocks/>
              <a:endCxn id="213" idx="3"/>
            </p:cNvCxnSpPr>
            <p:nvPr/>
          </p:nvCxnSpPr>
          <p:spPr>
            <a:xfrm flipH="1">
              <a:off x="1539231" y="2976050"/>
              <a:ext cx="1476814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Arrow Connector 146">
              <a:extLst>
                <a:ext uri="{FF2B5EF4-FFF2-40B4-BE49-F238E27FC236}">
                  <a16:creationId xmlns:a16="http://schemas.microsoft.com/office/drawing/2014/main" id="{FC3584D5-CC73-40C6-B33E-0FCF5A8507A7}"/>
                </a:ext>
              </a:extLst>
            </p:cNvPr>
            <p:cNvCxnSpPr>
              <a:cxnSpLocks/>
              <a:stCxn id="213" idx="2"/>
            </p:cNvCxnSpPr>
            <p:nvPr/>
          </p:nvCxnSpPr>
          <p:spPr>
            <a:xfrm>
              <a:off x="922394" y="3212366"/>
              <a:ext cx="0" cy="435339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Arrow Connector 150">
              <a:extLst>
                <a:ext uri="{FF2B5EF4-FFF2-40B4-BE49-F238E27FC236}">
                  <a16:creationId xmlns:a16="http://schemas.microsoft.com/office/drawing/2014/main" id="{EAAEA3D0-686F-46C7-8F5E-88A2907F2B11}"/>
                </a:ext>
              </a:extLst>
            </p:cNvPr>
            <p:cNvCxnSpPr/>
            <p:nvPr/>
          </p:nvCxnSpPr>
          <p:spPr>
            <a:xfrm flipH="1" flipV="1">
              <a:off x="782135" y="3212366"/>
              <a:ext cx="6914" cy="395302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Arrow Connector 342">
              <a:extLst>
                <a:ext uri="{FF2B5EF4-FFF2-40B4-BE49-F238E27FC236}">
                  <a16:creationId xmlns:a16="http://schemas.microsoft.com/office/drawing/2014/main" id="{3052AA19-45A0-4A38-8ACD-C342470C11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31340" y="950143"/>
              <a:ext cx="1994556" cy="7558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Arrow Connector 343">
              <a:extLst>
                <a:ext uri="{FF2B5EF4-FFF2-40B4-BE49-F238E27FC236}">
                  <a16:creationId xmlns:a16="http://schemas.microsoft.com/office/drawing/2014/main" id="{61CC0992-E5BE-4DC9-914D-15C08830A9E0}"/>
                </a:ext>
              </a:extLst>
            </p:cNvPr>
            <p:cNvCxnSpPr/>
            <p:nvPr/>
          </p:nvCxnSpPr>
          <p:spPr>
            <a:xfrm>
              <a:off x="3665548" y="1371744"/>
              <a:ext cx="0" cy="857587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Arrow Connector 344">
              <a:extLst>
                <a:ext uri="{FF2B5EF4-FFF2-40B4-BE49-F238E27FC236}">
                  <a16:creationId xmlns:a16="http://schemas.microsoft.com/office/drawing/2014/main" id="{23A3BFA2-EA58-4091-8808-831B6FF9F49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39231" y="2795227"/>
              <a:ext cx="1531957" cy="15075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Arrow Connector 345">
              <a:extLst>
                <a:ext uri="{FF2B5EF4-FFF2-40B4-BE49-F238E27FC236}">
                  <a16:creationId xmlns:a16="http://schemas.microsoft.com/office/drawing/2014/main" id="{6E54E0F7-9D7A-459B-B7C9-2ECBFD3CB56F}"/>
                </a:ext>
              </a:extLst>
            </p:cNvPr>
            <p:cNvCxnSpPr>
              <a:cxnSpLocks/>
              <a:stCxn id="217" idx="1"/>
              <a:endCxn id="13" idx="6"/>
            </p:cNvCxnSpPr>
            <p:nvPr/>
          </p:nvCxnSpPr>
          <p:spPr>
            <a:xfrm flipH="1" flipV="1">
              <a:off x="4470931" y="2928381"/>
              <a:ext cx="983213" cy="9377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Arrow Connector 346">
              <a:extLst>
                <a:ext uri="{FF2B5EF4-FFF2-40B4-BE49-F238E27FC236}">
                  <a16:creationId xmlns:a16="http://schemas.microsoft.com/office/drawing/2014/main" id="{207903FD-181E-4D01-8F3B-036056102E4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91826" y="2795227"/>
              <a:ext cx="975670" cy="335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Arrow Connector 347">
              <a:extLst>
                <a:ext uri="{FF2B5EF4-FFF2-40B4-BE49-F238E27FC236}">
                  <a16:creationId xmlns:a16="http://schemas.microsoft.com/office/drawing/2014/main" id="{38882985-78F6-484D-8D84-7F6159297262}"/>
                </a:ext>
              </a:extLst>
            </p:cNvPr>
            <p:cNvCxnSpPr>
              <a:cxnSpLocks/>
            </p:cNvCxnSpPr>
            <p:nvPr/>
          </p:nvCxnSpPr>
          <p:spPr>
            <a:xfrm>
              <a:off x="6261081" y="1943981"/>
              <a:ext cx="0" cy="748722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Arrow Connector 348">
              <a:extLst>
                <a:ext uri="{FF2B5EF4-FFF2-40B4-BE49-F238E27FC236}">
                  <a16:creationId xmlns:a16="http://schemas.microsoft.com/office/drawing/2014/main" id="{32A7707D-31A5-4C9D-A12C-67A7FC8BBD9C}"/>
                </a:ext>
              </a:extLst>
            </p:cNvPr>
            <p:cNvCxnSpPr>
              <a:cxnSpLocks/>
            </p:cNvCxnSpPr>
            <p:nvPr/>
          </p:nvCxnSpPr>
          <p:spPr>
            <a:xfrm>
              <a:off x="5984110" y="1943981"/>
              <a:ext cx="0" cy="748722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Arrow Connector 349">
              <a:extLst>
                <a:ext uri="{FF2B5EF4-FFF2-40B4-BE49-F238E27FC236}">
                  <a16:creationId xmlns:a16="http://schemas.microsoft.com/office/drawing/2014/main" id="{5CBCEE92-3ECA-49D7-988D-ADFD7D3A5731}"/>
                </a:ext>
              </a:extLst>
            </p:cNvPr>
            <p:cNvCxnSpPr>
              <a:cxnSpLocks/>
            </p:cNvCxnSpPr>
            <p:nvPr/>
          </p:nvCxnSpPr>
          <p:spPr>
            <a:xfrm>
              <a:off x="5984110" y="3212366"/>
              <a:ext cx="0" cy="676492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Arrow Connector 350">
              <a:extLst>
                <a:ext uri="{FF2B5EF4-FFF2-40B4-BE49-F238E27FC236}">
                  <a16:creationId xmlns:a16="http://schemas.microsoft.com/office/drawing/2014/main" id="{A9259EF0-6F24-4526-B28F-E15FB682F0CD}"/>
                </a:ext>
              </a:extLst>
            </p:cNvPr>
            <p:cNvCxnSpPr>
              <a:cxnSpLocks/>
            </p:cNvCxnSpPr>
            <p:nvPr/>
          </p:nvCxnSpPr>
          <p:spPr>
            <a:xfrm>
              <a:off x="6261081" y="3212366"/>
              <a:ext cx="0" cy="68523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Connector: Elbow 162">
              <a:extLst>
                <a:ext uri="{FF2B5EF4-FFF2-40B4-BE49-F238E27FC236}">
                  <a16:creationId xmlns:a16="http://schemas.microsoft.com/office/drawing/2014/main" id="{9FDC01EE-404C-4B72-9073-6C2E810F48DC}"/>
                </a:ext>
              </a:extLst>
            </p:cNvPr>
            <p:cNvCxnSpPr>
              <a:cxnSpLocks/>
              <a:endCxn id="340" idx="1"/>
            </p:cNvCxnSpPr>
            <p:nvPr/>
          </p:nvCxnSpPr>
          <p:spPr>
            <a:xfrm flipV="1">
              <a:off x="6687817" y="618447"/>
              <a:ext cx="829644" cy="820620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Arrow Connector 351">
              <a:extLst>
                <a:ext uri="{FF2B5EF4-FFF2-40B4-BE49-F238E27FC236}">
                  <a16:creationId xmlns:a16="http://schemas.microsoft.com/office/drawing/2014/main" id="{9F0AF8F1-F006-463F-9DA3-BB1918EF483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87818" y="1437411"/>
              <a:ext cx="791468" cy="11688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Connector: Elbow 359">
              <a:extLst>
                <a:ext uri="{FF2B5EF4-FFF2-40B4-BE49-F238E27FC236}">
                  <a16:creationId xmlns:a16="http://schemas.microsoft.com/office/drawing/2014/main" id="{C2923EDA-5490-46F3-A261-FDB165F24E9A}"/>
                </a:ext>
              </a:extLst>
            </p:cNvPr>
            <p:cNvCxnSpPr>
              <a:cxnSpLocks/>
              <a:endCxn id="338" idx="1"/>
            </p:cNvCxnSpPr>
            <p:nvPr/>
          </p:nvCxnSpPr>
          <p:spPr>
            <a:xfrm>
              <a:off x="6643633" y="1439067"/>
              <a:ext cx="910584" cy="581926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>
              <a:extLst>
                <a:ext uri="{FF2B5EF4-FFF2-40B4-BE49-F238E27FC236}">
                  <a16:creationId xmlns:a16="http://schemas.microsoft.com/office/drawing/2014/main" id="{1E8D35DF-4518-4A37-89B2-FA89D78C79D5}"/>
                </a:ext>
              </a:extLst>
            </p:cNvPr>
            <p:cNvCxnSpPr>
              <a:stCxn id="286" idx="3"/>
            </p:cNvCxnSpPr>
            <p:nvPr/>
          </p:nvCxnSpPr>
          <p:spPr>
            <a:xfrm>
              <a:off x="6740148" y="4133912"/>
              <a:ext cx="1478277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Arrow Connector 392">
              <a:extLst>
                <a:ext uri="{FF2B5EF4-FFF2-40B4-BE49-F238E27FC236}">
                  <a16:creationId xmlns:a16="http://schemas.microsoft.com/office/drawing/2014/main" id="{2EB17857-66E1-4D25-BE7F-BEEE80575576}"/>
                </a:ext>
              </a:extLst>
            </p:cNvPr>
            <p:cNvCxnSpPr>
              <a:stCxn id="342" idx="2"/>
              <a:endCxn id="341" idx="0"/>
            </p:cNvCxnSpPr>
            <p:nvPr/>
          </p:nvCxnSpPr>
          <p:spPr>
            <a:xfrm>
              <a:off x="8218425" y="3796198"/>
              <a:ext cx="0" cy="573775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63A91F4-F4BC-4F8A-8D76-5D05C9EBD893}"/>
                </a:ext>
              </a:extLst>
            </p:cNvPr>
            <p:cNvSpPr txBox="1"/>
            <p:nvPr/>
          </p:nvSpPr>
          <p:spPr>
            <a:xfrm>
              <a:off x="3382271" y="1684878"/>
              <a:ext cx="3477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8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2F24FBF-40BD-4C35-B18B-104B779B2025}"/>
                </a:ext>
              </a:extLst>
            </p:cNvPr>
            <p:cNvSpPr txBox="1"/>
            <p:nvPr/>
          </p:nvSpPr>
          <p:spPr>
            <a:xfrm>
              <a:off x="2050709" y="2505831"/>
              <a:ext cx="3477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3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A0C006B5-74CA-4989-A4A0-90858A53EE92}"/>
                </a:ext>
              </a:extLst>
            </p:cNvPr>
            <p:cNvSpPr txBox="1"/>
            <p:nvPr/>
          </p:nvSpPr>
          <p:spPr>
            <a:xfrm>
              <a:off x="3942519" y="1684878"/>
              <a:ext cx="3477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8AF8575-2419-489F-982B-9161ACC58681}"/>
                </a:ext>
              </a:extLst>
            </p:cNvPr>
            <p:cNvSpPr txBox="1"/>
            <p:nvPr/>
          </p:nvSpPr>
          <p:spPr>
            <a:xfrm>
              <a:off x="2050710" y="2976050"/>
              <a:ext cx="3477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4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1938D968-E661-44D5-842A-9FB25D825EA8}"/>
                </a:ext>
              </a:extLst>
            </p:cNvPr>
            <p:cNvSpPr txBox="1"/>
            <p:nvPr/>
          </p:nvSpPr>
          <p:spPr>
            <a:xfrm>
              <a:off x="4837779" y="2512358"/>
              <a:ext cx="3477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3199A701-6718-43E4-A8C6-F8BE61714CE6}"/>
                </a:ext>
              </a:extLst>
            </p:cNvPr>
            <p:cNvSpPr txBox="1"/>
            <p:nvPr/>
          </p:nvSpPr>
          <p:spPr>
            <a:xfrm>
              <a:off x="4837778" y="2974655"/>
              <a:ext cx="3477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7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DA49D6F1-8D06-44B1-BAE3-AB9372528B36}"/>
                </a:ext>
              </a:extLst>
            </p:cNvPr>
            <p:cNvSpPr txBox="1"/>
            <p:nvPr/>
          </p:nvSpPr>
          <p:spPr>
            <a:xfrm>
              <a:off x="5617262" y="2168249"/>
              <a:ext cx="4237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6A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B311656B-B7D9-4199-B7B0-8F857EBFF7BF}"/>
                </a:ext>
              </a:extLst>
            </p:cNvPr>
            <p:cNvSpPr txBox="1"/>
            <p:nvPr/>
          </p:nvSpPr>
          <p:spPr>
            <a:xfrm>
              <a:off x="6218188" y="2176819"/>
              <a:ext cx="4280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6A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815ECF04-1A51-49C8-A9F8-1A590FC7C34D}"/>
                </a:ext>
              </a:extLst>
            </p:cNvPr>
            <p:cNvSpPr txBox="1"/>
            <p:nvPr/>
          </p:nvSpPr>
          <p:spPr>
            <a:xfrm>
              <a:off x="5617263" y="3433993"/>
              <a:ext cx="4237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6B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5C2C8C90-4E86-4CA3-B7E4-2CD52CB3A252}"/>
                </a:ext>
              </a:extLst>
            </p:cNvPr>
            <p:cNvSpPr txBox="1"/>
            <p:nvPr/>
          </p:nvSpPr>
          <p:spPr>
            <a:xfrm>
              <a:off x="6261081" y="3455867"/>
              <a:ext cx="3865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6B</a:t>
              </a:r>
            </a:p>
          </p:txBody>
        </p:sp>
        <p:pic>
          <p:nvPicPr>
            <p:cNvPr id="76" name="Graphic 75" descr="Database with solid fill">
              <a:extLst>
                <a:ext uri="{FF2B5EF4-FFF2-40B4-BE49-F238E27FC236}">
                  <a16:creationId xmlns:a16="http://schemas.microsoft.com/office/drawing/2014/main" id="{8260E522-9D67-4F7B-B800-88F1D71A84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603348" y="2494901"/>
              <a:ext cx="827015" cy="827015"/>
            </a:xfrm>
            <a:prstGeom prst="rect">
              <a:avLst/>
            </a:prstGeom>
          </p:spPr>
        </p:pic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F30E3975-29C7-478B-93C1-B8A8F669D7B3}"/>
              </a:ext>
            </a:extLst>
          </p:cNvPr>
          <p:cNvSpPr txBox="1"/>
          <p:nvPr/>
        </p:nvSpPr>
        <p:spPr>
          <a:xfrm>
            <a:off x="1963710" y="1059580"/>
            <a:ext cx="347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1F83A3-B596-4AC9-A64D-828C0F7431A2}"/>
              </a:ext>
            </a:extLst>
          </p:cNvPr>
          <p:cNvSpPr txBox="1"/>
          <p:nvPr/>
        </p:nvSpPr>
        <p:spPr>
          <a:xfrm>
            <a:off x="252723" y="4247465"/>
            <a:ext cx="1179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Policy Database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81C1B45-5A16-478A-939D-F35E1BB27FDC}"/>
              </a:ext>
            </a:extLst>
          </p:cNvPr>
          <p:cNvSpPr txBox="1"/>
          <p:nvPr/>
        </p:nvSpPr>
        <p:spPr>
          <a:xfrm>
            <a:off x="7058127" y="2621054"/>
            <a:ext cx="11798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Resource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34315FA-13C9-467A-81A7-DC7B00B62AFF}"/>
              </a:ext>
            </a:extLst>
          </p:cNvPr>
          <p:cNvSpPr txBox="1"/>
          <p:nvPr/>
        </p:nvSpPr>
        <p:spPr>
          <a:xfrm>
            <a:off x="400743" y="1346565"/>
            <a:ext cx="780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Data Request</a:t>
            </a:r>
          </a:p>
        </p:txBody>
      </p:sp>
    </p:spTree>
    <p:extLst>
      <p:ext uri="{BB962C8B-B14F-4D97-AF65-F5344CB8AC3E}">
        <p14:creationId xmlns:p14="http://schemas.microsoft.com/office/powerpoint/2010/main" val="2520492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BEF641A-6168-4004-A759-C6C3D4372728}"/>
              </a:ext>
            </a:extLst>
          </p:cNvPr>
          <p:cNvSpPr txBox="1"/>
          <p:nvPr/>
        </p:nvSpPr>
        <p:spPr>
          <a:xfrm>
            <a:off x="282386" y="-13447"/>
            <a:ext cx="525780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Policy Model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173882-60A8-4575-9962-99B7E46A6DB7}"/>
              </a:ext>
            </a:extLst>
          </p:cNvPr>
          <p:cNvSpPr/>
          <p:nvPr/>
        </p:nvSpPr>
        <p:spPr>
          <a:xfrm>
            <a:off x="2095633" y="2327112"/>
            <a:ext cx="1286116" cy="464349"/>
          </a:xfrm>
          <a:prstGeom prst="rect">
            <a:avLst/>
          </a:prstGeom>
          <a:solidFill>
            <a:schemeClr val="bg1"/>
          </a:solidFill>
          <a:ln>
            <a:solidFill>
              <a:srgbClr val="BD582C"/>
            </a:solidFill>
          </a:ln>
          <a:effectLst>
            <a:outerShdw blurRad="50800" dist="50800" dir="5400000" sx="71000" sy="71000" algn="ctr" rotWithShape="0">
              <a:srgbClr val="BD582C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/>
              <a:t>Policy Set</a:t>
            </a:r>
            <a:endParaRPr lang="en-US" sz="1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72F62B-154A-46AF-9C15-D7E2317AF5B6}"/>
              </a:ext>
            </a:extLst>
          </p:cNvPr>
          <p:cNvSpPr/>
          <p:nvPr/>
        </p:nvSpPr>
        <p:spPr>
          <a:xfrm>
            <a:off x="56833" y="2327112"/>
            <a:ext cx="1286116" cy="464349"/>
          </a:xfrm>
          <a:prstGeom prst="rect">
            <a:avLst/>
          </a:prstGeom>
          <a:solidFill>
            <a:schemeClr val="bg1"/>
          </a:solidFill>
          <a:ln>
            <a:solidFill>
              <a:srgbClr val="BD582C"/>
            </a:solidFill>
          </a:ln>
          <a:effectLst>
            <a:outerShdw blurRad="50800" dist="50800" dir="5400000" sx="71000" sy="71000" algn="ctr" rotWithShape="0">
              <a:srgbClr val="BD582C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FDB784-80B5-48BB-BEFF-19C31A4613D1}"/>
              </a:ext>
            </a:extLst>
          </p:cNvPr>
          <p:cNvSpPr/>
          <p:nvPr/>
        </p:nvSpPr>
        <p:spPr>
          <a:xfrm>
            <a:off x="4709584" y="883226"/>
            <a:ext cx="1286116" cy="464349"/>
          </a:xfrm>
          <a:prstGeom prst="rect">
            <a:avLst/>
          </a:prstGeom>
          <a:solidFill>
            <a:schemeClr val="bg1"/>
          </a:solidFill>
          <a:ln>
            <a:solidFill>
              <a:srgbClr val="BD582C"/>
            </a:solidFill>
          </a:ln>
          <a:effectLst>
            <a:outerShdw blurRad="50800" dist="50800" dir="5400000" sx="71000" sy="71000" algn="ctr" rotWithShape="0">
              <a:srgbClr val="BD582C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F989C7C-48D4-4EA4-B1E8-BD59C66CCA94}"/>
              </a:ext>
            </a:extLst>
          </p:cNvPr>
          <p:cNvSpPr/>
          <p:nvPr/>
        </p:nvSpPr>
        <p:spPr>
          <a:xfrm>
            <a:off x="4704659" y="2879397"/>
            <a:ext cx="1286116" cy="464349"/>
          </a:xfrm>
          <a:prstGeom prst="rect">
            <a:avLst/>
          </a:prstGeom>
          <a:solidFill>
            <a:schemeClr val="bg1"/>
          </a:solidFill>
          <a:ln>
            <a:solidFill>
              <a:srgbClr val="BD582C"/>
            </a:solidFill>
          </a:ln>
          <a:effectLst>
            <a:outerShdw blurRad="50800" dist="50800" dir="5400000" sx="71000" sy="71000" algn="ctr" rotWithShape="0">
              <a:srgbClr val="BD582C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6861D1-C36B-4796-89B0-1CCD033E6BBF}"/>
              </a:ext>
            </a:extLst>
          </p:cNvPr>
          <p:cNvSpPr/>
          <p:nvPr/>
        </p:nvSpPr>
        <p:spPr>
          <a:xfrm>
            <a:off x="4709584" y="1846026"/>
            <a:ext cx="1286116" cy="464349"/>
          </a:xfrm>
          <a:prstGeom prst="rect">
            <a:avLst/>
          </a:prstGeom>
          <a:solidFill>
            <a:schemeClr val="bg1"/>
          </a:solidFill>
          <a:ln>
            <a:solidFill>
              <a:srgbClr val="BD582C"/>
            </a:solidFill>
          </a:ln>
          <a:effectLst>
            <a:outerShdw blurRad="50800" dist="50800" dir="5400000" sx="71000" sy="71000" algn="ctr" rotWithShape="0">
              <a:srgbClr val="BD582C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988D13-6131-4750-A969-922FA12B9380}"/>
              </a:ext>
            </a:extLst>
          </p:cNvPr>
          <p:cNvSpPr/>
          <p:nvPr/>
        </p:nvSpPr>
        <p:spPr>
          <a:xfrm>
            <a:off x="4704659" y="3788776"/>
            <a:ext cx="1286116" cy="464349"/>
          </a:xfrm>
          <a:prstGeom prst="rect">
            <a:avLst/>
          </a:prstGeom>
          <a:solidFill>
            <a:schemeClr val="bg1"/>
          </a:solidFill>
          <a:ln>
            <a:solidFill>
              <a:srgbClr val="BD582C"/>
            </a:solidFill>
          </a:ln>
          <a:effectLst>
            <a:outerShdw blurRad="50800" dist="50800" dir="5400000" sx="71000" sy="71000" algn="ctr" rotWithShape="0">
              <a:srgbClr val="BD582C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E9963E-E205-47BD-9EEA-96207870CD73}"/>
              </a:ext>
            </a:extLst>
          </p:cNvPr>
          <p:cNvSpPr/>
          <p:nvPr/>
        </p:nvSpPr>
        <p:spPr>
          <a:xfrm>
            <a:off x="7233315" y="3797882"/>
            <a:ext cx="1286116" cy="464349"/>
          </a:xfrm>
          <a:prstGeom prst="rect">
            <a:avLst/>
          </a:prstGeom>
          <a:solidFill>
            <a:schemeClr val="bg1"/>
          </a:solidFill>
          <a:ln>
            <a:solidFill>
              <a:srgbClr val="BD582C"/>
            </a:solidFill>
          </a:ln>
          <a:effectLst>
            <a:outerShdw blurRad="50800" dist="50800" dir="5400000" sx="71000" sy="71000" algn="ctr" rotWithShape="0">
              <a:srgbClr val="BD582C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2708A10-87BB-4DBE-98D5-1F99132C7471}"/>
              </a:ext>
            </a:extLst>
          </p:cNvPr>
          <p:cNvSpPr/>
          <p:nvPr/>
        </p:nvSpPr>
        <p:spPr>
          <a:xfrm>
            <a:off x="7233315" y="2447663"/>
            <a:ext cx="1286116" cy="302260"/>
          </a:xfrm>
          <a:prstGeom prst="rect">
            <a:avLst/>
          </a:prstGeom>
          <a:solidFill>
            <a:schemeClr val="bg1"/>
          </a:solidFill>
          <a:ln>
            <a:solidFill>
              <a:srgbClr val="BD582C"/>
            </a:solidFill>
          </a:ln>
          <a:effectLst>
            <a:outerShdw blurRad="50800" dist="50800" dir="5400000" sx="1000" sy="1000" algn="ctr" rotWithShape="0">
              <a:srgbClr val="BD582C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Env. factors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DD68E52-AE12-4B9C-B7DE-A2591EFDE478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5990775" y="4020951"/>
            <a:ext cx="1237613" cy="9106"/>
          </a:xfrm>
          <a:prstGeom prst="straightConnector1">
            <a:avLst/>
          </a:prstGeom>
          <a:ln>
            <a:solidFill>
              <a:srgbClr val="BD582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6BBC6F75-A59B-458B-9338-8119624AB122}"/>
              </a:ext>
            </a:extLst>
          </p:cNvPr>
          <p:cNvSpPr/>
          <p:nvPr/>
        </p:nvSpPr>
        <p:spPr>
          <a:xfrm>
            <a:off x="7233315" y="1914240"/>
            <a:ext cx="1286116" cy="302260"/>
          </a:xfrm>
          <a:prstGeom prst="rect">
            <a:avLst/>
          </a:prstGeom>
          <a:solidFill>
            <a:schemeClr val="bg1"/>
          </a:solidFill>
          <a:ln>
            <a:solidFill>
              <a:srgbClr val="BD582C"/>
            </a:solidFill>
          </a:ln>
          <a:effectLst>
            <a:outerShdw blurRad="50800" dist="50800" dir="5400000" sx="1000" sy="1000" algn="ctr" rotWithShape="0">
              <a:srgbClr val="BD582C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Resource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FF1A96F-1554-4DE8-B8AC-E04E3DBA4D1F}"/>
              </a:ext>
            </a:extLst>
          </p:cNvPr>
          <p:cNvSpPr/>
          <p:nvPr/>
        </p:nvSpPr>
        <p:spPr>
          <a:xfrm>
            <a:off x="7233315" y="1407416"/>
            <a:ext cx="1286116" cy="302260"/>
          </a:xfrm>
          <a:prstGeom prst="rect">
            <a:avLst/>
          </a:prstGeom>
          <a:solidFill>
            <a:schemeClr val="bg1"/>
          </a:solidFill>
          <a:ln>
            <a:solidFill>
              <a:srgbClr val="BD582C"/>
            </a:solidFill>
          </a:ln>
          <a:effectLst>
            <a:outerShdw blurRad="50800" dist="50800" dir="5400000" sx="1000" sy="1000" algn="ctr" rotWithShape="0">
              <a:srgbClr val="BD582C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Subject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69E49F7-F829-4A0D-A233-2BDA3F216978}"/>
              </a:ext>
            </a:extLst>
          </p:cNvPr>
          <p:cNvCxnSpPr>
            <a:cxnSpLocks/>
          </p:cNvCxnSpPr>
          <p:nvPr/>
        </p:nvCxnSpPr>
        <p:spPr>
          <a:xfrm flipV="1">
            <a:off x="5995701" y="2087363"/>
            <a:ext cx="629851" cy="1"/>
          </a:xfrm>
          <a:prstGeom prst="line">
            <a:avLst/>
          </a:prstGeom>
          <a:ln>
            <a:solidFill>
              <a:srgbClr val="BD58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CEBA896B-7209-44E7-B420-2D9645E32BE8}"/>
              </a:ext>
            </a:extLst>
          </p:cNvPr>
          <p:cNvCxnSpPr>
            <a:cxnSpLocks/>
          </p:cNvCxnSpPr>
          <p:nvPr/>
        </p:nvCxnSpPr>
        <p:spPr>
          <a:xfrm>
            <a:off x="6637080" y="1558546"/>
            <a:ext cx="0" cy="1079958"/>
          </a:xfrm>
          <a:prstGeom prst="line">
            <a:avLst/>
          </a:prstGeom>
          <a:ln>
            <a:solidFill>
              <a:srgbClr val="BD58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B3C8DF30-1455-4AAE-BA83-EC52AB30ACDD}"/>
              </a:ext>
            </a:extLst>
          </p:cNvPr>
          <p:cNvCxnSpPr>
            <a:cxnSpLocks/>
            <a:endCxn id="59" idx="1"/>
          </p:cNvCxnSpPr>
          <p:nvPr/>
        </p:nvCxnSpPr>
        <p:spPr>
          <a:xfrm>
            <a:off x="6637082" y="1558546"/>
            <a:ext cx="596233" cy="0"/>
          </a:xfrm>
          <a:prstGeom prst="straightConnector1">
            <a:avLst/>
          </a:prstGeom>
          <a:ln>
            <a:solidFill>
              <a:srgbClr val="BD582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E7751A7B-9DFE-4E22-85F2-BB693742780F}"/>
              </a:ext>
            </a:extLst>
          </p:cNvPr>
          <p:cNvCxnSpPr>
            <a:cxnSpLocks/>
          </p:cNvCxnSpPr>
          <p:nvPr/>
        </p:nvCxnSpPr>
        <p:spPr>
          <a:xfrm>
            <a:off x="6637081" y="2079393"/>
            <a:ext cx="596233" cy="0"/>
          </a:xfrm>
          <a:prstGeom prst="straightConnector1">
            <a:avLst/>
          </a:prstGeom>
          <a:ln>
            <a:solidFill>
              <a:srgbClr val="BD582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C29D5FA4-4405-4B08-AB2E-6FE48CA9B72A}"/>
              </a:ext>
            </a:extLst>
          </p:cNvPr>
          <p:cNvCxnSpPr>
            <a:cxnSpLocks/>
          </p:cNvCxnSpPr>
          <p:nvPr/>
        </p:nvCxnSpPr>
        <p:spPr>
          <a:xfrm>
            <a:off x="6637080" y="2635399"/>
            <a:ext cx="596233" cy="0"/>
          </a:xfrm>
          <a:prstGeom prst="straightConnector1">
            <a:avLst/>
          </a:prstGeom>
          <a:ln>
            <a:solidFill>
              <a:srgbClr val="BD582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784759FE-2C92-4BB2-B836-214335676AD1}"/>
              </a:ext>
            </a:extLst>
          </p:cNvPr>
          <p:cNvSpPr txBox="1"/>
          <p:nvPr/>
        </p:nvSpPr>
        <p:spPr>
          <a:xfrm>
            <a:off x="265015" y="2421582"/>
            <a:ext cx="877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Policy Set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30D93A93-9B24-4D6D-8238-C8BDC271F3E9}"/>
              </a:ext>
            </a:extLst>
          </p:cNvPr>
          <p:cNvSpPr txBox="1"/>
          <p:nvPr/>
        </p:nvSpPr>
        <p:spPr>
          <a:xfrm>
            <a:off x="2470556" y="2417609"/>
            <a:ext cx="9803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Policy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D14429C-3226-4773-B48E-B746D11306CA}"/>
              </a:ext>
            </a:extLst>
          </p:cNvPr>
          <p:cNvSpPr txBox="1"/>
          <p:nvPr/>
        </p:nvSpPr>
        <p:spPr>
          <a:xfrm>
            <a:off x="4972638" y="972707"/>
            <a:ext cx="791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Rule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A10B0D1E-74FC-40D8-9A47-652A761CB2E5}"/>
              </a:ext>
            </a:extLst>
          </p:cNvPr>
          <p:cNvSpPr txBox="1"/>
          <p:nvPr/>
        </p:nvSpPr>
        <p:spPr>
          <a:xfrm>
            <a:off x="4972638" y="1961953"/>
            <a:ext cx="942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Entity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358F90E7-F8B3-44F1-817B-635617E7B207}"/>
              </a:ext>
            </a:extLst>
          </p:cNvPr>
          <p:cNvSpPr txBox="1"/>
          <p:nvPr/>
        </p:nvSpPr>
        <p:spPr>
          <a:xfrm>
            <a:off x="4907501" y="2939629"/>
            <a:ext cx="10181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Priority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71BC2538-9B6D-4298-9A26-2F0D875ED5CF}"/>
              </a:ext>
            </a:extLst>
          </p:cNvPr>
          <p:cNvSpPr txBox="1"/>
          <p:nvPr/>
        </p:nvSpPr>
        <p:spPr>
          <a:xfrm>
            <a:off x="4978489" y="3869765"/>
            <a:ext cx="10531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Data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1E01D8EB-E814-4FB3-A84C-11C30548B663}"/>
              </a:ext>
            </a:extLst>
          </p:cNvPr>
          <p:cNvSpPr txBox="1"/>
          <p:nvPr/>
        </p:nvSpPr>
        <p:spPr>
          <a:xfrm>
            <a:off x="7238698" y="3893643"/>
            <a:ext cx="12861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Anonymization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D71057BC-2484-46BC-948C-E898BBFCD665}"/>
              </a:ext>
            </a:extLst>
          </p:cNvPr>
          <p:cNvSpPr txBox="1"/>
          <p:nvPr/>
        </p:nvSpPr>
        <p:spPr>
          <a:xfrm>
            <a:off x="3913176" y="1791473"/>
            <a:ext cx="749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BD582C"/>
                </a:solidFill>
              </a:rPr>
              <a:t>1 : 1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BD694143-62B0-4526-A2A1-A620CD6B4882}"/>
              </a:ext>
            </a:extLst>
          </p:cNvPr>
          <p:cNvSpPr txBox="1"/>
          <p:nvPr/>
        </p:nvSpPr>
        <p:spPr>
          <a:xfrm>
            <a:off x="3947431" y="2866622"/>
            <a:ext cx="5903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BD582C"/>
                </a:solidFill>
              </a:rPr>
              <a:t>1 : 1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EC48A5A8-2A67-482F-A87A-6FA03666A060}"/>
              </a:ext>
            </a:extLst>
          </p:cNvPr>
          <p:cNvSpPr txBox="1"/>
          <p:nvPr/>
        </p:nvSpPr>
        <p:spPr>
          <a:xfrm>
            <a:off x="6288536" y="3739755"/>
            <a:ext cx="12033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BD582C"/>
                </a:solidFill>
              </a:rPr>
              <a:t>1 : 0..*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F9379692-9A68-4A6E-9933-01101024C7D3}"/>
              </a:ext>
            </a:extLst>
          </p:cNvPr>
          <p:cNvSpPr txBox="1"/>
          <p:nvPr/>
        </p:nvSpPr>
        <p:spPr>
          <a:xfrm>
            <a:off x="1454254" y="2263720"/>
            <a:ext cx="741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BD582C"/>
                </a:solidFill>
              </a:rPr>
              <a:t>1:n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1D49C3DF-AAA3-439B-BC9C-50C9F89F9B4F}"/>
              </a:ext>
            </a:extLst>
          </p:cNvPr>
          <p:cNvSpPr txBox="1"/>
          <p:nvPr/>
        </p:nvSpPr>
        <p:spPr>
          <a:xfrm>
            <a:off x="3913176" y="809756"/>
            <a:ext cx="749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BD582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: n</a:t>
            </a:r>
          </a:p>
          <a:p>
            <a:endParaRPr lang="en-US" sz="1400" dirty="0">
              <a:solidFill>
                <a:srgbClr val="BD582C"/>
              </a:solidFill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6DE8461E-08B3-4DC3-8D4C-3C1C9709C8CB}"/>
              </a:ext>
            </a:extLst>
          </p:cNvPr>
          <p:cNvSpPr txBox="1"/>
          <p:nvPr/>
        </p:nvSpPr>
        <p:spPr>
          <a:xfrm>
            <a:off x="6704729" y="1249856"/>
            <a:ext cx="596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BD582C"/>
                </a:solidFill>
              </a:rPr>
              <a:t>1 : n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5488B106-716D-4DAB-8999-B7B36C2D3154}"/>
              </a:ext>
            </a:extLst>
          </p:cNvPr>
          <p:cNvSpPr txBox="1"/>
          <p:nvPr/>
        </p:nvSpPr>
        <p:spPr>
          <a:xfrm>
            <a:off x="6697650" y="1810007"/>
            <a:ext cx="772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BD582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: n</a:t>
            </a:r>
          </a:p>
          <a:p>
            <a:endParaRPr lang="en-US" dirty="0"/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9367E1EB-638F-4C37-AA1F-B4AFF85686C2}"/>
              </a:ext>
            </a:extLst>
          </p:cNvPr>
          <p:cNvSpPr txBox="1"/>
          <p:nvPr/>
        </p:nvSpPr>
        <p:spPr>
          <a:xfrm>
            <a:off x="6569413" y="2325307"/>
            <a:ext cx="824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BD582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: 0..*</a:t>
            </a:r>
          </a:p>
          <a:p>
            <a:endParaRPr lang="en-US" dirty="0"/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B39AAC60-AA04-4DB8-AFB8-5F78B4CFF4D3}"/>
              </a:ext>
            </a:extLst>
          </p:cNvPr>
          <p:cNvSpPr txBox="1"/>
          <p:nvPr/>
        </p:nvSpPr>
        <p:spPr>
          <a:xfrm>
            <a:off x="3943247" y="3715714"/>
            <a:ext cx="683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BD582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: n</a:t>
            </a:r>
          </a:p>
          <a:p>
            <a:endParaRPr lang="en-US" dirty="0"/>
          </a:p>
        </p:txBody>
      </p: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98FD3726-2B62-4AFE-A52E-ABDC92AC341C}"/>
              </a:ext>
            </a:extLst>
          </p:cNvPr>
          <p:cNvCxnSpPr>
            <a:cxnSpLocks/>
          </p:cNvCxnSpPr>
          <p:nvPr/>
        </p:nvCxnSpPr>
        <p:spPr>
          <a:xfrm flipH="1">
            <a:off x="3791587" y="1115400"/>
            <a:ext cx="34251" cy="3538376"/>
          </a:xfrm>
          <a:prstGeom prst="line">
            <a:avLst/>
          </a:prstGeom>
          <a:ln>
            <a:solidFill>
              <a:srgbClr val="BD58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9F821725-EC28-4F0B-93BF-9F89EDC94C05}"/>
              </a:ext>
            </a:extLst>
          </p:cNvPr>
          <p:cNvCxnSpPr>
            <a:cxnSpLocks/>
          </p:cNvCxnSpPr>
          <p:nvPr/>
        </p:nvCxnSpPr>
        <p:spPr>
          <a:xfrm flipV="1">
            <a:off x="3391628" y="2609850"/>
            <a:ext cx="434208" cy="4847"/>
          </a:xfrm>
          <a:prstGeom prst="line">
            <a:avLst/>
          </a:prstGeom>
          <a:ln>
            <a:solidFill>
              <a:srgbClr val="BD58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42B0F965-A5D9-4F85-B00B-22C88B0C6CEB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3825836" y="1115400"/>
            <a:ext cx="883748" cy="1"/>
          </a:xfrm>
          <a:prstGeom prst="straightConnector1">
            <a:avLst/>
          </a:prstGeom>
          <a:ln>
            <a:solidFill>
              <a:srgbClr val="BD582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5382576A-4155-4E9A-BF3B-859FBC7808EE}"/>
              </a:ext>
            </a:extLst>
          </p:cNvPr>
          <p:cNvCxnSpPr>
            <a:cxnSpLocks/>
          </p:cNvCxnSpPr>
          <p:nvPr/>
        </p:nvCxnSpPr>
        <p:spPr>
          <a:xfrm>
            <a:off x="3821058" y="2102393"/>
            <a:ext cx="875511" cy="11863"/>
          </a:xfrm>
          <a:prstGeom prst="straightConnector1">
            <a:avLst/>
          </a:prstGeom>
          <a:ln>
            <a:solidFill>
              <a:srgbClr val="BD582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91EF0B8D-9A6B-4955-B87A-0B8EB3143EB8}"/>
              </a:ext>
            </a:extLst>
          </p:cNvPr>
          <p:cNvCxnSpPr>
            <a:cxnSpLocks/>
          </p:cNvCxnSpPr>
          <p:nvPr/>
        </p:nvCxnSpPr>
        <p:spPr>
          <a:xfrm>
            <a:off x="3800716" y="3118788"/>
            <a:ext cx="883748" cy="1"/>
          </a:xfrm>
          <a:prstGeom prst="straightConnector1">
            <a:avLst/>
          </a:prstGeom>
          <a:ln>
            <a:solidFill>
              <a:srgbClr val="BD582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B385E9FF-F102-4632-9D16-DC687DE600ED}"/>
              </a:ext>
            </a:extLst>
          </p:cNvPr>
          <p:cNvCxnSpPr>
            <a:cxnSpLocks/>
          </p:cNvCxnSpPr>
          <p:nvPr/>
        </p:nvCxnSpPr>
        <p:spPr>
          <a:xfrm>
            <a:off x="3799677" y="3991451"/>
            <a:ext cx="904982" cy="3112"/>
          </a:xfrm>
          <a:prstGeom prst="straightConnector1">
            <a:avLst/>
          </a:prstGeom>
          <a:ln>
            <a:solidFill>
              <a:srgbClr val="BD582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A9359A8F-62AD-4751-82B4-76AFD8785D4B}"/>
              </a:ext>
            </a:extLst>
          </p:cNvPr>
          <p:cNvCxnSpPr>
            <a:stCxn id="7" idx="3"/>
            <a:endCxn id="6" idx="1"/>
          </p:cNvCxnSpPr>
          <p:nvPr/>
        </p:nvCxnSpPr>
        <p:spPr>
          <a:xfrm>
            <a:off x="1342949" y="2559287"/>
            <a:ext cx="75268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9D5395C-0FE6-4DB8-8B65-EC2E2CD6DF95}"/>
              </a:ext>
            </a:extLst>
          </p:cNvPr>
          <p:cNvCxnSpPr>
            <a:cxnSpLocks/>
          </p:cNvCxnSpPr>
          <p:nvPr/>
        </p:nvCxnSpPr>
        <p:spPr>
          <a:xfrm>
            <a:off x="3791587" y="4649109"/>
            <a:ext cx="904982" cy="3112"/>
          </a:xfrm>
          <a:prstGeom prst="straightConnector1">
            <a:avLst/>
          </a:prstGeom>
          <a:ln>
            <a:solidFill>
              <a:srgbClr val="BD582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D6F346AE-CA69-4698-B713-1EA296F415EE}"/>
              </a:ext>
            </a:extLst>
          </p:cNvPr>
          <p:cNvSpPr/>
          <p:nvPr/>
        </p:nvSpPr>
        <p:spPr>
          <a:xfrm>
            <a:off x="4704659" y="4431271"/>
            <a:ext cx="1286116" cy="363754"/>
          </a:xfrm>
          <a:prstGeom prst="rect">
            <a:avLst/>
          </a:prstGeom>
          <a:solidFill>
            <a:schemeClr val="bg1"/>
          </a:solidFill>
          <a:ln>
            <a:solidFill>
              <a:srgbClr val="BD582C"/>
            </a:solidFill>
          </a:ln>
          <a:effectLst>
            <a:outerShdw blurRad="50800" dist="50800" dir="5400000" sx="71000" sy="71000" algn="ctr" rotWithShape="0">
              <a:srgbClr val="BD582C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Purpose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9065240-AA0B-4C6A-9918-554CE57794B1}"/>
              </a:ext>
            </a:extLst>
          </p:cNvPr>
          <p:cNvSpPr txBox="1"/>
          <p:nvPr/>
        </p:nvSpPr>
        <p:spPr>
          <a:xfrm>
            <a:off x="3943247" y="4401058"/>
            <a:ext cx="683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BD582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: 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5700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Rectangle 118">
            <a:extLst>
              <a:ext uri="{FF2B5EF4-FFF2-40B4-BE49-F238E27FC236}">
                <a16:creationId xmlns:a16="http://schemas.microsoft.com/office/drawing/2014/main" id="{36D16D1E-4205-49F5-BD2A-DA769947C1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" name="Rectangle 120">
            <a:extLst>
              <a:ext uri="{FF2B5EF4-FFF2-40B4-BE49-F238E27FC236}">
                <a16:creationId xmlns:a16="http://schemas.microsoft.com/office/drawing/2014/main" id="{012FD100-C039-4E03-B5E4-2EDFA7290A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756452"/>
            <a:ext cx="9144000" cy="494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00" name="Straight Connector 122">
            <a:extLst>
              <a:ext uri="{FF2B5EF4-FFF2-40B4-BE49-F238E27FC236}">
                <a16:creationId xmlns:a16="http://schemas.microsoft.com/office/drawing/2014/main" id="{4418FCD2-8448-4A81-8EB4-72250F782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149" y="1303383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1" name="Rectangle 124">
            <a:extLst>
              <a:ext uri="{FF2B5EF4-FFF2-40B4-BE49-F238E27FC236}">
                <a16:creationId xmlns:a16="http://schemas.microsoft.com/office/drawing/2014/main" id="{63E00694-E403-4987-8634-15F6D8E4C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7507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dirty="0"/>
              <a:t>/</a:t>
            </a:r>
          </a:p>
        </p:txBody>
      </p:sp>
      <p:sp>
        <p:nvSpPr>
          <p:cNvPr id="167" name="Google Shape;167;p18"/>
          <p:cNvSpPr txBox="1">
            <a:spLocks noGrp="1"/>
          </p:cNvSpPr>
          <p:nvPr>
            <p:ph type="title"/>
          </p:nvPr>
        </p:nvSpPr>
        <p:spPr>
          <a:xfrm>
            <a:off x="822960" y="3633280"/>
            <a:ext cx="7543800" cy="891746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lvl="0" indent="0" algn="ctr" defTabSz="914400">
              <a:spcBef>
                <a:spcPct val="0"/>
              </a:spcBef>
              <a:spcAft>
                <a:spcPts val="0"/>
              </a:spcAft>
            </a:pPr>
            <a:r>
              <a:rPr lang="en-US" sz="3000" spc="-50" dirty="0"/>
              <a:t>Thank You</a:t>
            </a:r>
            <a:br>
              <a:rPr lang="en-US" sz="3000" spc="-50" dirty="0"/>
            </a:br>
            <a:endParaRPr lang="en-US" sz="3000" spc="-5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1D7B9F8-62C8-4EF5-847F-60501807C368}"/>
              </a:ext>
            </a:extLst>
          </p:cNvPr>
          <p:cNvGrpSpPr/>
          <p:nvPr/>
        </p:nvGrpSpPr>
        <p:grpSpPr>
          <a:xfrm>
            <a:off x="737202" y="775729"/>
            <a:ext cx="7537500" cy="2520001"/>
            <a:chOff x="803249" y="662709"/>
            <a:chExt cx="7537500" cy="2520001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F445511-A9CA-4122-A497-35F2FC483D56}"/>
                </a:ext>
              </a:extLst>
            </p:cNvPr>
            <p:cNvSpPr/>
            <p:nvPr/>
          </p:nvSpPr>
          <p:spPr>
            <a:xfrm>
              <a:off x="1241999" y="662709"/>
              <a:ext cx="1372500" cy="1372500"/>
            </a:xfrm>
            <a:prstGeom prst="ellipse">
              <a:avLst/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bg1">
                <a:lumMod val="95000"/>
                <a:hueOff val="0"/>
                <a:satOff val="0"/>
                <a:lumOff val="0"/>
                <a:alphaOff val="0"/>
              </a:schemeClr>
            </a:fillRef>
            <a:effectRef idx="0">
              <a:schemeClr val="bg1">
                <a:lumMod val="9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286E6D0-ABD0-4CFB-B28C-4E0687A50911}"/>
                </a:ext>
              </a:extLst>
            </p:cNvPr>
            <p:cNvSpPr/>
            <p:nvPr/>
          </p:nvSpPr>
          <p:spPr>
            <a:xfrm>
              <a:off x="803249" y="2462710"/>
              <a:ext cx="2250000" cy="720000"/>
            </a:xfrm>
            <a:custGeom>
              <a:avLst/>
              <a:gdLst>
                <a:gd name="connsiteX0" fmla="*/ 0 w 2250000"/>
                <a:gd name="connsiteY0" fmla="*/ 0 h 720000"/>
                <a:gd name="connsiteX1" fmla="*/ 2250000 w 2250000"/>
                <a:gd name="connsiteY1" fmla="*/ 0 h 720000"/>
                <a:gd name="connsiteX2" fmla="*/ 2250000 w 2250000"/>
                <a:gd name="connsiteY2" fmla="*/ 720000 h 720000"/>
                <a:gd name="connsiteX3" fmla="*/ 0 w 2250000"/>
                <a:gd name="connsiteY3" fmla="*/ 720000 h 720000"/>
                <a:gd name="connsiteX4" fmla="*/ 0 w 225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0000" h="720000">
                  <a:moveTo>
                    <a:pt x="0" y="0"/>
                  </a:moveTo>
                  <a:lnTo>
                    <a:pt x="2250000" y="0"/>
                  </a:lnTo>
                  <a:lnTo>
                    <a:pt x="225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4889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r>
                <a:rPr lang="en-US" sz="1100" kern="1200"/>
                <a:t>Thank you for your attention!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C17962F-AE15-4BED-86D9-994EDF7E6622}"/>
                </a:ext>
              </a:extLst>
            </p:cNvPr>
            <p:cNvSpPr/>
            <p:nvPr/>
          </p:nvSpPr>
          <p:spPr>
            <a:xfrm>
              <a:off x="3885749" y="662709"/>
              <a:ext cx="1372500" cy="1372500"/>
            </a:xfrm>
            <a:prstGeom prst="ellipse">
              <a:avLst/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bg1">
                <a:lumMod val="95000"/>
                <a:hueOff val="0"/>
                <a:satOff val="0"/>
                <a:lumOff val="0"/>
                <a:alphaOff val="0"/>
              </a:schemeClr>
            </a:fillRef>
            <a:effectRef idx="0">
              <a:schemeClr val="bg1">
                <a:lumMod val="9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137CB8D-6D69-4EC8-917C-8F42ED0C8940}"/>
                </a:ext>
              </a:extLst>
            </p:cNvPr>
            <p:cNvSpPr/>
            <p:nvPr/>
          </p:nvSpPr>
          <p:spPr>
            <a:xfrm>
              <a:off x="3507759" y="2462710"/>
              <a:ext cx="2250000" cy="720000"/>
            </a:xfrm>
            <a:custGeom>
              <a:avLst/>
              <a:gdLst>
                <a:gd name="connsiteX0" fmla="*/ 0 w 2250000"/>
                <a:gd name="connsiteY0" fmla="*/ 0 h 720000"/>
                <a:gd name="connsiteX1" fmla="*/ 2250000 w 2250000"/>
                <a:gd name="connsiteY1" fmla="*/ 0 h 720000"/>
                <a:gd name="connsiteX2" fmla="*/ 2250000 w 2250000"/>
                <a:gd name="connsiteY2" fmla="*/ 720000 h 720000"/>
                <a:gd name="connsiteX3" fmla="*/ 0 w 2250000"/>
                <a:gd name="connsiteY3" fmla="*/ 720000 h 720000"/>
                <a:gd name="connsiteX4" fmla="*/ 0 w 225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0000" h="720000">
                  <a:moveTo>
                    <a:pt x="0" y="0"/>
                  </a:moveTo>
                  <a:lnTo>
                    <a:pt x="2250000" y="0"/>
                  </a:lnTo>
                  <a:lnTo>
                    <a:pt x="225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4889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r>
                <a:rPr lang="en-US" sz="1100" kern="1200" dirty="0"/>
                <a:t>Questions?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AAEBA24-42E7-44CA-A406-EAB3F09D36B6}"/>
                </a:ext>
              </a:extLst>
            </p:cNvPr>
            <p:cNvSpPr/>
            <p:nvPr/>
          </p:nvSpPr>
          <p:spPr>
            <a:xfrm>
              <a:off x="6529499" y="662709"/>
              <a:ext cx="1372500" cy="1372500"/>
            </a:xfrm>
            <a:prstGeom prst="ellipse">
              <a:avLst/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bg1">
                <a:lumMod val="95000"/>
                <a:hueOff val="0"/>
                <a:satOff val="0"/>
                <a:lumOff val="0"/>
                <a:alphaOff val="0"/>
              </a:schemeClr>
            </a:fillRef>
            <a:effectRef idx="0">
              <a:schemeClr val="bg1">
                <a:lumMod val="9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9D9E203-721F-42E3-B50C-60CD8788BA32}"/>
                </a:ext>
              </a:extLst>
            </p:cNvPr>
            <p:cNvSpPr/>
            <p:nvPr/>
          </p:nvSpPr>
          <p:spPr>
            <a:xfrm>
              <a:off x="6090749" y="2462710"/>
              <a:ext cx="2250000" cy="720000"/>
            </a:xfrm>
            <a:custGeom>
              <a:avLst/>
              <a:gdLst>
                <a:gd name="connsiteX0" fmla="*/ 0 w 2250000"/>
                <a:gd name="connsiteY0" fmla="*/ 0 h 720000"/>
                <a:gd name="connsiteX1" fmla="*/ 2250000 w 2250000"/>
                <a:gd name="connsiteY1" fmla="*/ 0 h 720000"/>
                <a:gd name="connsiteX2" fmla="*/ 2250000 w 2250000"/>
                <a:gd name="connsiteY2" fmla="*/ 720000 h 720000"/>
                <a:gd name="connsiteX3" fmla="*/ 0 w 2250000"/>
                <a:gd name="connsiteY3" fmla="*/ 720000 h 720000"/>
                <a:gd name="connsiteX4" fmla="*/ 0 w 225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0000" h="720000">
                  <a:moveTo>
                    <a:pt x="0" y="0"/>
                  </a:moveTo>
                  <a:lnTo>
                    <a:pt x="2250000" y="0"/>
                  </a:lnTo>
                  <a:lnTo>
                    <a:pt x="225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4889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r>
                <a:rPr lang="en-US" sz="1100" kern="1200" dirty="0"/>
                <a:t>Ashish Ashutosh</a:t>
              </a:r>
              <a:br>
                <a:rPr lang="en-US" sz="1100" kern="1200" dirty="0"/>
              </a:br>
              <a:r>
                <a:rPr lang="en-US" sz="1100" kern="1200" dirty="0"/>
                <a:t>ashish.ashutosh@uni-passau.de</a:t>
              </a:r>
              <a:br>
                <a:rPr lang="en-US" sz="1100" kern="1200" dirty="0"/>
              </a:br>
              <a:endParaRPr lang="en-US" sz="1100" kern="1200" dirty="0"/>
            </a:p>
          </p:txBody>
        </p:sp>
      </p:grpSp>
      <p:pic>
        <p:nvPicPr>
          <p:cNvPr id="13" name="Graphic 12" descr="Questions outline">
            <a:extLst>
              <a:ext uri="{FF2B5EF4-FFF2-40B4-BE49-F238E27FC236}">
                <a16:creationId xmlns:a16="http://schemas.microsoft.com/office/drawing/2014/main" id="{EAF902F8-73C9-4C85-9FCF-CEA0F010FF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85969" y="977688"/>
            <a:ext cx="914400" cy="914400"/>
          </a:xfrm>
          <a:prstGeom prst="rect">
            <a:avLst/>
          </a:prstGeom>
        </p:spPr>
      </p:pic>
      <p:sp>
        <p:nvSpPr>
          <p:cNvPr id="20" name="Paper_plane2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120C5B74-7CA6-4022-B408-0ADEB112412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867043" y="1239457"/>
            <a:ext cx="638175" cy="396875"/>
          </a:xfrm>
          <a:custGeom>
            <a:avLst/>
            <a:gdLst>
              <a:gd name="T0" fmla="*/ 760 w 1067"/>
              <a:gd name="T1" fmla="*/ 547 h 662"/>
              <a:gd name="T2" fmla="*/ 483 w 1067"/>
              <a:gd name="T3" fmla="*/ 414 h 662"/>
              <a:gd name="T4" fmla="*/ 1006 w 1067"/>
              <a:gd name="T5" fmla="*/ 67 h 662"/>
              <a:gd name="T6" fmla="*/ 760 w 1067"/>
              <a:gd name="T7" fmla="*/ 547 h 662"/>
              <a:gd name="T8" fmla="*/ 438 w 1067"/>
              <a:gd name="T9" fmla="*/ 598 h 662"/>
              <a:gd name="T10" fmla="*/ 463 w 1067"/>
              <a:gd name="T11" fmla="*/ 441 h 662"/>
              <a:gd name="T12" fmla="*/ 554 w 1067"/>
              <a:gd name="T13" fmla="*/ 485 h 662"/>
              <a:gd name="T14" fmla="*/ 438 w 1067"/>
              <a:gd name="T15" fmla="*/ 598 h 662"/>
              <a:gd name="T16" fmla="*/ 872 w 1067"/>
              <a:gd name="T17" fmla="*/ 78 h 662"/>
              <a:gd name="T18" fmla="*/ 311 w 1067"/>
              <a:gd name="T19" fmla="*/ 327 h 662"/>
              <a:gd name="T20" fmla="*/ 86 w 1067"/>
              <a:gd name="T21" fmla="*/ 271 h 662"/>
              <a:gd name="T22" fmla="*/ 872 w 1067"/>
              <a:gd name="T23" fmla="*/ 78 h 662"/>
              <a:gd name="T24" fmla="*/ 440 w 1067"/>
              <a:gd name="T25" fmla="*/ 402 h 662"/>
              <a:gd name="T26" fmla="*/ 440 w 1067"/>
              <a:gd name="T27" fmla="*/ 402 h 662"/>
              <a:gd name="T28" fmla="*/ 439 w 1067"/>
              <a:gd name="T29" fmla="*/ 403 h 662"/>
              <a:gd name="T30" fmla="*/ 436 w 1067"/>
              <a:gd name="T31" fmla="*/ 407 h 662"/>
              <a:gd name="T32" fmla="*/ 435 w 1067"/>
              <a:gd name="T33" fmla="*/ 408 h 662"/>
              <a:gd name="T34" fmla="*/ 433 w 1067"/>
              <a:gd name="T35" fmla="*/ 413 h 662"/>
              <a:gd name="T36" fmla="*/ 433 w 1067"/>
              <a:gd name="T37" fmla="*/ 414 h 662"/>
              <a:gd name="T38" fmla="*/ 408 w 1067"/>
              <a:gd name="T39" fmla="*/ 576 h 662"/>
              <a:gd name="T40" fmla="*/ 333 w 1067"/>
              <a:gd name="T41" fmla="*/ 354 h 662"/>
              <a:gd name="T42" fmla="*/ 877 w 1067"/>
              <a:gd name="T43" fmla="*/ 113 h 662"/>
              <a:gd name="T44" fmla="*/ 440 w 1067"/>
              <a:gd name="T45" fmla="*/ 402 h 662"/>
              <a:gd name="T46" fmla="*/ 1065 w 1067"/>
              <a:gd name="T47" fmla="*/ 11 h 662"/>
              <a:gd name="T48" fmla="*/ 1064 w 1067"/>
              <a:gd name="T49" fmla="*/ 9 h 662"/>
              <a:gd name="T50" fmla="*/ 1046 w 1067"/>
              <a:gd name="T51" fmla="*/ 2 h 662"/>
              <a:gd name="T52" fmla="*/ 13 w 1067"/>
              <a:gd name="T53" fmla="*/ 254 h 662"/>
              <a:gd name="T54" fmla="*/ 0 w 1067"/>
              <a:gd name="T55" fmla="*/ 270 h 662"/>
              <a:gd name="T56" fmla="*/ 13 w 1067"/>
              <a:gd name="T57" fmla="*/ 286 h 662"/>
              <a:gd name="T58" fmla="*/ 299 w 1067"/>
              <a:gd name="T59" fmla="*/ 359 h 662"/>
              <a:gd name="T60" fmla="*/ 398 w 1067"/>
              <a:gd name="T61" fmla="*/ 651 h 662"/>
              <a:gd name="T62" fmla="*/ 399 w 1067"/>
              <a:gd name="T63" fmla="*/ 651 h 662"/>
              <a:gd name="T64" fmla="*/ 399 w 1067"/>
              <a:gd name="T65" fmla="*/ 653 h 662"/>
              <a:gd name="T66" fmla="*/ 402 w 1067"/>
              <a:gd name="T67" fmla="*/ 657 h 662"/>
              <a:gd name="T68" fmla="*/ 402 w 1067"/>
              <a:gd name="T69" fmla="*/ 657 h 662"/>
              <a:gd name="T70" fmla="*/ 403 w 1067"/>
              <a:gd name="T71" fmla="*/ 658 h 662"/>
              <a:gd name="T72" fmla="*/ 407 w 1067"/>
              <a:gd name="T73" fmla="*/ 660 h 662"/>
              <a:gd name="T74" fmla="*/ 408 w 1067"/>
              <a:gd name="T75" fmla="*/ 661 h 662"/>
              <a:gd name="T76" fmla="*/ 414 w 1067"/>
              <a:gd name="T77" fmla="*/ 662 h 662"/>
              <a:gd name="T78" fmla="*/ 414 w 1067"/>
              <a:gd name="T79" fmla="*/ 662 h 662"/>
              <a:gd name="T80" fmla="*/ 414 w 1067"/>
              <a:gd name="T81" fmla="*/ 662 h 662"/>
              <a:gd name="T82" fmla="*/ 414 w 1067"/>
              <a:gd name="T83" fmla="*/ 662 h 662"/>
              <a:gd name="T84" fmla="*/ 416 w 1067"/>
              <a:gd name="T85" fmla="*/ 662 h 662"/>
              <a:gd name="T86" fmla="*/ 419 w 1067"/>
              <a:gd name="T87" fmla="*/ 661 h 662"/>
              <a:gd name="T88" fmla="*/ 421 w 1067"/>
              <a:gd name="T89" fmla="*/ 661 h 662"/>
              <a:gd name="T90" fmla="*/ 426 w 1067"/>
              <a:gd name="T91" fmla="*/ 658 h 662"/>
              <a:gd name="T92" fmla="*/ 426 w 1067"/>
              <a:gd name="T93" fmla="*/ 657 h 662"/>
              <a:gd name="T94" fmla="*/ 586 w 1067"/>
              <a:gd name="T95" fmla="*/ 500 h 662"/>
              <a:gd name="T96" fmla="*/ 760 w 1067"/>
              <a:gd name="T97" fmla="*/ 584 h 662"/>
              <a:gd name="T98" fmla="*/ 767 w 1067"/>
              <a:gd name="T99" fmla="*/ 585 h 662"/>
              <a:gd name="T100" fmla="*/ 782 w 1067"/>
              <a:gd name="T101" fmla="*/ 576 h 662"/>
              <a:gd name="T102" fmla="*/ 1065 w 1067"/>
              <a:gd name="T103" fmla="*/ 26 h 662"/>
              <a:gd name="T104" fmla="*/ 1066 w 1067"/>
              <a:gd name="T105" fmla="*/ 24 h 662"/>
              <a:gd name="T106" fmla="*/ 1067 w 1067"/>
              <a:gd name="T107" fmla="*/ 20 h 662"/>
              <a:gd name="T108" fmla="*/ 1067 w 1067"/>
              <a:gd name="T109" fmla="*/ 20 h 662"/>
              <a:gd name="T110" fmla="*/ 1065 w 1067"/>
              <a:gd name="T111" fmla="*/ 11 h 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067" h="662">
                <a:moveTo>
                  <a:pt x="760" y="547"/>
                </a:moveTo>
                <a:lnTo>
                  <a:pt x="483" y="414"/>
                </a:lnTo>
                <a:lnTo>
                  <a:pt x="1006" y="67"/>
                </a:lnTo>
                <a:lnTo>
                  <a:pt x="760" y="547"/>
                </a:lnTo>
                <a:close/>
                <a:moveTo>
                  <a:pt x="438" y="598"/>
                </a:moveTo>
                <a:lnTo>
                  <a:pt x="463" y="441"/>
                </a:lnTo>
                <a:lnTo>
                  <a:pt x="554" y="485"/>
                </a:lnTo>
                <a:lnTo>
                  <a:pt x="438" y="598"/>
                </a:lnTo>
                <a:close/>
                <a:moveTo>
                  <a:pt x="872" y="78"/>
                </a:moveTo>
                <a:lnTo>
                  <a:pt x="311" y="327"/>
                </a:lnTo>
                <a:lnTo>
                  <a:pt x="86" y="271"/>
                </a:lnTo>
                <a:lnTo>
                  <a:pt x="872" y="78"/>
                </a:lnTo>
                <a:close/>
                <a:moveTo>
                  <a:pt x="440" y="402"/>
                </a:moveTo>
                <a:cubicBezTo>
                  <a:pt x="440" y="402"/>
                  <a:pt x="440" y="402"/>
                  <a:pt x="440" y="402"/>
                </a:cubicBezTo>
                <a:cubicBezTo>
                  <a:pt x="440" y="403"/>
                  <a:pt x="440" y="403"/>
                  <a:pt x="439" y="403"/>
                </a:cubicBezTo>
                <a:cubicBezTo>
                  <a:pt x="438" y="404"/>
                  <a:pt x="437" y="405"/>
                  <a:pt x="436" y="407"/>
                </a:cubicBezTo>
                <a:cubicBezTo>
                  <a:pt x="436" y="407"/>
                  <a:pt x="435" y="407"/>
                  <a:pt x="435" y="408"/>
                </a:cubicBezTo>
                <a:cubicBezTo>
                  <a:pt x="434" y="410"/>
                  <a:pt x="434" y="411"/>
                  <a:pt x="433" y="413"/>
                </a:cubicBezTo>
                <a:lnTo>
                  <a:pt x="433" y="414"/>
                </a:lnTo>
                <a:lnTo>
                  <a:pt x="408" y="576"/>
                </a:lnTo>
                <a:lnTo>
                  <a:pt x="333" y="354"/>
                </a:lnTo>
                <a:lnTo>
                  <a:pt x="877" y="113"/>
                </a:lnTo>
                <a:lnTo>
                  <a:pt x="440" y="402"/>
                </a:lnTo>
                <a:close/>
                <a:moveTo>
                  <a:pt x="1065" y="11"/>
                </a:moveTo>
                <a:cubicBezTo>
                  <a:pt x="1065" y="10"/>
                  <a:pt x="1065" y="10"/>
                  <a:pt x="1064" y="9"/>
                </a:cubicBezTo>
                <a:cubicBezTo>
                  <a:pt x="1061" y="3"/>
                  <a:pt x="1053" y="0"/>
                  <a:pt x="1046" y="2"/>
                </a:cubicBezTo>
                <a:lnTo>
                  <a:pt x="13" y="254"/>
                </a:lnTo>
                <a:cubicBezTo>
                  <a:pt x="6" y="256"/>
                  <a:pt x="0" y="263"/>
                  <a:pt x="0" y="270"/>
                </a:cubicBezTo>
                <a:cubicBezTo>
                  <a:pt x="0" y="278"/>
                  <a:pt x="5" y="285"/>
                  <a:pt x="13" y="286"/>
                </a:cubicBezTo>
                <a:lnTo>
                  <a:pt x="299" y="359"/>
                </a:lnTo>
                <a:lnTo>
                  <a:pt x="398" y="651"/>
                </a:lnTo>
                <a:cubicBezTo>
                  <a:pt x="399" y="651"/>
                  <a:pt x="399" y="651"/>
                  <a:pt x="399" y="651"/>
                </a:cubicBezTo>
                <a:cubicBezTo>
                  <a:pt x="399" y="652"/>
                  <a:pt x="399" y="652"/>
                  <a:pt x="399" y="653"/>
                </a:cubicBezTo>
                <a:cubicBezTo>
                  <a:pt x="400" y="654"/>
                  <a:pt x="401" y="655"/>
                  <a:pt x="402" y="657"/>
                </a:cubicBezTo>
                <a:cubicBezTo>
                  <a:pt x="402" y="657"/>
                  <a:pt x="402" y="657"/>
                  <a:pt x="402" y="657"/>
                </a:cubicBezTo>
                <a:cubicBezTo>
                  <a:pt x="403" y="658"/>
                  <a:pt x="403" y="658"/>
                  <a:pt x="403" y="658"/>
                </a:cubicBezTo>
                <a:cubicBezTo>
                  <a:pt x="404" y="659"/>
                  <a:pt x="406" y="660"/>
                  <a:pt x="407" y="660"/>
                </a:cubicBezTo>
                <a:cubicBezTo>
                  <a:pt x="407" y="661"/>
                  <a:pt x="408" y="661"/>
                  <a:pt x="408" y="661"/>
                </a:cubicBezTo>
                <a:cubicBezTo>
                  <a:pt x="410" y="662"/>
                  <a:pt x="412" y="662"/>
                  <a:pt x="414" y="662"/>
                </a:cubicBezTo>
                <a:lnTo>
                  <a:pt x="414" y="662"/>
                </a:lnTo>
                <a:lnTo>
                  <a:pt x="414" y="662"/>
                </a:lnTo>
                <a:lnTo>
                  <a:pt x="414" y="662"/>
                </a:lnTo>
                <a:cubicBezTo>
                  <a:pt x="415" y="662"/>
                  <a:pt x="415" y="662"/>
                  <a:pt x="416" y="662"/>
                </a:cubicBezTo>
                <a:cubicBezTo>
                  <a:pt x="417" y="662"/>
                  <a:pt x="418" y="662"/>
                  <a:pt x="419" y="661"/>
                </a:cubicBezTo>
                <a:cubicBezTo>
                  <a:pt x="419" y="661"/>
                  <a:pt x="420" y="661"/>
                  <a:pt x="421" y="661"/>
                </a:cubicBezTo>
                <a:cubicBezTo>
                  <a:pt x="423" y="660"/>
                  <a:pt x="424" y="659"/>
                  <a:pt x="426" y="658"/>
                </a:cubicBezTo>
                <a:cubicBezTo>
                  <a:pt x="426" y="657"/>
                  <a:pt x="426" y="657"/>
                  <a:pt x="426" y="657"/>
                </a:cubicBezTo>
                <a:lnTo>
                  <a:pt x="586" y="500"/>
                </a:lnTo>
                <a:lnTo>
                  <a:pt x="760" y="584"/>
                </a:lnTo>
                <a:cubicBezTo>
                  <a:pt x="762" y="585"/>
                  <a:pt x="765" y="585"/>
                  <a:pt x="767" y="585"/>
                </a:cubicBezTo>
                <a:cubicBezTo>
                  <a:pt x="773" y="585"/>
                  <a:pt x="779" y="582"/>
                  <a:pt x="782" y="576"/>
                </a:cubicBezTo>
                <a:lnTo>
                  <a:pt x="1065" y="26"/>
                </a:lnTo>
                <a:cubicBezTo>
                  <a:pt x="1065" y="25"/>
                  <a:pt x="1066" y="24"/>
                  <a:pt x="1066" y="24"/>
                </a:cubicBezTo>
                <a:cubicBezTo>
                  <a:pt x="1066" y="22"/>
                  <a:pt x="1067" y="21"/>
                  <a:pt x="1067" y="20"/>
                </a:cubicBezTo>
                <a:lnTo>
                  <a:pt x="1067" y="20"/>
                </a:lnTo>
                <a:cubicBezTo>
                  <a:pt x="1067" y="17"/>
                  <a:pt x="1067" y="14"/>
                  <a:pt x="1065" y="11"/>
                </a:cubicBezTo>
              </a:path>
            </a:pathLst>
          </a:custGeom>
          <a:solidFill>
            <a:srgbClr val="BD582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9" name="Presentation12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2704EE9A-A0F6-43A8-B189-8B38FE2B6871}"/>
              </a:ext>
            </a:extLst>
          </p:cNvPr>
          <p:cNvGrpSpPr>
            <a:grpSpLocks noChangeAspect="1"/>
          </p:cNvGrpSpPr>
          <p:nvPr/>
        </p:nvGrpSpPr>
        <p:grpSpPr>
          <a:xfrm>
            <a:off x="1525959" y="1239457"/>
            <a:ext cx="675271" cy="735647"/>
            <a:chOff x="4378325" y="334963"/>
            <a:chExt cx="674688" cy="735012"/>
          </a:xfrm>
        </p:grpSpPr>
        <p:sp>
          <p:nvSpPr>
            <p:cNvPr id="30" name="Line 311">
              <a:extLst>
                <a:ext uri="{FF2B5EF4-FFF2-40B4-BE49-F238E27FC236}">
                  <a16:creationId xmlns:a16="http://schemas.microsoft.com/office/drawing/2014/main" id="{660316E8-6FAA-4476-9078-0F4D6E8609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05363" y="585788"/>
              <a:ext cx="3175" cy="87313"/>
            </a:xfrm>
            <a:prstGeom prst="line">
              <a:avLst/>
            </a:prstGeom>
            <a:noFill/>
            <a:ln w="19050" cap="flat">
              <a:solidFill>
                <a:srgbClr val="BD582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Line 312">
              <a:extLst>
                <a:ext uri="{FF2B5EF4-FFF2-40B4-BE49-F238E27FC236}">
                  <a16:creationId xmlns:a16="http://schemas.microsoft.com/office/drawing/2014/main" id="{1043C2CE-4B61-435B-82E1-A869D0DFCD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76800" y="563563"/>
              <a:ext cx="3175" cy="112713"/>
            </a:xfrm>
            <a:prstGeom prst="line">
              <a:avLst/>
            </a:prstGeom>
            <a:noFill/>
            <a:ln w="19050" cap="flat">
              <a:solidFill>
                <a:srgbClr val="BD582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Line 313">
              <a:extLst>
                <a:ext uri="{FF2B5EF4-FFF2-40B4-BE49-F238E27FC236}">
                  <a16:creationId xmlns:a16="http://schemas.microsoft.com/office/drawing/2014/main" id="{B91ACF11-5D58-47DA-940B-91CE4C9027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46650" y="530225"/>
              <a:ext cx="6350" cy="149225"/>
            </a:xfrm>
            <a:prstGeom prst="line">
              <a:avLst/>
            </a:prstGeom>
            <a:noFill/>
            <a:ln w="19050" cap="flat">
              <a:solidFill>
                <a:srgbClr val="BD582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 314">
              <a:extLst>
                <a:ext uri="{FF2B5EF4-FFF2-40B4-BE49-F238E27FC236}">
                  <a16:creationId xmlns:a16="http://schemas.microsoft.com/office/drawing/2014/main" id="{FF23D511-9300-4680-B8B4-24A550965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5350" y="334963"/>
              <a:ext cx="347663" cy="433388"/>
            </a:xfrm>
            <a:custGeom>
              <a:avLst/>
              <a:gdLst>
                <a:gd name="T0" fmla="*/ 17 w 463"/>
                <a:gd name="T1" fmla="*/ 192 h 576"/>
                <a:gd name="T2" fmla="*/ 24 w 463"/>
                <a:gd name="T3" fmla="*/ 0 h 576"/>
                <a:gd name="T4" fmla="*/ 463 w 463"/>
                <a:gd name="T5" fmla="*/ 19 h 576"/>
                <a:gd name="T6" fmla="*/ 439 w 463"/>
                <a:gd name="T7" fmla="*/ 576 h 576"/>
                <a:gd name="T8" fmla="*/ 0 w 463"/>
                <a:gd name="T9" fmla="*/ 557 h 576"/>
                <a:gd name="T10" fmla="*/ 9 w 463"/>
                <a:gd name="T11" fmla="*/ 315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3" h="576">
                  <a:moveTo>
                    <a:pt x="17" y="192"/>
                  </a:moveTo>
                  <a:lnTo>
                    <a:pt x="24" y="0"/>
                  </a:lnTo>
                  <a:lnTo>
                    <a:pt x="463" y="19"/>
                  </a:lnTo>
                  <a:lnTo>
                    <a:pt x="439" y="576"/>
                  </a:lnTo>
                  <a:lnTo>
                    <a:pt x="0" y="557"/>
                  </a:lnTo>
                  <a:lnTo>
                    <a:pt x="9" y="315"/>
                  </a:lnTo>
                </a:path>
              </a:pathLst>
            </a:custGeom>
            <a:noFill/>
            <a:ln w="19050" cap="flat">
              <a:solidFill>
                <a:srgbClr val="BD582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Oval 315">
              <a:extLst>
                <a:ext uri="{FF2B5EF4-FFF2-40B4-BE49-F238E27FC236}">
                  <a16:creationId xmlns:a16="http://schemas.microsoft.com/office/drawing/2014/main" id="{CBEAA747-B173-49E9-94F9-4D43151253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0713" y="350838"/>
              <a:ext cx="149225" cy="150813"/>
            </a:xfrm>
            <a:prstGeom prst="ellipse">
              <a:avLst/>
            </a:prstGeom>
            <a:noFill/>
            <a:ln w="19050" cap="flat">
              <a:solidFill>
                <a:srgbClr val="BD582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Line 316">
              <a:extLst>
                <a:ext uri="{FF2B5EF4-FFF2-40B4-BE49-F238E27FC236}">
                  <a16:creationId xmlns:a16="http://schemas.microsoft.com/office/drawing/2014/main" id="{81EA4A06-4B40-46FE-A93B-05D85106CB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65663" y="760413"/>
              <a:ext cx="95250" cy="295275"/>
            </a:xfrm>
            <a:prstGeom prst="line">
              <a:avLst/>
            </a:prstGeom>
            <a:noFill/>
            <a:ln w="19050" cap="rnd">
              <a:solidFill>
                <a:srgbClr val="BD582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Line 317">
              <a:extLst>
                <a:ext uri="{FF2B5EF4-FFF2-40B4-BE49-F238E27FC236}">
                  <a16:creationId xmlns:a16="http://schemas.microsoft.com/office/drawing/2014/main" id="{531AAC5F-E59D-4603-9D2E-3BEF02BC3C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4113" y="768350"/>
              <a:ext cx="44450" cy="301625"/>
            </a:xfrm>
            <a:prstGeom prst="line">
              <a:avLst/>
            </a:prstGeom>
            <a:noFill/>
            <a:ln w="19050" cap="rnd">
              <a:solidFill>
                <a:srgbClr val="BD582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Line 318">
              <a:extLst>
                <a:ext uri="{FF2B5EF4-FFF2-40B4-BE49-F238E27FC236}">
                  <a16:creationId xmlns:a16="http://schemas.microsoft.com/office/drawing/2014/main" id="{4D52524C-B3B9-4323-84BA-AB63665662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86325" y="765175"/>
              <a:ext cx="20638" cy="206375"/>
            </a:xfrm>
            <a:prstGeom prst="line">
              <a:avLst/>
            </a:prstGeom>
            <a:noFill/>
            <a:ln w="19050" cap="rnd">
              <a:solidFill>
                <a:srgbClr val="BD582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 319">
              <a:extLst>
                <a:ext uri="{FF2B5EF4-FFF2-40B4-BE49-F238E27FC236}">
                  <a16:creationId xmlns:a16="http://schemas.microsoft.com/office/drawing/2014/main" id="{6638C50B-DC85-4D51-860C-D5525CACC1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325" y="461963"/>
              <a:ext cx="419100" cy="603250"/>
            </a:xfrm>
            <a:custGeom>
              <a:avLst/>
              <a:gdLst>
                <a:gd name="T0" fmla="*/ 540 w 559"/>
                <a:gd name="T1" fmla="*/ 25 h 802"/>
                <a:gd name="T2" fmla="*/ 483 w 559"/>
                <a:gd name="T3" fmla="*/ 10 h 802"/>
                <a:gd name="T4" fmla="*/ 239 w 559"/>
                <a:gd name="T5" fmla="*/ 92 h 802"/>
                <a:gd name="T6" fmla="*/ 170 w 559"/>
                <a:gd name="T7" fmla="*/ 150 h 802"/>
                <a:gd name="T8" fmla="*/ 112 w 559"/>
                <a:gd name="T9" fmla="*/ 101 h 802"/>
                <a:gd name="T10" fmla="*/ 0 w 559"/>
                <a:gd name="T11" fmla="*/ 234 h 802"/>
                <a:gd name="T12" fmla="*/ 0 w 559"/>
                <a:gd name="T13" fmla="*/ 428 h 802"/>
                <a:gd name="T14" fmla="*/ 59 w 559"/>
                <a:gd name="T15" fmla="*/ 480 h 802"/>
                <a:gd name="T16" fmla="*/ 59 w 559"/>
                <a:gd name="T17" fmla="*/ 744 h 802"/>
                <a:gd name="T18" fmla="*/ 118 w 559"/>
                <a:gd name="T19" fmla="*/ 802 h 802"/>
                <a:gd name="T20" fmla="*/ 176 w 559"/>
                <a:gd name="T21" fmla="*/ 744 h 802"/>
                <a:gd name="T22" fmla="*/ 235 w 559"/>
                <a:gd name="T23" fmla="*/ 802 h 802"/>
                <a:gd name="T24" fmla="*/ 294 w 559"/>
                <a:gd name="T25" fmla="*/ 744 h 802"/>
                <a:gd name="T26" fmla="*/ 295 w 559"/>
                <a:gd name="T27" fmla="*/ 212 h 802"/>
                <a:gd name="T28" fmla="*/ 530 w 559"/>
                <a:gd name="T29" fmla="*/ 94 h 802"/>
                <a:gd name="T30" fmla="*/ 540 w 559"/>
                <a:gd name="T31" fmla="*/ 25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9" h="802">
                  <a:moveTo>
                    <a:pt x="540" y="25"/>
                  </a:moveTo>
                  <a:cubicBezTo>
                    <a:pt x="529" y="11"/>
                    <a:pt x="504" y="0"/>
                    <a:pt x="483" y="10"/>
                  </a:cubicBezTo>
                  <a:cubicBezTo>
                    <a:pt x="379" y="59"/>
                    <a:pt x="321" y="82"/>
                    <a:pt x="239" y="92"/>
                  </a:cubicBezTo>
                  <a:lnTo>
                    <a:pt x="170" y="150"/>
                  </a:lnTo>
                  <a:lnTo>
                    <a:pt x="112" y="101"/>
                  </a:lnTo>
                  <a:cubicBezTo>
                    <a:pt x="47" y="114"/>
                    <a:pt x="0" y="152"/>
                    <a:pt x="0" y="234"/>
                  </a:cubicBezTo>
                  <a:lnTo>
                    <a:pt x="0" y="428"/>
                  </a:lnTo>
                  <a:cubicBezTo>
                    <a:pt x="0" y="455"/>
                    <a:pt x="22" y="483"/>
                    <a:pt x="59" y="480"/>
                  </a:cubicBezTo>
                  <a:lnTo>
                    <a:pt x="59" y="744"/>
                  </a:lnTo>
                  <a:cubicBezTo>
                    <a:pt x="59" y="776"/>
                    <a:pt x="85" y="802"/>
                    <a:pt x="118" y="802"/>
                  </a:cubicBezTo>
                  <a:cubicBezTo>
                    <a:pt x="150" y="802"/>
                    <a:pt x="176" y="776"/>
                    <a:pt x="176" y="744"/>
                  </a:cubicBezTo>
                  <a:cubicBezTo>
                    <a:pt x="176" y="776"/>
                    <a:pt x="203" y="802"/>
                    <a:pt x="235" y="802"/>
                  </a:cubicBezTo>
                  <a:cubicBezTo>
                    <a:pt x="268" y="802"/>
                    <a:pt x="294" y="776"/>
                    <a:pt x="294" y="744"/>
                  </a:cubicBezTo>
                  <a:lnTo>
                    <a:pt x="295" y="212"/>
                  </a:lnTo>
                  <a:cubicBezTo>
                    <a:pt x="391" y="180"/>
                    <a:pt x="478" y="133"/>
                    <a:pt x="530" y="94"/>
                  </a:cubicBezTo>
                  <a:cubicBezTo>
                    <a:pt x="550" y="79"/>
                    <a:pt x="559" y="51"/>
                    <a:pt x="540" y="25"/>
                  </a:cubicBezTo>
                  <a:close/>
                </a:path>
              </a:pathLst>
            </a:custGeom>
            <a:noFill/>
            <a:ln w="19050" cap="flat">
              <a:solidFill>
                <a:srgbClr val="BD582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5138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08D293-EBF4-4D81-AB1D-C84A722645AB}"/>
              </a:ext>
            </a:extLst>
          </p:cNvPr>
          <p:cNvSpPr/>
          <p:nvPr/>
        </p:nvSpPr>
        <p:spPr>
          <a:xfrm>
            <a:off x="348674" y="626272"/>
            <a:ext cx="4042823" cy="1530042"/>
          </a:xfrm>
          <a:prstGeom prst="rect">
            <a:avLst/>
          </a:prstGeom>
          <a:solidFill>
            <a:schemeClr val="bg1"/>
          </a:solidFill>
          <a:ln>
            <a:solidFill>
              <a:srgbClr val="F39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r8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70FCD564-5CF7-4A7D-BCC9-F27BF550486B}"/>
              </a:ext>
            </a:extLst>
          </p:cNvPr>
          <p:cNvSpPr>
            <a:spLocks noChangeAspect="1" noEditPoints="1"/>
          </p:cNvSpPr>
          <p:nvPr>
            <p:custDataLst>
              <p:tags r:id="rId1"/>
            </p:custDataLst>
          </p:nvPr>
        </p:nvSpPr>
        <p:spPr bwMode="auto">
          <a:xfrm>
            <a:off x="812188" y="2159723"/>
            <a:ext cx="7987514" cy="2725409"/>
          </a:xfrm>
          <a:custGeom>
            <a:avLst/>
            <a:gdLst>
              <a:gd name="T0" fmla="*/ 7649 w 12845"/>
              <a:gd name="T1" fmla="*/ 35 h 4360"/>
              <a:gd name="T2" fmla="*/ 7593 w 12845"/>
              <a:gd name="T3" fmla="*/ 36 h 4360"/>
              <a:gd name="T4" fmla="*/ 5458 w 12845"/>
              <a:gd name="T5" fmla="*/ 199 h 4360"/>
              <a:gd name="T6" fmla="*/ 3929 w 12845"/>
              <a:gd name="T7" fmla="*/ 1191 h 4360"/>
              <a:gd name="T8" fmla="*/ 1778 w 12845"/>
              <a:gd name="T9" fmla="*/ 1588 h 4360"/>
              <a:gd name="T10" fmla="*/ 475 w 12845"/>
              <a:gd name="T11" fmla="*/ 2018 h 4360"/>
              <a:gd name="T12" fmla="*/ 25 w 12845"/>
              <a:gd name="T13" fmla="*/ 3103 h 4360"/>
              <a:gd name="T14" fmla="*/ 471 w 12845"/>
              <a:gd name="T15" fmla="*/ 3806 h 4360"/>
              <a:gd name="T16" fmla="*/ 1204 w 12845"/>
              <a:gd name="T17" fmla="*/ 3806 h 4360"/>
              <a:gd name="T18" fmla="*/ 2317 w 12845"/>
              <a:gd name="T19" fmla="*/ 2553 h 4360"/>
              <a:gd name="T20" fmla="*/ 3387 w 12845"/>
              <a:gd name="T21" fmla="*/ 3806 h 4360"/>
              <a:gd name="T22" fmla="*/ 8964 w 12845"/>
              <a:gd name="T23" fmla="*/ 3806 h 4360"/>
              <a:gd name="T24" fmla="*/ 10032 w 12845"/>
              <a:gd name="T25" fmla="*/ 2540 h 4360"/>
              <a:gd name="T26" fmla="*/ 11130 w 12845"/>
              <a:gd name="T27" fmla="*/ 3806 h 4360"/>
              <a:gd name="T28" fmla="*/ 12230 w 12845"/>
              <a:gd name="T29" fmla="*/ 3806 h 4360"/>
              <a:gd name="T30" fmla="*/ 12740 w 12845"/>
              <a:gd name="T31" fmla="*/ 3301 h 4360"/>
              <a:gd name="T32" fmla="*/ 12403 w 12845"/>
              <a:gd name="T33" fmla="*/ 1682 h 4360"/>
              <a:gd name="T34" fmla="*/ 11626 w 12845"/>
              <a:gd name="T35" fmla="*/ 1451 h 4360"/>
              <a:gd name="T36" fmla="*/ 9840 w 12845"/>
              <a:gd name="T37" fmla="*/ 379 h 4360"/>
              <a:gd name="T38" fmla="*/ 7649 w 12845"/>
              <a:gd name="T39" fmla="*/ 35 h 4360"/>
              <a:gd name="T40" fmla="*/ 10078 w 12845"/>
              <a:gd name="T41" fmla="*/ 2663 h 4360"/>
              <a:gd name="T42" fmla="*/ 9205 w 12845"/>
              <a:gd name="T43" fmla="*/ 3512 h 4360"/>
              <a:gd name="T44" fmla="*/ 10053 w 12845"/>
              <a:gd name="T45" fmla="*/ 4360 h 4360"/>
              <a:gd name="T46" fmla="*/ 10902 w 12845"/>
              <a:gd name="T47" fmla="*/ 3512 h 4360"/>
              <a:gd name="T48" fmla="*/ 10078 w 12845"/>
              <a:gd name="T49" fmla="*/ 2663 h 4360"/>
              <a:gd name="T50" fmla="*/ 2329 w 12845"/>
              <a:gd name="T51" fmla="*/ 2664 h 4360"/>
              <a:gd name="T52" fmla="*/ 1457 w 12845"/>
              <a:gd name="T53" fmla="*/ 3512 h 4360"/>
              <a:gd name="T54" fmla="*/ 2305 w 12845"/>
              <a:gd name="T55" fmla="*/ 4360 h 4360"/>
              <a:gd name="T56" fmla="*/ 3153 w 12845"/>
              <a:gd name="T57" fmla="*/ 3512 h 4360"/>
              <a:gd name="T58" fmla="*/ 2329 w 12845"/>
              <a:gd name="T59" fmla="*/ 2664 h 4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2845" h="4360">
                <a:moveTo>
                  <a:pt x="7649" y="35"/>
                </a:moveTo>
                <a:cubicBezTo>
                  <a:pt x="7630" y="36"/>
                  <a:pt x="7611" y="36"/>
                  <a:pt x="7593" y="36"/>
                </a:cubicBezTo>
                <a:cubicBezTo>
                  <a:pt x="7020" y="55"/>
                  <a:pt x="5920" y="0"/>
                  <a:pt x="5458" y="199"/>
                </a:cubicBezTo>
                <a:cubicBezTo>
                  <a:pt x="5458" y="199"/>
                  <a:pt x="4327" y="902"/>
                  <a:pt x="3929" y="1191"/>
                </a:cubicBezTo>
                <a:cubicBezTo>
                  <a:pt x="3530" y="1479"/>
                  <a:pt x="2718" y="1479"/>
                  <a:pt x="1778" y="1588"/>
                </a:cubicBezTo>
                <a:cubicBezTo>
                  <a:pt x="838" y="1696"/>
                  <a:pt x="475" y="2018"/>
                  <a:pt x="475" y="2018"/>
                </a:cubicBezTo>
                <a:cubicBezTo>
                  <a:pt x="211" y="2371"/>
                  <a:pt x="70" y="2619"/>
                  <a:pt x="25" y="3103"/>
                </a:cubicBezTo>
                <a:cubicBezTo>
                  <a:pt x="0" y="3228"/>
                  <a:pt x="473" y="3422"/>
                  <a:pt x="471" y="3806"/>
                </a:cubicBezTo>
                <a:lnTo>
                  <a:pt x="1204" y="3806"/>
                </a:lnTo>
                <a:cubicBezTo>
                  <a:pt x="1204" y="3806"/>
                  <a:pt x="1297" y="2535"/>
                  <a:pt x="2317" y="2553"/>
                </a:cubicBezTo>
                <a:cubicBezTo>
                  <a:pt x="3337" y="2571"/>
                  <a:pt x="3387" y="3806"/>
                  <a:pt x="3387" y="3806"/>
                </a:cubicBezTo>
                <a:lnTo>
                  <a:pt x="8964" y="3806"/>
                </a:lnTo>
                <a:cubicBezTo>
                  <a:pt x="8964" y="3806"/>
                  <a:pt x="9107" y="2576"/>
                  <a:pt x="10032" y="2540"/>
                </a:cubicBezTo>
                <a:cubicBezTo>
                  <a:pt x="10955" y="2503"/>
                  <a:pt x="11130" y="3806"/>
                  <a:pt x="11130" y="3806"/>
                </a:cubicBezTo>
                <a:cubicBezTo>
                  <a:pt x="11130" y="3806"/>
                  <a:pt x="11959" y="3787"/>
                  <a:pt x="12230" y="3806"/>
                </a:cubicBezTo>
                <a:cubicBezTo>
                  <a:pt x="12512" y="3818"/>
                  <a:pt x="12446" y="3400"/>
                  <a:pt x="12740" y="3301"/>
                </a:cubicBezTo>
                <a:cubicBezTo>
                  <a:pt x="12845" y="2401"/>
                  <a:pt x="12591" y="2498"/>
                  <a:pt x="12403" y="1682"/>
                </a:cubicBezTo>
                <a:cubicBezTo>
                  <a:pt x="11972" y="1520"/>
                  <a:pt x="11880" y="1541"/>
                  <a:pt x="11626" y="1451"/>
                </a:cubicBezTo>
                <a:cubicBezTo>
                  <a:pt x="11439" y="1386"/>
                  <a:pt x="10297" y="593"/>
                  <a:pt x="9840" y="379"/>
                </a:cubicBezTo>
                <a:cubicBezTo>
                  <a:pt x="9398" y="173"/>
                  <a:pt x="8242" y="28"/>
                  <a:pt x="7649" y="35"/>
                </a:cubicBezTo>
                <a:close/>
                <a:moveTo>
                  <a:pt x="10078" y="2663"/>
                </a:moveTo>
                <a:cubicBezTo>
                  <a:pt x="9600" y="2650"/>
                  <a:pt x="9205" y="3034"/>
                  <a:pt x="9205" y="3512"/>
                </a:cubicBezTo>
                <a:cubicBezTo>
                  <a:pt x="9206" y="3980"/>
                  <a:pt x="9585" y="4360"/>
                  <a:pt x="10053" y="4360"/>
                </a:cubicBezTo>
                <a:cubicBezTo>
                  <a:pt x="10522" y="4360"/>
                  <a:pt x="10901" y="3980"/>
                  <a:pt x="10902" y="3512"/>
                </a:cubicBezTo>
                <a:cubicBezTo>
                  <a:pt x="10902" y="3053"/>
                  <a:pt x="10537" y="2677"/>
                  <a:pt x="10078" y="2663"/>
                </a:cubicBezTo>
                <a:close/>
                <a:moveTo>
                  <a:pt x="2329" y="2664"/>
                </a:moveTo>
                <a:cubicBezTo>
                  <a:pt x="1851" y="2650"/>
                  <a:pt x="1456" y="3034"/>
                  <a:pt x="1457" y="3512"/>
                </a:cubicBezTo>
                <a:cubicBezTo>
                  <a:pt x="1457" y="3980"/>
                  <a:pt x="1836" y="4360"/>
                  <a:pt x="2305" y="4360"/>
                </a:cubicBezTo>
                <a:cubicBezTo>
                  <a:pt x="2773" y="4360"/>
                  <a:pt x="3153" y="3980"/>
                  <a:pt x="3153" y="3512"/>
                </a:cubicBezTo>
                <a:cubicBezTo>
                  <a:pt x="3153" y="3053"/>
                  <a:pt x="2788" y="2677"/>
                  <a:pt x="2329" y="2664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269768E-4C20-43BA-8BBC-A2F123166752}"/>
              </a:ext>
            </a:extLst>
          </p:cNvPr>
          <p:cNvSpPr txBox="1"/>
          <p:nvPr/>
        </p:nvSpPr>
        <p:spPr>
          <a:xfrm>
            <a:off x="409426" y="52377"/>
            <a:ext cx="2640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spc="-38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Big Picture</a:t>
            </a:r>
            <a:endParaRPr lang="en-GB" sz="3200" spc="-38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8" name="Cloud 107">
            <a:extLst>
              <a:ext uri="{FF2B5EF4-FFF2-40B4-BE49-F238E27FC236}">
                <a16:creationId xmlns:a16="http://schemas.microsoft.com/office/drawing/2014/main" id="{4642D0D3-B551-4867-A384-D1ABE4358268}"/>
              </a:ext>
            </a:extLst>
          </p:cNvPr>
          <p:cNvSpPr/>
          <p:nvPr/>
        </p:nvSpPr>
        <p:spPr>
          <a:xfrm>
            <a:off x="4430976" y="989945"/>
            <a:ext cx="2273324" cy="750188"/>
          </a:xfrm>
          <a:prstGeom prst="cloud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Vehicle  Data Platform and Cloud Services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3CC509D-F42D-4F21-9511-3EB27D45FC51}"/>
              </a:ext>
            </a:extLst>
          </p:cNvPr>
          <p:cNvCxnSpPr>
            <a:cxnSpLocks/>
          </p:cNvCxnSpPr>
          <p:nvPr/>
        </p:nvCxnSpPr>
        <p:spPr>
          <a:xfrm flipV="1">
            <a:off x="1581782" y="3515049"/>
            <a:ext cx="6926114" cy="7379"/>
          </a:xfrm>
          <a:prstGeom prst="line">
            <a:avLst/>
          </a:prstGeom>
          <a:ln>
            <a:solidFill>
              <a:srgbClr val="BD58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116D17DB-680D-4E1E-A092-1CE4657F1562}"/>
              </a:ext>
            </a:extLst>
          </p:cNvPr>
          <p:cNvSpPr/>
          <p:nvPr/>
        </p:nvSpPr>
        <p:spPr>
          <a:xfrm>
            <a:off x="3315974" y="3124098"/>
            <a:ext cx="487565" cy="223796"/>
          </a:xfrm>
          <a:prstGeom prst="rect">
            <a:avLst/>
          </a:prstGeom>
          <a:solidFill>
            <a:schemeClr val="bg1"/>
          </a:solidFill>
          <a:ln>
            <a:solidFill>
              <a:srgbClr val="BD582C"/>
            </a:solidFill>
          </a:ln>
          <a:effectLst>
            <a:outerShdw blurRad="50800" dist="50800" dir="5400000" sx="71000" sy="71000" algn="ctr" rotWithShape="0">
              <a:srgbClr val="BD582C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ECU 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4662C0D-CFC3-4B88-AE88-5808748C8E68}"/>
              </a:ext>
            </a:extLst>
          </p:cNvPr>
          <p:cNvCxnSpPr>
            <a:cxnSpLocks/>
          </p:cNvCxnSpPr>
          <p:nvPr/>
        </p:nvCxnSpPr>
        <p:spPr>
          <a:xfrm flipH="1">
            <a:off x="3559756" y="3351219"/>
            <a:ext cx="1" cy="167886"/>
          </a:xfrm>
          <a:prstGeom prst="line">
            <a:avLst/>
          </a:prstGeom>
          <a:ln>
            <a:solidFill>
              <a:srgbClr val="BD582C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5510CF2-41C6-4AEB-BA42-AB75EB32BEDB}"/>
              </a:ext>
            </a:extLst>
          </p:cNvPr>
          <p:cNvCxnSpPr>
            <a:cxnSpLocks/>
          </p:cNvCxnSpPr>
          <p:nvPr/>
        </p:nvCxnSpPr>
        <p:spPr>
          <a:xfrm flipH="1">
            <a:off x="7648116" y="3354932"/>
            <a:ext cx="1" cy="160117"/>
          </a:xfrm>
          <a:prstGeom prst="line">
            <a:avLst/>
          </a:prstGeom>
          <a:ln>
            <a:solidFill>
              <a:srgbClr val="BD582C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174CAF0C-944A-4415-A6A5-685C0D5F5F1D}"/>
              </a:ext>
            </a:extLst>
          </p:cNvPr>
          <p:cNvCxnSpPr>
            <a:cxnSpLocks/>
          </p:cNvCxnSpPr>
          <p:nvPr/>
        </p:nvCxnSpPr>
        <p:spPr>
          <a:xfrm flipH="1" flipV="1">
            <a:off x="6153792" y="2876934"/>
            <a:ext cx="13551" cy="645494"/>
          </a:xfrm>
          <a:prstGeom prst="straightConnector1">
            <a:avLst/>
          </a:prstGeom>
          <a:ln>
            <a:solidFill>
              <a:srgbClr val="BD582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99086FFB-FCED-4DC4-B927-9B1BCE8AE4CD}"/>
              </a:ext>
            </a:extLst>
          </p:cNvPr>
          <p:cNvCxnSpPr>
            <a:cxnSpLocks/>
          </p:cNvCxnSpPr>
          <p:nvPr/>
        </p:nvCxnSpPr>
        <p:spPr>
          <a:xfrm>
            <a:off x="4836236" y="1713637"/>
            <a:ext cx="0" cy="563713"/>
          </a:xfrm>
          <a:prstGeom prst="straightConnector1">
            <a:avLst/>
          </a:prstGeom>
          <a:ln>
            <a:solidFill>
              <a:srgbClr val="BD582C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134617E6-65FD-4B35-8BAD-69B27CCB0B06}"/>
              </a:ext>
            </a:extLst>
          </p:cNvPr>
          <p:cNvCxnSpPr/>
          <p:nvPr/>
        </p:nvCxnSpPr>
        <p:spPr>
          <a:xfrm flipV="1">
            <a:off x="4835173" y="2876934"/>
            <a:ext cx="0" cy="638115"/>
          </a:xfrm>
          <a:prstGeom prst="straightConnector1">
            <a:avLst/>
          </a:prstGeom>
          <a:ln>
            <a:solidFill>
              <a:srgbClr val="BD582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99BDF921-AB92-46AC-9D49-43FD3906E469}"/>
              </a:ext>
            </a:extLst>
          </p:cNvPr>
          <p:cNvSpPr/>
          <p:nvPr/>
        </p:nvSpPr>
        <p:spPr>
          <a:xfrm>
            <a:off x="7341550" y="3132338"/>
            <a:ext cx="613132" cy="238894"/>
          </a:xfrm>
          <a:prstGeom prst="rect">
            <a:avLst/>
          </a:prstGeom>
          <a:solidFill>
            <a:schemeClr val="bg1"/>
          </a:solidFill>
          <a:ln>
            <a:solidFill>
              <a:srgbClr val="BD582C"/>
            </a:solidFill>
          </a:ln>
          <a:effectLst>
            <a:outerShdw blurRad="50800" dist="50800" dir="5400000" sx="76000" sy="76000" algn="ctr" rotWithShape="0">
              <a:srgbClr val="BD582C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ECU </a:t>
            </a:r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8ABA478E-1A40-4A8D-97B4-C9E1A6214C7B}"/>
              </a:ext>
            </a:extLst>
          </p:cNvPr>
          <p:cNvSpPr/>
          <p:nvPr/>
        </p:nvSpPr>
        <p:spPr>
          <a:xfrm>
            <a:off x="4453477" y="2262535"/>
            <a:ext cx="873265" cy="607015"/>
          </a:xfrm>
          <a:prstGeom prst="flowChartConnector">
            <a:avLst/>
          </a:prstGeom>
          <a:solidFill>
            <a:schemeClr val="bg1"/>
          </a:solidFill>
          <a:effectLst>
            <a:outerShdw blurRad="50800" dist="50800" dir="5400000" sx="98000" sy="98000" algn="ctr" rotWithShape="0">
              <a:srgbClr val="BD582C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OEM Services</a:t>
            </a:r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9" name="Flowchart: Connector 58">
            <a:extLst>
              <a:ext uri="{FF2B5EF4-FFF2-40B4-BE49-F238E27FC236}">
                <a16:creationId xmlns:a16="http://schemas.microsoft.com/office/drawing/2014/main" id="{7174460E-1E0F-47AB-A4A9-CF2740107A82}"/>
              </a:ext>
            </a:extLst>
          </p:cNvPr>
          <p:cNvSpPr/>
          <p:nvPr/>
        </p:nvSpPr>
        <p:spPr>
          <a:xfrm>
            <a:off x="5718579" y="2255899"/>
            <a:ext cx="873265" cy="607015"/>
          </a:xfrm>
          <a:prstGeom prst="flowChartConnector">
            <a:avLst/>
          </a:prstGeom>
          <a:solidFill>
            <a:schemeClr val="bg1"/>
          </a:solidFill>
          <a:effectLst>
            <a:outerShdw blurRad="50800" dist="38100" dir="2700000" sx="97000" sy="97000" algn="tl" rotWithShape="0">
              <a:srgbClr val="BD582C">
                <a:alpha val="7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3rd Party Services</a:t>
            </a:r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9AD1F49B-8B29-45F1-9F7E-FDD69EC8A13D}"/>
              </a:ext>
            </a:extLst>
          </p:cNvPr>
          <p:cNvCxnSpPr>
            <a:cxnSpLocks/>
          </p:cNvCxnSpPr>
          <p:nvPr/>
        </p:nvCxnSpPr>
        <p:spPr>
          <a:xfrm>
            <a:off x="6167342" y="1655520"/>
            <a:ext cx="1" cy="607015"/>
          </a:xfrm>
          <a:prstGeom prst="straightConnector1">
            <a:avLst/>
          </a:prstGeom>
          <a:ln>
            <a:solidFill>
              <a:srgbClr val="BD582C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4BC67A2D-60F0-415C-840E-3A6BC8A21E9F}"/>
              </a:ext>
            </a:extLst>
          </p:cNvPr>
          <p:cNvSpPr txBox="1"/>
          <p:nvPr/>
        </p:nvSpPr>
        <p:spPr>
          <a:xfrm>
            <a:off x="4816349" y="1791539"/>
            <a:ext cx="1392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Externally Shared Data</a:t>
            </a:r>
          </a:p>
          <a:p>
            <a:endParaRPr lang="en-GB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16B4A4E-8521-4C1C-97FB-F754C11FA8C6}"/>
              </a:ext>
            </a:extLst>
          </p:cNvPr>
          <p:cNvSpPr txBox="1"/>
          <p:nvPr/>
        </p:nvSpPr>
        <p:spPr>
          <a:xfrm>
            <a:off x="4883068" y="2832275"/>
            <a:ext cx="1257046" cy="58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In-vehicle Generated Data</a:t>
            </a:r>
          </a:p>
          <a:p>
            <a:endParaRPr lang="en-GB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040CBC0-72A9-4C93-BFC3-0D9078FC6D02}"/>
              </a:ext>
            </a:extLst>
          </p:cNvPr>
          <p:cNvSpPr txBox="1"/>
          <p:nvPr/>
        </p:nvSpPr>
        <p:spPr>
          <a:xfrm>
            <a:off x="526293" y="695726"/>
            <a:ext cx="3844829" cy="1415772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How can we design a vehicle framework and share the data generated in vehicles while considering:</a:t>
            </a:r>
            <a:r>
              <a:rPr lang="en-US" b="1" dirty="0">
                <a:solidFill>
                  <a:schemeClr val="tx1"/>
                </a:solidFill>
              </a:rPr>
              <a:t>                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Security  (access control)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Privacy (GDPR)?</a:t>
            </a:r>
            <a:endParaRPr lang="en-US" dirty="0">
              <a:solidFill>
                <a:schemeClr val="tx1"/>
              </a:solidFill>
              <a:cs typeface="Arial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C06356D-63EC-467E-9BFF-03616CAD6F24}"/>
              </a:ext>
            </a:extLst>
          </p:cNvPr>
          <p:cNvGrpSpPr/>
          <p:nvPr/>
        </p:nvGrpSpPr>
        <p:grpSpPr>
          <a:xfrm>
            <a:off x="1947969" y="2787545"/>
            <a:ext cx="730297" cy="911999"/>
            <a:chOff x="2223222" y="1970342"/>
            <a:chExt cx="626946" cy="82664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62AAE29-595E-4A9A-9439-595E37C6AB3B}"/>
                </a:ext>
              </a:extLst>
            </p:cNvPr>
            <p:cNvGrpSpPr/>
            <p:nvPr/>
          </p:nvGrpSpPr>
          <p:grpSpPr>
            <a:xfrm>
              <a:off x="2223222" y="1970342"/>
              <a:ext cx="540313" cy="631356"/>
              <a:chOff x="4690076" y="1634014"/>
              <a:chExt cx="1567147" cy="2109753"/>
            </a:xfrm>
          </p:grpSpPr>
          <p:sp>
            <p:nvSpPr>
              <p:cNvPr id="15" name="Graphic 5" descr="{&quot;Key&quot;:&quot;POWER_USER_SHAPE_ICON&quot;,&quot;Value&quot;:&quot;POWER_USER_SHAPE_ICON_STYLE_1&quot;}">
                <a:extLst>
                  <a:ext uri="{FF2B5EF4-FFF2-40B4-BE49-F238E27FC236}">
                    <a16:creationId xmlns:a16="http://schemas.microsoft.com/office/drawing/2014/main" id="{19014500-2267-4F26-9F13-A1B2B3D7CD76}"/>
                  </a:ext>
                </a:extLst>
              </p:cNvPr>
              <p:cNvSpPr/>
              <p:nvPr/>
            </p:nvSpPr>
            <p:spPr>
              <a:xfrm>
                <a:off x="4690076" y="2770590"/>
                <a:ext cx="1567147" cy="973177"/>
              </a:xfrm>
              <a:custGeom>
                <a:avLst/>
                <a:gdLst>
                  <a:gd name="connsiteX0" fmla="*/ -1 w 1567147"/>
                  <a:gd name="connsiteY0" fmla="*/ 832871 h 973177"/>
                  <a:gd name="connsiteX1" fmla="*/ -1 w 1567147"/>
                  <a:gd name="connsiteY1" fmla="*/ 424876 h 973177"/>
                  <a:gd name="connsiteX2" fmla="*/ 437189 w 1567147"/>
                  <a:gd name="connsiteY2" fmla="*/ 15626 h 973177"/>
                  <a:gd name="connsiteX3" fmla="*/ 1144017 w 1567147"/>
                  <a:gd name="connsiteY3" fmla="*/ 29596 h 973177"/>
                  <a:gd name="connsiteX4" fmla="*/ 1567147 w 1567147"/>
                  <a:gd name="connsiteY4" fmla="*/ 517830 h 973177"/>
                  <a:gd name="connsiteX5" fmla="*/ 1567147 w 1567147"/>
                  <a:gd name="connsiteY5" fmla="*/ 866632 h 973177"/>
                  <a:gd name="connsiteX6" fmla="*/ -1 w 1567147"/>
                  <a:gd name="connsiteY6" fmla="*/ 832871 h 973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67147" h="973177">
                    <a:moveTo>
                      <a:pt x="-1" y="832871"/>
                    </a:moveTo>
                    <a:lnTo>
                      <a:pt x="-1" y="424876"/>
                    </a:lnTo>
                    <a:cubicBezTo>
                      <a:pt x="-1" y="424876"/>
                      <a:pt x="97700" y="57715"/>
                      <a:pt x="437189" y="15626"/>
                    </a:cubicBezTo>
                    <a:cubicBezTo>
                      <a:pt x="776678" y="-26463"/>
                      <a:pt x="1144017" y="29596"/>
                      <a:pt x="1144017" y="29596"/>
                    </a:cubicBezTo>
                    <a:cubicBezTo>
                      <a:pt x="1144017" y="29596"/>
                      <a:pt x="1502222" y="76073"/>
                      <a:pt x="1567147" y="517830"/>
                    </a:cubicBezTo>
                    <a:lnTo>
                      <a:pt x="1567147" y="866632"/>
                    </a:lnTo>
                    <a:cubicBezTo>
                      <a:pt x="1567147" y="866632"/>
                      <a:pt x="665007" y="1127406"/>
                      <a:pt x="-1" y="83287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89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Graphic 5" descr="{&quot;Key&quot;:&quot;POWER_USER_SHAPE_ICON&quot;,&quot;Value&quot;:&quot;POWER_USER_SHAPE_ICON_STYLE_1&quot;}">
                <a:extLst>
                  <a:ext uri="{FF2B5EF4-FFF2-40B4-BE49-F238E27FC236}">
                    <a16:creationId xmlns:a16="http://schemas.microsoft.com/office/drawing/2014/main" id="{12EF631D-3B13-4F31-9611-A99B4A66EB63}"/>
                  </a:ext>
                </a:extLst>
              </p:cNvPr>
              <p:cNvSpPr/>
              <p:nvPr/>
            </p:nvSpPr>
            <p:spPr>
              <a:xfrm>
                <a:off x="5053157" y="2301078"/>
                <a:ext cx="161075" cy="224619"/>
              </a:xfrm>
              <a:custGeom>
                <a:avLst/>
                <a:gdLst>
                  <a:gd name="connsiteX0" fmla="*/ 86466 w 161075"/>
                  <a:gd name="connsiteY0" fmla="*/ 11412 h 224619"/>
                  <a:gd name="connsiteX1" fmla="*/ 38198 w 161075"/>
                  <a:gd name="connsiteY1" fmla="*/ 2456 h 224619"/>
                  <a:gd name="connsiteX2" fmla="*/ 20914 w 161075"/>
                  <a:gd name="connsiteY2" fmla="*/ 14367 h 224619"/>
                  <a:gd name="connsiteX3" fmla="*/ 5153 w 161075"/>
                  <a:gd name="connsiteY3" fmla="*/ 118873 h 224619"/>
                  <a:gd name="connsiteX4" fmla="*/ 23063 w 161075"/>
                  <a:gd name="connsiteY4" fmla="*/ 177887 h 224619"/>
                  <a:gd name="connsiteX5" fmla="*/ 36407 w 161075"/>
                  <a:gd name="connsiteY5" fmla="*/ 202604 h 224619"/>
                  <a:gd name="connsiteX6" fmla="*/ 113242 w 161075"/>
                  <a:gd name="connsiteY6" fmla="*/ 223469 h 224619"/>
                  <a:gd name="connsiteX7" fmla="*/ 155151 w 161075"/>
                  <a:gd name="connsiteY7" fmla="*/ 201977 h 224619"/>
                  <a:gd name="connsiteX8" fmla="*/ 159450 w 161075"/>
                  <a:gd name="connsiteY8" fmla="*/ 184066 h 224619"/>
                  <a:gd name="connsiteX9" fmla="*/ 86466 w 161075"/>
                  <a:gd name="connsiteY9" fmla="*/ 11412 h 224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1075" h="224619">
                    <a:moveTo>
                      <a:pt x="86466" y="11412"/>
                    </a:moveTo>
                    <a:cubicBezTo>
                      <a:pt x="71958" y="2456"/>
                      <a:pt x="54138" y="-3722"/>
                      <a:pt x="38198" y="2456"/>
                    </a:cubicBezTo>
                    <a:cubicBezTo>
                      <a:pt x="31597" y="5045"/>
                      <a:pt x="25683" y="9121"/>
                      <a:pt x="20914" y="14367"/>
                    </a:cubicBezTo>
                    <a:cubicBezTo>
                      <a:pt x="-4250" y="41232"/>
                      <a:pt x="-2817" y="83053"/>
                      <a:pt x="5153" y="118873"/>
                    </a:cubicBezTo>
                    <a:cubicBezTo>
                      <a:pt x="9588" y="138978"/>
                      <a:pt x="15576" y="158709"/>
                      <a:pt x="23063" y="177887"/>
                    </a:cubicBezTo>
                    <a:cubicBezTo>
                      <a:pt x="26183" y="186777"/>
                      <a:pt x="30686" y="195118"/>
                      <a:pt x="36407" y="202604"/>
                    </a:cubicBezTo>
                    <a:cubicBezTo>
                      <a:pt x="54317" y="223827"/>
                      <a:pt x="85660" y="226693"/>
                      <a:pt x="113242" y="223469"/>
                    </a:cubicBezTo>
                    <a:cubicBezTo>
                      <a:pt x="129540" y="221588"/>
                      <a:pt x="147719" y="216663"/>
                      <a:pt x="155151" y="201977"/>
                    </a:cubicBezTo>
                    <a:cubicBezTo>
                      <a:pt x="157710" y="196334"/>
                      <a:pt x="159169" y="190255"/>
                      <a:pt x="159450" y="184066"/>
                    </a:cubicBezTo>
                    <a:cubicBezTo>
                      <a:pt x="166883" y="111620"/>
                      <a:pt x="149868" y="49740"/>
                      <a:pt x="86466" y="11412"/>
                    </a:cubicBezTo>
                    <a:close/>
                  </a:path>
                </a:pathLst>
              </a:custGeom>
              <a:solidFill>
                <a:srgbClr val="F7AF87"/>
              </a:solidFill>
              <a:ln w="89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Graphic 5" descr="{&quot;Key&quot;:&quot;POWER_USER_SHAPE_ICON&quot;,&quot;Value&quot;:&quot;POWER_USER_SHAPE_ICON_STYLE_1&quot;}">
                <a:extLst>
                  <a:ext uri="{FF2B5EF4-FFF2-40B4-BE49-F238E27FC236}">
                    <a16:creationId xmlns:a16="http://schemas.microsoft.com/office/drawing/2014/main" id="{665AF037-C7F0-4250-B1B8-033A4B66C203}"/>
                  </a:ext>
                </a:extLst>
              </p:cNvPr>
              <p:cNvSpPr/>
              <p:nvPr/>
            </p:nvSpPr>
            <p:spPr>
              <a:xfrm>
                <a:off x="5741748" y="2322895"/>
                <a:ext cx="181984" cy="208425"/>
              </a:xfrm>
              <a:custGeom>
                <a:avLst/>
                <a:gdLst>
                  <a:gd name="connsiteX0" fmla="*/ 80793 w 181984"/>
                  <a:gd name="connsiteY0" fmla="*/ 18967 h 208425"/>
                  <a:gd name="connsiteX1" fmla="*/ 150374 w 181984"/>
                  <a:gd name="connsiteY1" fmla="*/ 3744 h 208425"/>
                  <a:gd name="connsiteX2" fmla="*/ 181807 w 181984"/>
                  <a:gd name="connsiteY2" fmla="*/ 51385 h 208425"/>
                  <a:gd name="connsiteX3" fmla="*/ 171598 w 181984"/>
                  <a:gd name="connsiteY3" fmla="*/ 109772 h 208425"/>
                  <a:gd name="connsiteX4" fmla="*/ 135330 w 181984"/>
                  <a:gd name="connsiteY4" fmla="*/ 174518 h 208425"/>
                  <a:gd name="connsiteX5" fmla="*/ 70853 w 181984"/>
                  <a:gd name="connsiteY5" fmla="*/ 208189 h 208425"/>
                  <a:gd name="connsiteX6" fmla="*/ 8615 w 181984"/>
                  <a:gd name="connsiteY6" fmla="*/ 175055 h 208425"/>
                  <a:gd name="connsiteX7" fmla="*/ 376 w 181984"/>
                  <a:gd name="connsiteY7" fmla="*/ 129115 h 208425"/>
                  <a:gd name="connsiteX8" fmla="*/ 4406 w 181984"/>
                  <a:gd name="connsiteY8" fmla="*/ 93295 h 208425"/>
                  <a:gd name="connsiteX9" fmla="*/ 80793 w 181984"/>
                  <a:gd name="connsiteY9" fmla="*/ 18967 h 208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1984" h="208425">
                    <a:moveTo>
                      <a:pt x="80793" y="18967"/>
                    </a:moveTo>
                    <a:cubicBezTo>
                      <a:pt x="101121" y="4818"/>
                      <a:pt x="127539" y="-6107"/>
                      <a:pt x="150374" y="3744"/>
                    </a:cubicBezTo>
                    <a:cubicBezTo>
                      <a:pt x="168552" y="12935"/>
                      <a:pt x="180508" y="31058"/>
                      <a:pt x="181807" y="51385"/>
                    </a:cubicBezTo>
                    <a:cubicBezTo>
                      <a:pt x="182840" y="71367"/>
                      <a:pt x="179350" y="91326"/>
                      <a:pt x="171598" y="109772"/>
                    </a:cubicBezTo>
                    <a:cubicBezTo>
                      <a:pt x="163735" y="133464"/>
                      <a:pt x="151426" y="155438"/>
                      <a:pt x="135330" y="174518"/>
                    </a:cubicBezTo>
                    <a:cubicBezTo>
                      <a:pt x="118990" y="193644"/>
                      <a:pt x="95886" y="205710"/>
                      <a:pt x="70853" y="208189"/>
                    </a:cubicBezTo>
                    <a:cubicBezTo>
                      <a:pt x="45432" y="210170"/>
                      <a:pt x="21165" y="197250"/>
                      <a:pt x="8615" y="175055"/>
                    </a:cubicBezTo>
                    <a:cubicBezTo>
                      <a:pt x="2536" y="160530"/>
                      <a:pt x="-277" y="144847"/>
                      <a:pt x="376" y="129115"/>
                    </a:cubicBezTo>
                    <a:cubicBezTo>
                      <a:pt x="-740" y="117025"/>
                      <a:pt x="631" y="104835"/>
                      <a:pt x="4406" y="93295"/>
                    </a:cubicBezTo>
                    <a:cubicBezTo>
                      <a:pt x="14256" y="68668"/>
                      <a:pt x="59928" y="33475"/>
                      <a:pt x="80793" y="18967"/>
                    </a:cubicBezTo>
                    <a:close/>
                  </a:path>
                </a:pathLst>
              </a:custGeom>
              <a:solidFill>
                <a:srgbClr val="F7AF87"/>
              </a:solidFill>
              <a:ln w="89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Graphic 5" descr="{&quot;Key&quot;:&quot;POWER_USER_SHAPE_ICON&quot;,&quot;Value&quot;:&quot;POWER_USER_SHAPE_ICON_STYLE_1&quot;}">
                <a:extLst>
                  <a:ext uri="{FF2B5EF4-FFF2-40B4-BE49-F238E27FC236}">
                    <a16:creationId xmlns:a16="http://schemas.microsoft.com/office/drawing/2014/main" id="{C5AF8558-6824-4051-B91E-ABC2B16FAE46}"/>
                  </a:ext>
                </a:extLst>
              </p:cNvPr>
              <p:cNvSpPr/>
              <p:nvPr/>
            </p:nvSpPr>
            <p:spPr>
              <a:xfrm>
                <a:off x="5250757" y="2678344"/>
                <a:ext cx="397428" cy="369040"/>
              </a:xfrm>
              <a:custGeom>
                <a:avLst/>
                <a:gdLst>
                  <a:gd name="connsiteX0" fmla="*/ 13611 w 397428"/>
                  <a:gd name="connsiteY0" fmla="*/ 147364 h 369040"/>
                  <a:gd name="connsiteX1" fmla="*/ -1 w 397428"/>
                  <a:gd name="connsiteY1" fmla="*/ 192140 h 369040"/>
                  <a:gd name="connsiteX2" fmla="*/ 6626 w 397428"/>
                  <a:gd name="connsiteY2" fmla="*/ 219005 h 369040"/>
                  <a:gd name="connsiteX3" fmla="*/ 172744 w 397428"/>
                  <a:gd name="connsiteY3" fmla="*/ 359063 h 369040"/>
                  <a:gd name="connsiteX4" fmla="*/ 233370 w 397428"/>
                  <a:gd name="connsiteY4" fmla="*/ 369003 h 369040"/>
                  <a:gd name="connsiteX5" fmla="*/ 393398 w 397428"/>
                  <a:gd name="connsiteY5" fmla="*/ 258049 h 369040"/>
                  <a:gd name="connsiteX6" fmla="*/ 397428 w 397428"/>
                  <a:gd name="connsiteY6" fmla="*/ 246497 h 369040"/>
                  <a:gd name="connsiteX7" fmla="*/ 393040 w 397428"/>
                  <a:gd name="connsiteY7" fmla="*/ 231363 h 369040"/>
                  <a:gd name="connsiteX8" fmla="*/ 380234 w 397428"/>
                  <a:gd name="connsiteY8" fmla="*/ 58887 h 369040"/>
                  <a:gd name="connsiteX9" fmla="*/ 379338 w 397428"/>
                  <a:gd name="connsiteY9" fmla="*/ 44380 h 369040"/>
                  <a:gd name="connsiteX10" fmla="*/ 370383 w 397428"/>
                  <a:gd name="connsiteY10" fmla="*/ 36947 h 369040"/>
                  <a:gd name="connsiteX11" fmla="*/ 245012 w 397428"/>
                  <a:gd name="connsiteY11" fmla="*/ 28977 h 369040"/>
                  <a:gd name="connsiteX12" fmla="*/ 72088 w 397428"/>
                  <a:gd name="connsiteY12" fmla="*/ -38 h 369040"/>
                  <a:gd name="connsiteX13" fmla="*/ 40476 w 397428"/>
                  <a:gd name="connsiteY13" fmla="*/ 42141 h 369040"/>
                  <a:gd name="connsiteX14" fmla="*/ 13611 w 397428"/>
                  <a:gd name="connsiteY14" fmla="*/ 147364 h 369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97428" h="369040">
                    <a:moveTo>
                      <a:pt x="13611" y="147364"/>
                    </a:moveTo>
                    <a:cubicBezTo>
                      <a:pt x="5659" y="161030"/>
                      <a:pt x="999" y="176360"/>
                      <a:pt x="-1" y="192140"/>
                    </a:cubicBezTo>
                    <a:cubicBezTo>
                      <a:pt x="589" y="201418"/>
                      <a:pt x="2834" y="210516"/>
                      <a:pt x="6626" y="219005"/>
                    </a:cubicBezTo>
                    <a:cubicBezTo>
                      <a:pt x="39402" y="299601"/>
                      <a:pt x="107282" y="340257"/>
                      <a:pt x="172744" y="359063"/>
                    </a:cubicBezTo>
                    <a:cubicBezTo>
                      <a:pt x="192390" y="365186"/>
                      <a:pt x="212797" y="368532"/>
                      <a:pt x="233370" y="369003"/>
                    </a:cubicBezTo>
                    <a:cubicBezTo>
                      <a:pt x="295160" y="369003"/>
                      <a:pt x="356234" y="326556"/>
                      <a:pt x="393398" y="258049"/>
                    </a:cubicBezTo>
                    <a:cubicBezTo>
                      <a:pt x="395570" y="254540"/>
                      <a:pt x="396946" y="250596"/>
                      <a:pt x="397428" y="246497"/>
                    </a:cubicBezTo>
                    <a:cubicBezTo>
                      <a:pt x="397221" y="241170"/>
                      <a:pt x="395715" y="235974"/>
                      <a:pt x="393040" y="231363"/>
                    </a:cubicBezTo>
                    <a:cubicBezTo>
                      <a:pt x="369936" y="181572"/>
                      <a:pt x="374145" y="117364"/>
                      <a:pt x="380234" y="58887"/>
                    </a:cubicBezTo>
                    <a:cubicBezTo>
                      <a:pt x="381163" y="54053"/>
                      <a:pt x="380855" y="49063"/>
                      <a:pt x="379338" y="44380"/>
                    </a:cubicBezTo>
                    <a:cubicBezTo>
                      <a:pt x="377488" y="40788"/>
                      <a:pt x="374254" y="38105"/>
                      <a:pt x="370383" y="36947"/>
                    </a:cubicBezTo>
                    <a:cubicBezTo>
                      <a:pt x="330354" y="20111"/>
                      <a:pt x="287369" y="30589"/>
                      <a:pt x="245012" y="28977"/>
                    </a:cubicBezTo>
                    <a:cubicBezTo>
                      <a:pt x="186803" y="26828"/>
                      <a:pt x="130386" y="52"/>
                      <a:pt x="72088" y="-38"/>
                    </a:cubicBezTo>
                    <a:cubicBezTo>
                      <a:pt x="46118" y="-38"/>
                      <a:pt x="44148" y="9634"/>
                      <a:pt x="40476" y="42141"/>
                    </a:cubicBezTo>
                    <a:cubicBezTo>
                      <a:pt x="37246" y="78433"/>
                      <a:pt x="28174" y="113965"/>
                      <a:pt x="13611" y="147364"/>
                    </a:cubicBezTo>
                    <a:close/>
                  </a:path>
                </a:pathLst>
              </a:custGeom>
              <a:solidFill>
                <a:srgbClr val="F7AF87"/>
              </a:solidFill>
              <a:ln w="89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Graphic 5" descr="{&quot;Key&quot;:&quot;POWER_USER_SHAPE_ICON&quot;,&quot;Value&quot;:&quot;POWER_USER_SHAPE_ICON_STYLE_1&quot;}">
                <a:extLst>
                  <a:ext uri="{FF2B5EF4-FFF2-40B4-BE49-F238E27FC236}">
                    <a16:creationId xmlns:a16="http://schemas.microsoft.com/office/drawing/2014/main" id="{8607630B-A8B2-40D9-B0E0-01BB151A5FCD}"/>
                  </a:ext>
                </a:extLst>
              </p:cNvPr>
              <p:cNvSpPr/>
              <p:nvPr/>
            </p:nvSpPr>
            <p:spPr>
              <a:xfrm>
                <a:off x="5265085" y="2658195"/>
                <a:ext cx="383100" cy="275792"/>
              </a:xfrm>
              <a:custGeom>
                <a:avLst/>
                <a:gdLst>
                  <a:gd name="connsiteX0" fmla="*/ -1 w 383100"/>
                  <a:gd name="connsiteY0" fmla="*/ -38 h 275792"/>
                  <a:gd name="connsiteX1" fmla="*/ 114983 w 383100"/>
                  <a:gd name="connsiteY1" fmla="*/ 217841 h 275792"/>
                  <a:gd name="connsiteX2" fmla="*/ 366354 w 383100"/>
                  <a:gd name="connsiteY2" fmla="*/ 210587 h 275792"/>
                  <a:gd name="connsiteX3" fmla="*/ 383100 w 383100"/>
                  <a:gd name="connsiteY3" fmla="*/ -38 h 275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3100" h="275792">
                    <a:moveTo>
                      <a:pt x="-1" y="-38"/>
                    </a:moveTo>
                    <a:cubicBezTo>
                      <a:pt x="-1" y="-38"/>
                      <a:pt x="33581" y="131603"/>
                      <a:pt x="114983" y="217841"/>
                    </a:cubicBezTo>
                    <a:cubicBezTo>
                      <a:pt x="196385" y="304078"/>
                      <a:pt x="389100" y="287601"/>
                      <a:pt x="366354" y="210587"/>
                    </a:cubicBezTo>
                    <a:cubicBezTo>
                      <a:pt x="347190" y="146021"/>
                      <a:pt x="383100" y="-38"/>
                      <a:pt x="383100" y="-38"/>
                    </a:cubicBezTo>
                    <a:close/>
                  </a:path>
                </a:pathLst>
              </a:custGeom>
              <a:solidFill>
                <a:srgbClr val="000000">
                  <a:alpha val="44000"/>
                </a:srgbClr>
              </a:solidFill>
              <a:ln w="89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Graphic 5" descr="{&quot;Key&quot;:&quot;POWER_USER_SHAPE_ICON&quot;,&quot;Value&quot;:&quot;POWER_USER_SHAPE_ICON_STYLE_1&quot;}">
                <a:extLst>
                  <a:ext uri="{FF2B5EF4-FFF2-40B4-BE49-F238E27FC236}">
                    <a16:creationId xmlns:a16="http://schemas.microsoft.com/office/drawing/2014/main" id="{7AFE3208-CCB9-40FC-8A36-88F1B81B6E1F}"/>
                  </a:ext>
                </a:extLst>
              </p:cNvPr>
              <p:cNvSpPr/>
              <p:nvPr/>
            </p:nvSpPr>
            <p:spPr>
              <a:xfrm>
                <a:off x="5150459" y="1946800"/>
                <a:ext cx="658714" cy="857184"/>
              </a:xfrm>
              <a:custGeom>
                <a:avLst/>
                <a:gdLst>
                  <a:gd name="connsiteX0" fmla="*/ 651037 w 658714"/>
                  <a:gd name="connsiteY0" fmla="*/ 463122 h 857184"/>
                  <a:gd name="connsiteX1" fmla="*/ 325518 w 658714"/>
                  <a:gd name="connsiteY1" fmla="*/ 857147 h 857184"/>
                  <a:gd name="connsiteX2" fmla="*/ -1 w 658714"/>
                  <a:gd name="connsiteY2" fmla="*/ 463122 h 857184"/>
                  <a:gd name="connsiteX3" fmla="*/ 295518 w 658714"/>
                  <a:gd name="connsiteY3" fmla="*/ -38 h 857184"/>
                  <a:gd name="connsiteX4" fmla="*/ 651037 w 658714"/>
                  <a:gd name="connsiteY4" fmla="*/ 463122 h 857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8714" h="857184">
                    <a:moveTo>
                      <a:pt x="651037" y="463122"/>
                    </a:moveTo>
                    <a:cubicBezTo>
                      <a:pt x="625336" y="679030"/>
                      <a:pt x="505337" y="857147"/>
                      <a:pt x="325518" y="857147"/>
                    </a:cubicBezTo>
                    <a:cubicBezTo>
                      <a:pt x="145699" y="857147"/>
                      <a:pt x="-1" y="680821"/>
                      <a:pt x="-1" y="463122"/>
                    </a:cubicBezTo>
                    <a:cubicBezTo>
                      <a:pt x="-1" y="245422"/>
                      <a:pt x="115610" y="-38"/>
                      <a:pt x="295518" y="-38"/>
                    </a:cubicBezTo>
                    <a:cubicBezTo>
                      <a:pt x="475427" y="-38"/>
                      <a:pt x="703604" y="21813"/>
                      <a:pt x="651037" y="463122"/>
                    </a:cubicBezTo>
                    <a:close/>
                  </a:path>
                </a:pathLst>
              </a:custGeom>
              <a:solidFill>
                <a:srgbClr val="F7AF87"/>
              </a:solidFill>
              <a:ln w="89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" name="Graphic 5" descr="{&quot;Key&quot;:&quot;POWER_USER_SHAPE_ICON&quot;,&quot;Value&quot;:&quot;POWER_USER_SHAPE_ICON_STYLE_1&quot;}">
                <a:extLst>
                  <a:ext uri="{FF2B5EF4-FFF2-40B4-BE49-F238E27FC236}">
                    <a16:creationId xmlns:a16="http://schemas.microsoft.com/office/drawing/2014/main" id="{75FF6BFC-FC49-450B-9123-69854A619C70}"/>
                  </a:ext>
                </a:extLst>
              </p:cNvPr>
              <p:cNvSpPr/>
              <p:nvPr/>
            </p:nvSpPr>
            <p:spPr>
              <a:xfrm>
                <a:off x="5077312" y="1634014"/>
                <a:ext cx="851178" cy="755707"/>
              </a:xfrm>
              <a:custGeom>
                <a:avLst/>
                <a:gdLst>
                  <a:gd name="connsiteX0" fmla="*/ 24073 w 851178"/>
                  <a:gd name="connsiteY0" fmla="*/ 704715 h 755706"/>
                  <a:gd name="connsiteX1" fmla="*/ 521 w 851178"/>
                  <a:gd name="connsiteY1" fmla="*/ 446986 h 755706"/>
                  <a:gd name="connsiteX2" fmla="*/ 25058 w 851178"/>
                  <a:gd name="connsiteY2" fmla="*/ 338360 h 755706"/>
                  <a:gd name="connsiteX3" fmla="*/ 42968 w 851178"/>
                  <a:gd name="connsiteY3" fmla="*/ 317853 h 755706"/>
                  <a:gd name="connsiteX4" fmla="*/ 49863 w 851178"/>
                  <a:gd name="connsiteY4" fmla="*/ 287406 h 755706"/>
                  <a:gd name="connsiteX5" fmla="*/ 186250 w 851178"/>
                  <a:gd name="connsiteY5" fmla="*/ 91199 h 755706"/>
                  <a:gd name="connsiteX6" fmla="*/ 436008 w 851178"/>
                  <a:gd name="connsiteY6" fmla="*/ 1647 h 755706"/>
                  <a:gd name="connsiteX7" fmla="*/ 522336 w 851178"/>
                  <a:gd name="connsiteY7" fmla="*/ 5319 h 755706"/>
                  <a:gd name="connsiteX8" fmla="*/ 603828 w 851178"/>
                  <a:gd name="connsiteY8" fmla="*/ 38005 h 755706"/>
                  <a:gd name="connsiteX9" fmla="*/ 712006 w 851178"/>
                  <a:gd name="connsiteY9" fmla="*/ 122363 h 755706"/>
                  <a:gd name="connsiteX10" fmla="*/ 752304 w 851178"/>
                  <a:gd name="connsiteY10" fmla="*/ 250510 h 755706"/>
                  <a:gd name="connsiteX11" fmla="*/ 836750 w 851178"/>
                  <a:gd name="connsiteY11" fmla="*/ 342032 h 755706"/>
                  <a:gd name="connsiteX12" fmla="*/ 849109 w 851178"/>
                  <a:gd name="connsiteY12" fmla="*/ 472687 h 755706"/>
                  <a:gd name="connsiteX13" fmla="*/ 716931 w 851178"/>
                  <a:gd name="connsiteY13" fmla="*/ 748236 h 755706"/>
                  <a:gd name="connsiteX14" fmla="*/ 669648 w 851178"/>
                  <a:gd name="connsiteY14" fmla="*/ 537164 h 755706"/>
                  <a:gd name="connsiteX15" fmla="*/ 635887 w 851178"/>
                  <a:gd name="connsiteY15" fmla="*/ 468389 h 755706"/>
                  <a:gd name="connsiteX16" fmla="*/ 622275 w 851178"/>
                  <a:gd name="connsiteY16" fmla="*/ 389673 h 755706"/>
                  <a:gd name="connsiteX17" fmla="*/ 533888 w 851178"/>
                  <a:gd name="connsiteY17" fmla="*/ 468478 h 755706"/>
                  <a:gd name="connsiteX18" fmla="*/ 465113 w 851178"/>
                  <a:gd name="connsiteY18" fmla="*/ 493642 h 755706"/>
                  <a:gd name="connsiteX19" fmla="*/ 228876 w 851178"/>
                  <a:gd name="connsiteY19" fmla="*/ 485403 h 755706"/>
                  <a:gd name="connsiteX20" fmla="*/ 140489 w 851178"/>
                  <a:gd name="connsiteY20" fmla="*/ 493642 h 755706"/>
                  <a:gd name="connsiteX21" fmla="*/ 129027 w 851178"/>
                  <a:gd name="connsiteY21" fmla="*/ 550149 h 755706"/>
                  <a:gd name="connsiteX22" fmla="*/ 113713 w 851178"/>
                  <a:gd name="connsiteY22" fmla="*/ 612387 h 755706"/>
                  <a:gd name="connsiteX23" fmla="*/ 66251 w 851178"/>
                  <a:gd name="connsiteY23" fmla="*/ 755669 h 755706"/>
                  <a:gd name="connsiteX24" fmla="*/ 24073 w 851178"/>
                  <a:gd name="connsiteY24" fmla="*/ 704715 h 755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851178" h="755706">
                    <a:moveTo>
                      <a:pt x="24073" y="704715"/>
                    </a:moveTo>
                    <a:cubicBezTo>
                      <a:pt x="12132" y="619283"/>
                      <a:pt x="4282" y="533373"/>
                      <a:pt x="521" y="446986"/>
                    </a:cubicBezTo>
                    <a:cubicBezTo>
                      <a:pt x="-1091" y="408927"/>
                      <a:pt x="-464" y="366390"/>
                      <a:pt x="25058" y="338360"/>
                    </a:cubicBezTo>
                    <a:cubicBezTo>
                      <a:pt x="31783" y="332223"/>
                      <a:pt x="37792" y="325343"/>
                      <a:pt x="42968" y="317853"/>
                    </a:cubicBezTo>
                    <a:cubicBezTo>
                      <a:pt x="47211" y="308244"/>
                      <a:pt x="49553" y="297905"/>
                      <a:pt x="49863" y="287406"/>
                    </a:cubicBezTo>
                    <a:cubicBezTo>
                      <a:pt x="59535" y="205824"/>
                      <a:pt x="118549" y="137676"/>
                      <a:pt x="186250" y="91199"/>
                    </a:cubicBezTo>
                    <a:cubicBezTo>
                      <a:pt x="260433" y="40400"/>
                      <a:pt x="346448" y="9559"/>
                      <a:pt x="436008" y="1647"/>
                    </a:cubicBezTo>
                    <a:cubicBezTo>
                      <a:pt x="464805" y="-1484"/>
                      <a:pt x="493909" y="-246"/>
                      <a:pt x="522336" y="5319"/>
                    </a:cubicBezTo>
                    <a:cubicBezTo>
                      <a:pt x="550913" y="12293"/>
                      <a:pt x="578352" y="23299"/>
                      <a:pt x="603828" y="38005"/>
                    </a:cubicBezTo>
                    <a:cubicBezTo>
                      <a:pt x="644305" y="59945"/>
                      <a:pt x="683260" y="86452"/>
                      <a:pt x="712006" y="122363"/>
                    </a:cubicBezTo>
                    <a:cubicBezTo>
                      <a:pt x="740751" y="158273"/>
                      <a:pt x="758393" y="204929"/>
                      <a:pt x="752304" y="250510"/>
                    </a:cubicBezTo>
                    <a:cubicBezTo>
                      <a:pt x="792213" y="267583"/>
                      <a:pt x="822937" y="300881"/>
                      <a:pt x="836750" y="342032"/>
                    </a:cubicBezTo>
                    <a:cubicBezTo>
                      <a:pt x="849946" y="384243"/>
                      <a:pt x="854156" y="428750"/>
                      <a:pt x="849109" y="472687"/>
                    </a:cubicBezTo>
                    <a:cubicBezTo>
                      <a:pt x="840153" y="577283"/>
                      <a:pt x="800393" y="684655"/>
                      <a:pt x="716931" y="748236"/>
                    </a:cubicBezTo>
                    <a:cubicBezTo>
                      <a:pt x="718274" y="675110"/>
                      <a:pt x="702059" y="602729"/>
                      <a:pt x="669648" y="537164"/>
                    </a:cubicBezTo>
                    <a:cubicBezTo>
                      <a:pt x="657251" y="514818"/>
                      <a:pt x="645983" y="491864"/>
                      <a:pt x="635887" y="468389"/>
                    </a:cubicBezTo>
                    <a:cubicBezTo>
                      <a:pt x="626378" y="443256"/>
                      <a:pt x="621758" y="416539"/>
                      <a:pt x="622275" y="389673"/>
                    </a:cubicBezTo>
                    <a:cubicBezTo>
                      <a:pt x="587350" y="408300"/>
                      <a:pt x="566843" y="446449"/>
                      <a:pt x="533888" y="468478"/>
                    </a:cubicBezTo>
                    <a:cubicBezTo>
                      <a:pt x="512812" y="481248"/>
                      <a:pt x="489453" y="489795"/>
                      <a:pt x="465113" y="493642"/>
                    </a:cubicBezTo>
                    <a:cubicBezTo>
                      <a:pt x="386783" y="509112"/>
                      <a:pt x="305939" y="506292"/>
                      <a:pt x="228876" y="485403"/>
                    </a:cubicBezTo>
                    <a:cubicBezTo>
                      <a:pt x="198429" y="477165"/>
                      <a:pt x="159653" y="468568"/>
                      <a:pt x="140489" y="493642"/>
                    </a:cubicBezTo>
                    <a:cubicBezTo>
                      <a:pt x="128579" y="509135"/>
                      <a:pt x="130639" y="530627"/>
                      <a:pt x="129027" y="550149"/>
                    </a:cubicBezTo>
                    <a:cubicBezTo>
                      <a:pt x="126376" y="571423"/>
                      <a:pt x="121236" y="592312"/>
                      <a:pt x="113713" y="612387"/>
                    </a:cubicBezTo>
                    <a:lnTo>
                      <a:pt x="66251" y="755669"/>
                    </a:lnTo>
                    <a:cubicBezTo>
                      <a:pt x="50132" y="741968"/>
                      <a:pt x="27117" y="725759"/>
                      <a:pt x="24073" y="704715"/>
                    </a:cubicBezTo>
                    <a:close/>
                  </a:path>
                </a:pathLst>
              </a:custGeom>
              <a:solidFill>
                <a:srgbClr val="404040"/>
              </a:solidFill>
              <a:ln w="89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Graphic 5" descr="{&quot;Key&quot;:&quot;POWER_USER_SHAPE_ICON&quot;,&quot;Value&quot;:&quot;POWER_USER_SHAPE_ICON_STYLE_1&quot;}">
                <a:extLst>
                  <a:ext uri="{FF2B5EF4-FFF2-40B4-BE49-F238E27FC236}">
                    <a16:creationId xmlns:a16="http://schemas.microsoft.com/office/drawing/2014/main" id="{F091E92A-6B15-430F-AC93-62BEDDA6E9F3}"/>
                  </a:ext>
                </a:extLst>
              </p:cNvPr>
              <p:cNvSpPr/>
              <p:nvPr/>
            </p:nvSpPr>
            <p:spPr>
              <a:xfrm>
                <a:off x="5781980" y="2367406"/>
                <a:ext cx="108760" cy="132803"/>
              </a:xfrm>
              <a:custGeom>
                <a:avLst/>
                <a:gdLst>
                  <a:gd name="connsiteX0" fmla="*/ 20054 w 108760"/>
                  <a:gd name="connsiteY0" fmla="*/ 73590 h 132803"/>
                  <a:gd name="connsiteX1" fmla="*/ 48263 w 108760"/>
                  <a:gd name="connsiteY1" fmla="*/ 66784 h 132803"/>
                  <a:gd name="connsiteX2" fmla="*/ 59277 w 108760"/>
                  <a:gd name="connsiteY2" fmla="*/ 57829 h 132803"/>
                  <a:gd name="connsiteX3" fmla="*/ 63845 w 108760"/>
                  <a:gd name="connsiteY3" fmla="*/ 17710 h 132803"/>
                  <a:gd name="connsiteX4" fmla="*/ 89008 w 108760"/>
                  <a:gd name="connsiteY4" fmla="*/ 874 h 132803"/>
                  <a:gd name="connsiteX5" fmla="*/ 100292 w 108760"/>
                  <a:gd name="connsiteY5" fmla="*/ 874 h 132803"/>
                  <a:gd name="connsiteX6" fmla="*/ 108531 w 108760"/>
                  <a:gd name="connsiteY6" fmla="*/ 17710 h 132803"/>
                  <a:gd name="connsiteX7" fmla="*/ 83098 w 108760"/>
                  <a:gd name="connsiteY7" fmla="*/ 95978 h 132803"/>
                  <a:gd name="connsiteX8" fmla="*/ 9845 w 108760"/>
                  <a:gd name="connsiteY8" fmla="*/ 132694 h 132803"/>
                  <a:gd name="connsiteX9" fmla="*/ 5636 w 108760"/>
                  <a:gd name="connsiteY9" fmla="*/ 132067 h 132803"/>
                  <a:gd name="connsiteX10" fmla="*/ 2771 w 108760"/>
                  <a:gd name="connsiteY10" fmla="*/ 127947 h 132803"/>
                  <a:gd name="connsiteX11" fmla="*/ 11726 w 108760"/>
                  <a:gd name="connsiteY11" fmla="*/ 79858 h 13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8760" h="132803">
                    <a:moveTo>
                      <a:pt x="20054" y="73590"/>
                    </a:moveTo>
                    <a:cubicBezTo>
                      <a:pt x="29966" y="74729"/>
                      <a:pt x="39961" y="72317"/>
                      <a:pt x="48263" y="66784"/>
                    </a:cubicBezTo>
                    <a:cubicBezTo>
                      <a:pt x="52605" y="64735"/>
                      <a:pt x="56385" y="61662"/>
                      <a:pt x="59277" y="57829"/>
                    </a:cubicBezTo>
                    <a:cubicBezTo>
                      <a:pt x="66621" y="46277"/>
                      <a:pt x="58561" y="30247"/>
                      <a:pt x="63845" y="17710"/>
                    </a:cubicBezTo>
                    <a:cubicBezTo>
                      <a:pt x="69126" y="8460"/>
                      <a:pt x="78443" y="2227"/>
                      <a:pt x="89008" y="874"/>
                    </a:cubicBezTo>
                    <a:cubicBezTo>
                      <a:pt x="92671" y="-342"/>
                      <a:pt x="96629" y="-342"/>
                      <a:pt x="100292" y="874"/>
                    </a:cubicBezTo>
                    <a:cubicBezTo>
                      <a:pt x="105853" y="4608"/>
                      <a:pt x="108995" y="11028"/>
                      <a:pt x="108531" y="17710"/>
                    </a:cubicBezTo>
                    <a:cubicBezTo>
                      <a:pt x="110354" y="46089"/>
                      <a:pt x="101255" y="74091"/>
                      <a:pt x="83098" y="95978"/>
                    </a:cubicBezTo>
                    <a:cubicBezTo>
                      <a:pt x="64736" y="117728"/>
                      <a:pt x="38259" y="130999"/>
                      <a:pt x="9845" y="132694"/>
                    </a:cubicBezTo>
                    <a:cubicBezTo>
                      <a:pt x="8411" y="132894"/>
                      <a:pt x="6950" y="132677"/>
                      <a:pt x="5636" y="132067"/>
                    </a:cubicBezTo>
                    <a:cubicBezTo>
                      <a:pt x="4197" y="131102"/>
                      <a:pt x="3175" y="129632"/>
                      <a:pt x="2771" y="127947"/>
                    </a:cubicBezTo>
                    <a:cubicBezTo>
                      <a:pt x="-3015" y="111466"/>
                      <a:pt x="395" y="93152"/>
                      <a:pt x="11726" y="79858"/>
                    </a:cubicBezTo>
                  </a:path>
                </a:pathLst>
              </a:custGeom>
              <a:solidFill>
                <a:srgbClr val="000000">
                  <a:alpha val="36000"/>
                </a:srgbClr>
              </a:solidFill>
              <a:ln w="89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Graphic 5" descr="{&quot;Key&quot;:&quot;POWER_USER_SHAPE_ICON&quot;,&quot;Value&quot;:&quot;POWER_USER_SHAPE_ICON_STYLE_1&quot;}">
                <a:extLst>
                  <a:ext uri="{FF2B5EF4-FFF2-40B4-BE49-F238E27FC236}">
                    <a16:creationId xmlns:a16="http://schemas.microsoft.com/office/drawing/2014/main" id="{82DE139C-1196-4EB0-9590-5A4A3C41351C}"/>
                  </a:ext>
                </a:extLst>
              </p:cNvPr>
              <p:cNvSpPr/>
              <p:nvPr/>
            </p:nvSpPr>
            <p:spPr>
              <a:xfrm>
                <a:off x="5074100" y="2369304"/>
                <a:ext cx="68509" cy="114255"/>
              </a:xfrm>
              <a:custGeom>
                <a:avLst/>
                <a:gdLst>
                  <a:gd name="connsiteX0" fmla="*/ 25941 w 68509"/>
                  <a:gd name="connsiteY0" fmla="*/ 34707 h 114255"/>
                  <a:gd name="connsiteX1" fmla="*/ 45284 w 68509"/>
                  <a:gd name="connsiteY1" fmla="*/ 48319 h 114255"/>
                  <a:gd name="connsiteX2" fmla="*/ 68388 w 68509"/>
                  <a:gd name="connsiteY2" fmla="*/ 88169 h 114255"/>
                  <a:gd name="connsiteX3" fmla="*/ 53165 w 68509"/>
                  <a:gd name="connsiteY3" fmla="*/ 113602 h 114255"/>
                  <a:gd name="connsiteX4" fmla="*/ 26299 w 68509"/>
                  <a:gd name="connsiteY4" fmla="*/ 101692 h 114255"/>
                  <a:gd name="connsiteX5" fmla="*/ 150 w 68509"/>
                  <a:gd name="connsiteY5" fmla="*/ 27454 h 114255"/>
                  <a:gd name="connsiteX6" fmla="*/ 18866 w 68509"/>
                  <a:gd name="connsiteY6" fmla="*/ 588 h 114255"/>
                  <a:gd name="connsiteX7" fmla="*/ 25941 w 68509"/>
                  <a:gd name="connsiteY7" fmla="*/ 34707 h 114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509" h="114255">
                    <a:moveTo>
                      <a:pt x="25941" y="34707"/>
                    </a:moveTo>
                    <a:cubicBezTo>
                      <a:pt x="30060" y="41603"/>
                      <a:pt x="38389" y="44289"/>
                      <a:pt x="45284" y="48319"/>
                    </a:cubicBezTo>
                    <a:cubicBezTo>
                      <a:pt x="59310" y="56761"/>
                      <a:pt x="68030" y="71803"/>
                      <a:pt x="68388" y="88169"/>
                    </a:cubicBezTo>
                    <a:cubicBezTo>
                      <a:pt x="69463" y="99073"/>
                      <a:pt x="63283" y="109398"/>
                      <a:pt x="53165" y="113602"/>
                    </a:cubicBezTo>
                    <a:cubicBezTo>
                      <a:pt x="43224" y="116378"/>
                      <a:pt x="33284" y="109303"/>
                      <a:pt x="26299" y="101692"/>
                    </a:cubicBezTo>
                    <a:cubicBezTo>
                      <a:pt x="8080" y="81394"/>
                      <a:pt x="-1327" y="54689"/>
                      <a:pt x="150" y="27454"/>
                    </a:cubicBezTo>
                    <a:cubicBezTo>
                      <a:pt x="687" y="18498"/>
                      <a:pt x="4538" y="-4069"/>
                      <a:pt x="18866" y="588"/>
                    </a:cubicBezTo>
                    <a:cubicBezTo>
                      <a:pt x="30329" y="4618"/>
                      <a:pt x="20389" y="25394"/>
                      <a:pt x="25941" y="34707"/>
                    </a:cubicBezTo>
                    <a:close/>
                  </a:path>
                </a:pathLst>
              </a:custGeom>
              <a:solidFill>
                <a:srgbClr val="000000">
                  <a:alpha val="36000"/>
                </a:srgbClr>
              </a:solidFill>
              <a:ln w="89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Graphic 5" descr="{&quot;Key&quot;:&quot;POWER_USER_SHAPE_ICON&quot;,&quot;Value&quot;:&quot;POWER_USER_SHAPE_ICON_STYLE_1&quot;}">
                <a:extLst>
                  <a:ext uri="{FF2B5EF4-FFF2-40B4-BE49-F238E27FC236}">
                    <a16:creationId xmlns:a16="http://schemas.microsoft.com/office/drawing/2014/main" id="{E10C2A59-B4DF-4337-86AA-C6BAFB122CE6}"/>
                  </a:ext>
                </a:extLst>
              </p:cNvPr>
              <p:cNvSpPr/>
              <p:nvPr/>
            </p:nvSpPr>
            <p:spPr>
              <a:xfrm>
                <a:off x="5115057" y="2102087"/>
                <a:ext cx="105034" cy="265962"/>
              </a:xfrm>
              <a:custGeom>
                <a:avLst/>
                <a:gdLst>
                  <a:gd name="connsiteX0" fmla="*/ 17312 w 105034"/>
                  <a:gd name="connsiteY0" fmla="*/ 28166 h 265962"/>
                  <a:gd name="connsiteX1" fmla="*/ 924 w 105034"/>
                  <a:gd name="connsiteY1" fmla="*/ 73479 h 265962"/>
                  <a:gd name="connsiteX2" fmla="*/ 3432 w 105034"/>
                  <a:gd name="connsiteY2" fmla="*/ 144224 h 265962"/>
                  <a:gd name="connsiteX3" fmla="*/ 16954 w 105034"/>
                  <a:gd name="connsiteY3" fmla="*/ 265925 h 265962"/>
                  <a:gd name="connsiteX4" fmla="*/ 82595 w 105034"/>
                  <a:gd name="connsiteY4" fmla="*/ 97031 h 265962"/>
                  <a:gd name="connsiteX5" fmla="*/ 91013 w 105034"/>
                  <a:gd name="connsiteY5" fmla="*/ 39628 h 265962"/>
                  <a:gd name="connsiteX6" fmla="*/ 103729 w 105034"/>
                  <a:gd name="connsiteY6" fmla="*/ 3808 h 265962"/>
                  <a:gd name="connsiteX7" fmla="*/ 55013 w 105034"/>
                  <a:gd name="connsiteY7" fmla="*/ 4703 h 265962"/>
                  <a:gd name="connsiteX8" fmla="*/ 17312 w 105034"/>
                  <a:gd name="connsiteY8" fmla="*/ 28166 h 265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5034" h="265962">
                    <a:moveTo>
                      <a:pt x="17312" y="28166"/>
                    </a:moveTo>
                    <a:cubicBezTo>
                      <a:pt x="7729" y="41445"/>
                      <a:pt x="2052" y="57141"/>
                      <a:pt x="924" y="73479"/>
                    </a:cubicBezTo>
                    <a:cubicBezTo>
                      <a:pt x="-882" y="97080"/>
                      <a:pt x="-41" y="120810"/>
                      <a:pt x="3432" y="144224"/>
                    </a:cubicBezTo>
                    <a:lnTo>
                      <a:pt x="16954" y="265925"/>
                    </a:lnTo>
                    <a:cubicBezTo>
                      <a:pt x="33790" y="207716"/>
                      <a:pt x="73550" y="156940"/>
                      <a:pt x="82595" y="97031"/>
                    </a:cubicBezTo>
                    <a:cubicBezTo>
                      <a:pt x="85461" y="77956"/>
                      <a:pt x="84924" y="58076"/>
                      <a:pt x="91013" y="39628"/>
                    </a:cubicBezTo>
                    <a:cubicBezTo>
                      <a:pt x="93700" y="31569"/>
                      <a:pt x="109640" y="11688"/>
                      <a:pt x="103729" y="3808"/>
                    </a:cubicBezTo>
                    <a:cubicBezTo>
                      <a:pt x="97819" y="-4073"/>
                      <a:pt x="63879" y="2196"/>
                      <a:pt x="55013" y="4703"/>
                    </a:cubicBezTo>
                    <a:cubicBezTo>
                      <a:pt x="40319" y="8429"/>
                      <a:pt x="27145" y="16628"/>
                      <a:pt x="17312" y="28166"/>
                    </a:cubicBezTo>
                    <a:close/>
                  </a:path>
                </a:pathLst>
              </a:custGeom>
              <a:solidFill>
                <a:srgbClr val="000000">
                  <a:alpha val="65000"/>
                </a:srgbClr>
              </a:solidFill>
              <a:ln w="89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Graphic 5" descr="{&quot;Key&quot;:&quot;POWER_USER_SHAPE_ICON&quot;,&quot;Value&quot;:&quot;POWER_USER_SHAPE_ICON_STYLE_1&quot;}">
                <a:extLst>
                  <a:ext uri="{FF2B5EF4-FFF2-40B4-BE49-F238E27FC236}">
                    <a16:creationId xmlns:a16="http://schemas.microsoft.com/office/drawing/2014/main" id="{ACEACD87-C9E8-4F57-8701-79D4283A3D7A}"/>
                  </a:ext>
                </a:extLst>
              </p:cNvPr>
              <p:cNvSpPr/>
              <p:nvPr/>
            </p:nvSpPr>
            <p:spPr>
              <a:xfrm>
                <a:off x="5698676" y="1926149"/>
                <a:ext cx="167536" cy="394528"/>
              </a:xfrm>
              <a:custGeom>
                <a:avLst/>
                <a:gdLst>
                  <a:gd name="connsiteX0" fmla="*/ 102373 w 167536"/>
                  <a:gd name="connsiteY0" fmla="*/ 913 h 394528"/>
                  <a:gd name="connsiteX1" fmla="*/ 106851 w 167536"/>
                  <a:gd name="connsiteY1" fmla="*/ 17 h 394528"/>
                  <a:gd name="connsiteX2" fmla="*/ 111060 w 167536"/>
                  <a:gd name="connsiteY2" fmla="*/ 4136 h 394528"/>
                  <a:gd name="connsiteX3" fmla="*/ 161656 w 167536"/>
                  <a:gd name="connsiteY3" fmla="*/ 115090 h 394528"/>
                  <a:gd name="connsiteX4" fmla="*/ 167298 w 167536"/>
                  <a:gd name="connsiteY4" fmla="*/ 182164 h 394528"/>
                  <a:gd name="connsiteX5" fmla="*/ 99687 w 167536"/>
                  <a:gd name="connsiteY5" fmla="*/ 394491 h 394528"/>
                  <a:gd name="connsiteX6" fmla="*/ 85448 w 167536"/>
                  <a:gd name="connsiteY6" fmla="*/ 308342 h 394528"/>
                  <a:gd name="connsiteX7" fmla="*/ 34404 w 167536"/>
                  <a:gd name="connsiteY7" fmla="*/ 201687 h 394528"/>
                  <a:gd name="connsiteX8" fmla="*/ 7986 w 167536"/>
                  <a:gd name="connsiteY8" fmla="*/ 83210 h 394528"/>
                  <a:gd name="connsiteX9" fmla="*/ 102373 w 167536"/>
                  <a:gd name="connsiteY9" fmla="*/ 913 h 394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7536" h="394528">
                    <a:moveTo>
                      <a:pt x="102373" y="913"/>
                    </a:moveTo>
                    <a:cubicBezTo>
                      <a:pt x="103730" y="140"/>
                      <a:pt x="105301" y="-174"/>
                      <a:pt x="106851" y="17"/>
                    </a:cubicBezTo>
                    <a:cubicBezTo>
                      <a:pt x="108821" y="465"/>
                      <a:pt x="109985" y="2345"/>
                      <a:pt x="111060" y="4136"/>
                    </a:cubicBezTo>
                    <a:cubicBezTo>
                      <a:pt x="131657" y="39330"/>
                      <a:pt x="152612" y="75240"/>
                      <a:pt x="161656" y="115090"/>
                    </a:cubicBezTo>
                    <a:cubicBezTo>
                      <a:pt x="166353" y="137122"/>
                      <a:pt x="168248" y="159658"/>
                      <a:pt x="167298" y="182164"/>
                    </a:cubicBezTo>
                    <a:cubicBezTo>
                      <a:pt x="164994" y="257858"/>
                      <a:pt x="141575" y="331401"/>
                      <a:pt x="99687" y="394491"/>
                    </a:cubicBezTo>
                    <a:cubicBezTo>
                      <a:pt x="91269" y="366640"/>
                      <a:pt x="92164" y="336730"/>
                      <a:pt x="85448" y="308342"/>
                    </a:cubicBezTo>
                    <a:cubicBezTo>
                      <a:pt x="76493" y="269835"/>
                      <a:pt x="54015" y="236074"/>
                      <a:pt x="34404" y="201687"/>
                    </a:cubicBezTo>
                    <a:cubicBezTo>
                      <a:pt x="16494" y="170344"/>
                      <a:pt x="-14760" y="117419"/>
                      <a:pt x="7986" y="83210"/>
                    </a:cubicBezTo>
                    <a:cubicBezTo>
                      <a:pt x="30582" y="47017"/>
                      <a:pt x="63439" y="18368"/>
                      <a:pt x="102373" y="913"/>
                    </a:cubicBezTo>
                    <a:close/>
                  </a:path>
                </a:pathLst>
              </a:custGeom>
              <a:solidFill>
                <a:srgbClr val="000000">
                  <a:alpha val="69000"/>
                </a:srgbClr>
              </a:solidFill>
              <a:ln w="89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Graphic 5" descr="{&quot;Key&quot;:&quot;POWER_USER_SHAPE_ICON&quot;,&quot;Value&quot;:&quot;POWER_USER_SHAPE_ICON_STYLE_1&quot;}">
                <a:extLst>
                  <a:ext uri="{FF2B5EF4-FFF2-40B4-BE49-F238E27FC236}">
                    <a16:creationId xmlns:a16="http://schemas.microsoft.com/office/drawing/2014/main" id="{06C54106-57CD-4547-AA02-15FEBA49716F}"/>
                  </a:ext>
                </a:extLst>
              </p:cNvPr>
              <p:cNvSpPr/>
              <p:nvPr/>
            </p:nvSpPr>
            <p:spPr>
              <a:xfrm>
                <a:off x="5210984" y="2771187"/>
                <a:ext cx="469529" cy="333152"/>
              </a:xfrm>
              <a:custGeom>
                <a:avLst/>
                <a:gdLst>
                  <a:gd name="connsiteX0" fmla="*/ 56519 w 469529"/>
                  <a:gd name="connsiteY0" fmla="*/ 20670 h 333152"/>
                  <a:gd name="connsiteX1" fmla="*/ 203741 w 469529"/>
                  <a:gd name="connsiteY1" fmla="*/ 210967 h 333152"/>
                  <a:gd name="connsiteX2" fmla="*/ 419201 w 469529"/>
                  <a:gd name="connsiteY2" fmla="*/ 56580 h 333152"/>
                  <a:gd name="connsiteX3" fmla="*/ 440783 w 469529"/>
                  <a:gd name="connsiteY3" fmla="*/ 2850 h 333152"/>
                  <a:gd name="connsiteX4" fmla="*/ 469529 w 469529"/>
                  <a:gd name="connsiteY4" fmla="*/ 20760 h 333152"/>
                  <a:gd name="connsiteX5" fmla="*/ 469529 w 469529"/>
                  <a:gd name="connsiteY5" fmla="*/ 304458 h 333152"/>
                  <a:gd name="connsiteX6" fmla="*/ 250487 w 469529"/>
                  <a:gd name="connsiteY6" fmla="*/ 272041 h 333152"/>
                  <a:gd name="connsiteX7" fmla="*/ 35027 w 469529"/>
                  <a:gd name="connsiteY7" fmla="*/ 333115 h 333152"/>
                  <a:gd name="connsiteX8" fmla="*/ 9862 w 469529"/>
                  <a:gd name="connsiteY8" fmla="*/ 2671 h 333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9529" h="333152">
                    <a:moveTo>
                      <a:pt x="56519" y="20670"/>
                    </a:moveTo>
                    <a:cubicBezTo>
                      <a:pt x="56519" y="20670"/>
                      <a:pt x="88847" y="175057"/>
                      <a:pt x="203741" y="210967"/>
                    </a:cubicBezTo>
                    <a:cubicBezTo>
                      <a:pt x="318635" y="246877"/>
                      <a:pt x="415619" y="131983"/>
                      <a:pt x="419201" y="56580"/>
                    </a:cubicBezTo>
                    <a:cubicBezTo>
                      <a:pt x="422783" y="-18822"/>
                      <a:pt x="440783" y="2850"/>
                      <a:pt x="440783" y="2850"/>
                    </a:cubicBezTo>
                    <a:lnTo>
                      <a:pt x="469529" y="20760"/>
                    </a:lnTo>
                    <a:lnTo>
                      <a:pt x="469529" y="304458"/>
                    </a:lnTo>
                    <a:lnTo>
                      <a:pt x="250487" y="272041"/>
                    </a:lnTo>
                    <a:lnTo>
                      <a:pt x="35027" y="333115"/>
                    </a:lnTo>
                    <a:cubicBezTo>
                      <a:pt x="35027" y="333115"/>
                      <a:pt x="-22466" y="74491"/>
                      <a:pt x="9862" y="2671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89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E66E58B-1158-4662-BBA4-0084CF5FF043}"/>
                </a:ext>
              </a:extLst>
            </p:cNvPr>
            <p:cNvSpPr txBox="1"/>
            <p:nvPr/>
          </p:nvSpPr>
          <p:spPr>
            <a:xfrm>
              <a:off x="2305466" y="2585776"/>
              <a:ext cx="544702" cy="211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Bob</a:t>
              </a:r>
            </a:p>
          </p:txBody>
        </p:sp>
      </p:grpSp>
      <p:pic>
        <p:nvPicPr>
          <p:cNvPr id="7" name="Graphic 6" descr="Question Mark with solid fill">
            <a:extLst>
              <a:ext uri="{FF2B5EF4-FFF2-40B4-BE49-F238E27FC236}">
                <a16:creationId xmlns:a16="http://schemas.microsoft.com/office/drawing/2014/main" id="{F45FE7CE-85D4-4016-8643-1D4D83CCB9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8145" y="637152"/>
            <a:ext cx="455354" cy="455354"/>
          </a:xfrm>
          <a:prstGeom prst="rect">
            <a:avLst/>
          </a:prstGeom>
        </p:spPr>
      </p:pic>
      <p:sp>
        <p:nvSpPr>
          <p:cNvPr id="52" name="Graphic 46" descr="Lock with solid fill">
            <a:extLst>
              <a:ext uri="{FF2B5EF4-FFF2-40B4-BE49-F238E27FC236}">
                <a16:creationId xmlns:a16="http://schemas.microsoft.com/office/drawing/2014/main" id="{28461660-5204-4F4F-B804-25C2AC668603}"/>
              </a:ext>
            </a:extLst>
          </p:cNvPr>
          <p:cNvSpPr/>
          <p:nvPr/>
        </p:nvSpPr>
        <p:spPr>
          <a:xfrm>
            <a:off x="4946440" y="3326584"/>
            <a:ext cx="981916" cy="1166182"/>
          </a:xfrm>
          <a:custGeom>
            <a:avLst/>
            <a:gdLst>
              <a:gd name="connsiteX0" fmla="*/ 616923 w 1151588"/>
              <a:gd name="connsiteY0" fmla="*/ 1186548 h 1501178"/>
              <a:gd name="connsiteX1" fmla="*/ 616923 w 1151588"/>
              <a:gd name="connsiteY1" fmla="*/ 1295537 h 1501178"/>
              <a:gd name="connsiteX2" fmla="*/ 534666 w 1151588"/>
              <a:gd name="connsiteY2" fmla="*/ 1295537 h 1501178"/>
              <a:gd name="connsiteX3" fmla="*/ 534666 w 1151588"/>
              <a:gd name="connsiteY3" fmla="*/ 1186548 h 1501178"/>
              <a:gd name="connsiteX4" fmla="*/ 452410 w 1151588"/>
              <a:gd name="connsiteY4" fmla="*/ 1069332 h 1501178"/>
              <a:gd name="connsiteX5" fmla="*/ 575794 w 1151588"/>
              <a:gd name="connsiteY5" fmla="*/ 945948 h 1501178"/>
              <a:gd name="connsiteX6" fmla="*/ 699179 w 1151588"/>
              <a:gd name="connsiteY6" fmla="*/ 1069332 h 1501178"/>
              <a:gd name="connsiteX7" fmla="*/ 616923 w 1151588"/>
              <a:gd name="connsiteY7" fmla="*/ 1186548 h 1501178"/>
              <a:gd name="connsiteX8" fmla="*/ 267333 w 1151588"/>
              <a:gd name="connsiteY8" fmla="*/ 431846 h 1501178"/>
              <a:gd name="connsiteX9" fmla="*/ 575794 w 1151588"/>
              <a:gd name="connsiteY9" fmla="*/ 123385 h 1501178"/>
              <a:gd name="connsiteX10" fmla="*/ 884256 w 1151588"/>
              <a:gd name="connsiteY10" fmla="*/ 431846 h 1501178"/>
              <a:gd name="connsiteX11" fmla="*/ 884256 w 1151588"/>
              <a:gd name="connsiteY11" fmla="*/ 660107 h 1501178"/>
              <a:gd name="connsiteX12" fmla="*/ 575794 w 1151588"/>
              <a:gd name="connsiteY12" fmla="*/ 637487 h 1501178"/>
              <a:gd name="connsiteX13" fmla="*/ 267333 w 1151588"/>
              <a:gd name="connsiteY13" fmla="*/ 660107 h 1501178"/>
              <a:gd name="connsiteX14" fmla="*/ 267333 w 1151588"/>
              <a:gd name="connsiteY14" fmla="*/ 431846 h 1501178"/>
              <a:gd name="connsiteX15" fmla="*/ 1007640 w 1151588"/>
              <a:gd name="connsiteY15" fmla="*/ 668333 h 1501178"/>
              <a:gd name="connsiteX16" fmla="*/ 1007640 w 1151588"/>
              <a:gd name="connsiteY16" fmla="*/ 431846 h 1501178"/>
              <a:gd name="connsiteX17" fmla="*/ 575794 w 1151588"/>
              <a:gd name="connsiteY17" fmla="*/ 0 h 1501178"/>
              <a:gd name="connsiteX18" fmla="*/ 143949 w 1151588"/>
              <a:gd name="connsiteY18" fmla="*/ 431846 h 1501178"/>
              <a:gd name="connsiteX19" fmla="*/ 143949 w 1151588"/>
              <a:gd name="connsiteY19" fmla="*/ 668333 h 1501178"/>
              <a:gd name="connsiteX20" fmla="*/ 0 w 1151588"/>
              <a:gd name="connsiteY20" fmla="*/ 678615 h 1501178"/>
              <a:gd name="connsiteX21" fmla="*/ 0 w 1151588"/>
              <a:gd name="connsiteY21" fmla="*/ 1460050 h 1501178"/>
              <a:gd name="connsiteX22" fmla="*/ 575794 w 1151588"/>
              <a:gd name="connsiteY22" fmla="*/ 1501178 h 1501178"/>
              <a:gd name="connsiteX23" fmla="*/ 1151589 w 1151588"/>
              <a:gd name="connsiteY23" fmla="*/ 1460050 h 1501178"/>
              <a:gd name="connsiteX24" fmla="*/ 1151589 w 1151588"/>
              <a:gd name="connsiteY24" fmla="*/ 678615 h 1501178"/>
              <a:gd name="connsiteX25" fmla="*/ 1007640 w 1151588"/>
              <a:gd name="connsiteY25" fmla="*/ 668333 h 1501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51588" h="1501178">
                <a:moveTo>
                  <a:pt x="616923" y="1186548"/>
                </a:moveTo>
                <a:lnTo>
                  <a:pt x="616923" y="1295537"/>
                </a:lnTo>
                <a:lnTo>
                  <a:pt x="534666" y="1295537"/>
                </a:lnTo>
                <a:lnTo>
                  <a:pt x="534666" y="1186548"/>
                </a:lnTo>
                <a:cubicBezTo>
                  <a:pt x="487369" y="1170096"/>
                  <a:pt x="452410" y="1124855"/>
                  <a:pt x="452410" y="1069332"/>
                </a:cubicBezTo>
                <a:cubicBezTo>
                  <a:pt x="452410" y="1001471"/>
                  <a:pt x="507933" y="945948"/>
                  <a:pt x="575794" y="945948"/>
                </a:cubicBezTo>
                <a:cubicBezTo>
                  <a:pt x="643656" y="945948"/>
                  <a:pt x="699179" y="1001471"/>
                  <a:pt x="699179" y="1069332"/>
                </a:cubicBezTo>
                <a:cubicBezTo>
                  <a:pt x="699179" y="1122799"/>
                  <a:pt x="664220" y="1168040"/>
                  <a:pt x="616923" y="1186548"/>
                </a:cubicBezTo>
                <a:close/>
                <a:moveTo>
                  <a:pt x="267333" y="431846"/>
                </a:moveTo>
                <a:cubicBezTo>
                  <a:pt x="267333" y="261164"/>
                  <a:pt x="405112" y="123385"/>
                  <a:pt x="575794" y="123385"/>
                </a:cubicBezTo>
                <a:cubicBezTo>
                  <a:pt x="746476" y="123385"/>
                  <a:pt x="884256" y="261164"/>
                  <a:pt x="884256" y="431846"/>
                </a:cubicBezTo>
                <a:lnTo>
                  <a:pt x="884256" y="660107"/>
                </a:lnTo>
                <a:lnTo>
                  <a:pt x="575794" y="637487"/>
                </a:lnTo>
                <a:lnTo>
                  <a:pt x="267333" y="660107"/>
                </a:lnTo>
                <a:lnTo>
                  <a:pt x="267333" y="431846"/>
                </a:lnTo>
                <a:close/>
                <a:moveTo>
                  <a:pt x="1007640" y="668333"/>
                </a:moveTo>
                <a:lnTo>
                  <a:pt x="1007640" y="431846"/>
                </a:lnTo>
                <a:cubicBezTo>
                  <a:pt x="1007640" y="193302"/>
                  <a:pt x="814338" y="0"/>
                  <a:pt x="575794" y="0"/>
                </a:cubicBezTo>
                <a:cubicBezTo>
                  <a:pt x="337251" y="0"/>
                  <a:pt x="143949" y="193302"/>
                  <a:pt x="143949" y="431846"/>
                </a:cubicBezTo>
                <a:lnTo>
                  <a:pt x="143949" y="668333"/>
                </a:lnTo>
                <a:lnTo>
                  <a:pt x="0" y="678615"/>
                </a:lnTo>
                <a:lnTo>
                  <a:pt x="0" y="1460050"/>
                </a:lnTo>
                <a:lnTo>
                  <a:pt x="575794" y="1501178"/>
                </a:lnTo>
                <a:lnTo>
                  <a:pt x="1151589" y="1460050"/>
                </a:lnTo>
                <a:lnTo>
                  <a:pt x="1151589" y="678615"/>
                </a:lnTo>
                <a:lnTo>
                  <a:pt x="1007640" y="66833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 w="20538" cap="flat">
            <a:solidFill>
              <a:schemeClr val="tx1">
                <a:lumMod val="50000"/>
                <a:lumOff val="5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335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>
            <a:extLst>
              <a:ext uri="{FF2B5EF4-FFF2-40B4-BE49-F238E27FC236}">
                <a16:creationId xmlns:a16="http://schemas.microsoft.com/office/drawing/2014/main" id="{7D379150-F6B4-45C8-BE10-6B278AD40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5FFCF544-A370-4A5D-A95F-CA6E0E719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750737"/>
            <a:ext cx="9144000" cy="494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6EEB3B97-A638-498B-8083-54191CE71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149" y="1303383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88" name="Rectangle 87">
            <a:extLst>
              <a:ext uri="{FF2B5EF4-FFF2-40B4-BE49-F238E27FC236}">
                <a16:creationId xmlns:a16="http://schemas.microsoft.com/office/drawing/2014/main" id="{44CC594A-A820-450F-B363-C19201FCF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51435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59FAB3DA-E9ED-4574-ABCC-378BC0FF1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1" name="Google Shape;141;p14"/>
          <p:cNvSpPr txBox="1">
            <a:spLocks noGrp="1"/>
          </p:cNvSpPr>
          <p:nvPr>
            <p:ph type="body" idx="1"/>
          </p:nvPr>
        </p:nvSpPr>
        <p:spPr>
          <a:xfrm>
            <a:off x="54446" y="613045"/>
            <a:ext cx="2971343" cy="3917410"/>
          </a:xfrm>
          <a:prstGeom prst="rect">
            <a:avLst/>
          </a:prstGeom>
        </p:spPr>
        <p:txBody>
          <a:bodyPr spcFirstLastPara="1" vert="horz" lIns="0" tIns="45720" rIns="0" bIns="45720" rtlCol="0" anchorCtr="0">
            <a:normAutofit/>
          </a:bodyPr>
          <a:lstStyle/>
          <a:p>
            <a:pPr marL="342900" indent="-342900" defTabSz="914400">
              <a:buClr>
                <a:schemeClr val="bg1"/>
              </a:buClr>
              <a:buFont typeface="+mj-lt"/>
              <a:buAutoNum type="arabicPeriod"/>
            </a:pPr>
            <a:r>
              <a:rPr lang="en-US" dirty="0">
                <a:solidFill>
                  <a:srgbClr val="FFFFFF"/>
                </a:solidFill>
              </a:rPr>
              <a:t>Arbitrary Signal Access (ASA)- read/write arbitrary signals (random location and time-based access).</a:t>
            </a:r>
          </a:p>
          <a:p>
            <a:pPr marL="342900" indent="-342900" defTabSz="914400">
              <a:buClr>
                <a:schemeClr val="bg1"/>
              </a:buClr>
              <a:buFont typeface="+mj-lt"/>
              <a:buAutoNum type="arabicPeriod"/>
            </a:pPr>
            <a:endParaRPr lang="en-US" dirty="0">
              <a:solidFill>
                <a:srgbClr val="FFFFFF"/>
              </a:solidFill>
            </a:endParaRPr>
          </a:p>
          <a:p>
            <a:pPr marL="342900" indent="-342900" defTabSz="914400">
              <a:buClr>
                <a:schemeClr val="bg1"/>
              </a:buClr>
              <a:buFont typeface="+mj-lt"/>
              <a:buAutoNum type="arabicPeriod"/>
            </a:pPr>
            <a:r>
              <a:rPr lang="en-US" dirty="0">
                <a:solidFill>
                  <a:srgbClr val="FFFFFF"/>
                </a:solidFill>
              </a:rPr>
              <a:t>Dissemination of Vehicle Data (DVD)- controlling distribution of vehicle data.</a:t>
            </a:r>
          </a:p>
          <a:p>
            <a:pPr marL="342900" indent="-342900" defTabSz="914400">
              <a:buClr>
                <a:schemeClr val="bg1"/>
              </a:buClr>
              <a:buFont typeface="+mj-lt"/>
              <a:buAutoNum type="arabicPeriod"/>
            </a:pPr>
            <a:endParaRPr lang="en-US" dirty="0">
              <a:solidFill>
                <a:srgbClr val="FFFFFF"/>
              </a:solidFill>
            </a:endParaRPr>
          </a:p>
          <a:p>
            <a:pPr marL="342900" indent="-342900" defTabSz="914400">
              <a:buClr>
                <a:schemeClr val="bg1"/>
              </a:buClr>
              <a:buFont typeface="+mj-lt"/>
              <a:buAutoNum type="arabicPeriod"/>
            </a:pPr>
            <a:r>
              <a:rPr lang="en-US" dirty="0">
                <a:solidFill>
                  <a:srgbClr val="FFFFFF"/>
                </a:solidFill>
              </a:rPr>
              <a:t>Polling Frequency (PF)- frequency of access to specific signals (static vs dynamic data).</a:t>
            </a:r>
          </a:p>
          <a:p>
            <a:pPr marL="342900" indent="-342900" defTabSz="914400">
              <a:buClr>
                <a:schemeClr val="bg1"/>
              </a:buClr>
              <a:buFont typeface="+mj-lt"/>
              <a:buAutoNum type="arabicPeriod"/>
            </a:pPr>
            <a:endParaRPr lang="en-US" dirty="0">
              <a:solidFill>
                <a:srgbClr val="FFFFFF"/>
              </a:solidFill>
            </a:endParaRPr>
          </a:p>
          <a:p>
            <a:pPr marL="342900" indent="-342900" defTabSz="914400">
              <a:buClr>
                <a:schemeClr val="bg1"/>
              </a:buClr>
              <a:buFont typeface="+mj-lt"/>
              <a:buAutoNum type="arabicPeriod"/>
            </a:pPr>
            <a:r>
              <a:rPr lang="en-US" dirty="0">
                <a:solidFill>
                  <a:srgbClr val="FFFFFF"/>
                </a:solidFill>
              </a:rPr>
              <a:t>Limited Computing Resources (LCR)- running 3rd party applications could increase competition for limited resources (CPU, storage) inside a vehicle.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53B8D6B0-55D6-48DC-86D8-FD95D5F11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Google Shape;141;p14">
            <a:extLst>
              <a:ext uri="{FF2B5EF4-FFF2-40B4-BE49-F238E27FC236}">
                <a16:creationId xmlns:a16="http://schemas.microsoft.com/office/drawing/2014/main" id="{13B58D32-2BFB-4B2F-B9D2-06EF759B1953}"/>
              </a:ext>
            </a:extLst>
          </p:cNvPr>
          <p:cNvSpPr txBox="1">
            <a:spLocks/>
          </p:cNvSpPr>
          <p:nvPr/>
        </p:nvSpPr>
        <p:spPr>
          <a:xfrm>
            <a:off x="4897317" y="1021407"/>
            <a:ext cx="3798277" cy="380557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31115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alibri" panose="020F0502020204030204" pitchFamily="34" charset="0"/>
              <a:buChar char="●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lvl="1" indent="-298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 pitchFamily="34" charset="0"/>
              <a:buChar char="○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371600" lvl="2" indent="-298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 pitchFamily="34" charset="0"/>
              <a:buChar char="■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0" lvl="3" indent="-298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 pitchFamily="34" charset="0"/>
              <a:buChar char="●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86000" lvl="4" indent="-298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 pitchFamily="34" charset="0"/>
              <a:buChar char="○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43200" lvl="5" indent="-298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 pitchFamily="34" charset="0"/>
              <a:buChar char="■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00400" lvl="6" indent="-298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 pitchFamily="34" charset="0"/>
              <a:buChar char="●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7600" lvl="7" indent="-298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 pitchFamily="34" charset="0"/>
              <a:buChar char="○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14800" lvl="8" indent="-298450" algn="l" defTabSz="6858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Calibri" pitchFamily="34" charset="0"/>
              <a:buChar char="■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1600"/>
              </a:spcBef>
              <a:spcAft>
                <a:spcPts val="1600"/>
              </a:spcAft>
              <a:buFont typeface="Calibri" panose="020F0502020204030204" pitchFamily="34" charset="0"/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31FAE4F9-4278-4754-B0B2-202967AB90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7418619"/>
              </p:ext>
            </p:extLst>
          </p:nvPr>
        </p:nvGraphicFramePr>
        <p:xfrm>
          <a:off x="3138174" y="756389"/>
          <a:ext cx="5951380" cy="43356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8460">
                  <a:extLst>
                    <a:ext uri="{9D8B030D-6E8A-4147-A177-3AD203B41FA5}">
                      <a16:colId xmlns:a16="http://schemas.microsoft.com/office/drawing/2014/main" val="2704421411"/>
                    </a:ext>
                  </a:extLst>
                </a:gridCol>
                <a:gridCol w="1057809">
                  <a:extLst>
                    <a:ext uri="{9D8B030D-6E8A-4147-A177-3AD203B41FA5}">
                      <a16:colId xmlns:a16="http://schemas.microsoft.com/office/drawing/2014/main" val="1996415948"/>
                    </a:ext>
                  </a:extLst>
                </a:gridCol>
                <a:gridCol w="1245529">
                  <a:extLst>
                    <a:ext uri="{9D8B030D-6E8A-4147-A177-3AD203B41FA5}">
                      <a16:colId xmlns:a16="http://schemas.microsoft.com/office/drawing/2014/main" val="2244823280"/>
                    </a:ext>
                  </a:extLst>
                </a:gridCol>
                <a:gridCol w="1109422">
                  <a:extLst>
                    <a:ext uri="{9D8B030D-6E8A-4147-A177-3AD203B41FA5}">
                      <a16:colId xmlns:a16="http://schemas.microsoft.com/office/drawing/2014/main" val="570677514"/>
                    </a:ext>
                  </a:extLst>
                </a:gridCol>
                <a:gridCol w="1150160">
                  <a:extLst>
                    <a:ext uri="{9D8B030D-6E8A-4147-A177-3AD203B41FA5}">
                      <a16:colId xmlns:a16="http://schemas.microsoft.com/office/drawing/2014/main" val="4233816650"/>
                    </a:ext>
                  </a:extLst>
                </a:gridCol>
              </a:tblGrid>
              <a:tr h="972606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0006" marR="60006" marT="30003" marB="30003"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/>
                    </a:p>
                    <a:p>
                      <a:pPr algn="ctr"/>
                      <a:r>
                        <a:rPr lang="de-DE" sz="1400" dirty="0" err="1"/>
                        <a:t>Arbitrary</a:t>
                      </a:r>
                      <a:r>
                        <a:rPr lang="de-DE" sz="1400" dirty="0"/>
                        <a:t> Signal Access (ASA)</a:t>
                      </a:r>
                      <a:endParaRPr lang="en-GB" sz="1400" dirty="0"/>
                    </a:p>
                  </a:txBody>
                  <a:tcPr marL="60006" marR="60006" marT="30003" marB="30003"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/>
                    </a:p>
                    <a:p>
                      <a:pPr algn="ctr"/>
                      <a:r>
                        <a:rPr lang="de-DE" sz="1400" dirty="0"/>
                        <a:t>Dissemination </a:t>
                      </a:r>
                      <a:r>
                        <a:rPr lang="de-DE" sz="1400" dirty="0" err="1"/>
                        <a:t>of</a:t>
                      </a:r>
                      <a:r>
                        <a:rPr lang="de-DE" sz="1400" dirty="0"/>
                        <a:t> </a:t>
                      </a:r>
                      <a:r>
                        <a:rPr lang="de-DE" sz="1400" dirty="0" err="1"/>
                        <a:t>vehicle</a:t>
                      </a:r>
                      <a:r>
                        <a:rPr lang="de-DE" sz="1400" dirty="0"/>
                        <a:t> Data (DVD)</a:t>
                      </a:r>
                      <a:endParaRPr lang="en-GB" sz="1400" dirty="0"/>
                    </a:p>
                  </a:txBody>
                  <a:tcPr marL="60006" marR="60006" marT="30003" marB="30003"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/>
                    </a:p>
                    <a:p>
                      <a:pPr algn="ctr"/>
                      <a:r>
                        <a:rPr lang="de-DE" sz="1400" dirty="0"/>
                        <a:t>Polling </a:t>
                      </a:r>
                      <a:r>
                        <a:rPr lang="de-DE" sz="1400" dirty="0" err="1"/>
                        <a:t>Frequency</a:t>
                      </a:r>
                      <a:r>
                        <a:rPr lang="de-DE" sz="1400" dirty="0"/>
                        <a:t> (PF)</a:t>
                      </a:r>
                      <a:endParaRPr lang="en-GB" sz="1400" dirty="0"/>
                    </a:p>
                  </a:txBody>
                  <a:tcPr marL="60006" marR="60006" marT="30003" marB="30003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/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Limited Computing Resources (LCR)</a:t>
                      </a:r>
                      <a:endParaRPr lang="en-GB" sz="1400" dirty="0"/>
                    </a:p>
                    <a:p>
                      <a:pPr algn="ctr"/>
                      <a:endParaRPr lang="en-GB" sz="1400" dirty="0"/>
                    </a:p>
                  </a:txBody>
                  <a:tcPr marL="60006" marR="60006" marT="30003" marB="30003"/>
                </a:tc>
                <a:extLst>
                  <a:ext uri="{0D108BD9-81ED-4DB2-BD59-A6C34878D82A}">
                    <a16:rowId xmlns:a16="http://schemas.microsoft.com/office/drawing/2014/main" val="4050686322"/>
                  </a:ext>
                </a:extLst>
              </a:tr>
              <a:tr h="709164">
                <a:tc>
                  <a:txBody>
                    <a:bodyPr/>
                    <a:lstStyle/>
                    <a:p>
                      <a:pPr algn="ctr"/>
                      <a:endParaRPr lang="de-DE" sz="1400" dirty="0"/>
                    </a:p>
                    <a:p>
                      <a:pPr algn="ctr"/>
                      <a:r>
                        <a:rPr lang="de-DE" sz="1400" dirty="0"/>
                        <a:t>Attribute based Access Control</a:t>
                      </a:r>
                      <a:endParaRPr lang="en-GB" sz="1400" dirty="0"/>
                    </a:p>
                  </a:txBody>
                  <a:tcPr marL="60006" marR="60006" marT="30003" marB="30003">
                    <a:pattFill prst="pct5">
                      <a:fgClr>
                        <a:srgbClr val="E48312"/>
                      </a:fgClr>
                      <a:bgClr>
                        <a:srgbClr val="E4831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(X)</a:t>
                      </a:r>
                      <a:endParaRPr lang="en-GB" sz="1400" dirty="0"/>
                    </a:p>
                  </a:txBody>
                  <a:tcPr marL="60006" marR="60006" marT="30003" marB="300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-</a:t>
                      </a:r>
                      <a:endParaRPr lang="en-GB" sz="1400" dirty="0"/>
                    </a:p>
                  </a:txBody>
                  <a:tcPr marL="60006" marR="60006" marT="30003" marB="300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(X)</a:t>
                      </a:r>
                      <a:endParaRPr lang="en-GB" sz="1400" dirty="0"/>
                    </a:p>
                  </a:txBody>
                  <a:tcPr marL="60006" marR="60006" marT="30003" marB="300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(X)</a:t>
                      </a:r>
                      <a:endParaRPr lang="en-GB" sz="1400" dirty="0"/>
                    </a:p>
                  </a:txBody>
                  <a:tcPr marL="60006" marR="60006" marT="30003" marB="30003"/>
                </a:tc>
                <a:extLst>
                  <a:ext uri="{0D108BD9-81ED-4DB2-BD59-A6C34878D82A}">
                    <a16:rowId xmlns:a16="http://schemas.microsoft.com/office/drawing/2014/main" val="394112246"/>
                  </a:ext>
                </a:extLst>
              </a:tr>
              <a:tr h="709164">
                <a:tc>
                  <a:txBody>
                    <a:bodyPr/>
                    <a:lstStyle/>
                    <a:p>
                      <a:pPr algn="ctr"/>
                      <a:endParaRPr lang="de-DE" sz="1400" dirty="0"/>
                    </a:p>
                    <a:p>
                      <a:pPr algn="ctr"/>
                      <a:r>
                        <a:rPr lang="de-DE" sz="1400" dirty="0" err="1"/>
                        <a:t>Cryptography</a:t>
                      </a:r>
                      <a:r>
                        <a:rPr lang="de-DE" sz="1400" dirty="0"/>
                        <a:t> Methods</a:t>
                      </a:r>
                      <a:endParaRPr lang="en-GB" sz="1400" dirty="0"/>
                    </a:p>
                  </a:txBody>
                  <a:tcPr marL="60006" marR="60006" marT="30003" marB="30003">
                    <a:solidFill>
                      <a:srgbClr val="E4831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(X)</a:t>
                      </a:r>
                      <a:endParaRPr lang="en-GB" sz="1400" dirty="0"/>
                    </a:p>
                  </a:txBody>
                  <a:tcPr marL="60006" marR="60006" marT="30003" marB="300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(X)</a:t>
                      </a:r>
                      <a:endParaRPr lang="en-GB" sz="1400" dirty="0"/>
                    </a:p>
                  </a:txBody>
                  <a:tcPr marL="60006" marR="60006" marT="30003" marB="300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-</a:t>
                      </a:r>
                      <a:endParaRPr lang="en-GB" sz="1400" dirty="0"/>
                    </a:p>
                  </a:txBody>
                  <a:tcPr marL="60006" marR="60006" marT="30003" marB="300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-</a:t>
                      </a:r>
                      <a:endParaRPr lang="en-GB" sz="1400" dirty="0"/>
                    </a:p>
                  </a:txBody>
                  <a:tcPr marL="60006" marR="60006" marT="30003" marB="30003"/>
                </a:tc>
                <a:extLst>
                  <a:ext uri="{0D108BD9-81ED-4DB2-BD59-A6C34878D82A}">
                    <a16:rowId xmlns:a16="http://schemas.microsoft.com/office/drawing/2014/main" val="2698257815"/>
                  </a:ext>
                </a:extLst>
              </a:tr>
              <a:tr h="751172">
                <a:tc>
                  <a:txBody>
                    <a:bodyPr/>
                    <a:lstStyle/>
                    <a:p>
                      <a:pPr algn="ctr"/>
                      <a:endParaRPr lang="de-DE" sz="1400" dirty="0"/>
                    </a:p>
                    <a:p>
                      <a:pPr algn="ctr"/>
                      <a:r>
                        <a:rPr lang="de-DE" sz="1400" dirty="0"/>
                        <a:t>Role based Access Control</a:t>
                      </a:r>
                      <a:endParaRPr lang="en-GB" sz="1400" dirty="0"/>
                    </a:p>
                  </a:txBody>
                  <a:tcPr marL="60006" marR="60006" marT="30003" marB="30003">
                    <a:solidFill>
                      <a:srgbClr val="E4831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/>
                        <a:t>-</a:t>
                      </a:r>
                      <a:endParaRPr lang="en-GB" sz="1400"/>
                    </a:p>
                  </a:txBody>
                  <a:tcPr marL="60006" marR="60006" marT="30003" marB="300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-</a:t>
                      </a:r>
                      <a:endParaRPr lang="en-GB" sz="1400" dirty="0"/>
                    </a:p>
                  </a:txBody>
                  <a:tcPr marL="60006" marR="60006" marT="30003" marB="300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(X)</a:t>
                      </a:r>
                      <a:endParaRPr lang="en-GB" sz="1400" dirty="0"/>
                    </a:p>
                  </a:txBody>
                  <a:tcPr marL="60006" marR="60006" marT="30003" marB="300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-</a:t>
                      </a:r>
                      <a:endParaRPr lang="en-GB" sz="1400" dirty="0"/>
                    </a:p>
                  </a:txBody>
                  <a:tcPr marL="60006" marR="60006" marT="30003" marB="30003"/>
                </a:tc>
                <a:extLst>
                  <a:ext uri="{0D108BD9-81ED-4DB2-BD59-A6C34878D82A}">
                    <a16:rowId xmlns:a16="http://schemas.microsoft.com/office/drawing/2014/main" val="3221970690"/>
                  </a:ext>
                </a:extLst>
              </a:tr>
              <a:tr h="825939">
                <a:tc>
                  <a:txBody>
                    <a:bodyPr/>
                    <a:lstStyle/>
                    <a:p>
                      <a:pPr algn="ctr"/>
                      <a:endParaRPr lang="de-DE" sz="1400" dirty="0"/>
                    </a:p>
                    <a:p>
                      <a:pPr algn="ctr"/>
                      <a:r>
                        <a:rPr lang="de-DE" sz="1400" dirty="0"/>
                        <a:t>Traditional AC (DAC, MAC</a:t>
                      </a:r>
                      <a:r>
                        <a:rPr lang="de-DE" sz="900" dirty="0"/>
                        <a:t>)</a:t>
                      </a:r>
                      <a:endParaRPr lang="en-GB" sz="900" dirty="0"/>
                    </a:p>
                  </a:txBody>
                  <a:tcPr marL="60006" marR="60006" marT="30003" marB="30003">
                    <a:solidFill>
                      <a:srgbClr val="E4831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-</a:t>
                      </a:r>
                      <a:endParaRPr lang="en-GB" sz="1400" dirty="0"/>
                    </a:p>
                  </a:txBody>
                  <a:tcPr marL="60006" marR="60006" marT="30003" marB="300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-</a:t>
                      </a:r>
                      <a:endParaRPr lang="en-GB" sz="1400" dirty="0"/>
                    </a:p>
                  </a:txBody>
                  <a:tcPr marL="60006" marR="60006" marT="30003" marB="300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/>
                        <a:t>-</a:t>
                      </a:r>
                      <a:endParaRPr lang="en-GB" sz="1400"/>
                    </a:p>
                  </a:txBody>
                  <a:tcPr marL="60006" marR="60006" marT="30003" marB="300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(X)</a:t>
                      </a:r>
                      <a:endParaRPr lang="en-GB" sz="1400" dirty="0"/>
                    </a:p>
                  </a:txBody>
                  <a:tcPr marL="60006" marR="60006" marT="30003" marB="30003"/>
                </a:tc>
                <a:extLst>
                  <a:ext uri="{0D108BD9-81ED-4DB2-BD59-A6C34878D82A}">
                    <a16:rowId xmlns:a16="http://schemas.microsoft.com/office/drawing/2014/main" val="3039146338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0FBC4DC-B99D-4694-9029-6D4EF2A67354}"/>
              </a:ext>
            </a:extLst>
          </p:cNvPr>
          <p:cNvSpPr txBox="1"/>
          <p:nvPr/>
        </p:nvSpPr>
        <p:spPr>
          <a:xfrm>
            <a:off x="3371156" y="77328"/>
            <a:ext cx="4731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Vehicle Requirements </a:t>
            </a:r>
          </a:p>
        </p:txBody>
      </p:sp>
    </p:spTree>
    <p:extLst>
      <p:ext uri="{BB962C8B-B14F-4D97-AF65-F5344CB8AC3E}">
        <p14:creationId xmlns:p14="http://schemas.microsoft.com/office/powerpoint/2010/main" val="490514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Rectangle 166">
            <a:extLst>
              <a:ext uri="{FF2B5EF4-FFF2-40B4-BE49-F238E27FC236}">
                <a16:creationId xmlns:a16="http://schemas.microsoft.com/office/drawing/2014/main" id="{7D379150-F6B4-45C8-BE10-6B278AD40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5FFCF544-A370-4A5D-A95F-CA6E0E719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750737"/>
            <a:ext cx="9144000" cy="494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6EEB3B97-A638-498B-8083-54191CE71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149" y="1303383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3" name="Rectangle 172">
            <a:extLst>
              <a:ext uri="{FF2B5EF4-FFF2-40B4-BE49-F238E27FC236}">
                <a16:creationId xmlns:a16="http://schemas.microsoft.com/office/drawing/2014/main" id="{44CC594A-A820-450F-B363-C19201FCF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51435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59FAB3DA-E9ED-4574-ABCC-378BC0FF1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" name="Google Shape;161;p17"/>
          <p:cNvSpPr txBox="1">
            <a:spLocks noGrp="1"/>
          </p:cNvSpPr>
          <p:nvPr>
            <p:ph type="title"/>
          </p:nvPr>
        </p:nvSpPr>
        <p:spPr>
          <a:xfrm>
            <a:off x="369277" y="387626"/>
            <a:ext cx="2313633" cy="1577906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lvl="0" indent="0" defTabSz="914400">
              <a:spcBef>
                <a:spcPct val="0"/>
              </a:spcBef>
              <a:spcAft>
                <a:spcPts val="0"/>
              </a:spcAft>
            </a:pPr>
            <a:r>
              <a:rPr lang="en-US" sz="1900" spc="-50" dirty="0">
                <a:solidFill>
                  <a:srgbClr val="FFFFFF"/>
                </a:solidFill>
              </a:rPr>
              <a:t>XACML Architecture (Data Flow Model)</a:t>
            </a:r>
            <a:br>
              <a:rPr lang="en-US" sz="1900" spc="-50" dirty="0">
                <a:solidFill>
                  <a:srgbClr val="FFFFFF"/>
                </a:solidFill>
              </a:rPr>
            </a:br>
            <a:r>
              <a:rPr lang="en-US" sz="1900" spc="-50" dirty="0">
                <a:solidFill>
                  <a:srgbClr val="FFFFFF"/>
                </a:solidFill>
              </a:rPr>
              <a:t>	</a:t>
            </a: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53B8D6B0-55D6-48DC-86D8-FD95D5F11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D38A6EB5-66CD-4592-9DE9-3A972D3635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512" y="602430"/>
            <a:ext cx="5098562" cy="393863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28C6833-6447-4237-9F26-33E6D13171C7}"/>
              </a:ext>
            </a:extLst>
          </p:cNvPr>
          <p:cNvSpPr txBox="1"/>
          <p:nvPr/>
        </p:nvSpPr>
        <p:spPr>
          <a:xfrm>
            <a:off x="3322154" y="4652375"/>
            <a:ext cx="557348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dirty="0"/>
              <a:t>By Axiomatics - Axiomatics, CC BY 3.0, https://commons.wikimedia.org/w/index.php?curid=48397652</a:t>
            </a:r>
          </a:p>
        </p:txBody>
      </p:sp>
    </p:spTree>
    <p:extLst>
      <p:ext uri="{BB962C8B-B14F-4D97-AF65-F5344CB8AC3E}">
        <p14:creationId xmlns:p14="http://schemas.microsoft.com/office/powerpoint/2010/main" val="790273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Rectangle 166">
            <a:extLst>
              <a:ext uri="{FF2B5EF4-FFF2-40B4-BE49-F238E27FC236}">
                <a16:creationId xmlns:a16="http://schemas.microsoft.com/office/drawing/2014/main" id="{7D379150-F6B4-45C8-BE10-6B278AD40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5FFCF544-A370-4A5D-A95F-CA6E0E719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750737"/>
            <a:ext cx="9144000" cy="494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6EEB3B97-A638-498B-8083-54191CE71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149" y="1303383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3" name="Rectangle 172">
            <a:extLst>
              <a:ext uri="{FF2B5EF4-FFF2-40B4-BE49-F238E27FC236}">
                <a16:creationId xmlns:a16="http://schemas.microsoft.com/office/drawing/2014/main" id="{44CC594A-A820-450F-B363-C19201FCF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51435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59FAB3DA-E9ED-4574-ABCC-378BC0FF1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" name="Google Shape;161;p17"/>
          <p:cNvSpPr txBox="1">
            <a:spLocks noGrp="1"/>
          </p:cNvSpPr>
          <p:nvPr>
            <p:ph type="title"/>
          </p:nvPr>
        </p:nvSpPr>
        <p:spPr>
          <a:xfrm>
            <a:off x="369277" y="387626"/>
            <a:ext cx="2313633" cy="1577906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lvl="0" indent="0" defTabSz="914400">
              <a:spcBef>
                <a:spcPct val="0"/>
              </a:spcBef>
              <a:spcAft>
                <a:spcPts val="0"/>
              </a:spcAft>
            </a:pPr>
            <a:r>
              <a:rPr lang="en-US" sz="1900" spc="-50" dirty="0">
                <a:solidFill>
                  <a:srgbClr val="FFFFFF"/>
                </a:solidFill>
              </a:rPr>
              <a:t>XACML Architecture (Policy Language Model)</a:t>
            </a:r>
            <a:br>
              <a:rPr lang="en-US" sz="1900" spc="-50" dirty="0">
                <a:solidFill>
                  <a:srgbClr val="FFFFFF"/>
                </a:solidFill>
              </a:rPr>
            </a:br>
            <a:r>
              <a:rPr lang="en-US" sz="1900" spc="-50" dirty="0">
                <a:solidFill>
                  <a:srgbClr val="FFFFFF"/>
                </a:solidFill>
              </a:rPr>
              <a:t>	</a:t>
            </a: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53B8D6B0-55D6-48DC-86D8-FD95D5F11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B156E4EB-EBB2-4843-9DBA-19B77C74B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202" y="310269"/>
            <a:ext cx="5120804" cy="442978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2E8C8F3-F159-48F5-A239-5A891DBFBAC7}"/>
              </a:ext>
            </a:extLst>
          </p:cNvPr>
          <p:cNvSpPr txBox="1"/>
          <p:nvPr/>
        </p:nvSpPr>
        <p:spPr>
          <a:xfrm>
            <a:off x="3282200" y="4772097"/>
            <a:ext cx="557348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dirty="0"/>
              <a:t>https://medium.com/identity-beyond-borders/a-beginners-guide-to-xacml-6dc75b547d55</a:t>
            </a:r>
          </a:p>
        </p:txBody>
      </p:sp>
    </p:spTree>
    <p:extLst>
      <p:ext uri="{BB962C8B-B14F-4D97-AF65-F5344CB8AC3E}">
        <p14:creationId xmlns:p14="http://schemas.microsoft.com/office/powerpoint/2010/main" val="2674321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>
            <a:spLocks noGrp="1"/>
          </p:cNvSpPr>
          <p:nvPr>
            <p:ph type="title"/>
          </p:nvPr>
        </p:nvSpPr>
        <p:spPr>
          <a:xfrm>
            <a:off x="305557" y="12219"/>
            <a:ext cx="7038900" cy="6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Decision Process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583DC23-DF51-4929-A842-3C46C6D49774}"/>
              </a:ext>
            </a:extLst>
          </p:cNvPr>
          <p:cNvGrpSpPr/>
          <p:nvPr/>
        </p:nvGrpSpPr>
        <p:grpSpPr>
          <a:xfrm>
            <a:off x="305557" y="799700"/>
            <a:ext cx="7976911" cy="3851029"/>
            <a:chOff x="252723" y="609816"/>
            <a:chExt cx="7985275" cy="4160869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7356044-77E1-4EBC-8337-152203F113BF}"/>
                </a:ext>
              </a:extLst>
            </p:cNvPr>
            <p:cNvSpPr txBox="1"/>
            <p:nvPr/>
          </p:nvSpPr>
          <p:spPr>
            <a:xfrm>
              <a:off x="1974374" y="609816"/>
              <a:ext cx="3477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</a:t>
              </a:r>
            </a:p>
          </p:txBody>
        </p:sp>
        <p:grpSp>
          <p:nvGrpSpPr>
            <p:cNvPr id="196" name="Tablet7" descr="{&quot;Key&quot;:&quot;POWER_USER_SHAPE_ICON&quot;,&quot;Value&quot;:&quot;POWER_USER_SHAPE_ICON_STYLE_1&quot;}">
              <a:extLst>
                <a:ext uri="{FF2B5EF4-FFF2-40B4-BE49-F238E27FC236}">
                  <a16:creationId xmlns:a16="http://schemas.microsoft.com/office/drawing/2014/main" id="{C8751B75-06EF-4057-A764-3ABB0B79AC0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66331" y="673468"/>
              <a:ext cx="650047" cy="723811"/>
              <a:chOff x="3032125" y="2114550"/>
              <a:chExt cx="223838" cy="249238"/>
            </a:xfrm>
            <a:solidFill>
              <a:schemeClr val="tx1"/>
            </a:solidFill>
          </p:grpSpPr>
          <p:sp>
            <p:nvSpPr>
              <p:cNvPr id="197" name="Freeform 1265">
                <a:extLst>
                  <a:ext uri="{FF2B5EF4-FFF2-40B4-BE49-F238E27FC236}">
                    <a16:creationId xmlns:a16="http://schemas.microsoft.com/office/drawing/2014/main" id="{1FDE78A1-43EE-45E4-B4F7-D1AB954CB3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2125" y="2114550"/>
                <a:ext cx="219075" cy="174625"/>
              </a:xfrm>
              <a:custGeom>
                <a:avLst/>
                <a:gdLst>
                  <a:gd name="T0" fmla="*/ 2455 w 6048"/>
                  <a:gd name="T1" fmla="*/ 4785 h 4785"/>
                  <a:gd name="T2" fmla="*/ 2455 w 6048"/>
                  <a:gd name="T3" fmla="*/ 4785 h 4785"/>
                  <a:gd name="T4" fmla="*/ 454 w 6048"/>
                  <a:gd name="T5" fmla="*/ 4785 h 4785"/>
                  <a:gd name="T6" fmla="*/ 132 w 6048"/>
                  <a:gd name="T7" fmla="*/ 4646 h 4785"/>
                  <a:gd name="T8" fmla="*/ 0 w 6048"/>
                  <a:gd name="T9" fmla="*/ 4318 h 4785"/>
                  <a:gd name="T10" fmla="*/ 1 w 6048"/>
                  <a:gd name="T11" fmla="*/ 467 h 4785"/>
                  <a:gd name="T12" fmla="*/ 455 w 6048"/>
                  <a:gd name="T13" fmla="*/ 0 h 4785"/>
                  <a:gd name="T14" fmla="*/ 455 w 6048"/>
                  <a:gd name="T15" fmla="*/ 0 h 4785"/>
                  <a:gd name="T16" fmla="*/ 5593 w 6048"/>
                  <a:gd name="T17" fmla="*/ 1 h 4785"/>
                  <a:gd name="T18" fmla="*/ 6047 w 6048"/>
                  <a:gd name="T19" fmla="*/ 468 h 4785"/>
                  <a:gd name="T20" fmla="*/ 6047 w 6048"/>
                  <a:gd name="T21" fmla="*/ 4259 h 4785"/>
                  <a:gd name="T22" fmla="*/ 5947 w 6048"/>
                  <a:gd name="T23" fmla="*/ 4359 h 4785"/>
                  <a:gd name="T24" fmla="*/ 5947 w 6048"/>
                  <a:gd name="T25" fmla="*/ 4359 h 4785"/>
                  <a:gd name="T26" fmla="*/ 5847 w 6048"/>
                  <a:gd name="T27" fmla="*/ 4259 h 4785"/>
                  <a:gd name="T28" fmla="*/ 5847 w 6048"/>
                  <a:gd name="T29" fmla="*/ 468 h 4785"/>
                  <a:gd name="T30" fmla="*/ 5593 w 6048"/>
                  <a:gd name="T31" fmla="*/ 201 h 4785"/>
                  <a:gd name="T32" fmla="*/ 455 w 6048"/>
                  <a:gd name="T33" fmla="*/ 200 h 4785"/>
                  <a:gd name="T34" fmla="*/ 455 w 6048"/>
                  <a:gd name="T35" fmla="*/ 200 h 4785"/>
                  <a:gd name="T36" fmla="*/ 201 w 6048"/>
                  <a:gd name="T37" fmla="*/ 467 h 4785"/>
                  <a:gd name="T38" fmla="*/ 200 w 6048"/>
                  <a:gd name="T39" fmla="*/ 4318 h 4785"/>
                  <a:gd name="T40" fmla="*/ 276 w 6048"/>
                  <a:gd name="T41" fmla="*/ 4507 h 4785"/>
                  <a:gd name="T42" fmla="*/ 454 w 6048"/>
                  <a:gd name="T43" fmla="*/ 4585 h 4785"/>
                  <a:gd name="T44" fmla="*/ 2455 w 6048"/>
                  <a:gd name="T45" fmla="*/ 4585 h 4785"/>
                  <a:gd name="T46" fmla="*/ 2555 w 6048"/>
                  <a:gd name="T47" fmla="*/ 4685 h 4785"/>
                  <a:gd name="T48" fmla="*/ 2455 w 6048"/>
                  <a:gd name="T49" fmla="*/ 4785 h 47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048" h="4785">
                    <a:moveTo>
                      <a:pt x="2455" y="4785"/>
                    </a:moveTo>
                    <a:lnTo>
                      <a:pt x="2455" y="4785"/>
                    </a:lnTo>
                    <a:lnTo>
                      <a:pt x="454" y="4785"/>
                    </a:lnTo>
                    <a:cubicBezTo>
                      <a:pt x="332" y="4785"/>
                      <a:pt x="217" y="4735"/>
                      <a:pt x="132" y="4646"/>
                    </a:cubicBezTo>
                    <a:cubicBezTo>
                      <a:pt x="47" y="4558"/>
                      <a:pt x="0" y="4442"/>
                      <a:pt x="0" y="4318"/>
                    </a:cubicBezTo>
                    <a:lnTo>
                      <a:pt x="1" y="467"/>
                    </a:lnTo>
                    <a:cubicBezTo>
                      <a:pt x="1" y="209"/>
                      <a:pt x="205" y="0"/>
                      <a:pt x="455" y="0"/>
                    </a:cubicBezTo>
                    <a:lnTo>
                      <a:pt x="455" y="0"/>
                    </a:lnTo>
                    <a:lnTo>
                      <a:pt x="5593" y="1"/>
                    </a:lnTo>
                    <a:cubicBezTo>
                      <a:pt x="5844" y="1"/>
                      <a:pt x="6048" y="211"/>
                      <a:pt x="6047" y="468"/>
                    </a:cubicBezTo>
                    <a:lnTo>
                      <a:pt x="6047" y="4259"/>
                    </a:lnTo>
                    <a:cubicBezTo>
                      <a:pt x="6047" y="4314"/>
                      <a:pt x="6002" y="4359"/>
                      <a:pt x="5947" y="4359"/>
                    </a:cubicBezTo>
                    <a:lnTo>
                      <a:pt x="5947" y="4359"/>
                    </a:lnTo>
                    <a:cubicBezTo>
                      <a:pt x="5891" y="4359"/>
                      <a:pt x="5847" y="4314"/>
                      <a:pt x="5847" y="4259"/>
                    </a:cubicBezTo>
                    <a:lnTo>
                      <a:pt x="5847" y="468"/>
                    </a:lnTo>
                    <a:cubicBezTo>
                      <a:pt x="5848" y="321"/>
                      <a:pt x="5734" y="201"/>
                      <a:pt x="5593" y="201"/>
                    </a:cubicBezTo>
                    <a:lnTo>
                      <a:pt x="455" y="200"/>
                    </a:lnTo>
                    <a:lnTo>
                      <a:pt x="455" y="200"/>
                    </a:lnTo>
                    <a:cubicBezTo>
                      <a:pt x="315" y="200"/>
                      <a:pt x="201" y="320"/>
                      <a:pt x="201" y="467"/>
                    </a:cubicBezTo>
                    <a:lnTo>
                      <a:pt x="200" y="4318"/>
                    </a:lnTo>
                    <a:cubicBezTo>
                      <a:pt x="200" y="4390"/>
                      <a:pt x="227" y="4457"/>
                      <a:pt x="276" y="4507"/>
                    </a:cubicBezTo>
                    <a:cubicBezTo>
                      <a:pt x="323" y="4558"/>
                      <a:pt x="387" y="4585"/>
                      <a:pt x="454" y="4585"/>
                    </a:cubicBezTo>
                    <a:lnTo>
                      <a:pt x="2455" y="4585"/>
                    </a:lnTo>
                    <a:cubicBezTo>
                      <a:pt x="2510" y="4585"/>
                      <a:pt x="2555" y="4630"/>
                      <a:pt x="2555" y="4685"/>
                    </a:cubicBezTo>
                    <a:cubicBezTo>
                      <a:pt x="2555" y="4741"/>
                      <a:pt x="2510" y="4785"/>
                      <a:pt x="2455" y="4785"/>
                    </a:cubicBezTo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8" name="Freeform 1266">
                <a:extLst>
                  <a:ext uri="{FF2B5EF4-FFF2-40B4-BE49-F238E27FC236}">
                    <a16:creationId xmlns:a16="http://schemas.microsoft.com/office/drawing/2014/main" id="{D5B96BA0-E905-4791-A145-82965762F6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5150" y="2263775"/>
                <a:ext cx="19050" cy="6350"/>
              </a:xfrm>
              <a:custGeom>
                <a:avLst/>
                <a:gdLst>
                  <a:gd name="T0" fmla="*/ 422 w 522"/>
                  <a:gd name="T1" fmla="*/ 200 h 200"/>
                  <a:gd name="T2" fmla="*/ 422 w 522"/>
                  <a:gd name="T3" fmla="*/ 200 h 200"/>
                  <a:gd name="T4" fmla="*/ 99 w 522"/>
                  <a:gd name="T5" fmla="*/ 200 h 200"/>
                  <a:gd name="T6" fmla="*/ 0 w 522"/>
                  <a:gd name="T7" fmla="*/ 100 h 200"/>
                  <a:gd name="T8" fmla="*/ 99 w 522"/>
                  <a:gd name="T9" fmla="*/ 0 h 200"/>
                  <a:gd name="T10" fmla="*/ 422 w 522"/>
                  <a:gd name="T11" fmla="*/ 0 h 200"/>
                  <a:gd name="T12" fmla="*/ 522 w 522"/>
                  <a:gd name="T13" fmla="*/ 100 h 200"/>
                  <a:gd name="T14" fmla="*/ 422 w 522"/>
                  <a:gd name="T15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22" h="200">
                    <a:moveTo>
                      <a:pt x="422" y="200"/>
                    </a:moveTo>
                    <a:lnTo>
                      <a:pt x="422" y="200"/>
                    </a:lnTo>
                    <a:lnTo>
                      <a:pt x="99" y="200"/>
                    </a:lnTo>
                    <a:cubicBezTo>
                      <a:pt x="44" y="200"/>
                      <a:pt x="0" y="156"/>
                      <a:pt x="0" y="100"/>
                    </a:cubicBezTo>
                    <a:cubicBezTo>
                      <a:pt x="0" y="45"/>
                      <a:pt x="44" y="0"/>
                      <a:pt x="99" y="0"/>
                    </a:cubicBezTo>
                    <a:lnTo>
                      <a:pt x="422" y="0"/>
                    </a:lnTo>
                    <a:cubicBezTo>
                      <a:pt x="478" y="0"/>
                      <a:pt x="522" y="45"/>
                      <a:pt x="522" y="100"/>
                    </a:cubicBezTo>
                    <a:cubicBezTo>
                      <a:pt x="522" y="156"/>
                      <a:pt x="477" y="200"/>
                      <a:pt x="422" y="20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9" name="Freeform 1267">
                <a:extLst>
                  <a:ext uri="{FF2B5EF4-FFF2-40B4-BE49-F238E27FC236}">
                    <a16:creationId xmlns:a16="http://schemas.microsoft.com/office/drawing/2014/main" id="{A51EFC96-3FBB-4447-B12B-F41B2ACDC8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2763" y="2135188"/>
                <a:ext cx="176213" cy="134938"/>
              </a:xfrm>
              <a:custGeom>
                <a:avLst/>
                <a:gdLst>
                  <a:gd name="T0" fmla="*/ 850 w 4836"/>
                  <a:gd name="T1" fmla="*/ 3723 h 3723"/>
                  <a:gd name="T2" fmla="*/ 850 w 4836"/>
                  <a:gd name="T3" fmla="*/ 3723 h 3723"/>
                  <a:gd name="T4" fmla="*/ 177 w 4836"/>
                  <a:gd name="T5" fmla="*/ 3723 h 3723"/>
                  <a:gd name="T6" fmla="*/ 0 w 4836"/>
                  <a:gd name="T7" fmla="*/ 3549 h 3723"/>
                  <a:gd name="T8" fmla="*/ 1 w 4836"/>
                  <a:gd name="T9" fmla="*/ 173 h 3723"/>
                  <a:gd name="T10" fmla="*/ 178 w 4836"/>
                  <a:gd name="T11" fmla="*/ 0 h 3723"/>
                  <a:gd name="T12" fmla="*/ 178 w 4836"/>
                  <a:gd name="T13" fmla="*/ 0 h 3723"/>
                  <a:gd name="T14" fmla="*/ 4658 w 4836"/>
                  <a:gd name="T15" fmla="*/ 1 h 3723"/>
                  <a:gd name="T16" fmla="*/ 4785 w 4836"/>
                  <a:gd name="T17" fmla="*/ 53 h 3723"/>
                  <a:gd name="T18" fmla="*/ 4835 w 4836"/>
                  <a:gd name="T19" fmla="*/ 174 h 3723"/>
                  <a:gd name="T20" fmla="*/ 4835 w 4836"/>
                  <a:gd name="T21" fmla="*/ 2754 h 3723"/>
                  <a:gd name="T22" fmla="*/ 4735 w 4836"/>
                  <a:gd name="T23" fmla="*/ 2854 h 3723"/>
                  <a:gd name="T24" fmla="*/ 4735 w 4836"/>
                  <a:gd name="T25" fmla="*/ 2854 h 3723"/>
                  <a:gd name="T26" fmla="*/ 4635 w 4836"/>
                  <a:gd name="T27" fmla="*/ 2754 h 3723"/>
                  <a:gd name="T28" fmla="*/ 4636 w 4836"/>
                  <a:gd name="T29" fmla="*/ 201 h 3723"/>
                  <a:gd name="T30" fmla="*/ 201 w 4836"/>
                  <a:gd name="T31" fmla="*/ 200 h 3723"/>
                  <a:gd name="T32" fmla="*/ 200 w 4836"/>
                  <a:gd name="T33" fmla="*/ 3522 h 3723"/>
                  <a:gd name="T34" fmla="*/ 850 w 4836"/>
                  <a:gd name="T35" fmla="*/ 3523 h 3723"/>
                  <a:gd name="T36" fmla="*/ 950 w 4836"/>
                  <a:gd name="T37" fmla="*/ 3623 h 3723"/>
                  <a:gd name="T38" fmla="*/ 850 w 4836"/>
                  <a:gd name="T39" fmla="*/ 3723 h 37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836" h="3723">
                    <a:moveTo>
                      <a:pt x="850" y="3723"/>
                    </a:moveTo>
                    <a:lnTo>
                      <a:pt x="850" y="3723"/>
                    </a:lnTo>
                    <a:lnTo>
                      <a:pt x="177" y="3723"/>
                    </a:lnTo>
                    <a:cubicBezTo>
                      <a:pt x="80" y="3723"/>
                      <a:pt x="0" y="3645"/>
                      <a:pt x="0" y="3549"/>
                    </a:cubicBezTo>
                    <a:lnTo>
                      <a:pt x="1" y="173"/>
                    </a:lnTo>
                    <a:cubicBezTo>
                      <a:pt x="1" y="78"/>
                      <a:pt x="81" y="0"/>
                      <a:pt x="178" y="0"/>
                    </a:cubicBezTo>
                    <a:lnTo>
                      <a:pt x="178" y="0"/>
                    </a:lnTo>
                    <a:lnTo>
                      <a:pt x="4658" y="1"/>
                    </a:lnTo>
                    <a:cubicBezTo>
                      <a:pt x="4706" y="1"/>
                      <a:pt x="4751" y="19"/>
                      <a:pt x="4785" y="53"/>
                    </a:cubicBezTo>
                    <a:cubicBezTo>
                      <a:pt x="4818" y="86"/>
                      <a:pt x="4836" y="129"/>
                      <a:pt x="4835" y="174"/>
                    </a:cubicBezTo>
                    <a:cubicBezTo>
                      <a:pt x="4835" y="174"/>
                      <a:pt x="4835" y="1778"/>
                      <a:pt x="4835" y="2754"/>
                    </a:cubicBezTo>
                    <a:cubicBezTo>
                      <a:pt x="4835" y="2810"/>
                      <a:pt x="4790" y="2854"/>
                      <a:pt x="4735" y="2854"/>
                    </a:cubicBezTo>
                    <a:lnTo>
                      <a:pt x="4735" y="2854"/>
                    </a:lnTo>
                    <a:cubicBezTo>
                      <a:pt x="4680" y="2854"/>
                      <a:pt x="4635" y="2810"/>
                      <a:pt x="4635" y="2754"/>
                    </a:cubicBezTo>
                    <a:cubicBezTo>
                      <a:pt x="4635" y="1852"/>
                      <a:pt x="4635" y="413"/>
                      <a:pt x="4636" y="201"/>
                    </a:cubicBezTo>
                    <a:lnTo>
                      <a:pt x="201" y="200"/>
                    </a:lnTo>
                    <a:lnTo>
                      <a:pt x="200" y="3522"/>
                    </a:lnTo>
                    <a:lnTo>
                      <a:pt x="850" y="3523"/>
                    </a:lnTo>
                    <a:cubicBezTo>
                      <a:pt x="906" y="3523"/>
                      <a:pt x="950" y="3568"/>
                      <a:pt x="950" y="3623"/>
                    </a:cubicBezTo>
                    <a:cubicBezTo>
                      <a:pt x="950" y="3678"/>
                      <a:pt x="906" y="3723"/>
                      <a:pt x="850" y="372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0" name="Freeform 1268">
                <a:extLst>
                  <a:ext uri="{FF2B5EF4-FFF2-40B4-BE49-F238E27FC236}">
                    <a16:creationId xmlns:a16="http://schemas.microsoft.com/office/drawing/2014/main" id="{D46F1B67-C618-474E-BAB8-1179C36F12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2450" y="2262188"/>
                <a:ext cx="7938" cy="7938"/>
              </a:xfrm>
              <a:custGeom>
                <a:avLst/>
                <a:gdLst>
                  <a:gd name="T0" fmla="*/ 113 w 226"/>
                  <a:gd name="T1" fmla="*/ 217 h 217"/>
                  <a:gd name="T2" fmla="*/ 107 w 226"/>
                  <a:gd name="T3" fmla="*/ 217 h 217"/>
                  <a:gd name="T4" fmla="*/ 100 w 226"/>
                  <a:gd name="T5" fmla="*/ 217 h 217"/>
                  <a:gd name="T6" fmla="*/ 0 w 226"/>
                  <a:gd name="T7" fmla="*/ 117 h 217"/>
                  <a:gd name="T8" fmla="*/ 46 w 226"/>
                  <a:gd name="T9" fmla="*/ 33 h 217"/>
                  <a:gd name="T10" fmla="*/ 63 w 226"/>
                  <a:gd name="T11" fmla="*/ 22 h 217"/>
                  <a:gd name="T12" fmla="*/ 176 w 226"/>
                  <a:gd name="T13" fmla="*/ 40 h 217"/>
                  <a:gd name="T14" fmla="*/ 191 w 226"/>
                  <a:gd name="T15" fmla="*/ 180 h 217"/>
                  <a:gd name="T16" fmla="*/ 113 w 226"/>
                  <a:gd name="T17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6" h="217">
                    <a:moveTo>
                      <a:pt x="113" y="217"/>
                    </a:moveTo>
                    <a:lnTo>
                      <a:pt x="107" y="217"/>
                    </a:lnTo>
                    <a:lnTo>
                      <a:pt x="100" y="217"/>
                    </a:lnTo>
                    <a:cubicBezTo>
                      <a:pt x="45" y="217"/>
                      <a:pt x="0" y="172"/>
                      <a:pt x="0" y="117"/>
                    </a:cubicBezTo>
                    <a:cubicBezTo>
                      <a:pt x="0" y="81"/>
                      <a:pt x="18" y="50"/>
                      <a:pt x="46" y="33"/>
                    </a:cubicBezTo>
                    <a:cubicBezTo>
                      <a:pt x="51" y="29"/>
                      <a:pt x="57" y="25"/>
                      <a:pt x="63" y="22"/>
                    </a:cubicBezTo>
                    <a:cubicBezTo>
                      <a:pt x="85" y="12"/>
                      <a:pt x="128" y="0"/>
                      <a:pt x="176" y="40"/>
                    </a:cubicBezTo>
                    <a:cubicBezTo>
                      <a:pt x="219" y="74"/>
                      <a:pt x="226" y="137"/>
                      <a:pt x="191" y="180"/>
                    </a:cubicBezTo>
                    <a:cubicBezTo>
                      <a:pt x="171" y="205"/>
                      <a:pt x="142" y="217"/>
                      <a:pt x="113" y="21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1" name="Freeform 1269">
                <a:extLst>
                  <a:ext uri="{FF2B5EF4-FFF2-40B4-BE49-F238E27FC236}">
                    <a16:creationId xmlns:a16="http://schemas.microsoft.com/office/drawing/2014/main" id="{1C2492FD-8FC2-402C-A897-162146F769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0388" y="2189163"/>
                <a:ext cx="61913" cy="103188"/>
              </a:xfrm>
              <a:custGeom>
                <a:avLst/>
                <a:gdLst>
                  <a:gd name="T0" fmla="*/ 1183 w 1688"/>
                  <a:gd name="T1" fmla="*/ 2853 h 2853"/>
                  <a:gd name="T2" fmla="*/ 1092 w 1688"/>
                  <a:gd name="T3" fmla="*/ 2796 h 2853"/>
                  <a:gd name="T4" fmla="*/ 102 w 1688"/>
                  <a:gd name="T5" fmla="*/ 692 h 2853"/>
                  <a:gd name="T6" fmla="*/ 330 w 1688"/>
                  <a:gd name="T7" fmla="*/ 107 h 2853"/>
                  <a:gd name="T8" fmla="*/ 925 w 1688"/>
                  <a:gd name="T9" fmla="*/ 304 h 2853"/>
                  <a:gd name="T10" fmla="*/ 1665 w 1688"/>
                  <a:gd name="T11" fmla="*/ 1874 h 2853"/>
                  <a:gd name="T12" fmla="*/ 1617 w 1688"/>
                  <a:gd name="T13" fmla="*/ 2007 h 2853"/>
                  <a:gd name="T14" fmla="*/ 1484 w 1688"/>
                  <a:gd name="T15" fmla="*/ 1959 h 2853"/>
                  <a:gd name="T16" fmla="*/ 744 w 1688"/>
                  <a:gd name="T17" fmla="*/ 389 h 2853"/>
                  <a:gd name="T18" fmla="*/ 415 w 1688"/>
                  <a:gd name="T19" fmla="*/ 288 h 2853"/>
                  <a:gd name="T20" fmla="*/ 283 w 1688"/>
                  <a:gd name="T21" fmla="*/ 607 h 2853"/>
                  <a:gd name="T22" fmla="*/ 1273 w 1688"/>
                  <a:gd name="T23" fmla="*/ 2711 h 2853"/>
                  <a:gd name="T24" fmla="*/ 1225 w 1688"/>
                  <a:gd name="T25" fmla="*/ 2844 h 2853"/>
                  <a:gd name="T26" fmla="*/ 1183 w 1688"/>
                  <a:gd name="T27" fmla="*/ 2853 h 2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88" h="2853">
                    <a:moveTo>
                      <a:pt x="1183" y="2853"/>
                    </a:moveTo>
                    <a:cubicBezTo>
                      <a:pt x="1145" y="2853"/>
                      <a:pt x="1109" y="2832"/>
                      <a:pt x="1092" y="2796"/>
                    </a:cubicBezTo>
                    <a:lnTo>
                      <a:pt x="102" y="692"/>
                    </a:lnTo>
                    <a:cubicBezTo>
                      <a:pt x="0" y="476"/>
                      <a:pt x="102" y="214"/>
                      <a:pt x="330" y="107"/>
                    </a:cubicBezTo>
                    <a:cubicBezTo>
                      <a:pt x="557" y="0"/>
                      <a:pt x="824" y="88"/>
                      <a:pt x="925" y="304"/>
                    </a:cubicBezTo>
                    <a:lnTo>
                      <a:pt x="1665" y="1874"/>
                    </a:lnTo>
                    <a:cubicBezTo>
                      <a:pt x="1688" y="1924"/>
                      <a:pt x="1667" y="1984"/>
                      <a:pt x="1617" y="2007"/>
                    </a:cubicBezTo>
                    <a:cubicBezTo>
                      <a:pt x="1567" y="2031"/>
                      <a:pt x="1507" y="2010"/>
                      <a:pt x="1484" y="1959"/>
                    </a:cubicBezTo>
                    <a:lnTo>
                      <a:pt x="744" y="389"/>
                    </a:lnTo>
                    <a:cubicBezTo>
                      <a:pt x="690" y="273"/>
                      <a:pt x="542" y="228"/>
                      <a:pt x="415" y="288"/>
                    </a:cubicBezTo>
                    <a:cubicBezTo>
                      <a:pt x="287" y="348"/>
                      <a:pt x="228" y="491"/>
                      <a:pt x="283" y="607"/>
                    </a:cubicBezTo>
                    <a:lnTo>
                      <a:pt x="1273" y="2711"/>
                    </a:lnTo>
                    <a:cubicBezTo>
                      <a:pt x="1297" y="2760"/>
                      <a:pt x="1275" y="2820"/>
                      <a:pt x="1225" y="2844"/>
                    </a:cubicBezTo>
                    <a:cubicBezTo>
                      <a:pt x="1212" y="2850"/>
                      <a:pt x="1197" y="2853"/>
                      <a:pt x="1183" y="2853"/>
                    </a:cubicBezTo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2" name="Freeform 1270">
                <a:extLst>
                  <a:ext uri="{FF2B5EF4-FFF2-40B4-BE49-F238E27FC236}">
                    <a16:creationId xmlns:a16="http://schemas.microsoft.com/office/drawing/2014/main" id="{DD0B6044-AA0B-42C7-AEA5-F67B969A81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5000" y="2239963"/>
                <a:ext cx="11113" cy="14288"/>
              </a:xfrm>
              <a:custGeom>
                <a:avLst/>
                <a:gdLst>
                  <a:gd name="T0" fmla="*/ 195 w 309"/>
                  <a:gd name="T1" fmla="*/ 390 h 390"/>
                  <a:gd name="T2" fmla="*/ 104 w 309"/>
                  <a:gd name="T3" fmla="*/ 331 h 390"/>
                  <a:gd name="T4" fmla="*/ 24 w 309"/>
                  <a:gd name="T5" fmla="*/ 157 h 390"/>
                  <a:gd name="T6" fmla="*/ 71 w 309"/>
                  <a:gd name="T7" fmla="*/ 23 h 390"/>
                  <a:gd name="T8" fmla="*/ 204 w 309"/>
                  <a:gd name="T9" fmla="*/ 71 h 390"/>
                  <a:gd name="T10" fmla="*/ 286 w 309"/>
                  <a:gd name="T11" fmla="*/ 248 h 390"/>
                  <a:gd name="T12" fmla="*/ 237 w 309"/>
                  <a:gd name="T13" fmla="*/ 380 h 390"/>
                  <a:gd name="T14" fmla="*/ 195 w 309"/>
                  <a:gd name="T15" fmla="*/ 390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9" h="390">
                    <a:moveTo>
                      <a:pt x="195" y="390"/>
                    </a:moveTo>
                    <a:cubicBezTo>
                      <a:pt x="158" y="390"/>
                      <a:pt x="121" y="368"/>
                      <a:pt x="104" y="331"/>
                    </a:cubicBezTo>
                    <a:cubicBezTo>
                      <a:pt x="104" y="330"/>
                      <a:pt x="45" y="202"/>
                      <a:pt x="24" y="157"/>
                    </a:cubicBezTo>
                    <a:cubicBezTo>
                      <a:pt x="0" y="107"/>
                      <a:pt x="21" y="47"/>
                      <a:pt x="71" y="23"/>
                    </a:cubicBezTo>
                    <a:cubicBezTo>
                      <a:pt x="121" y="0"/>
                      <a:pt x="181" y="21"/>
                      <a:pt x="204" y="71"/>
                    </a:cubicBezTo>
                    <a:cubicBezTo>
                      <a:pt x="227" y="117"/>
                      <a:pt x="284" y="243"/>
                      <a:pt x="286" y="248"/>
                    </a:cubicBezTo>
                    <a:cubicBezTo>
                      <a:pt x="309" y="298"/>
                      <a:pt x="287" y="357"/>
                      <a:pt x="237" y="380"/>
                    </a:cubicBezTo>
                    <a:cubicBezTo>
                      <a:pt x="224" y="387"/>
                      <a:pt x="209" y="390"/>
                      <a:pt x="195" y="39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3" name="Freeform 1271">
                <a:extLst>
                  <a:ext uri="{FF2B5EF4-FFF2-40B4-BE49-F238E27FC236}">
                    <a16:creationId xmlns:a16="http://schemas.microsoft.com/office/drawing/2014/main" id="{8010A12D-F3D1-450C-9460-C42C700E34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250" y="2220913"/>
                <a:ext cx="34925" cy="41275"/>
              </a:xfrm>
              <a:custGeom>
                <a:avLst/>
                <a:gdLst>
                  <a:gd name="T0" fmla="*/ 399 w 975"/>
                  <a:gd name="T1" fmla="*/ 1141 h 1141"/>
                  <a:gd name="T2" fmla="*/ 311 w 975"/>
                  <a:gd name="T3" fmla="*/ 1088 h 1141"/>
                  <a:gd name="T4" fmla="*/ 310 w 975"/>
                  <a:gd name="T5" fmla="*/ 1086 h 1141"/>
                  <a:gd name="T6" fmla="*/ 303 w 975"/>
                  <a:gd name="T7" fmla="*/ 1073 h 1141"/>
                  <a:gd name="T8" fmla="*/ 102 w 975"/>
                  <a:gd name="T9" fmla="*/ 644 h 1141"/>
                  <a:gd name="T10" fmla="*/ 329 w 975"/>
                  <a:gd name="T11" fmla="*/ 60 h 1141"/>
                  <a:gd name="T12" fmla="*/ 671 w 975"/>
                  <a:gd name="T13" fmla="*/ 36 h 1141"/>
                  <a:gd name="T14" fmla="*/ 925 w 975"/>
                  <a:gd name="T15" fmla="*/ 257 h 1141"/>
                  <a:gd name="T16" fmla="*/ 952 w 975"/>
                  <a:gd name="T17" fmla="*/ 313 h 1141"/>
                  <a:gd name="T18" fmla="*/ 904 w 975"/>
                  <a:gd name="T19" fmla="*/ 446 h 1141"/>
                  <a:gd name="T20" fmla="*/ 771 w 975"/>
                  <a:gd name="T21" fmla="*/ 398 h 1141"/>
                  <a:gd name="T22" fmla="*/ 744 w 975"/>
                  <a:gd name="T23" fmla="*/ 343 h 1141"/>
                  <a:gd name="T24" fmla="*/ 610 w 975"/>
                  <a:gd name="T25" fmla="*/ 227 h 1141"/>
                  <a:gd name="T26" fmla="*/ 414 w 975"/>
                  <a:gd name="T27" fmla="*/ 241 h 1141"/>
                  <a:gd name="T28" fmla="*/ 282 w 975"/>
                  <a:gd name="T29" fmla="*/ 559 h 1141"/>
                  <a:gd name="T30" fmla="*/ 488 w 975"/>
                  <a:gd name="T31" fmla="*/ 995 h 1141"/>
                  <a:gd name="T32" fmla="*/ 446 w 975"/>
                  <a:gd name="T33" fmla="*/ 1130 h 1141"/>
                  <a:gd name="T34" fmla="*/ 399 w 975"/>
                  <a:gd name="T35" fmla="*/ 1141 h 1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75" h="1141">
                    <a:moveTo>
                      <a:pt x="399" y="1141"/>
                    </a:moveTo>
                    <a:cubicBezTo>
                      <a:pt x="363" y="1141"/>
                      <a:pt x="329" y="1122"/>
                      <a:pt x="311" y="1088"/>
                    </a:cubicBezTo>
                    <a:lnTo>
                      <a:pt x="310" y="1086"/>
                    </a:lnTo>
                    <a:cubicBezTo>
                      <a:pt x="307" y="1081"/>
                      <a:pt x="306" y="1080"/>
                      <a:pt x="303" y="1073"/>
                    </a:cubicBezTo>
                    <a:lnTo>
                      <a:pt x="102" y="644"/>
                    </a:lnTo>
                    <a:cubicBezTo>
                      <a:pt x="0" y="429"/>
                      <a:pt x="102" y="167"/>
                      <a:pt x="329" y="60"/>
                    </a:cubicBezTo>
                    <a:cubicBezTo>
                      <a:pt x="438" y="9"/>
                      <a:pt x="560" y="0"/>
                      <a:pt x="671" y="36"/>
                    </a:cubicBezTo>
                    <a:cubicBezTo>
                      <a:pt x="785" y="73"/>
                      <a:pt x="875" y="151"/>
                      <a:pt x="925" y="257"/>
                    </a:cubicBezTo>
                    <a:lnTo>
                      <a:pt x="952" y="313"/>
                    </a:lnTo>
                    <a:cubicBezTo>
                      <a:pt x="975" y="362"/>
                      <a:pt x="954" y="422"/>
                      <a:pt x="904" y="446"/>
                    </a:cubicBezTo>
                    <a:cubicBezTo>
                      <a:pt x="854" y="469"/>
                      <a:pt x="795" y="448"/>
                      <a:pt x="771" y="398"/>
                    </a:cubicBezTo>
                    <a:lnTo>
                      <a:pt x="744" y="343"/>
                    </a:lnTo>
                    <a:cubicBezTo>
                      <a:pt x="718" y="287"/>
                      <a:pt x="671" y="247"/>
                      <a:pt x="610" y="227"/>
                    </a:cubicBezTo>
                    <a:cubicBezTo>
                      <a:pt x="547" y="207"/>
                      <a:pt x="477" y="211"/>
                      <a:pt x="414" y="241"/>
                    </a:cubicBezTo>
                    <a:cubicBezTo>
                      <a:pt x="287" y="301"/>
                      <a:pt x="228" y="443"/>
                      <a:pt x="282" y="559"/>
                    </a:cubicBezTo>
                    <a:lnTo>
                      <a:pt x="488" y="995"/>
                    </a:lnTo>
                    <a:cubicBezTo>
                      <a:pt x="513" y="1044"/>
                      <a:pt x="495" y="1104"/>
                      <a:pt x="446" y="1130"/>
                    </a:cubicBezTo>
                    <a:cubicBezTo>
                      <a:pt x="431" y="1138"/>
                      <a:pt x="415" y="1141"/>
                      <a:pt x="399" y="1141"/>
                    </a:cubicBezTo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4" name="Freeform 1272">
                <a:extLst>
                  <a:ext uri="{FF2B5EF4-FFF2-40B4-BE49-F238E27FC236}">
                    <a16:creationId xmlns:a16="http://schemas.microsoft.com/office/drawing/2014/main" id="{4F5283ED-0C7E-4056-B91C-7CF6D250E5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0238" y="2216150"/>
                <a:ext cx="33338" cy="23813"/>
              </a:xfrm>
              <a:custGeom>
                <a:avLst/>
                <a:gdLst>
                  <a:gd name="T0" fmla="*/ 153 w 905"/>
                  <a:gd name="T1" fmla="*/ 643 h 643"/>
                  <a:gd name="T2" fmla="*/ 58 w 905"/>
                  <a:gd name="T3" fmla="*/ 573 h 643"/>
                  <a:gd name="T4" fmla="*/ 283 w 905"/>
                  <a:gd name="T5" fmla="*/ 96 h 643"/>
                  <a:gd name="T6" fmla="*/ 818 w 905"/>
                  <a:gd name="T7" fmla="*/ 270 h 643"/>
                  <a:gd name="T8" fmla="*/ 882 w 905"/>
                  <a:gd name="T9" fmla="*/ 405 h 643"/>
                  <a:gd name="T10" fmla="*/ 834 w 905"/>
                  <a:gd name="T11" fmla="*/ 538 h 643"/>
                  <a:gd name="T12" fmla="*/ 701 w 905"/>
                  <a:gd name="T13" fmla="*/ 490 h 643"/>
                  <a:gd name="T14" fmla="*/ 637 w 905"/>
                  <a:gd name="T15" fmla="*/ 355 h 643"/>
                  <a:gd name="T16" fmla="*/ 368 w 905"/>
                  <a:gd name="T17" fmla="*/ 278 h 643"/>
                  <a:gd name="T18" fmla="*/ 249 w 905"/>
                  <a:gd name="T19" fmla="*/ 513 h 643"/>
                  <a:gd name="T20" fmla="*/ 183 w 905"/>
                  <a:gd name="T21" fmla="*/ 638 h 643"/>
                  <a:gd name="T22" fmla="*/ 153 w 905"/>
                  <a:gd name="T23" fmla="*/ 643 h 6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05" h="643">
                    <a:moveTo>
                      <a:pt x="153" y="643"/>
                    </a:moveTo>
                    <a:cubicBezTo>
                      <a:pt x="111" y="643"/>
                      <a:pt x="71" y="616"/>
                      <a:pt x="58" y="573"/>
                    </a:cubicBezTo>
                    <a:cubicBezTo>
                      <a:pt x="0" y="389"/>
                      <a:pt x="97" y="184"/>
                      <a:pt x="283" y="96"/>
                    </a:cubicBezTo>
                    <a:cubicBezTo>
                      <a:pt x="488" y="0"/>
                      <a:pt x="727" y="77"/>
                      <a:pt x="818" y="270"/>
                    </a:cubicBezTo>
                    <a:lnTo>
                      <a:pt x="882" y="405"/>
                    </a:lnTo>
                    <a:cubicBezTo>
                      <a:pt x="905" y="455"/>
                      <a:pt x="884" y="515"/>
                      <a:pt x="834" y="538"/>
                    </a:cubicBezTo>
                    <a:cubicBezTo>
                      <a:pt x="784" y="562"/>
                      <a:pt x="725" y="540"/>
                      <a:pt x="701" y="490"/>
                    </a:cubicBezTo>
                    <a:lnTo>
                      <a:pt x="637" y="355"/>
                    </a:lnTo>
                    <a:cubicBezTo>
                      <a:pt x="593" y="263"/>
                      <a:pt x="473" y="228"/>
                      <a:pt x="368" y="278"/>
                    </a:cubicBezTo>
                    <a:cubicBezTo>
                      <a:pt x="272" y="322"/>
                      <a:pt x="221" y="424"/>
                      <a:pt x="249" y="513"/>
                    </a:cubicBezTo>
                    <a:cubicBezTo>
                      <a:pt x="265" y="565"/>
                      <a:pt x="236" y="622"/>
                      <a:pt x="183" y="638"/>
                    </a:cubicBezTo>
                    <a:cubicBezTo>
                      <a:pt x="173" y="641"/>
                      <a:pt x="163" y="643"/>
                      <a:pt x="153" y="64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5" name="Freeform 1273">
                <a:extLst>
                  <a:ext uri="{FF2B5EF4-FFF2-40B4-BE49-F238E27FC236}">
                    <a16:creationId xmlns:a16="http://schemas.microsoft.com/office/drawing/2014/main" id="{11FB71FE-7B56-461B-8B9A-C980B7F38E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8813" y="2236788"/>
                <a:ext cx="9525" cy="11113"/>
              </a:xfrm>
              <a:custGeom>
                <a:avLst/>
                <a:gdLst>
                  <a:gd name="T0" fmla="*/ 157 w 271"/>
                  <a:gd name="T1" fmla="*/ 299 h 299"/>
                  <a:gd name="T2" fmla="*/ 67 w 271"/>
                  <a:gd name="T3" fmla="*/ 243 h 299"/>
                  <a:gd name="T4" fmla="*/ 25 w 271"/>
                  <a:gd name="T5" fmla="*/ 160 h 299"/>
                  <a:gd name="T6" fmla="*/ 69 w 271"/>
                  <a:gd name="T7" fmla="*/ 25 h 299"/>
                  <a:gd name="T8" fmla="*/ 203 w 271"/>
                  <a:gd name="T9" fmla="*/ 69 h 299"/>
                  <a:gd name="T10" fmla="*/ 246 w 271"/>
                  <a:gd name="T11" fmla="*/ 155 h 299"/>
                  <a:gd name="T12" fmla="*/ 200 w 271"/>
                  <a:gd name="T13" fmla="*/ 289 h 299"/>
                  <a:gd name="T14" fmla="*/ 157 w 271"/>
                  <a:gd name="T15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1" h="299">
                    <a:moveTo>
                      <a:pt x="157" y="299"/>
                    </a:moveTo>
                    <a:cubicBezTo>
                      <a:pt x="120" y="299"/>
                      <a:pt x="84" y="279"/>
                      <a:pt x="67" y="243"/>
                    </a:cubicBezTo>
                    <a:cubicBezTo>
                      <a:pt x="67" y="243"/>
                      <a:pt x="51" y="211"/>
                      <a:pt x="25" y="160"/>
                    </a:cubicBezTo>
                    <a:cubicBezTo>
                      <a:pt x="0" y="110"/>
                      <a:pt x="20" y="50"/>
                      <a:pt x="69" y="25"/>
                    </a:cubicBezTo>
                    <a:cubicBezTo>
                      <a:pt x="118" y="0"/>
                      <a:pt x="178" y="20"/>
                      <a:pt x="203" y="69"/>
                    </a:cubicBezTo>
                    <a:cubicBezTo>
                      <a:pt x="231" y="123"/>
                      <a:pt x="246" y="155"/>
                      <a:pt x="246" y="155"/>
                    </a:cubicBezTo>
                    <a:cubicBezTo>
                      <a:pt x="271" y="205"/>
                      <a:pt x="250" y="265"/>
                      <a:pt x="200" y="289"/>
                    </a:cubicBezTo>
                    <a:cubicBezTo>
                      <a:pt x="186" y="296"/>
                      <a:pt x="171" y="299"/>
                      <a:pt x="157" y="299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6" name="Freeform 1274">
                <a:extLst>
                  <a:ext uri="{FF2B5EF4-FFF2-40B4-BE49-F238E27FC236}">
                    <a16:creationId xmlns:a16="http://schemas.microsoft.com/office/drawing/2014/main" id="{911C6A57-86DF-49CE-A32A-DAF51C95E3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5638" y="2216150"/>
                <a:ext cx="57150" cy="98425"/>
              </a:xfrm>
              <a:custGeom>
                <a:avLst/>
                <a:gdLst>
                  <a:gd name="T0" fmla="*/ 1435 w 1566"/>
                  <a:gd name="T1" fmla="*/ 2693 h 2693"/>
                  <a:gd name="T2" fmla="*/ 1242 w 1566"/>
                  <a:gd name="T3" fmla="*/ 2641 h 2693"/>
                  <a:gd name="T4" fmla="*/ 1333 w 1566"/>
                  <a:gd name="T5" fmla="*/ 2302 h 2693"/>
                  <a:gd name="T6" fmla="*/ 1206 w 1566"/>
                  <a:gd name="T7" fmla="*/ 1672 h 2693"/>
                  <a:gd name="T8" fmla="*/ 565 w 1566"/>
                  <a:gd name="T9" fmla="*/ 316 h 2693"/>
                  <a:gd name="T10" fmla="*/ 460 w 1566"/>
                  <a:gd name="T11" fmla="*/ 222 h 2693"/>
                  <a:gd name="T12" fmla="*/ 317 w 1566"/>
                  <a:gd name="T13" fmla="*/ 229 h 2693"/>
                  <a:gd name="T14" fmla="*/ 206 w 1566"/>
                  <a:gd name="T15" fmla="*/ 360 h 2693"/>
                  <a:gd name="T16" fmla="*/ 93 w 1566"/>
                  <a:gd name="T17" fmla="*/ 445 h 2693"/>
                  <a:gd name="T18" fmla="*/ 8 w 1566"/>
                  <a:gd name="T19" fmla="*/ 332 h 2693"/>
                  <a:gd name="T20" fmla="*/ 232 w 1566"/>
                  <a:gd name="T21" fmla="*/ 49 h 2693"/>
                  <a:gd name="T22" fmla="*/ 527 w 1566"/>
                  <a:gd name="T23" fmla="*/ 34 h 2693"/>
                  <a:gd name="T24" fmla="*/ 746 w 1566"/>
                  <a:gd name="T25" fmla="*/ 232 h 2693"/>
                  <a:gd name="T26" fmla="*/ 1386 w 1566"/>
                  <a:gd name="T27" fmla="*/ 1587 h 2693"/>
                  <a:gd name="T28" fmla="*/ 1526 w 1566"/>
                  <a:gd name="T29" fmla="*/ 2353 h 2693"/>
                  <a:gd name="T30" fmla="*/ 1435 w 1566"/>
                  <a:gd name="T31" fmla="*/ 2693 h 26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66" h="2693">
                    <a:moveTo>
                      <a:pt x="1435" y="2693"/>
                    </a:moveTo>
                    <a:lnTo>
                      <a:pt x="1242" y="2641"/>
                    </a:lnTo>
                    <a:lnTo>
                      <a:pt x="1333" y="2302"/>
                    </a:lnTo>
                    <a:cubicBezTo>
                      <a:pt x="1352" y="2226"/>
                      <a:pt x="1275" y="1819"/>
                      <a:pt x="1206" y="1672"/>
                    </a:cubicBezTo>
                    <a:lnTo>
                      <a:pt x="565" y="316"/>
                    </a:lnTo>
                    <a:cubicBezTo>
                      <a:pt x="544" y="272"/>
                      <a:pt x="507" y="239"/>
                      <a:pt x="460" y="222"/>
                    </a:cubicBezTo>
                    <a:cubicBezTo>
                      <a:pt x="413" y="206"/>
                      <a:pt x="362" y="208"/>
                      <a:pt x="317" y="229"/>
                    </a:cubicBezTo>
                    <a:cubicBezTo>
                      <a:pt x="272" y="251"/>
                      <a:pt x="216" y="290"/>
                      <a:pt x="206" y="360"/>
                    </a:cubicBezTo>
                    <a:cubicBezTo>
                      <a:pt x="198" y="415"/>
                      <a:pt x="148" y="453"/>
                      <a:pt x="93" y="445"/>
                    </a:cubicBezTo>
                    <a:cubicBezTo>
                      <a:pt x="39" y="438"/>
                      <a:pt x="0" y="387"/>
                      <a:pt x="8" y="332"/>
                    </a:cubicBezTo>
                    <a:cubicBezTo>
                      <a:pt x="25" y="211"/>
                      <a:pt x="107" y="107"/>
                      <a:pt x="232" y="49"/>
                    </a:cubicBezTo>
                    <a:cubicBezTo>
                      <a:pt x="325" y="5"/>
                      <a:pt x="429" y="0"/>
                      <a:pt x="527" y="34"/>
                    </a:cubicBezTo>
                    <a:cubicBezTo>
                      <a:pt x="624" y="68"/>
                      <a:pt x="702" y="139"/>
                      <a:pt x="746" y="232"/>
                    </a:cubicBezTo>
                    <a:lnTo>
                      <a:pt x="1386" y="1587"/>
                    </a:lnTo>
                    <a:cubicBezTo>
                      <a:pt x="1456" y="1733"/>
                      <a:pt x="1566" y="2204"/>
                      <a:pt x="1526" y="2353"/>
                    </a:cubicBezTo>
                    <a:lnTo>
                      <a:pt x="1435" y="2693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7" name="Freeform 1275">
                <a:extLst>
                  <a:ext uri="{FF2B5EF4-FFF2-40B4-BE49-F238E27FC236}">
                    <a16:creationId xmlns:a16="http://schemas.microsoft.com/office/drawing/2014/main" id="{899AB1B6-896B-49A5-974D-D370015509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4200" y="2260600"/>
                <a:ext cx="38100" cy="79375"/>
              </a:xfrm>
              <a:custGeom>
                <a:avLst/>
                <a:gdLst>
                  <a:gd name="T0" fmla="*/ 916 w 1030"/>
                  <a:gd name="T1" fmla="*/ 2168 h 2168"/>
                  <a:gd name="T2" fmla="*/ 872 w 1030"/>
                  <a:gd name="T3" fmla="*/ 2158 h 2168"/>
                  <a:gd name="T4" fmla="*/ 790 w 1030"/>
                  <a:gd name="T5" fmla="*/ 2118 h 2168"/>
                  <a:gd name="T6" fmla="*/ 304 w 1030"/>
                  <a:gd name="T7" fmla="*/ 1805 h 2168"/>
                  <a:gd name="T8" fmla="*/ 0 w 1030"/>
                  <a:gd name="T9" fmla="*/ 102 h 2168"/>
                  <a:gd name="T10" fmla="*/ 99 w 1030"/>
                  <a:gd name="T11" fmla="*/ 1 h 2168"/>
                  <a:gd name="T12" fmla="*/ 200 w 1030"/>
                  <a:gd name="T13" fmla="*/ 99 h 2168"/>
                  <a:gd name="T14" fmla="*/ 450 w 1030"/>
                  <a:gd name="T15" fmla="*/ 1668 h 2168"/>
                  <a:gd name="T16" fmla="*/ 876 w 1030"/>
                  <a:gd name="T17" fmla="*/ 1938 h 2168"/>
                  <a:gd name="T18" fmla="*/ 960 w 1030"/>
                  <a:gd name="T19" fmla="*/ 1978 h 2168"/>
                  <a:gd name="T20" fmla="*/ 1006 w 1030"/>
                  <a:gd name="T21" fmla="*/ 2112 h 2168"/>
                  <a:gd name="T22" fmla="*/ 916 w 1030"/>
                  <a:gd name="T23" fmla="*/ 2168 h 2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30" h="2168">
                    <a:moveTo>
                      <a:pt x="916" y="2168"/>
                    </a:moveTo>
                    <a:cubicBezTo>
                      <a:pt x="901" y="2168"/>
                      <a:pt x="886" y="2165"/>
                      <a:pt x="872" y="2158"/>
                    </a:cubicBezTo>
                    <a:cubicBezTo>
                      <a:pt x="845" y="2145"/>
                      <a:pt x="817" y="2132"/>
                      <a:pt x="790" y="2118"/>
                    </a:cubicBezTo>
                    <a:cubicBezTo>
                      <a:pt x="618" y="2035"/>
                      <a:pt x="440" y="1950"/>
                      <a:pt x="304" y="1805"/>
                    </a:cubicBezTo>
                    <a:cubicBezTo>
                      <a:pt x="59" y="1541"/>
                      <a:pt x="9" y="624"/>
                      <a:pt x="0" y="102"/>
                    </a:cubicBezTo>
                    <a:cubicBezTo>
                      <a:pt x="0" y="46"/>
                      <a:pt x="44" y="2"/>
                      <a:pt x="99" y="1"/>
                    </a:cubicBezTo>
                    <a:cubicBezTo>
                      <a:pt x="154" y="0"/>
                      <a:pt x="200" y="43"/>
                      <a:pt x="200" y="99"/>
                    </a:cubicBezTo>
                    <a:cubicBezTo>
                      <a:pt x="213" y="903"/>
                      <a:pt x="311" y="1519"/>
                      <a:pt x="450" y="1668"/>
                    </a:cubicBezTo>
                    <a:cubicBezTo>
                      <a:pt x="560" y="1787"/>
                      <a:pt x="721" y="1863"/>
                      <a:pt x="876" y="1938"/>
                    </a:cubicBezTo>
                    <a:cubicBezTo>
                      <a:pt x="904" y="1951"/>
                      <a:pt x="932" y="1965"/>
                      <a:pt x="960" y="1978"/>
                    </a:cubicBezTo>
                    <a:cubicBezTo>
                      <a:pt x="1009" y="2002"/>
                      <a:pt x="1030" y="2063"/>
                      <a:pt x="1006" y="2112"/>
                    </a:cubicBezTo>
                    <a:cubicBezTo>
                      <a:pt x="988" y="2147"/>
                      <a:pt x="953" y="2168"/>
                      <a:pt x="916" y="216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8" name="Freeform 1276">
                <a:extLst>
                  <a:ext uri="{FF2B5EF4-FFF2-40B4-BE49-F238E27FC236}">
                    <a16:creationId xmlns:a16="http://schemas.microsoft.com/office/drawing/2014/main" id="{4A5EE098-DB29-46AE-A6F2-7105CFDD83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6588" y="2343150"/>
                <a:ext cx="14288" cy="20638"/>
              </a:xfrm>
              <a:custGeom>
                <a:avLst/>
                <a:gdLst>
                  <a:gd name="T0" fmla="*/ 278 w 392"/>
                  <a:gd name="T1" fmla="*/ 578 h 578"/>
                  <a:gd name="T2" fmla="*/ 187 w 392"/>
                  <a:gd name="T3" fmla="*/ 519 h 578"/>
                  <a:gd name="T4" fmla="*/ 22 w 392"/>
                  <a:gd name="T5" fmla="*/ 155 h 578"/>
                  <a:gd name="T6" fmla="*/ 72 w 392"/>
                  <a:gd name="T7" fmla="*/ 23 h 578"/>
                  <a:gd name="T8" fmla="*/ 205 w 392"/>
                  <a:gd name="T9" fmla="*/ 72 h 578"/>
                  <a:gd name="T10" fmla="*/ 369 w 392"/>
                  <a:gd name="T11" fmla="*/ 437 h 578"/>
                  <a:gd name="T12" fmla="*/ 319 w 392"/>
                  <a:gd name="T13" fmla="*/ 568 h 578"/>
                  <a:gd name="T14" fmla="*/ 278 w 392"/>
                  <a:gd name="T15" fmla="*/ 578 h 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2" h="578">
                    <a:moveTo>
                      <a:pt x="278" y="578"/>
                    </a:moveTo>
                    <a:cubicBezTo>
                      <a:pt x="240" y="578"/>
                      <a:pt x="204" y="556"/>
                      <a:pt x="187" y="519"/>
                    </a:cubicBezTo>
                    <a:lnTo>
                      <a:pt x="22" y="155"/>
                    </a:lnTo>
                    <a:cubicBezTo>
                      <a:pt x="0" y="105"/>
                      <a:pt x="22" y="46"/>
                      <a:pt x="72" y="23"/>
                    </a:cubicBezTo>
                    <a:cubicBezTo>
                      <a:pt x="123" y="0"/>
                      <a:pt x="182" y="23"/>
                      <a:pt x="205" y="72"/>
                    </a:cubicBezTo>
                    <a:lnTo>
                      <a:pt x="369" y="437"/>
                    </a:lnTo>
                    <a:cubicBezTo>
                      <a:pt x="392" y="487"/>
                      <a:pt x="369" y="546"/>
                      <a:pt x="319" y="568"/>
                    </a:cubicBezTo>
                    <a:cubicBezTo>
                      <a:pt x="306" y="575"/>
                      <a:pt x="292" y="578"/>
                      <a:pt x="278" y="57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9" name="Freeform 1277">
                <a:extLst>
                  <a:ext uri="{FF2B5EF4-FFF2-40B4-BE49-F238E27FC236}">
                    <a16:creationId xmlns:a16="http://schemas.microsoft.com/office/drawing/2014/main" id="{F0691F04-DEC5-411C-A5DB-DC601A814E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0088" y="2309813"/>
                <a:ext cx="15875" cy="23813"/>
              </a:xfrm>
              <a:custGeom>
                <a:avLst/>
                <a:gdLst>
                  <a:gd name="T0" fmla="*/ 311 w 425"/>
                  <a:gd name="T1" fmla="*/ 650 h 650"/>
                  <a:gd name="T2" fmla="*/ 220 w 425"/>
                  <a:gd name="T3" fmla="*/ 592 h 650"/>
                  <a:gd name="T4" fmla="*/ 23 w 425"/>
                  <a:gd name="T5" fmla="*/ 155 h 650"/>
                  <a:gd name="T6" fmla="*/ 73 w 425"/>
                  <a:gd name="T7" fmla="*/ 23 h 650"/>
                  <a:gd name="T8" fmla="*/ 205 w 425"/>
                  <a:gd name="T9" fmla="*/ 73 h 650"/>
                  <a:gd name="T10" fmla="*/ 402 w 425"/>
                  <a:gd name="T11" fmla="*/ 509 h 650"/>
                  <a:gd name="T12" fmla="*/ 352 w 425"/>
                  <a:gd name="T13" fmla="*/ 642 h 650"/>
                  <a:gd name="T14" fmla="*/ 311 w 425"/>
                  <a:gd name="T15" fmla="*/ 650 h 6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5" h="650">
                    <a:moveTo>
                      <a:pt x="311" y="650"/>
                    </a:moveTo>
                    <a:cubicBezTo>
                      <a:pt x="273" y="650"/>
                      <a:pt x="237" y="628"/>
                      <a:pt x="220" y="592"/>
                    </a:cubicBezTo>
                    <a:lnTo>
                      <a:pt x="23" y="155"/>
                    </a:lnTo>
                    <a:cubicBezTo>
                      <a:pt x="0" y="105"/>
                      <a:pt x="22" y="45"/>
                      <a:pt x="73" y="23"/>
                    </a:cubicBezTo>
                    <a:cubicBezTo>
                      <a:pt x="123" y="0"/>
                      <a:pt x="182" y="22"/>
                      <a:pt x="205" y="73"/>
                    </a:cubicBezTo>
                    <a:lnTo>
                      <a:pt x="402" y="509"/>
                    </a:lnTo>
                    <a:cubicBezTo>
                      <a:pt x="425" y="560"/>
                      <a:pt x="403" y="619"/>
                      <a:pt x="352" y="642"/>
                    </a:cubicBezTo>
                    <a:cubicBezTo>
                      <a:pt x="339" y="648"/>
                      <a:pt x="325" y="650"/>
                      <a:pt x="311" y="650"/>
                    </a:cubicBezTo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0" name="Freeform 1278">
                <a:extLst>
                  <a:ext uri="{FF2B5EF4-FFF2-40B4-BE49-F238E27FC236}">
                    <a16:creationId xmlns:a16="http://schemas.microsoft.com/office/drawing/2014/main" id="{C170B795-D923-4111-A3D8-429D962B8D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2775" y="2332038"/>
                <a:ext cx="28575" cy="15875"/>
              </a:xfrm>
              <a:custGeom>
                <a:avLst/>
                <a:gdLst>
                  <a:gd name="T0" fmla="*/ 672 w 785"/>
                  <a:gd name="T1" fmla="*/ 434 h 434"/>
                  <a:gd name="T2" fmla="*/ 635 w 785"/>
                  <a:gd name="T3" fmla="*/ 426 h 434"/>
                  <a:gd name="T4" fmla="*/ 76 w 785"/>
                  <a:gd name="T5" fmla="*/ 206 h 434"/>
                  <a:gd name="T6" fmla="*/ 20 w 785"/>
                  <a:gd name="T7" fmla="*/ 77 h 434"/>
                  <a:gd name="T8" fmla="*/ 150 w 785"/>
                  <a:gd name="T9" fmla="*/ 20 h 434"/>
                  <a:gd name="T10" fmla="*/ 708 w 785"/>
                  <a:gd name="T11" fmla="*/ 240 h 434"/>
                  <a:gd name="T12" fmla="*/ 765 w 785"/>
                  <a:gd name="T13" fmla="*/ 369 h 434"/>
                  <a:gd name="T14" fmla="*/ 672 w 785"/>
                  <a:gd name="T15" fmla="*/ 434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85" h="434">
                    <a:moveTo>
                      <a:pt x="672" y="434"/>
                    </a:moveTo>
                    <a:cubicBezTo>
                      <a:pt x="659" y="434"/>
                      <a:pt x="647" y="431"/>
                      <a:pt x="635" y="426"/>
                    </a:cubicBezTo>
                    <a:lnTo>
                      <a:pt x="76" y="206"/>
                    </a:lnTo>
                    <a:cubicBezTo>
                      <a:pt x="25" y="186"/>
                      <a:pt x="0" y="128"/>
                      <a:pt x="20" y="77"/>
                    </a:cubicBezTo>
                    <a:cubicBezTo>
                      <a:pt x="40" y="25"/>
                      <a:pt x="98" y="0"/>
                      <a:pt x="150" y="20"/>
                    </a:cubicBezTo>
                    <a:lnTo>
                      <a:pt x="708" y="240"/>
                    </a:lnTo>
                    <a:cubicBezTo>
                      <a:pt x="760" y="260"/>
                      <a:pt x="785" y="318"/>
                      <a:pt x="765" y="369"/>
                    </a:cubicBezTo>
                    <a:cubicBezTo>
                      <a:pt x="749" y="409"/>
                      <a:pt x="712" y="434"/>
                      <a:pt x="672" y="43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5B946076-562F-4515-A62B-BCF92ADA1E44}"/>
                </a:ext>
              </a:extLst>
            </p:cNvPr>
            <p:cNvSpPr/>
            <p:nvPr/>
          </p:nvSpPr>
          <p:spPr>
            <a:xfrm>
              <a:off x="305557" y="2673064"/>
              <a:ext cx="1233674" cy="472632"/>
            </a:xfrm>
            <a:prstGeom prst="rect">
              <a:avLst/>
            </a:prstGeom>
            <a:solidFill>
              <a:srgbClr val="C00000">
                <a:alpha val="15000"/>
              </a:srgbClr>
            </a:solidFill>
            <a:ln>
              <a:solidFill>
                <a:srgbClr val="BD582C"/>
              </a:solidFill>
            </a:ln>
            <a:effectLst>
              <a:outerShdw blurRad="50800" dist="38100" dir="6000000" algn="t" rotWithShape="0">
                <a:srgbClr val="BD582C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Policy Manager </a:t>
              </a:r>
            </a:p>
          </p:txBody>
        </p:sp>
        <p:sp>
          <p:nvSpPr>
            <p:cNvPr id="217" name="Rectangle 216">
              <a:extLst>
                <a:ext uri="{FF2B5EF4-FFF2-40B4-BE49-F238E27FC236}">
                  <a16:creationId xmlns:a16="http://schemas.microsoft.com/office/drawing/2014/main" id="{206FE04A-DA3C-474B-9B4E-4682981BED85}"/>
                </a:ext>
              </a:extLst>
            </p:cNvPr>
            <p:cNvSpPr/>
            <p:nvPr/>
          </p:nvSpPr>
          <p:spPr>
            <a:xfrm>
              <a:off x="5454144" y="2634772"/>
              <a:ext cx="1233674" cy="472632"/>
            </a:xfrm>
            <a:prstGeom prst="rect">
              <a:avLst/>
            </a:prstGeom>
            <a:solidFill>
              <a:srgbClr val="C00000">
                <a:alpha val="14000"/>
              </a:srgbClr>
            </a:solidFill>
            <a:ln>
              <a:solidFill>
                <a:srgbClr val="BD582C"/>
              </a:solidFill>
            </a:ln>
            <a:effectLst>
              <a:outerShdw blurRad="50800" dist="38100" dir="6000000" algn="t" rotWithShape="0">
                <a:srgbClr val="BD582C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Policy based Information</a:t>
              </a:r>
            </a:p>
          </p:txBody>
        </p:sp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4FE948D7-C7BA-4AA7-92C8-518D4EF60A5D}"/>
                </a:ext>
              </a:extLst>
            </p:cNvPr>
            <p:cNvSpPr/>
            <p:nvPr/>
          </p:nvSpPr>
          <p:spPr>
            <a:xfrm>
              <a:off x="3193916" y="804160"/>
              <a:ext cx="1233674" cy="4726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BD582C"/>
              </a:solidFill>
            </a:ln>
            <a:effectLst>
              <a:outerShdw blurRad="50800" dist="38100" dir="6000000" algn="t" rotWithShape="0">
                <a:srgbClr val="BD582C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Policy Enforcement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D767C77-2EC3-48BA-A0BE-661D2C48C946}"/>
                </a:ext>
              </a:extLst>
            </p:cNvPr>
            <p:cNvSpPr/>
            <p:nvPr/>
          </p:nvSpPr>
          <p:spPr>
            <a:xfrm>
              <a:off x="3071188" y="2182423"/>
              <a:ext cx="1399743" cy="1358575"/>
            </a:xfrm>
            <a:prstGeom prst="ellipse">
              <a:avLst/>
            </a:prstGeom>
            <a:solidFill>
              <a:srgbClr val="C00000">
                <a:alpha val="11000"/>
              </a:srgbClr>
            </a:solidFill>
            <a:effectLst>
              <a:outerShdw blurRad="50800" dist="38100" dir="2700000" algn="tl" rotWithShape="0">
                <a:srgbClr val="C00000">
                  <a:alpha val="3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Policy Evaluation &amp; Decision Algorithms </a:t>
              </a:r>
            </a:p>
          </p:txBody>
        </p:sp>
        <p:pic>
          <p:nvPicPr>
            <p:cNvPr id="17" name="Graphic 16" descr="Database with solid fill">
              <a:extLst>
                <a:ext uri="{FF2B5EF4-FFF2-40B4-BE49-F238E27FC236}">
                  <a16:creationId xmlns:a16="http://schemas.microsoft.com/office/drawing/2014/main" id="{515FEA7D-ED60-48F8-811E-12E2326B3D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26254" y="3521212"/>
              <a:ext cx="827015" cy="827015"/>
            </a:xfrm>
            <a:prstGeom prst="rect">
              <a:avLst/>
            </a:prstGeom>
          </p:spPr>
        </p:pic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16AFF93C-B350-4B18-98B9-4CEC4A9874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70566" y="1049222"/>
              <a:ext cx="1994556" cy="7558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78425BDE-102B-4F25-82D1-D0FBAAF97E6B}"/>
                </a:ext>
              </a:extLst>
            </p:cNvPr>
            <p:cNvCxnSpPr>
              <a:cxnSpLocks/>
            </p:cNvCxnSpPr>
            <p:nvPr/>
          </p:nvCxnSpPr>
          <p:spPr>
            <a:xfrm>
              <a:off x="3890582" y="1339965"/>
              <a:ext cx="0" cy="857587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0333722E-80D8-4693-B440-1F433EE8EDE4}"/>
                </a:ext>
              </a:extLst>
            </p:cNvPr>
            <p:cNvCxnSpPr>
              <a:cxnSpLocks/>
              <a:endCxn id="213" idx="3"/>
            </p:cNvCxnSpPr>
            <p:nvPr/>
          </p:nvCxnSpPr>
          <p:spPr>
            <a:xfrm flipH="1">
              <a:off x="1539231" y="2909380"/>
              <a:ext cx="1476814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Arrow Connector 146">
              <a:extLst>
                <a:ext uri="{FF2B5EF4-FFF2-40B4-BE49-F238E27FC236}">
                  <a16:creationId xmlns:a16="http://schemas.microsoft.com/office/drawing/2014/main" id="{FC3584D5-CC73-40C6-B33E-0FCF5A8507A7}"/>
                </a:ext>
              </a:extLst>
            </p:cNvPr>
            <p:cNvCxnSpPr>
              <a:cxnSpLocks/>
              <a:stCxn id="213" idx="2"/>
            </p:cNvCxnSpPr>
            <p:nvPr/>
          </p:nvCxnSpPr>
          <p:spPr>
            <a:xfrm>
              <a:off x="922394" y="3145696"/>
              <a:ext cx="0" cy="435339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Arrow Connector 150">
              <a:extLst>
                <a:ext uri="{FF2B5EF4-FFF2-40B4-BE49-F238E27FC236}">
                  <a16:creationId xmlns:a16="http://schemas.microsoft.com/office/drawing/2014/main" id="{EAAEA3D0-686F-46C7-8F5E-88A2907F2B11}"/>
                </a:ext>
              </a:extLst>
            </p:cNvPr>
            <p:cNvCxnSpPr/>
            <p:nvPr/>
          </p:nvCxnSpPr>
          <p:spPr>
            <a:xfrm flipH="1" flipV="1">
              <a:off x="782135" y="3145696"/>
              <a:ext cx="6914" cy="395302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Arrow Connector 342">
              <a:extLst>
                <a:ext uri="{FF2B5EF4-FFF2-40B4-BE49-F238E27FC236}">
                  <a16:creationId xmlns:a16="http://schemas.microsoft.com/office/drawing/2014/main" id="{3052AA19-45A0-4A38-8ACD-C342470C11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31340" y="883473"/>
              <a:ext cx="1994556" cy="7558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Arrow Connector 343">
              <a:extLst>
                <a:ext uri="{FF2B5EF4-FFF2-40B4-BE49-F238E27FC236}">
                  <a16:creationId xmlns:a16="http://schemas.microsoft.com/office/drawing/2014/main" id="{61CC0992-E5BE-4DC9-914D-15C08830A9E0}"/>
                </a:ext>
              </a:extLst>
            </p:cNvPr>
            <p:cNvCxnSpPr/>
            <p:nvPr/>
          </p:nvCxnSpPr>
          <p:spPr>
            <a:xfrm>
              <a:off x="3665548" y="1305074"/>
              <a:ext cx="0" cy="857587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Arrow Connector 344">
              <a:extLst>
                <a:ext uri="{FF2B5EF4-FFF2-40B4-BE49-F238E27FC236}">
                  <a16:creationId xmlns:a16="http://schemas.microsoft.com/office/drawing/2014/main" id="{23A3BFA2-EA58-4091-8808-831B6FF9F49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39231" y="2728557"/>
              <a:ext cx="1531957" cy="15075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Arrow Connector 345">
              <a:extLst>
                <a:ext uri="{FF2B5EF4-FFF2-40B4-BE49-F238E27FC236}">
                  <a16:creationId xmlns:a16="http://schemas.microsoft.com/office/drawing/2014/main" id="{6E54E0F7-9D7A-459B-B7C9-2ECBFD3CB56F}"/>
                </a:ext>
              </a:extLst>
            </p:cNvPr>
            <p:cNvCxnSpPr>
              <a:cxnSpLocks/>
              <a:stCxn id="217" idx="1"/>
              <a:endCxn id="13" idx="6"/>
            </p:cNvCxnSpPr>
            <p:nvPr/>
          </p:nvCxnSpPr>
          <p:spPr>
            <a:xfrm flipH="1" flipV="1">
              <a:off x="4470931" y="2861711"/>
              <a:ext cx="983213" cy="9377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Arrow Connector 346">
              <a:extLst>
                <a:ext uri="{FF2B5EF4-FFF2-40B4-BE49-F238E27FC236}">
                  <a16:creationId xmlns:a16="http://schemas.microsoft.com/office/drawing/2014/main" id="{207903FD-181E-4D01-8F3B-036056102E4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91826" y="2728557"/>
              <a:ext cx="975670" cy="335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63A91F4-F4BC-4F8A-8D76-5D05C9EBD893}"/>
                </a:ext>
              </a:extLst>
            </p:cNvPr>
            <p:cNvSpPr txBox="1"/>
            <p:nvPr/>
          </p:nvSpPr>
          <p:spPr>
            <a:xfrm>
              <a:off x="3382271" y="1618208"/>
              <a:ext cx="347713" cy="332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7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2F24FBF-40BD-4C35-B18B-104B779B2025}"/>
                </a:ext>
              </a:extLst>
            </p:cNvPr>
            <p:cNvSpPr txBox="1"/>
            <p:nvPr/>
          </p:nvSpPr>
          <p:spPr>
            <a:xfrm>
              <a:off x="2050709" y="2439161"/>
              <a:ext cx="3477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3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A0C006B5-74CA-4989-A4A0-90858A53EE92}"/>
                </a:ext>
              </a:extLst>
            </p:cNvPr>
            <p:cNvSpPr txBox="1"/>
            <p:nvPr/>
          </p:nvSpPr>
          <p:spPr>
            <a:xfrm>
              <a:off x="3942519" y="1618208"/>
              <a:ext cx="3477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8AF8575-2419-489F-982B-9161ACC58681}"/>
                </a:ext>
              </a:extLst>
            </p:cNvPr>
            <p:cNvSpPr txBox="1"/>
            <p:nvPr/>
          </p:nvSpPr>
          <p:spPr>
            <a:xfrm>
              <a:off x="2050710" y="2909380"/>
              <a:ext cx="3477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4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1938D968-E661-44D5-842A-9FB25D825EA8}"/>
                </a:ext>
              </a:extLst>
            </p:cNvPr>
            <p:cNvSpPr txBox="1"/>
            <p:nvPr/>
          </p:nvSpPr>
          <p:spPr>
            <a:xfrm>
              <a:off x="4837779" y="2445688"/>
              <a:ext cx="3477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3199A701-6718-43E4-A8C6-F8BE61714CE6}"/>
                </a:ext>
              </a:extLst>
            </p:cNvPr>
            <p:cNvSpPr txBox="1"/>
            <p:nvPr/>
          </p:nvSpPr>
          <p:spPr>
            <a:xfrm>
              <a:off x="4837778" y="2907985"/>
              <a:ext cx="347713" cy="332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6</a:t>
              </a:r>
            </a:p>
          </p:txBody>
        </p:sp>
        <p:pic>
          <p:nvPicPr>
            <p:cNvPr id="76" name="Graphic 75" descr="Database with solid fill">
              <a:extLst>
                <a:ext uri="{FF2B5EF4-FFF2-40B4-BE49-F238E27FC236}">
                  <a16:creationId xmlns:a16="http://schemas.microsoft.com/office/drawing/2014/main" id="{8260E522-9D67-4F7B-B800-88F1D71A84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603348" y="2428231"/>
              <a:ext cx="827015" cy="827015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F30E3975-29C7-478B-93C1-B8A8F669D7B3}"/>
                </a:ext>
              </a:extLst>
            </p:cNvPr>
            <p:cNvSpPr txBox="1"/>
            <p:nvPr/>
          </p:nvSpPr>
          <p:spPr>
            <a:xfrm>
              <a:off x="1963710" y="1059580"/>
              <a:ext cx="347713" cy="332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8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D1F83A3-B596-4AC9-A64D-828C0F7431A2}"/>
                </a:ext>
              </a:extLst>
            </p:cNvPr>
            <p:cNvSpPr txBox="1"/>
            <p:nvPr/>
          </p:nvSpPr>
          <p:spPr>
            <a:xfrm>
              <a:off x="252723" y="4247465"/>
              <a:ext cx="11798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Policy Database</a:t>
              </a:r>
              <a:endPara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981C1B45-5A16-478A-939D-F35E1BB27FDC}"/>
                </a:ext>
              </a:extLst>
            </p:cNvPr>
            <p:cNvSpPr txBox="1"/>
            <p:nvPr/>
          </p:nvSpPr>
          <p:spPr>
            <a:xfrm>
              <a:off x="7058127" y="2621054"/>
              <a:ext cx="11798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Resource</a:t>
              </a:r>
              <a:endPara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34315FA-13C9-467A-81A7-DC7B00B62AFF}"/>
                </a:ext>
              </a:extLst>
            </p:cNvPr>
            <p:cNvSpPr txBox="1"/>
            <p:nvPr/>
          </p:nvSpPr>
          <p:spPr>
            <a:xfrm>
              <a:off x="400743" y="1346565"/>
              <a:ext cx="7805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Data Request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B2C9F5C-378E-492A-AC3F-2E1BE84D9375}"/>
              </a:ext>
            </a:extLst>
          </p:cNvPr>
          <p:cNvSpPr txBox="1"/>
          <p:nvPr/>
        </p:nvSpPr>
        <p:spPr>
          <a:xfrm>
            <a:off x="2680745" y="4466063"/>
            <a:ext cx="3718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00B050"/>
                </a:solidFill>
              </a:rPr>
              <a:t>Req 1: Arbitrary Signal Access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B616F77-6DB0-4BEE-8A86-C4DF3ADC14D4}"/>
              </a:ext>
            </a:extLst>
          </p:cNvPr>
          <p:cNvSpPr/>
          <p:nvPr/>
        </p:nvSpPr>
        <p:spPr>
          <a:xfrm>
            <a:off x="5067514" y="584720"/>
            <a:ext cx="3629650" cy="1565093"/>
          </a:xfrm>
          <a:prstGeom prst="rect">
            <a:avLst/>
          </a:prstGeom>
          <a:solidFill>
            <a:schemeClr val="bg1"/>
          </a:solidFill>
          <a:ln>
            <a:solidFill>
              <a:srgbClr val="F39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597C1FA-E382-45D0-8CBC-CF3FEF69550C}"/>
              </a:ext>
            </a:extLst>
          </p:cNvPr>
          <p:cNvSpPr txBox="1"/>
          <p:nvPr/>
        </p:nvSpPr>
        <p:spPr>
          <a:xfrm>
            <a:off x="5181419" y="681597"/>
            <a:ext cx="3509160" cy="1323439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1600" b="1" dirty="0">
                <a:solidFill>
                  <a:schemeClr val="tx1"/>
                </a:solidFill>
              </a:rPr>
              <a:t>Arbitrary Signal Access</a:t>
            </a:r>
            <a:r>
              <a:rPr lang="en-US" sz="1600" dirty="0">
                <a:solidFill>
                  <a:schemeClr val="tx1"/>
                </a:solidFill>
              </a:rPr>
              <a:t>: a service should not be allowed to read or write arbitrary signals (while also considering </a:t>
            </a:r>
            <a:r>
              <a:rPr lang="en-US" sz="1600" b="1" dirty="0">
                <a:solidFill>
                  <a:schemeClr val="tx1"/>
                </a:solidFill>
              </a:rPr>
              <a:t>environmental factors</a:t>
            </a:r>
            <a:r>
              <a:rPr lang="en-US" sz="1600" dirty="0">
                <a:solidFill>
                  <a:schemeClr val="tx1"/>
                </a:solidFill>
              </a:rPr>
              <a:t> for access, such as location, time and so on). </a:t>
            </a:r>
            <a:endParaRPr lang="en-US" dirty="0">
              <a:solidFill>
                <a:schemeClr val="tx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9887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BEF641A-6168-4004-A759-C6C3D4372728}"/>
              </a:ext>
            </a:extLst>
          </p:cNvPr>
          <p:cNvSpPr txBox="1"/>
          <p:nvPr/>
        </p:nvSpPr>
        <p:spPr>
          <a:xfrm>
            <a:off x="282386" y="-13447"/>
            <a:ext cx="525780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Policy Model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173882-60A8-4575-9962-99B7E46A6DB7}"/>
              </a:ext>
            </a:extLst>
          </p:cNvPr>
          <p:cNvSpPr/>
          <p:nvPr/>
        </p:nvSpPr>
        <p:spPr>
          <a:xfrm>
            <a:off x="2095633" y="2327112"/>
            <a:ext cx="1286116" cy="464349"/>
          </a:xfrm>
          <a:prstGeom prst="rect">
            <a:avLst/>
          </a:prstGeom>
          <a:solidFill>
            <a:schemeClr val="bg1"/>
          </a:solidFill>
          <a:ln>
            <a:solidFill>
              <a:srgbClr val="BD582C"/>
            </a:solidFill>
          </a:ln>
          <a:effectLst>
            <a:outerShdw blurRad="50800" dist="50800" dir="5400000" sx="71000" sy="71000" algn="ctr" rotWithShape="0">
              <a:srgbClr val="BD582C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/>
              <a:t>Policy Set</a:t>
            </a:r>
            <a:endParaRPr lang="en-US" sz="1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72F62B-154A-46AF-9C15-D7E2317AF5B6}"/>
              </a:ext>
            </a:extLst>
          </p:cNvPr>
          <p:cNvSpPr/>
          <p:nvPr/>
        </p:nvSpPr>
        <p:spPr>
          <a:xfrm>
            <a:off x="56833" y="2327112"/>
            <a:ext cx="1286116" cy="464349"/>
          </a:xfrm>
          <a:prstGeom prst="rect">
            <a:avLst/>
          </a:prstGeom>
          <a:solidFill>
            <a:schemeClr val="bg1"/>
          </a:solidFill>
          <a:ln>
            <a:solidFill>
              <a:srgbClr val="BD582C"/>
            </a:solidFill>
          </a:ln>
          <a:effectLst>
            <a:outerShdw blurRad="50800" dist="50800" dir="5400000" sx="71000" sy="71000" algn="ctr" rotWithShape="0">
              <a:srgbClr val="BD582C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FDB784-80B5-48BB-BEFF-19C31A4613D1}"/>
              </a:ext>
            </a:extLst>
          </p:cNvPr>
          <p:cNvSpPr/>
          <p:nvPr/>
        </p:nvSpPr>
        <p:spPr>
          <a:xfrm>
            <a:off x="4709584" y="883226"/>
            <a:ext cx="1286116" cy="464349"/>
          </a:xfrm>
          <a:prstGeom prst="rect">
            <a:avLst/>
          </a:prstGeom>
          <a:solidFill>
            <a:schemeClr val="bg1"/>
          </a:solidFill>
          <a:ln>
            <a:solidFill>
              <a:srgbClr val="BD582C"/>
            </a:solidFill>
          </a:ln>
          <a:effectLst>
            <a:outerShdw blurRad="50800" dist="50800" dir="5400000" sx="71000" sy="71000" algn="ctr" rotWithShape="0">
              <a:srgbClr val="BD582C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F989C7C-48D4-4EA4-B1E8-BD59C66CCA94}"/>
              </a:ext>
            </a:extLst>
          </p:cNvPr>
          <p:cNvSpPr/>
          <p:nvPr/>
        </p:nvSpPr>
        <p:spPr>
          <a:xfrm>
            <a:off x="4709584" y="2938235"/>
            <a:ext cx="1286116" cy="464349"/>
          </a:xfrm>
          <a:prstGeom prst="rect">
            <a:avLst/>
          </a:prstGeom>
          <a:solidFill>
            <a:schemeClr val="bg1"/>
          </a:solidFill>
          <a:ln>
            <a:solidFill>
              <a:srgbClr val="BD582C"/>
            </a:solidFill>
          </a:ln>
          <a:effectLst>
            <a:outerShdw blurRad="50800" dist="50800" dir="5400000" sx="71000" sy="71000" algn="ctr" rotWithShape="0">
              <a:srgbClr val="BD582C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6861D1-C36B-4796-89B0-1CCD033E6BBF}"/>
              </a:ext>
            </a:extLst>
          </p:cNvPr>
          <p:cNvSpPr/>
          <p:nvPr/>
        </p:nvSpPr>
        <p:spPr>
          <a:xfrm>
            <a:off x="4709584" y="1846026"/>
            <a:ext cx="1286116" cy="464349"/>
          </a:xfrm>
          <a:prstGeom prst="rect">
            <a:avLst/>
          </a:prstGeom>
          <a:solidFill>
            <a:schemeClr val="bg1"/>
          </a:solidFill>
          <a:ln>
            <a:solidFill>
              <a:srgbClr val="BD582C"/>
            </a:solidFill>
          </a:ln>
          <a:effectLst>
            <a:outerShdw blurRad="50800" dist="50800" dir="5400000" sx="71000" sy="71000" algn="ctr" rotWithShape="0">
              <a:srgbClr val="BD582C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988D13-6131-4750-A969-922FA12B9380}"/>
              </a:ext>
            </a:extLst>
          </p:cNvPr>
          <p:cNvSpPr/>
          <p:nvPr/>
        </p:nvSpPr>
        <p:spPr>
          <a:xfrm>
            <a:off x="4709584" y="3913166"/>
            <a:ext cx="1286116" cy="464349"/>
          </a:xfrm>
          <a:prstGeom prst="rect">
            <a:avLst/>
          </a:prstGeom>
          <a:solidFill>
            <a:schemeClr val="bg1"/>
          </a:solidFill>
          <a:ln>
            <a:solidFill>
              <a:srgbClr val="BD582C"/>
            </a:solidFill>
          </a:ln>
          <a:effectLst>
            <a:outerShdw blurRad="50800" dist="50800" dir="5400000" sx="71000" sy="71000" algn="ctr" rotWithShape="0">
              <a:srgbClr val="BD582C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E9963E-E205-47BD-9EEA-96207870CD73}"/>
              </a:ext>
            </a:extLst>
          </p:cNvPr>
          <p:cNvSpPr/>
          <p:nvPr/>
        </p:nvSpPr>
        <p:spPr>
          <a:xfrm>
            <a:off x="7233315" y="3902805"/>
            <a:ext cx="1286116" cy="464349"/>
          </a:xfrm>
          <a:prstGeom prst="rect">
            <a:avLst/>
          </a:prstGeom>
          <a:solidFill>
            <a:schemeClr val="bg1"/>
          </a:solidFill>
          <a:ln>
            <a:solidFill>
              <a:srgbClr val="BD582C"/>
            </a:solidFill>
          </a:ln>
          <a:effectLst>
            <a:outerShdw blurRad="50800" dist="50800" dir="5400000" sx="71000" sy="71000" algn="ctr" rotWithShape="0">
              <a:srgbClr val="BD582C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2708A10-87BB-4DBE-98D5-1F99132C7471}"/>
              </a:ext>
            </a:extLst>
          </p:cNvPr>
          <p:cNvSpPr/>
          <p:nvPr/>
        </p:nvSpPr>
        <p:spPr>
          <a:xfrm>
            <a:off x="7233315" y="2447663"/>
            <a:ext cx="1286116" cy="302260"/>
          </a:xfrm>
          <a:prstGeom prst="rect">
            <a:avLst/>
          </a:prstGeom>
          <a:solidFill>
            <a:schemeClr val="bg1"/>
          </a:solidFill>
          <a:ln>
            <a:solidFill>
              <a:srgbClr val="BD582C"/>
            </a:solidFill>
          </a:ln>
          <a:effectLst>
            <a:outerShdw blurRad="50800" dist="50800" dir="5400000" sx="1000" sy="1000" algn="ctr" rotWithShape="0">
              <a:srgbClr val="BD582C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Env. factors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DD68E52-AE12-4B9C-B7DE-A2591EFDE478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5995700" y="4145341"/>
            <a:ext cx="1237613" cy="9106"/>
          </a:xfrm>
          <a:prstGeom prst="straightConnector1">
            <a:avLst/>
          </a:prstGeom>
          <a:ln>
            <a:solidFill>
              <a:srgbClr val="BD582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6BBC6F75-A59B-458B-9338-8119624AB122}"/>
              </a:ext>
            </a:extLst>
          </p:cNvPr>
          <p:cNvSpPr/>
          <p:nvPr/>
        </p:nvSpPr>
        <p:spPr>
          <a:xfrm>
            <a:off x="7233315" y="1914240"/>
            <a:ext cx="1286116" cy="302260"/>
          </a:xfrm>
          <a:prstGeom prst="rect">
            <a:avLst/>
          </a:prstGeom>
          <a:solidFill>
            <a:schemeClr val="bg1"/>
          </a:solidFill>
          <a:ln>
            <a:solidFill>
              <a:srgbClr val="BD582C"/>
            </a:solidFill>
          </a:ln>
          <a:effectLst>
            <a:outerShdw blurRad="50800" dist="50800" dir="5400000" sx="1000" sy="1000" algn="ctr" rotWithShape="0">
              <a:srgbClr val="BD582C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Resource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FF1A96F-1554-4DE8-B8AC-E04E3DBA4D1F}"/>
              </a:ext>
            </a:extLst>
          </p:cNvPr>
          <p:cNvSpPr/>
          <p:nvPr/>
        </p:nvSpPr>
        <p:spPr>
          <a:xfrm>
            <a:off x="7233315" y="1407416"/>
            <a:ext cx="1286116" cy="302260"/>
          </a:xfrm>
          <a:prstGeom prst="rect">
            <a:avLst/>
          </a:prstGeom>
          <a:solidFill>
            <a:schemeClr val="bg1"/>
          </a:solidFill>
          <a:ln>
            <a:solidFill>
              <a:srgbClr val="BD582C"/>
            </a:solidFill>
          </a:ln>
          <a:effectLst>
            <a:outerShdw blurRad="50800" dist="50800" dir="5400000" sx="1000" sy="1000" algn="ctr" rotWithShape="0">
              <a:srgbClr val="BD582C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Subject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69E49F7-F829-4A0D-A233-2BDA3F216978}"/>
              </a:ext>
            </a:extLst>
          </p:cNvPr>
          <p:cNvCxnSpPr>
            <a:cxnSpLocks/>
          </p:cNvCxnSpPr>
          <p:nvPr/>
        </p:nvCxnSpPr>
        <p:spPr>
          <a:xfrm flipV="1">
            <a:off x="5995701" y="2087363"/>
            <a:ext cx="629851" cy="1"/>
          </a:xfrm>
          <a:prstGeom prst="line">
            <a:avLst/>
          </a:prstGeom>
          <a:ln>
            <a:solidFill>
              <a:srgbClr val="BD58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CEBA896B-7209-44E7-B420-2D9645E32BE8}"/>
              </a:ext>
            </a:extLst>
          </p:cNvPr>
          <p:cNvCxnSpPr>
            <a:cxnSpLocks/>
          </p:cNvCxnSpPr>
          <p:nvPr/>
        </p:nvCxnSpPr>
        <p:spPr>
          <a:xfrm>
            <a:off x="6637080" y="1558546"/>
            <a:ext cx="0" cy="1079958"/>
          </a:xfrm>
          <a:prstGeom prst="line">
            <a:avLst/>
          </a:prstGeom>
          <a:ln>
            <a:solidFill>
              <a:srgbClr val="BD58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B3C8DF30-1455-4AAE-BA83-EC52AB30ACDD}"/>
              </a:ext>
            </a:extLst>
          </p:cNvPr>
          <p:cNvCxnSpPr>
            <a:cxnSpLocks/>
            <a:endCxn id="59" idx="1"/>
          </p:cNvCxnSpPr>
          <p:nvPr/>
        </p:nvCxnSpPr>
        <p:spPr>
          <a:xfrm>
            <a:off x="6637082" y="1558546"/>
            <a:ext cx="596233" cy="0"/>
          </a:xfrm>
          <a:prstGeom prst="straightConnector1">
            <a:avLst/>
          </a:prstGeom>
          <a:ln>
            <a:solidFill>
              <a:srgbClr val="BD582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E7751A7B-9DFE-4E22-85F2-BB693742780F}"/>
              </a:ext>
            </a:extLst>
          </p:cNvPr>
          <p:cNvCxnSpPr>
            <a:cxnSpLocks/>
          </p:cNvCxnSpPr>
          <p:nvPr/>
        </p:nvCxnSpPr>
        <p:spPr>
          <a:xfrm>
            <a:off x="6637081" y="2079393"/>
            <a:ext cx="596233" cy="0"/>
          </a:xfrm>
          <a:prstGeom prst="straightConnector1">
            <a:avLst/>
          </a:prstGeom>
          <a:ln>
            <a:solidFill>
              <a:srgbClr val="BD582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C29D5FA4-4405-4B08-AB2E-6FE48CA9B72A}"/>
              </a:ext>
            </a:extLst>
          </p:cNvPr>
          <p:cNvCxnSpPr>
            <a:cxnSpLocks/>
          </p:cNvCxnSpPr>
          <p:nvPr/>
        </p:nvCxnSpPr>
        <p:spPr>
          <a:xfrm>
            <a:off x="6637080" y="2635399"/>
            <a:ext cx="596233" cy="0"/>
          </a:xfrm>
          <a:prstGeom prst="straightConnector1">
            <a:avLst/>
          </a:prstGeom>
          <a:ln>
            <a:solidFill>
              <a:srgbClr val="BD582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784759FE-2C92-4BB2-B836-214335676AD1}"/>
              </a:ext>
            </a:extLst>
          </p:cNvPr>
          <p:cNvSpPr txBox="1"/>
          <p:nvPr/>
        </p:nvSpPr>
        <p:spPr>
          <a:xfrm>
            <a:off x="265015" y="2421582"/>
            <a:ext cx="877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Policy Set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30D93A93-9B24-4D6D-8238-C8BDC271F3E9}"/>
              </a:ext>
            </a:extLst>
          </p:cNvPr>
          <p:cNvSpPr txBox="1"/>
          <p:nvPr/>
        </p:nvSpPr>
        <p:spPr>
          <a:xfrm>
            <a:off x="2470556" y="2417609"/>
            <a:ext cx="9803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Policy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D14429C-3226-4773-B48E-B746D11306CA}"/>
              </a:ext>
            </a:extLst>
          </p:cNvPr>
          <p:cNvSpPr txBox="1"/>
          <p:nvPr/>
        </p:nvSpPr>
        <p:spPr>
          <a:xfrm>
            <a:off x="4972638" y="972707"/>
            <a:ext cx="791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Rule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A10B0D1E-74FC-40D8-9A47-652A761CB2E5}"/>
              </a:ext>
            </a:extLst>
          </p:cNvPr>
          <p:cNvSpPr txBox="1"/>
          <p:nvPr/>
        </p:nvSpPr>
        <p:spPr>
          <a:xfrm>
            <a:off x="4972638" y="1961953"/>
            <a:ext cx="942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Entity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358F90E7-F8B3-44F1-817B-635617E7B207}"/>
              </a:ext>
            </a:extLst>
          </p:cNvPr>
          <p:cNvSpPr txBox="1"/>
          <p:nvPr/>
        </p:nvSpPr>
        <p:spPr>
          <a:xfrm>
            <a:off x="4972638" y="3035969"/>
            <a:ext cx="10181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Priority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71BC2538-9B6D-4298-9A26-2F0D875ED5CF}"/>
              </a:ext>
            </a:extLst>
          </p:cNvPr>
          <p:cNvSpPr txBox="1"/>
          <p:nvPr/>
        </p:nvSpPr>
        <p:spPr>
          <a:xfrm>
            <a:off x="5058971" y="3981090"/>
            <a:ext cx="10531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Data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1E01D8EB-E814-4FB3-A84C-11C30548B663}"/>
              </a:ext>
            </a:extLst>
          </p:cNvPr>
          <p:cNvSpPr txBox="1"/>
          <p:nvPr/>
        </p:nvSpPr>
        <p:spPr>
          <a:xfrm>
            <a:off x="7233315" y="4044364"/>
            <a:ext cx="12861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Anonymization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D71057BC-2484-46BC-948C-E898BBFCD665}"/>
              </a:ext>
            </a:extLst>
          </p:cNvPr>
          <p:cNvSpPr txBox="1"/>
          <p:nvPr/>
        </p:nvSpPr>
        <p:spPr>
          <a:xfrm>
            <a:off x="3913176" y="1791473"/>
            <a:ext cx="749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BD582C"/>
                </a:solidFill>
              </a:rPr>
              <a:t>1 : 1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BD694143-62B0-4526-A2A1-A620CD6B4882}"/>
              </a:ext>
            </a:extLst>
          </p:cNvPr>
          <p:cNvSpPr txBox="1"/>
          <p:nvPr/>
        </p:nvSpPr>
        <p:spPr>
          <a:xfrm>
            <a:off x="3947431" y="2866622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BD582C"/>
                </a:solidFill>
              </a:rPr>
              <a:t>1 : 1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EC48A5A8-2A67-482F-A87A-6FA03666A060}"/>
              </a:ext>
            </a:extLst>
          </p:cNvPr>
          <p:cNvSpPr txBox="1"/>
          <p:nvPr/>
        </p:nvSpPr>
        <p:spPr>
          <a:xfrm>
            <a:off x="6538805" y="3880075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BD582C"/>
                </a:solidFill>
              </a:rPr>
              <a:t>1 : 0..*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F9379692-9A68-4A6E-9933-01101024C7D3}"/>
              </a:ext>
            </a:extLst>
          </p:cNvPr>
          <p:cNvSpPr txBox="1"/>
          <p:nvPr/>
        </p:nvSpPr>
        <p:spPr>
          <a:xfrm>
            <a:off x="1454254" y="2263720"/>
            <a:ext cx="741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BD582C"/>
                </a:solidFill>
              </a:rPr>
              <a:t>1:n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1D49C3DF-AAA3-439B-BC9C-50C9F89F9B4F}"/>
              </a:ext>
            </a:extLst>
          </p:cNvPr>
          <p:cNvSpPr txBox="1"/>
          <p:nvPr/>
        </p:nvSpPr>
        <p:spPr>
          <a:xfrm>
            <a:off x="3913176" y="809756"/>
            <a:ext cx="749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BD582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: n</a:t>
            </a:r>
          </a:p>
          <a:p>
            <a:endParaRPr lang="en-US" sz="1400" dirty="0">
              <a:solidFill>
                <a:srgbClr val="BD582C"/>
              </a:solidFill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6DE8461E-08B3-4DC3-8D4C-3C1C9709C8CB}"/>
              </a:ext>
            </a:extLst>
          </p:cNvPr>
          <p:cNvSpPr txBox="1"/>
          <p:nvPr/>
        </p:nvSpPr>
        <p:spPr>
          <a:xfrm>
            <a:off x="6704729" y="1249856"/>
            <a:ext cx="596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BD582C"/>
                </a:solidFill>
              </a:rPr>
              <a:t>1 : n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5488B106-716D-4DAB-8999-B7B36C2D3154}"/>
              </a:ext>
            </a:extLst>
          </p:cNvPr>
          <p:cNvSpPr txBox="1"/>
          <p:nvPr/>
        </p:nvSpPr>
        <p:spPr>
          <a:xfrm>
            <a:off x="6667735" y="1810133"/>
            <a:ext cx="772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BD582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: n</a:t>
            </a:r>
          </a:p>
          <a:p>
            <a:endParaRPr lang="en-US" dirty="0"/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9367E1EB-638F-4C37-AA1F-B4AFF85686C2}"/>
              </a:ext>
            </a:extLst>
          </p:cNvPr>
          <p:cNvSpPr txBox="1"/>
          <p:nvPr/>
        </p:nvSpPr>
        <p:spPr>
          <a:xfrm>
            <a:off x="6569413" y="2325307"/>
            <a:ext cx="824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BD582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: 0..*</a:t>
            </a:r>
          </a:p>
          <a:p>
            <a:endParaRPr lang="en-US" dirty="0"/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B39AAC60-AA04-4DB8-AFB8-5F78B4CFF4D3}"/>
              </a:ext>
            </a:extLst>
          </p:cNvPr>
          <p:cNvSpPr txBox="1"/>
          <p:nvPr/>
        </p:nvSpPr>
        <p:spPr>
          <a:xfrm>
            <a:off x="3913176" y="3880075"/>
            <a:ext cx="683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BD582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: n</a:t>
            </a:r>
          </a:p>
          <a:p>
            <a:endParaRPr lang="en-US" dirty="0"/>
          </a:p>
        </p:txBody>
      </p: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98FD3726-2B62-4AFE-A52E-ABDC92AC341C}"/>
              </a:ext>
            </a:extLst>
          </p:cNvPr>
          <p:cNvCxnSpPr>
            <a:cxnSpLocks/>
          </p:cNvCxnSpPr>
          <p:nvPr/>
        </p:nvCxnSpPr>
        <p:spPr>
          <a:xfrm flipH="1">
            <a:off x="3794268" y="1115400"/>
            <a:ext cx="31569" cy="3057062"/>
          </a:xfrm>
          <a:prstGeom prst="line">
            <a:avLst/>
          </a:prstGeom>
          <a:ln>
            <a:solidFill>
              <a:srgbClr val="BD58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9F821725-EC28-4F0B-93BF-9F89EDC94C05}"/>
              </a:ext>
            </a:extLst>
          </p:cNvPr>
          <p:cNvCxnSpPr>
            <a:cxnSpLocks/>
          </p:cNvCxnSpPr>
          <p:nvPr/>
        </p:nvCxnSpPr>
        <p:spPr>
          <a:xfrm flipV="1">
            <a:off x="3391628" y="2609850"/>
            <a:ext cx="434208" cy="4847"/>
          </a:xfrm>
          <a:prstGeom prst="line">
            <a:avLst/>
          </a:prstGeom>
          <a:ln>
            <a:solidFill>
              <a:srgbClr val="BD58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42B0F965-A5D9-4F85-B00B-22C88B0C6CEB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3825836" y="1115400"/>
            <a:ext cx="883748" cy="1"/>
          </a:xfrm>
          <a:prstGeom prst="straightConnector1">
            <a:avLst/>
          </a:prstGeom>
          <a:ln>
            <a:solidFill>
              <a:srgbClr val="BD582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5382576A-4155-4E9A-BF3B-859FBC7808EE}"/>
              </a:ext>
            </a:extLst>
          </p:cNvPr>
          <p:cNvCxnSpPr>
            <a:cxnSpLocks/>
          </p:cNvCxnSpPr>
          <p:nvPr/>
        </p:nvCxnSpPr>
        <p:spPr>
          <a:xfrm>
            <a:off x="3821058" y="2102393"/>
            <a:ext cx="875511" cy="11863"/>
          </a:xfrm>
          <a:prstGeom prst="straightConnector1">
            <a:avLst/>
          </a:prstGeom>
          <a:ln>
            <a:solidFill>
              <a:srgbClr val="BD582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91EF0B8D-9A6B-4955-B87A-0B8EB3143EB8}"/>
              </a:ext>
            </a:extLst>
          </p:cNvPr>
          <p:cNvCxnSpPr>
            <a:cxnSpLocks/>
          </p:cNvCxnSpPr>
          <p:nvPr/>
        </p:nvCxnSpPr>
        <p:spPr>
          <a:xfrm>
            <a:off x="3812821" y="3204412"/>
            <a:ext cx="883748" cy="1"/>
          </a:xfrm>
          <a:prstGeom prst="straightConnector1">
            <a:avLst/>
          </a:prstGeom>
          <a:ln>
            <a:solidFill>
              <a:srgbClr val="BD582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B385E9FF-F102-4632-9D16-DC687DE600ED}"/>
              </a:ext>
            </a:extLst>
          </p:cNvPr>
          <p:cNvCxnSpPr>
            <a:cxnSpLocks/>
          </p:cNvCxnSpPr>
          <p:nvPr/>
        </p:nvCxnSpPr>
        <p:spPr>
          <a:xfrm>
            <a:off x="3791587" y="4172462"/>
            <a:ext cx="904982" cy="3112"/>
          </a:xfrm>
          <a:prstGeom prst="straightConnector1">
            <a:avLst/>
          </a:prstGeom>
          <a:ln>
            <a:solidFill>
              <a:srgbClr val="BD582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A9359A8F-62AD-4751-82B4-76AFD8785D4B}"/>
              </a:ext>
            </a:extLst>
          </p:cNvPr>
          <p:cNvCxnSpPr>
            <a:stCxn id="7" idx="3"/>
            <a:endCxn id="6" idx="1"/>
          </p:cNvCxnSpPr>
          <p:nvPr/>
        </p:nvCxnSpPr>
        <p:spPr>
          <a:xfrm>
            <a:off x="1342949" y="2559287"/>
            <a:ext cx="75268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3571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roup 185">
            <a:extLst>
              <a:ext uri="{FF2B5EF4-FFF2-40B4-BE49-F238E27FC236}">
                <a16:creationId xmlns:a16="http://schemas.microsoft.com/office/drawing/2014/main" id="{609DB27A-198C-4091-A9BC-7C74CAF4EA69}"/>
              </a:ext>
            </a:extLst>
          </p:cNvPr>
          <p:cNvGrpSpPr/>
          <p:nvPr/>
        </p:nvGrpSpPr>
        <p:grpSpPr>
          <a:xfrm>
            <a:off x="4021809" y="931965"/>
            <a:ext cx="5036949" cy="3288220"/>
            <a:chOff x="2536572" y="866766"/>
            <a:chExt cx="6104037" cy="3814859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9215DB0-D6D6-41F9-ADAB-A14971B57EFD}"/>
                </a:ext>
              </a:extLst>
            </p:cNvPr>
            <p:cNvCxnSpPr>
              <a:cxnSpLocks/>
            </p:cNvCxnSpPr>
            <p:nvPr/>
          </p:nvCxnSpPr>
          <p:spPr>
            <a:xfrm>
              <a:off x="5736352" y="1886600"/>
              <a:ext cx="0" cy="1033532"/>
            </a:xfrm>
            <a:prstGeom prst="line">
              <a:avLst/>
            </a:prstGeom>
            <a:ln>
              <a:solidFill>
                <a:schemeClr val="accent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A5153B0-55E2-4374-BA53-BBB0769BA78E}"/>
                </a:ext>
              </a:extLst>
            </p:cNvPr>
            <p:cNvGrpSpPr/>
            <p:nvPr/>
          </p:nvGrpSpPr>
          <p:grpSpPr>
            <a:xfrm>
              <a:off x="4811049" y="1301048"/>
              <a:ext cx="1682988" cy="589031"/>
              <a:chOff x="2335470" y="4281716"/>
              <a:chExt cx="2181818" cy="818513"/>
            </a:xfrm>
          </p:grpSpPr>
          <p:sp>
            <p:nvSpPr>
              <p:cNvPr id="148" name="Graphic 246" descr="{&quot;Key&quot;:&quot;POWER_USER_SHAPE_ICON&quot;,&quot;Value&quot;:&quot;POWER_USER_SHAPE_ICON_STYLE_1&quot;}">
                <a:extLst>
                  <a:ext uri="{FF2B5EF4-FFF2-40B4-BE49-F238E27FC236}">
                    <a16:creationId xmlns:a16="http://schemas.microsoft.com/office/drawing/2014/main" id="{74C51A3D-4783-4184-A0B3-148AA58915C8}"/>
                  </a:ext>
                </a:extLst>
              </p:cNvPr>
              <p:cNvSpPr/>
              <p:nvPr/>
            </p:nvSpPr>
            <p:spPr>
              <a:xfrm>
                <a:off x="2335470" y="4853931"/>
                <a:ext cx="2181818" cy="241463"/>
              </a:xfrm>
              <a:custGeom>
                <a:avLst/>
                <a:gdLst>
                  <a:gd name="connsiteX0" fmla="*/ 1735004 w 2181818"/>
                  <a:gd name="connsiteY0" fmla="*/ 175819 h 241463"/>
                  <a:gd name="connsiteX1" fmla="*/ 2181577 w 2181818"/>
                  <a:gd name="connsiteY1" fmla="*/ 150866 h 241463"/>
                  <a:gd name="connsiteX2" fmla="*/ 2121858 w 2181818"/>
                  <a:gd name="connsiteY2" fmla="*/ 47970 h 241463"/>
                  <a:gd name="connsiteX3" fmla="*/ 2002869 w 2181818"/>
                  <a:gd name="connsiteY3" fmla="*/ 12756 h 241463"/>
                  <a:gd name="connsiteX4" fmla="*/ 1606987 w 2181818"/>
                  <a:gd name="connsiteY4" fmla="*/ 2943 h 241463"/>
                  <a:gd name="connsiteX5" fmla="*/ 690233 w 2181818"/>
                  <a:gd name="connsiteY5" fmla="*/ 30980 h 241463"/>
                  <a:gd name="connsiteX6" fmla="*/ 231885 w 2181818"/>
                  <a:gd name="connsiteY6" fmla="*/ 46961 h 241463"/>
                  <a:gd name="connsiteX7" fmla="*/ 18803 w 2181818"/>
                  <a:gd name="connsiteY7" fmla="*/ 115315 h 241463"/>
                  <a:gd name="connsiteX8" fmla="*/ 7750 w 2181818"/>
                  <a:gd name="connsiteY8" fmla="*/ 176013 h 241463"/>
                  <a:gd name="connsiteX9" fmla="*/ 32486 w 2181818"/>
                  <a:gd name="connsiteY9" fmla="*/ 193370 h 241463"/>
                  <a:gd name="connsiteX10" fmla="*/ 834344 w 2181818"/>
                  <a:gd name="connsiteY10" fmla="*/ 228865 h 241463"/>
                  <a:gd name="connsiteX11" fmla="*/ 1735004 w 2181818"/>
                  <a:gd name="connsiteY11" fmla="*/ 175819 h 241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81818" h="241463">
                    <a:moveTo>
                      <a:pt x="1735004" y="175819"/>
                    </a:moveTo>
                    <a:cubicBezTo>
                      <a:pt x="1884385" y="174642"/>
                      <a:pt x="2035392" y="181426"/>
                      <a:pt x="2181577" y="150866"/>
                    </a:cubicBezTo>
                    <a:cubicBezTo>
                      <a:pt x="2184661" y="109259"/>
                      <a:pt x="2157241" y="70007"/>
                      <a:pt x="2121858" y="47970"/>
                    </a:cubicBezTo>
                    <a:cubicBezTo>
                      <a:pt x="2086476" y="25933"/>
                      <a:pt x="2044196" y="18083"/>
                      <a:pt x="2002869" y="12756"/>
                    </a:cubicBezTo>
                    <a:cubicBezTo>
                      <a:pt x="1871825" y="-4066"/>
                      <a:pt x="1739322" y="-758"/>
                      <a:pt x="1606987" y="2943"/>
                    </a:cubicBezTo>
                    <a:cubicBezTo>
                      <a:pt x="1301384" y="11391"/>
                      <a:pt x="995799" y="20737"/>
                      <a:pt x="690233" y="30980"/>
                    </a:cubicBezTo>
                    <a:cubicBezTo>
                      <a:pt x="537450" y="36064"/>
                      <a:pt x="384668" y="41391"/>
                      <a:pt x="231885" y="46961"/>
                    </a:cubicBezTo>
                    <a:cubicBezTo>
                      <a:pt x="136559" y="50382"/>
                      <a:pt x="80877" y="71409"/>
                      <a:pt x="18803" y="115315"/>
                    </a:cubicBezTo>
                    <a:cubicBezTo>
                      <a:pt x="-1010" y="129024"/>
                      <a:pt x="-5959" y="156199"/>
                      <a:pt x="7750" y="176013"/>
                    </a:cubicBezTo>
                    <a:cubicBezTo>
                      <a:pt x="13664" y="184561"/>
                      <a:pt x="22436" y="190716"/>
                      <a:pt x="32486" y="193370"/>
                    </a:cubicBezTo>
                    <a:cubicBezTo>
                      <a:pt x="285940" y="259537"/>
                      <a:pt x="580721" y="242379"/>
                      <a:pt x="834344" y="228865"/>
                    </a:cubicBezTo>
                    <a:cubicBezTo>
                      <a:pt x="1134564" y="212996"/>
                      <a:pt x="1433943" y="178118"/>
                      <a:pt x="1735004" y="175819"/>
                    </a:cubicBezTo>
                    <a:close/>
                  </a:path>
                </a:pathLst>
              </a:custGeom>
              <a:solidFill>
                <a:srgbClr val="010101">
                  <a:alpha val="27000"/>
                </a:srgbClr>
              </a:solidFill>
              <a:ln w="56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Graphic 246" descr="{&quot;Key&quot;:&quot;POWER_USER_SHAPE_ICON&quot;,&quot;Value&quot;:&quot;POWER_USER_SHAPE_ICON_STYLE_1&quot;}">
                <a:extLst>
                  <a:ext uri="{FF2B5EF4-FFF2-40B4-BE49-F238E27FC236}">
                    <a16:creationId xmlns:a16="http://schemas.microsoft.com/office/drawing/2014/main" id="{B0F21BE1-6CB3-4B7F-B54F-CFCCC11B73A2}"/>
                  </a:ext>
                </a:extLst>
              </p:cNvPr>
              <p:cNvSpPr/>
              <p:nvPr/>
            </p:nvSpPr>
            <p:spPr>
              <a:xfrm>
                <a:off x="2356081" y="4807468"/>
                <a:ext cx="428956" cy="206453"/>
              </a:xfrm>
              <a:custGeom>
                <a:avLst/>
                <a:gdLst>
                  <a:gd name="connsiteX0" fmla="*/ 428953 w 428956"/>
                  <a:gd name="connsiteY0" fmla="*/ 204114 h 206453"/>
                  <a:gd name="connsiteX1" fmla="*/ 418523 w 428956"/>
                  <a:gd name="connsiteY1" fmla="*/ 204787 h 206453"/>
                  <a:gd name="connsiteX2" fmla="*/ 42434 w 428956"/>
                  <a:gd name="connsiteY2" fmla="*/ 159647 h 206453"/>
                  <a:gd name="connsiteX3" fmla="*/ 3183 w 428956"/>
                  <a:gd name="connsiteY3" fmla="*/ -51 h 206453"/>
                  <a:gd name="connsiteX4" fmla="*/ 42434 w 428956"/>
                  <a:gd name="connsiteY4" fmla="*/ 73798 h 206453"/>
                  <a:gd name="connsiteX5" fmla="*/ 418523 w 428956"/>
                  <a:gd name="connsiteY5" fmla="*/ 118938 h 206453"/>
                  <a:gd name="connsiteX6" fmla="*/ 419364 w 428956"/>
                  <a:gd name="connsiteY6" fmla="*/ 118938 h 206453"/>
                  <a:gd name="connsiteX7" fmla="*/ 418523 w 428956"/>
                  <a:gd name="connsiteY7" fmla="*/ 138115 h 206453"/>
                  <a:gd name="connsiteX8" fmla="*/ 428952 w 428956"/>
                  <a:gd name="connsiteY8" fmla="*/ 204114 h 206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8956" h="206453">
                    <a:moveTo>
                      <a:pt x="428953" y="204114"/>
                    </a:moveTo>
                    <a:lnTo>
                      <a:pt x="418523" y="204787"/>
                    </a:lnTo>
                    <a:cubicBezTo>
                      <a:pt x="277553" y="214993"/>
                      <a:pt x="70864" y="174058"/>
                      <a:pt x="42434" y="159647"/>
                    </a:cubicBezTo>
                    <a:cubicBezTo>
                      <a:pt x="14005" y="145236"/>
                      <a:pt x="-8593" y="82938"/>
                      <a:pt x="3183" y="-51"/>
                    </a:cubicBezTo>
                    <a:cubicBezTo>
                      <a:pt x="9743" y="38528"/>
                      <a:pt x="24995" y="65107"/>
                      <a:pt x="42434" y="73798"/>
                    </a:cubicBezTo>
                    <a:cubicBezTo>
                      <a:pt x="70976" y="88209"/>
                      <a:pt x="277553" y="129143"/>
                      <a:pt x="418523" y="118938"/>
                    </a:cubicBezTo>
                    <a:lnTo>
                      <a:pt x="419364" y="118938"/>
                    </a:lnTo>
                    <a:cubicBezTo>
                      <a:pt x="418747" y="125218"/>
                      <a:pt x="418523" y="131554"/>
                      <a:pt x="418523" y="138115"/>
                    </a:cubicBezTo>
                    <a:cubicBezTo>
                      <a:pt x="418513" y="160526"/>
                      <a:pt x="422033" y="182798"/>
                      <a:pt x="428952" y="204114"/>
                    </a:cubicBezTo>
                    <a:close/>
                  </a:path>
                </a:pathLst>
              </a:custGeom>
              <a:solidFill>
                <a:srgbClr val="0B274F"/>
              </a:solidFill>
              <a:ln w="56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Graphic 246" descr="{&quot;Key&quot;:&quot;POWER_USER_SHAPE_ICON&quot;,&quot;Value&quot;:&quot;POWER_USER_SHAPE_ICON_STYLE_1&quot;}">
                <a:extLst>
                  <a:ext uri="{FF2B5EF4-FFF2-40B4-BE49-F238E27FC236}">
                    <a16:creationId xmlns:a16="http://schemas.microsoft.com/office/drawing/2014/main" id="{2B7A848F-4027-4C24-9DB5-B4489DC7063C}"/>
                  </a:ext>
                </a:extLst>
              </p:cNvPr>
              <p:cNvSpPr/>
              <p:nvPr/>
            </p:nvSpPr>
            <p:spPr>
              <a:xfrm>
                <a:off x="2356081" y="4807468"/>
                <a:ext cx="428956" cy="206453"/>
              </a:xfrm>
              <a:custGeom>
                <a:avLst/>
                <a:gdLst>
                  <a:gd name="connsiteX0" fmla="*/ 428953 w 428956"/>
                  <a:gd name="connsiteY0" fmla="*/ 204114 h 206453"/>
                  <a:gd name="connsiteX1" fmla="*/ 418523 w 428956"/>
                  <a:gd name="connsiteY1" fmla="*/ 204787 h 206453"/>
                  <a:gd name="connsiteX2" fmla="*/ 42434 w 428956"/>
                  <a:gd name="connsiteY2" fmla="*/ 159647 h 206453"/>
                  <a:gd name="connsiteX3" fmla="*/ 3183 w 428956"/>
                  <a:gd name="connsiteY3" fmla="*/ -51 h 206453"/>
                  <a:gd name="connsiteX4" fmla="*/ 42434 w 428956"/>
                  <a:gd name="connsiteY4" fmla="*/ 73798 h 206453"/>
                  <a:gd name="connsiteX5" fmla="*/ 418523 w 428956"/>
                  <a:gd name="connsiteY5" fmla="*/ 118938 h 206453"/>
                  <a:gd name="connsiteX6" fmla="*/ 419364 w 428956"/>
                  <a:gd name="connsiteY6" fmla="*/ 118938 h 206453"/>
                  <a:gd name="connsiteX7" fmla="*/ 418523 w 428956"/>
                  <a:gd name="connsiteY7" fmla="*/ 138115 h 206453"/>
                  <a:gd name="connsiteX8" fmla="*/ 428952 w 428956"/>
                  <a:gd name="connsiteY8" fmla="*/ 204114 h 206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8956" h="206453">
                    <a:moveTo>
                      <a:pt x="428953" y="204114"/>
                    </a:moveTo>
                    <a:lnTo>
                      <a:pt x="418523" y="204787"/>
                    </a:lnTo>
                    <a:cubicBezTo>
                      <a:pt x="277553" y="214993"/>
                      <a:pt x="70864" y="174058"/>
                      <a:pt x="42434" y="159647"/>
                    </a:cubicBezTo>
                    <a:cubicBezTo>
                      <a:pt x="14005" y="145236"/>
                      <a:pt x="-8593" y="82938"/>
                      <a:pt x="3183" y="-51"/>
                    </a:cubicBezTo>
                    <a:cubicBezTo>
                      <a:pt x="9743" y="38528"/>
                      <a:pt x="24995" y="65107"/>
                      <a:pt x="42434" y="73798"/>
                    </a:cubicBezTo>
                    <a:cubicBezTo>
                      <a:pt x="70976" y="88209"/>
                      <a:pt x="277553" y="129143"/>
                      <a:pt x="418523" y="118938"/>
                    </a:cubicBezTo>
                    <a:lnTo>
                      <a:pt x="419364" y="118938"/>
                    </a:lnTo>
                    <a:cubicBezTo>
                      <a:pt x="418747" y="125218"/>
                      <a:pt x="418523" y="131554"/>
                      <a:pt x="418523" y="138115"/>
                    </a:cubicBezTo>
                    <a:cubicBezTo>
                      <a:pt x="418513" y="160526"/>
                      <a:pt x="422033" y="182798"/>
                      <a:pt x="428952" y="204114"/>
                    </a:cubicBezTo>
                    <a:close/>
                  </a:path>
                </a:pathLst>
              </a:custGeom>
              <a:solidFill>
                <a:srgbClr val="010101"/>
              </a:solidFill>
              <a:ln w="56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Graphic 246" descr="{&quot;Key&quot;:&quot;POWER_USER_SHAPE_ICON&quot;,&quot;Value&quot;:&quot;POWER_USER_SHAPE_ICON_STYLE_1&quot;}">
                <a:extLst>
                  <a:ext uri="{FF2B5EF4-FFF2-40B4-BE49-F238E27FC236}">
                    <a16:creationId xmlns:a16="http://schemas.microsoft.com/office/drawing/2014/main" id="{571A7DE1-0B69-4490-8B0D-2176091DAA9B}"/>
                  </a:ext>
                </a:extLst>
              </p:cNvPr>
              <p:cNvSpPr/>
              <p:nvPr/>
            </p:nvSpPr>
            <p:spPr>
              <a:xfrm>
                <a:off x="2359156" y="4281716"/>
                <a:ext cx="2122542" cy="646355"/>
              </a:xfrm>
              <a:custGeom>
                <a:avLst/>
                <a:gdLst>
                  <a:gd name="connsiteX0" fmla="*/ 2080117 w 2122542"/>
                  <a:gd name="connsiteY0" fmla="*/ 607176 h 646355"/>
                  <a:gd name="connsiteX1" fmla="*/ 2080117 w 2122542"/>
                  <a:gd name="connsiteY1" fmla="*/ 603923 h 646355"/>
                  <a:gd name="connsiteX2" fmla="*/ 1896250 w 2122542"/>
                  <a:gd name="connsiteY2" fmla="*/ 414113 h 646355"/>
                  <a:gd name="connsiteX3" fmla="*/ 1716813 w 2122542"/>
                  <a:gd name="connsiteY3" fmla="*/ 561195 h 646355"/>
                  <a:gd name="connsiteX4" fmla="*/ 1713729 w 2122542"/>
                  <a:gd name="connsiteY4" fmla="*/ 578017 h 646355"/>
                  <a:gd name="connsiteX5" fmla="*/ 1478835 w 2122542"/>
                  <a:gd name="connsiteY5" fmla="*/ 601961 h 646355"/>
                  <a:gd name="connsiteX6" fmla="*/ 836956 w 2122542"/>
                  <a:gd name="connsiteY6" fmla="*/ 625960 h 646355"/>
                  <a:gd name="connsiteX7" fmla="*/ 836059 w 2122542"/>
                  <a:gd name="connsiteY7" fmla="*/ 621138 h 646355"/>
                  <a:gd name="connsiteX8" fmla="*/ 584680 w 2122542"/>
                  <a:gd name="connsiteY8" fmla="*/ 456112 h 646355"/>
                  <a:gd name="connsiteX9" fmla="*/ 419654 w 2122542"/>
                  <a:gd name="connsiteY9" fmla="*/ 621138 h 646355"/>
                  <a:gd name="connsiteX10" fmla="*/ 419654 w 2122542"/>
                  <a:gd name="connsiteY10" fmla="*/ 621138 h 646355"/>
                  <a:gd name="connsiteX11" fmla="*/ 416177 w 2122542"/>
                  <a:gd name="connsiteY11" fmla="*/ 644689 h 646355"/>
                  <a:gd name="connsiteX12" fmla="*/ 415336 w 2122542"/>
                  <a:gd name="connsiteY12" fmla="*/ 644689 h 646355"/>
                  <a:gd name="connsiteX13" fmla="*/ 39248 w 2122542"/>
                  <a:gd name="connsiteY13" fmla="*/ 599550 h 646355"/>
                  <a:gd name="connsiteX14" fmla="*/ -4 w 2122542"/>
                  <a:gd name="connsiteY14" fmla="*/ 525700 h 646355"/>
                  <a:gd name="connsiteX15" fmla="*/ -4 w 2122542"/>
                  <a:gd name="connsiteY15" fmla="*/ 523962 h 646355"/>
                  <a:gd name="connsiteX16" fmla="*/ 124873 w 2122542"/>
                  <a:gd name="connsiteY16" fmla="*/ 350133 h 646355"/>
                  <a:gd name="connsiteX17" fmla="*/ 451503 w 2122542"/>
                  <a:gd name="connsiteY17" fmla="*/ 230919 h 646355"/>
                  <a:gd name="connsiteX18" fmla="*/ 472419 w 2122542"/>
                  <a:gd name="connsiteY18" fmla="*/ 225312 h 646355"/>
                  <a:gd name="connsiteX19" fmla="*/ 783966 w 2122542"/>
                  <a:gd name="connsiteY19" fmla="*/ 80192 h 646355"/>
                  <a:gd name="connsiteX20" fmla="*/ 1043701 w 2122542"/>
                  <a:gd name="connsiteY20" fmla="*/ 13520 h 646355"/>
                  <a:gd name="connsiteX21" fmla="*/ 1175531 w 2122542"/>
                  <a:gd name="connsiteY21" fmla="*/ 7913 h 646355"/>
                  <a:gd name="connsiteX22" fmla="*/ 1435714 w 2122542"/>
                  <a:gd name="connsiteY22" fmla="*/ 63 h 646355"/>
                  <a:gd name="connsiteX23" fmla="*/ 1851222 w 2122542"/>
                  <a:gd name="connsiteY23" fmla="*/ 58492 h 646355"/>
                  <a:gd name="connsiteX24" fmla="*/ 1954062 w 2122542"/>
                  <a:gd name="connsiteY24" fmla="*/ 196378 h 646355"/>
                  <a:gd name="connsiteX25" fmla="*/ 2072154 w 2122542"/>
                  <a:gd name="connsiteY25" fmla="*/ 309927 h 646355"/>
                  <a:gd name="connsiteX26" fmla="*/ 2118807 w 2122542"/>
                  <a:gd name="connsiteY26" fmla="*/ 425384 h 646355"/>
                  <a:gd name="connsiteX27" fmla="*/ 2119649 w 2122542"/>
                  <a:gd name="connsiteY27" fmla="*/ 430991 h 646355"/>
                  <a:gd name="connsiteX28" fmla="*/ 2080117 w 2122542"/>
                  <a:gd name="connsiteY28" fmla="*/ 607176 h 646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122542" h="646355">
                    <a:moveTo>
                      <a:pt x="2080117" y="607176"/>
                    </a:moveTo>
                    <a:lnTo>
                      <a:pt x="2080117" y="603923"/>
                    </a:lnTo>
                    <a:cubicBezTo>
                      <a:pt x="2080117" y="499345"/>
                      <a:pt x="1997800" y="414113"/>
                      <a:pt x="1896250" y="414113"/>
                    </a:cubicBezTo>
                    <a:cubicBezTo>
                      <a:pt x="1808887" y="414113"/>
                      <a:pt x="1735654" y="477084"/>
                      <a:pt x="1716813" y="561195"/>
                    </a:cubicBezTo>
                    <a:cubicBezTo>
                      <a:pt x="1715431" y="566732"/>
                      <a:pt x="1714401" y="572350"/>
                      <a:pt x="1713729" y="578017"/>
                    </a:cubicBezTo>
                    <a:lnTo>
                      <a:pt x="1478835" y="601961"/>
                    </a:lnTo>
                    <a:cubicBezTo>
                      <a:pt x="1478835" y="601961"/>
                      <a:pt x="1136784" y="614185"/>
                      <a:pt x="836956" y="625960"/>
                    </a:cubicBezTo>
                    <a:cubicBezTo>
                      <a:pt x="836956" y="624166"/>
                      <a:pt x="836283" y="622652"/>
                      <a:pt x="836059" y="621138"/>
                    </a:cubicBezTo>
                    <a:cubicBezTo>
                      <a:pt x="812213" y="506151"/>
                      <a:pt x="699667" y="432266"/>
                      <a:pt x="584680" y="456112"/>
                    </a:cubicBezTo>
                    <a:cubicBezTo>
                      <a:pt x="501700" y="473320"/>
                      <a:pt x="436862" y="538159"/>
                      <a:pt x="419654" y="621138"/>
                    </a:cubicBezTo>
                    <a:lnTo>
                      <a:pt x="419654" y="621138"/>
                    </a:lnTo>
                    <a:cubicBezTo>
                      <a:pt x="418052" y="628916"/>
                      <a:pt x="416891" y="636779"/>
                      <a:pt x="416177" y="644689"/>
                    </a:cubicBezTo>
                    <a:lnTo>
                      <a:pt x="415336" y="644689"/>
                    </a:lnTo>
                    <a:cubicBezTo>
                      <a:pt x="274366" y="654895"/>
                      <a:pt x="67677" y="613961"/>
                      <a:pt x="39248" y="599550"/>
                    </a:cubicBezTo>
                    <a:cubicBezTo>
                      <a:pt x="21809" y="590858"/>
                      <a:pt x="6557" y="564279"/>
                      <a:pt x="-4" y="525700"/>
                    </a:cubicBezTo>
                    <a:cubicBezTo>
                      <a:pt x="-4" y="525027"/>
                      <a:pt x="-4" y="524579"/>
                      <a:pt x="-4" y="523962"/>
                    </a:cubicBezTo>
                    <a:cubicBezTo>
                      <a:pt x="12444" y="439851"/>
                      <a:pt x="59266" y="401272"/>
                      <a:pt x="124873" y="350133"/>
                    </a:cubicBezTo>
                    <a:cubicBezTo>
                      <a:pt x="183246" y="304600"/>
                      <a:pt x="377205" y="250545"/>
                      <a:pt x="451503" y="230919"/>
                    </a:cubicBezTo>
                    <a:lnTo>
                      <a:pt x="472419" y="225312"/>
                    </a:lnTo>
                    <a:cubicBezTo>
                      <a:pt x="502026" y="217461"/>
                      <a:pt x="666547" y="137948"/>
                      <a:pt x="783966" y="80192"/>
                    </a:cubicBezTo>
                    <a:cubicBezTo>
                      <a:pt x="865031" y="40323"/>
                      <a:pt x="953456" y="17625"/>
                      <a:pt x="1043701" y="13520"/>
                    </a:cubicBezTo>
                    <a:cubicBezTo>
                      <a:pt x="1082953" y="11782"/>
                      <a:pt x="1128260" y="9819"/>
                      <a:pt x="1175531" y="7913"/>
                    </a:cubicBezTo>
                    <a:cubicBezTo>
                      <a:pt x="1262502" y="4436"/>
                      <a:pt x="1356818" y="1184"/>
                      <a:pt x="1435714" y="63"/>
                    </a:cubicBezTo>
                    <a:cubicBezTo>
                      <a:pt x="1645767" y="-2965"/>
                      <a:pt x="1840568" y="55408"/>
                      <a:pt x="1851222" y="58492"/>
                    </a:cubicBezTo>
                    <a:cubicBezTo>
                      <a:pt x="1861876" y="61576"/>
                      <a:pt x="1926418" y="162621"/>
                      <a:pt x="1954062" y="196378"/>
                    </a:cubicBezTo>
                    <a:cubicBezTo>
                      <a:pt x="1981706" y="230134"/>
                      <a:pt x="2072154" y="309927"/>
                      <a:pt x="2072154" y="309927"/>
                    </a:cubicBezTo>
                    <a:cubicBezTo>
                      <a:pt x="2072154" y="309927"/>
                      <a:pt x="2100191" y="312955"/>
                      <a:pt x="2118807" y="425384"/>
                    </a:cubicBezTo>
                    <a:cubicBezTo>
                      <a:pt x="2118807" y="427346"/>
                      <a:pt x="2119480" y="429085"/>
                      <a:pt x="2119649" y="430991"/>
                    </a:cubicBezTo>
                    <a:cubicBezTo>
                      <a:pt x="2129150" y="492603"/>
                      <a:pt x="2115031" y="555530"/>
                      <a:pt x="2080117" y="607176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56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Graphic 246" descr="{&quot;Key&quot;:&quot;POWER_USER_SHAPE_ICON&quot;,&quot;Value&quot;:&quot;POWER_USER_SHAPE_ICON_STYLE_1&quot;}">
                <a:extLst>
                  <a:ext uri="{FF2B5EF4-FFF2-40B4-BE49-F238E27FC236}">
                    <a16:creationId xmlns:a16="http://schemas.microsoft.com/office/drawing/2014/main" id="{73357109-3CE8-4211-BA35-001F4541E6FA}"/>
                  </a:ext>
                </a:extLst>
              </p:cNvPr>
              <p:cNvSpPr/>
              <p:nvPr/>
            </p:nvSpPr>
            <p:spPr>
              <a:xfrm>
                <a:off x="2376819" y="4306162"/>
                <a:ext cx="1948234" cy="488452"/>
              </a:xfrm>
              <a:custGeom>
                <a:avLst/>
                <a:gdLst>
                  <a:gd name="connsiteX0" fmla="*/ -4 w 1948234"/>
                  <a:gd name="connsiteY0" fmla="*/ 460825 h 488452"/>
                  <a:gd name="connsiteX1" fmla="*/ 161209 w 1948234"/>
                  <a:gd name="connsiteY1" fmla="*/ 488245 h 488452"/>
                  <a:gd name="connsiteX2" fmla="*/ 240217 w 1948234"/>
                  <a:gd name="connsiteY2" fmla="*/ 480002 h 488452"/>
                  <a:gd name="connsiteX3" fmla="*/ 311711 w 1948234"/>
                  <a:gd name="connsiteY3" fmla="*/ 448320 h 488452"/>
                  <a:gd name="connsiteX4" fmla="*/ 504998 w 1948234"/>
                  <a:gd name="connsiteY4" fmla="*/ 346770 h 488452"/>
                  <a:gd name="connsiteX5" fmla="*/ 592305 w 1948234"/>
                  <a:gd name="connsiteY5" fmla="*/ 310266 h 488452"/>
                  <a:gd name="connsiteX6" fmla="*/ 682304 w 1948234"/>
                  <a:gd name="connsiteY6" fmla="*/ 303145 h 488452"/>
                  <a:gd name="connsiteX7" fmla="*/ 925161 w 1948234"/>
                  <a:gd name="connsiteY7" fmla="*/ 302752 h 488452"/>
                  <a:gd name="connsiteX8" fmla="*/ 1614871 w 1948234"/>
                  <a:gd name="connsiteY8" fmla="*/ 216679 h 488452"/>
                  <a:gd name="connsiteX9" fmla="*/ 1948231 w 1948234"/>
                  <a:gd name="connsiteY9" fmla="*/ 218361 h 488452"/>
                  <a:gd name="connsiteX10" fmla="*/ 1833784 w 1948234"/>
                  <a:gd name="connsiteY10" fmla="*/ 145969 h 488452"/>
                  <a:gd name="connsiteX11" fmla="*/ 1811746 w 1948234"/>
                  <a:gd name="connsiteY11" fmla="*/ 115353 h 488452"/>
                  <a:gd name="connsiteX12" fmla="*/ 1813429 w 1948234"/>
                  <a:gd name="connsiteY12" fmla="*/ 80811 h 488452"/>
                  <a:gd name="connsiteX13" fmla="*/ 1776251 w 1948234"/>
                  <a:gd name="connsiteY13" fmla="*/ 32868 h 488452"/>
                  <a:gd name="connsiteX14" fmla="*/ 1713448 w 1948234"/>
                  <a:gd name="connsiteY14" fmla="*/ 22551 h 488452"/>
                  <a:gd name="connsiteX15" fmla="*/ 1160111 w 1948234"/>
                  <a:gd name="connsiteY15" fmla="*/ 2252 h 488452"/>
                  <a:gd name="connsiteX16" fmla="*/ 939740 w 1948234"/>
                  <a:gd name="connsiteY16" fmla="*/ 6401 h 488452"/>
                  <a:gd name="connsiteX17" fmla="*/ 258833 w 1948234"/>
                  <a:gd name="connsiteY17" fmla="*/ 271575 h 488452"/>
                  <a:gd name="connsiteX18" fmla="*/ 98181 w 1948234"/>
                  <a:gd name="connsiteY18" fmla="*/ 333256 h 488452"/>
                  <a:gd name="connsiteX19" fmla="*/ -4 w 1948234"/>
                  <a:gd name="connsiteY19" fmla="*/ 460825 h 488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948234" h="488452">
                    <a:moveTo>
                      <a:pt x="-4" y="460825"/>
                    </a:moveTo>
                    <a:cubicBezTo>
                      <a:pt x="50462" y="482133"/>
                      <a:pt x="106536" y="488077"/>
                      <a:pt x="161209" y="488245"/>
                    </a:cubicBezTo>
                    <a:cubicBezTo>
                      <a:pt x="187797" y="489115"/>
                      <a:pt x="214380" y="486341"/>
                      <a:pt x="240217" y="480002"/>
                    </a:cubicBezTo>
                    <a:cubicBezTo>
                      <a:pt x="265128" y="472071"/>
                      <a:pt x="289102" y="461447"/>
                      <a:pt x="311711" y="448320"/>
                    </a:cubicBezTo>
                    <a:cubicBezTo>
                      <a:pt x="375972" y="414115"/>
                      <a:pt x="440401" y="380265"/>
                      <a:pt x="504998" y="346770"/>
                    </a:cubicBezTo>
                    <a:cubicBezTo>
                      <a:pt x="533035" y="332191"/>
                      <a:pt x="561577" y="317556"/>
                      <a:pt x="592305" y="310266"/>
                    </a:cubicBezTo>
                    <a:cubicBezTo>
                      <a:pt x="621688" y="303313"/>
                      <a:pt x="652136" y="303201"/>
                      <a:pt x="682304" y="303145"/>
                    </a:cubicBezTo>
                    <a:lnTo>
                      <a:pt x="925161" y="302752"/>
                    </a:lnTo>
                    <a:cubicBezTo>
                      <a:pt x="1155064" y="302360"/>
                      <a:pt x="1385472" y="228623"/>
                      <a:pt x="1614871" y="216679"/>
                    </a:cubicBezTo>
                    <a:cubicBezTo>
                      <a:pt x="1725932" y="210903"/>
                      <a:pt x="1837233" y="211464"/>
                      <a:pt x="1948231" y="218361"/>
                    </a:cubicBezTo>
                    <a:cubicBezTo>
                      <a:pt x="1906726" y="199996"/>
                      <a:pt x="1868161" y="175602"/>
                      <a:pt x="1833784" y="145969"/>
                    </a:cubicBezTo>
                    <a:cubicBezTo>
                      <a:pt x="1824083" y="137614"/>
                      <a:pt x="1814214" y="127914"/>
                      <a:pt x="1811746" y="115353"/>
                    </a:cubicBezTo>
                    <a:cubicBezTo>
                      <a:pt x="1809559" y="104138"/>
                      <a:pt x="1813821" y="92363"/>
                      <a:pt x="1813429" y="80811"/>
                    </a:cubicBezTo>
                    <a:cubicBezTo>
                      <a:pt x="1812700" y="59503"/>
                      <a:pt x="1795821" y="41560"/>
                      <a:pt x="1776251" y="32868"/>
                    </a:cubicBezTo>
                    <a:cubicBezTo>
                      <a:pt x="1756682" y="24177"/>
                      <a:pt x="1734757" y="23336"/>
                      <a:pt x="1713448" y="22551"/>
                    </a:cubicBezTo>
                    <a:cubicBezTo>
                      <a:pt x="1529003" y="15560"/>
                      <a:pt x="1344557" y="8794"/>
                      <a:pt x="1160111" y="2252"/>
                    </a:cubicBezTo>
                    <a:cubicBezTo>
                      <a:pt x="1086598" y="-271"/>
                      <a:pt x="1012748" y="-2683"/>
                      <a:pt x="939740" y="6401"/>
                    </a:cubicBezTo>
                    <a:cubicBezTo>
                      <a:pt x="697108" y="36681"/>
                      <a:pt x="489073" y="189203"/>
                      <a:pt x="258833" y="271575"/>
                    </a:cubicBezTo>
                    <a:cubicBezTo>
                      <a:pt x="204778" y="290977"/>
                      <a:pt x="148984" y="306621"/>
                      <a:pt x="98181" y="333256"/>
                    </a:cubicBezTo>
                    <a:cubicBezTo>
                      <a:pt x="47378" y="359892"/>
                      <a:pt x="20968" y="407386"/>
                      <a:pt x="-4" y="46082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56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53" name="Group 152">
                <a:extLst>
                  <a:ext uri="{FF2B5EF4-FFF2-40B4-BE49-F238E27FC236}">
                    <a16:creationId xmlns:a16="http://schemas.microsoft.com/office/drawing/2014/main" id="{C40A572D-0AF0-4443-9728-E001530C4F58}"/>
                  </a:ext>
                </a:extLst>
              </p:cNvPr>
              <p:cNvGrpSpPr/>
              <p:nvPr/>
            </p:nvGrpSpPr>
            <p:grpSpPr>
              <a:xfrm>
                <a:off x="2531359" y="4289961"/>
                <a:ext cx="1914274" cy="810268"/>
                <a:chOff x="2531359" y="4289961"/>
                <a:chExt cx="1914274" cy="810268"/>
              </a:xfrm>
            </p:grpSpPr>
            <p:sp>
              <p:nvSpPr>
                <p:cNvPr id="154" name="Graphic 246" descr="{&quot;Key&quot;:&quot;POWER_USER_SHAPE_ICON&quot;,&quot;Value&quot;:&quot;POWER_USER_SHAPE_ICON_STYLE_1&quot;}">
                  <a:extLst>
                    <a:ext uri="{FF2B5EF4-FFF2-40B4-BE49-F238E27FC236}">
                      <a16:creationId xmlns:a16="http://schemas.microsoft.com/office/drawing/2014/main" id="{AAD22C43-B189-4A45-BD3C-3E6490EA9CB0}"/>
                    </a:ext>
                  </a:extLst>
                </p:cNvPr>
                <p:cNvSpPr/>
                <p:nvPr/>
              </p:nvSpPr>
              <p:spPr>
                <a:xfrm>
                  <a:off x="2713534" y="4659128"/>
                  <a:ext cx="1732099" cy="353160"/>
                </a:xfrm>
                <a:custGeom>
                  <a:avLst/>
                  <a:gdLst>
                    <a:gd name="connsiteX0" fmla="*/ 371159 w 1732099"/>
                    <a:gd name="connsiteY0" fmla="*/ 306136 h 353160"/>
                    <a:gd name="connsiteX1" fmla="*/ 450672 w 1732099"/>
                    <a:gd name="connsiteY1" fmla="*/ 324529 h 353160"/>
                    <a:gd name="connsiteX2" fmla="*/ 553399 w 1732099"/>
                    <a:gd name="connsiteY2" fmla="*/ 330136 h 353160"/>
                    <a:gd name="connsiteX3" fmla="*/ 1306641 w 1732099"/>
                    <a:gd name="connsiteY3" fmla="*/ 279669 h 353160"/>
                    <a:gd name="connsiteX4" fmla="*/ 1355369 w 1732099"/>
                    <a:gd name="connsiteY4" fmla="*/ 268006 h 353160"/>
                    <a:gd name="connsiteX5" fmla="*/ 1395799 w 1732099"/>
                    <a:gd name="connsiteY5" fmla="*/ 238062 h 353160"/>
                    <a:gd name="connsiteX6" fmla="*/ 1544675 w 1732099"/>
                    <a:gd name="connsiteY6" fmla="*/ 205091 h 353160"/>
                    <a:gd name="connsiteX7" fmla="*/ 1699047 w 1732099"/>
                    <a:gd name="connsiteY7" fmla="*/ 225502 h 353160"/>
                    <a:gd name="connsiteX8" fmla="*/ 1720467 w 1732099"/>
                    <a:gd name="connsiteY8" fmla="*/ 222306 h 353160"/>
                    <a:gd name="connsiteX9" fmla="*/ 1731682 w 1732099"/>
                    <a:gd name="connsiteY9" fmla="*/ 184344 h 353160"/>
                    <a:gd name="connsiteX10" fmla="*/ 1678468 w 1732099"/>
                    <a:gd name="connsiteY10" fmla="*/ 38551 h 353160"/>
                    <a:gd name="connsiteX11" fmla="*/ 1518096 w 1732099"/>
                    <a:gd name="connsiteY11" fmla="*/ 84 h 353160"/>
                    <a:gd name="connsiteX12" fmla="*/ 1380210 w 1732099"/>
                    <a:gd name="connsiteY12" fmla="*/ 11299 h 353160"/>
                    <a:gd name="connsiteX13" fmla="*/ 1240530 w 1732099"/>
                    <a:gd name="connsiteY13" fmla="*/ 57000 h 353160"/>
                    <a:gd name="connsiteX14" fmla="*/ 947487 w 1732099"/>
                    <a:gd name="connsiteY14" fmla="*/ 77410 h 353160"/>
                    <a:gd name="connsiteX15" fmla="*/ 402841 w 1732099"/>
                    <a:gd name="connsiteY15" fmla="*/ 57168 h 353160"/>
                    <a:gd name="connsiteX16" fmla="*/ 178208 w 1732099"/>
                    <a:gd name="connsiteY16" fmla="*/ 71971 h 353160"/>
                    <a:gd name="connsiteX17" fmla="*/ 285 w 1732099"/>
                    <a:gd name="connsiteY17" fmla="*/ 249950 h 353160"/>
                    <a:gd name="connsiteX18" fmla="*/ 71611 w 1732099"/>
                    <a:gd name="connsiteY18" fmla="*/ 352734 h 353160"/>
                    <a:gd name="connsiteX19" fmla="*/ 371159 w 1732099"/>
                    <a:gd name="connsiteY19" fmla="*/ 306136 h 353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732099" h="353160">
                      <a:moveTo>
                        <a:pt x="371159" y="306136"/>
                      </a:moveTo>
                      <a:cubicBezTo>
                        <a:pt x="398018" y="310678"/>
                        <a:pt x="423924" y="319594"/>
                        <a:pt x="450672" y="324529"/>
                      </a:cubicBezTo>
                      <a:cubicBezTo>
                        <a:pt x="484316" y="330753"/>
                        <a:pt x="519082" y="330472"/>
                        <a:pt x="553399" y="330136"/>
                      </a:cubicBezTo>
                      <a:cubicBezTo>
                        <a:pt x="805181" y="326278"/>
                        <a:pt x="1056595" y="309433"/>
                        <a:pt x="1306641" y="279669"/>
                      </a:cubicBezTo>
                      <a:cubicBezTo>
                        <a:pt x="1323439" y="278648"/>
                        <a:pt x="1339929" y="274700"/>
                        <a:pt x="1355369" y="268006"/>
                      </a:cubicBezTo>
                      <a:cubicBezTo>
                        <a:pt x="1370397" y="260492"/>
                        <a:pt x="1382285" y="248044"/>
                        <a:pt x="1395799" y="238062"/>
                      </a:cubicBezTo>
                      <a:cubicBezTo>
                        <a:pt x="1437574" y="207222"/>
                        <a:pt x="1492863" y="201054"/>
                        <a:pt x="1544675" y="205091"/>
                      </a:cubicBezTo>
                      <a:cubicBezTo>
                        <a:pt x="1596487" y="209128"/>
                        <a:pt x="1647235" y="222194"/>
                        <a:pt x="1699047" y="225502"/>
                      </a:cubicBezTo>
                      <a:cubicBezTo>
                        <a:pt x="1706346" y="226624"/>
                        <a:pt x="1713814" y="225510"/>
                        <a:pt x="1720467" y="222306"/>
                      </a:cubicBezTo>
                      <a:cubicBezTo>
                        <a:pt x="1732411" y="215072"/>
                        <a:pt x="1732803" y="198194"/>
                        <a:pt x="1731682" y="184344"/>
                      </a:cubicBezTo>
                      <a:cubicBezTo>
                        <a:pt x="1727084" y="131410"/>
                        <a:pt x="1717831" y="73934"/>
                        <a:pt x="1678468" y="38551"/>
                      </a:cubicBezTo>
                      <a:cubicBezTo>
                        <a:pt x="1636636" y="701"/>
                        <a:pt x="1574450" y="-701"/>
                        <a:pt x="1518096" y="84"/>
                      </a:cubicBezTo>
                      <a:cubicBezTo>
                        <a:pt x="1471891" y="701"/>
                        <a:pt x="1425294" y="1374"/>
                        <a:pt x="1380210" y="11299"/>
                      </a:cubicBezTo>
                      <a:cubicBezTo>
                        <a:pt x="1332379" y="22065"/>
                        <a:pt x="1287576" y="43261"/>
                        <a:pt x="1240530" y="57000"/>
                      </a:cubicBezTo>
                      <a:cubicBezTo>
                        <a:pt x="1146101" y="84476"/>
                        <a:pt x="1045785" y="81055"/>
                        <a:pt x="947487" y="77410"/>
                      </a:cubicBezTo>
                      <a:lnTo>
                        <a:pt x="402841" y="57168"/>
                      </a:lnTo>
                      <a:cubicBezTo>
                        <a:pt x="327533" y="54420"/>
                        <a:pt x="250768" y="51560"/>
                        <a:pt x="178208" y="71971"/>
                      </a:cubicBezTo>
                      <a:cubicBezTo>
                        <a:pt x="105648" y="92382"/>
                        <a:pt x="-6444" y="160344"/>
                        <a:pt x="285" y="249950"/>
                      </a:cubicBezTo>
                      <a:cubicBezTo>
                        <a:pt x="5893" y="326940"/>
                        <a:pt x="19126" y="356883"/>
                        <a:pt x="71611" y="352734"/>
                      </a:cubicBezTo>
                      <a:cubicBezTo>
                        <a:pt x="135311" y="347407"/>
                        <a:pt x="307459" y="295258"/>
                        <a:pt x="371159" y="306136"/>
                      </a:cubicBezTo>
                      <a:close/>
                    </a:path>
                  </a:pathLst>
                </a:custGeom>
                <a:solidFill>
                  <a:srgbClr val="0B274F"/>
                </a:solidFill>
                <a:ln w="56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5" name="Graphic 246" descr="{&quot;Key&quot;:&quot;POWER_USER_SHAPE_ICON&quot;,&quot;Value&quot;:&quot;POWER_USER_SHAPE_ICON_STYLE_1&quot;}">
                  <a:extLst>
                    <a:ext uri="{FF2B5EF4-FFF2-40B4-BE49-F238E27FC236}">
                      <a16:creationId xmlns:a16="http://schemas.microsoft.com/office/drawing/2014/main" id="{FB0CB949-5DFB-4752-A4F5-7DA080519594}"/>
                    </a:ext>
                  </a:extLst>
                </p:cNvPr>
                <p:cNvSpPr/>
                <p:nvPr/>
              </p:nvSpPr>
              <p:spPr>
                <a:xfrm>
                  <a:off x="2713534" y="4659128"/>
                  <a:ext cx="1732099" cy="353160"/>
                </a:xfrm>
                <a:custGeom>
                  <a:avLst/>
                  <a:gdLst>
                    <a:gd name="connsiteX0" fmla="*/ 371159 w 1732099"/>
                    <a:gd name="connsiteY0" fmla="*/ 306136 h 353160"/>
                    <a:gd name="connsiteX1" fmla="*/ 450672 w 1732099"/>
                    <a:gd name="connsiteY1" fmla="*/ 324529 h 353160"/>
                    <a:gd name="connsiteX2" fmla="*/ 553399 w 1732099"/>
                    <a:gd name="connsiteY2" fmla="*/ 330136 h 353160"/>
                    <a:gd name="connsiteX3" fmla="*/ 1306641 w 1732099"/>
                    <a:gd name="connsiteY3" fmla="*/ 279669 h 353160"/>
                    <a:gd name="connsiteX4" fmla="*/ 1355369 w 1732099"/>
                    <a:gd name="connsiteY4" fmla="*/ 268006 h 353160"/>
                    <a:gd name="connsiteX5" fmla="*/ 1395799 w 1732099"/>
                    <a:gd name="connsiteY5" fmla="*/ 238062 h 353160"/>
                    <a:gd name="connsiteX6" fmla="*/ 1544675 w 1732099"/>
                    <a:gd name="connsiteY6" fmla="*/ 205091 h 353160"/>
                    <a:gd name="connsiteX7" fmla="*/ 1699047 w 1732099"/>
                    <a:gd name="connsiteY7" fmla="*/ 225502 h 353160"/>
                    <a:gd name="connsiteX8" fmla="*/ 1720467 w 1732099"/>
                    <a:gd name="connsiteY8" fmla="*/ 222306 h 353160"/>
                    <a:gd name="connsiteX9" fmla="*/ 1731682 w 1732099"/>
                    <a:gd name="connsiteY9" fmla="*/ 184344 h 353160"/>
                    <a:gd name="connsiteX10" fmla="*/ 1678468 w 1732099"/>
                    <a:gd name="connsiteY10" fmla="*/ 38551 h 353160"/>
                    <a:gd name="connsiteX11" fmla="*/ 1518096 w 1732099"/>
                    <a:gd name="connsiteY11" fmla="*/ 84 h 353160"/>
                    <a:gd name="connsiteX12" fmla="*/ 1380210 w 1732099"/>
                    <a:gd name="connsiteY12" fmla="*/ 11299 h 353160"/>
                    <a:gd name="connsiteX13" fmla="*/ 1240530 w 1732099"/>
                    <a:gd name="connsiteY13" fmla="*/ 57000 h 353160"/>
                    <a:gd name="connsiteX14" fmla="*/ 947487 w 1732099"/>
                    <a:gd name="connsiteY14" fmla="*/ 77410 h 353160"/>
                    <a:gd name="connsiteX15" fmla="*/ 402841 w 1732099"/>
                    <a:gd name="connsiteY15" fmla="*/ 57168 h 353160"/>
                    <a:gd name="connsiteX16" fmla="*/ 178208 w 1732099"/>
                    <a:gd name="connsiteY16" fmla="*/ 71971 h 353160"/>
                    <a:gd name="connsiteX17" fmla="*/ 285 w 1732099"/>
                    <a:gd name="connsiteY17" fmla="*/ 249950 h 353160"/>
                    <a:gd name="connsiteX18" fmla="*/ 71611 w 1732099"/>
                    <a:gd name="connsiteY18" fmla="*/ 352734 h 353160"/>
                    <a:gd name="connsiteX19" fmla="*/ 371159 w 1732099"/>
                    <a:gd name="connsiteY19" fmla="*/ 306136 h 353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732099" h="353160">
                      <a:moveTo>
                        <a:pt x="371159" y="306136"/>
                      </a:moveTo>
                      <a:cubicBezTo>
                        <a:pt x="398018" y="310678"/>
                        <a:pt x="423924" y="319594"/>
                        <a:pt x="450672" y="324529"/>
                      </a:cubicBezTo>
                      <a:cubicBezTo>
                        <a:pt x="484316" y="330753"/>
                        <a:pt x="519082" y="330472"/>
                        <a:pt x="553399" y="330136"/>
                      </a:cubicBezTo>
                      <a:cubicBezTo>
                        <a:pt x="805181" y="326278"/>
                        <a:pt x="1056595" y="309433"/>
                        <a:pt x="1306641" y="279669"/>
                      </a:cubicBezTo>
                      <a:cubicBezTo>
                        <a:pt x="1323439" y="278648"/>
                        <a:pt x="1339929" y="274700"/>
                        <a:pt x="1355369" y="268006"/>
                      </a:cubicBezTo>
                      <a:cubicBezTo>
                        <a:pt x="1370397" y="260492"/>
                        <a:pt x="1382285" y="248044"/>
                        <a:pt x="1395799" y="238062"/>
                      </a:cubicBezTo>
                      <a:cubicBezTo>
                        <a:pt x="1437574" y="207222"/>
                        <a:pt x="1492863" y="201054"/>
                        <a:pt x="1544675" y="205091"/>
                      </a:cubicBezTo>
                      <a:cubicBezTo>
                        <a:pt x="1596487" y="209128"/>
                        <a:pt x="1647235" y="222194"/>
                        <a:pt x="1699047" y="225502"/>
                      </a:cubicBezTo>
                      <a:cubicBezTo>
                        <a:pt x="1706346" y="226624"/>
                        <a:pt x="1713814" y="225510"/>
                        <a:pt x="1720467" y="222306"/>
                      </a:cubicBezTo>
                      <a:cubicBezTo>
                        <a:pt x="1732411" y="215072"/>
                        <a:pt x="1732803" y="198194"/>
                        <a:pt x="1731682" y="184344"/>
                      </a:cubicBezTo>
                      <a:cubicBezTo>
                        <a:pt x="1727084" y="131410"/>
                        <a:pt x="1717831" y="73934"/>
                        <a:pt x="1678468" y="38551"/>
                      </a:cubicBezTo>
                      <a:cubicBezTo>
                        <a:pt x="1636636" y="701"/>
                        <a:pt x="1574450" y="-701"/>
                        <a:pt x="1518096" y="84"/>
                      </a:cubicBezTo>
                      <a:cubicBezTo>
                        <a:pt x="1471891" y="701"/>
                        <a:pt x="1425294" y="1374"/>
                        <a:pt x="1380210" y="11299"/>
                      </a:cubicBezTo>
                      <a:cubicBezTo>
                        <a:pt x="1332379" y="22065"/>
                        <a:pt x="1287576" y="43261"/>
                        <a:pt x="1240530" y="57000"/>
                      </a:cubicBezTo>
                      <a:cubicBezTo>
                        <a:pt x="1146101" y="84476"/>
                        <a:pt x="1045785" y="81055"/>
                        <a:pt x="947487" y="77410"/>
                      </a:cubicBezTo>
                      <a:lnTo>
                        <a:pt x="402841" y="57168"/>
                      </a:lnTo>
                      <a:cubicBezTo>
                        <a:pt x="327533" y="54420"/>
                        <a:pt x="250768" y="51560"/>
                        <a:pt x="178208" y="71971"/>
                      </a:cubicBezTo>
                      <a:cubicBezTo>
                        <a:pt x="105648" y="92382"/>
                        <a:pt x="-6444" y="160344"/>
                        <a:pt x="285" y="249950"/>
                      </a:cubicBezTo>
                      <a:cubicBezTo>
                        <a:pt x="5893" y="326940"/>
                        <a:pt x="19126" y="356883"/>
                        <a:pt x="71611" y="352734"/>
                      </a:cubicBezTo>
                      <a:cubicBezTo>
                        <a:pt x="135311" y="347407"/>
                        <a:pt x="307459" y="295258"/>
                        <a:pt x="371159" y="306136"/>
                      </a:cubicBez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 w="56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56" name="Graphic 246" descr="{&quot;Key&quot;:&quot;POWER_USER_SHAPE_ICON&quot;,&quot;Value&quot;:&quot;POWER_USER_SHAPE_ICON_STYLE_1&quot;}">
                  <a:extLst>
                    <a:ext uri="{FF2B5EF4-FFF2-40B4-BE49-F238E27FC236}">
                      <a16:creationId xmlns:a16="http://schemas.microsoft.com/office/drawing/2014/main" id="{302B9646-B918-4040-AFD3-00146C6B1BE6}"/>
                    </a:ext>
                  </a:extLst>
                </p:cNvPr>
                <p:cNvSpPr/>
                <p:nvPr/>
              </p:nvSpPr>
              <p:spPr>
                <a:xfrm>
                  <a:off x="3194266" y="4859336"/>
                  <a:ext cx="885968" cy="133792"/>
                </a:xfrm>
                <a:custGeom>
                  <a:avLst/>
                  <a:gdLst>
                    <a:gd name="connsiteX0" fmla="*/ 885965 w 885968"/>
                    <a:gd name="connsiteY0" fmla="*/ 85125 h 133792"/>
                    <a:gd name="connsiteX1" fmla="*/ 885965 w 885968"/>
                    <a:gd name="connsiteY1" fmla="*/ 85125 h 133792"/>
                    <a:gd name="connsiteX2" fmla="*/ 643837 w 885968"/>
                    <a:gd name="connsiteY2" fmla="*/ 109742 h 133792"/>
                    <a:gd name="connsiteX3" fmla="*/ -4 w 885968"/>
                    <a:gd name="connsiteY3" fmla="*/ 133741 h 133792"/>
                    <a:gd name="connsiteX4" fmla="*/ 5603 w 885968"/>
                    <a:gd name="connsiteY4" fmla="*/ 86022 h 133792"/>
                    <a:gd name="connsiteX5" fmla="*/ 2127 w 885968"/>
                    <a:gd name="connsiteY5" fmla="*/ 47892 h 133792"/>
                    <a:gd name="connsiteX6" fmla="*/ 644006 w 885968"/>
                    <a:gd name="connsiteY6" fmla="*/ 23892 h 133792"/>
                    <a:gd name="connsiteX7" fmla="*/ 878899 w 885968"/>
                    <a:gd name="connsiteY7" fmla="*/ -51 h 133792"/>
                    <a:gd name="connsiteX8" fmla="*/ 877161 w 885968"/>
                    <a:gd name="connsiteY8" fmla="*/ 26079 h 133792"/>
                    <a:gd name="connsiteX9" fmla="*/ 885965 w 885968"/>
                    <a:gd name="connsiteY9" fmla="*/ 85125 h 133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85968" h="133792">
                      <a:moveTo>
                        <a:pt x="885965" y="85125"/>
                      </a:moveTo>
                      <a:lnTo>
                        <a:pt x="885965" y="85125"/>
                      </a:lnTo>
                      <a:lnTo>
                        <a:pt x="643837" y="109742"/>
                      </a:lnTo>
                      <a:cubicBezTo>
                        <a:pt x="643837" y="109742"/>
                        <a:pt x="300048" y="121966"/>
                        <a:pt x="-4" y="133741"/>
                      </a:cubicBezTo>
                      <a:cubicBezTo>
                        <a:pt x="3636" y="118093"/>
                        <a:pt x="5517" y="102088"/>
                        <a:pt x="5603" y="86022"/>
                      </a:cubicBezTo>
                      <a:cubicBezTo>
                        <a:pt x="5658" y="73230"/>
                        <a:pt x="4494" y="60463"/>
                        <a:pt x="2127" y="47892"/>
                      </a:cubicBezTo>
                      <a:cubicBezTo>
                        <a:pt x="301730" y="36116"/>
                        <a:pt x="644006" y="23892"/>
                        <a:pt x="644006" y="23892"/>
                      </a:cubicBezTo>
                      <a:lnTo>
                        <a:pt x="878899" y="-51"/>
                      </a:lnTo>
                      <a:cubicBezTo>
                        <a:pt x="877775" y="8614"/>
                        <a:pt x="877195" y="17341"/>
                        <a:pt x="877161" y="26079"/>
                      </a:cubicBezTo>
                      <a:cubicBezTo>
                        <a:pt x="877033" y="46098"/>
                        <a:pt x="880002" y="66015"/>
                        <a:pt x="885965" y="85125"/>
                      </a:cubicBezTo>
                      <a:close/>
                    </a:path>
                  </a:pathLst>
                </a:custGeom>
                <a:solidFill>
                  <a:srgbClr val="0B274F"/>
                </a:solidFill>
                <a:ln w="56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7" name="Graphic 246" descr="{&quot;Key&quot;:&quot;POWER_USER_SHAPE_ICON&quot;,&quot;Value&quot;:&quot;POWER_USER_SHAPE_ICON_STYLE_1&quot;}">
                  <a:extLst>
                    <a:ext uri="{FF2B5EF4-FFF2-40B4-BE49-F238E27FC236}">
                      <a16:creationId xmlns:a16="http://schemas.microsoft.com/office/drawing/2014/main" id="{8D2643DB-273E-4FBD-A672-68F44114D03E}"/>
                    </a:ext>
                  </a:extLst>
                </p:cNvPr>
                <p:cNvSpPr/>
                <p:nvPr/>
              </p:nvSpPr>
              <p:spPr>
                <a:xfrm>
                  <a:off x="3194266" y="4859336"/>
                  <a:ext cx="885968" cy="133792"/>
                </a:xfrm>
                <a:custGeom>
                  <a:avLst/>
                  <a:gdLst>
                    <a:gd name="connsiteX0" fmla="*/ 885965 w 885968"/>
                    <a:gd name="connsiteY0" fmla="*/ 85125 h 133792"/>
                    <a:gd name="connsiteX1" fmla="*/ 885965 w 885968"/>
                    <a:gd name="connsiteY1" fmla="*/ 85125 h 133792"/>
                    <a:gd name="connsiteX2" fmla="*/ 643837 w 885968"/>
                    <a:gd name="connsiteY2" fmla="*/ 109742 h 133792"/>
                    <a:gd name="connsiteX3" fmla="*/ -4 w 885968"/>
                    <a:gd name="connsiteY3" fmla="*/ 133741 h 133792"/>
                    <a:gd name="connsiteX4" fmla="*/ 5603 w 885968"/>
                    <a:gd name="connsiteY4" fmla="*/ 86022 h 133792"/>
                    <a:gd name="connsiteX5" fmla="*/ 2127 w 885968"/>
                    <a:gd name="connsiteY5" fmla="*/ 47892 h 133792"/>
                    <a:gd name="connsiteX6" fmla="*/ 644006 w 885968"/>
                    <a:gd name="connsiteY6" fmla="*/ 23892 h 133792"/>
                    <a:gd name="connsiteX7" fmla="*/ 878899 w 885968"/>
                    <a:gd name="connsiteY7" fmla="*/ -51 h 133792"/>
                    <a:gd name="connsiteX8" fmla="*/ 877161 w 885968"/>
                    <a:gd name="connsiteY8" fmla="*/ 26079 h 133792"/>
                    <a:gd name="connsiteX9" fmla="*/ 885965 w 885968"/>
                    <a:gd name="connsiteY9" fmla="*/ 85125 h 133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85968" h="133792">
                      <a:moveTo>
                        <a:pt x="885965" y="85125"/>
                      </a:moveTo>
                      <a:lnTo>
                        <a:pt x="885965" y="85125"/>
                      </a:lnTo>
                      <a:lnTo>
                        <a:pt x="643837" y="109742"/>
                      </a:lnTo>
                      <a:cubicBezTo>
                        <a:pt x="643837" y="109742"/>
                        <a:pt x="300048" y="121966"/>
                        <a:pt x="-4" y="133741"/>
                      </a:cubicBezTo>
                      <a:cubicBezTo>
                        <a:pt x="3636" y="118093"/>
                        <a:pt x="5517" y="102088"/>
                        <a:pt x="5603" y="86022"/>
                      </a:cubicBezTo>
                      <a:cubicBezTo>
                        <a:pt x="5658" y="73230"/>
                        <a:pt x="4494" y="60463"/>
                        <a:pt x="2127" y="47892"/>
                      </a:cubicBezTo>
                      <a:cubicBezTo>
                        <a:pt x="301730" y="36116"/>
                        <a:pt x="644006" y="23892"/>
                        <a:pt x="644006" y="23892"/>
                      </a:cubicBezTo>
                      <a:lnTo>
                        <a:pt x="878899" y="-51"/>
                      </a:lnTo>
                      <a:cubicBezTo>
                        <a:pt x="877775" y="8614"/>
                        <a:pt x="877195" y="17341"/>
                        <a:pt x="877161" y="26079"/>
                      </a:cubicBezTo>
                      <a:cubicBezTo>
                        <a:pt x="877033" y="46098"/>
                        <a:pt x="880002" y="66015"/>
                        <a:pt x="885965" y="85125"/>
                      </a:cubicBezTo>
                      <a:close/>
                    </a:path>
                  </a:pathLst>
                </a:custGeom>
                <a:solidFill>
                  <a:srgbClr val="010101"/>
                </a:solidFill>
                <a:ln w="56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8" name="Graphic 246" descr="{&quot;Key&quot;:&quot;POWER_USER_SHAPE_ICON&quot;,&quot;Value&quot;:&quot;POWER_USER_SHAPE_ICON_STYLE_1&quot;}">
                  <a:extLst>
                    <a:ext uri="{FF2B5EF4-FFF2-40B4-BE49-F238E27FC236}">
                      <a16:creationId xmlns:a16="http://schemas.microsoft.com/office/drawing/2014/main" id="{2FCA76CB-F884-4F9C-A4D6-92DD6BFF1870}"/>
                    </a:ext>
                  </a:extLst>
                </p:cNvPr>
                <p:cNvSpPr/>
                <p:nvPr/>
              </p:nvSpPr>
              <p:spPr>
                <a:xfrm>
                  <a:off x="2811168" y="4289961"/>
                  <a:ext cx="723859" cy="245758"/>
                </a:xfrm>
                <a:custGeom>
                  <a:avLst/>
                  <a:gdLst>
                    <a:gd name="connsiteX0" fmla="*/ 723855 w 723859"/>
                    <a:gd name="connsiteY0" fmla="*/ -51 h 245758"/>
                    <a:gd name="connsiteX1" fmla="*/ 690939 w 723859"/>
                    <a:gd name="connsiteY1" fmla="*/ 12173 h 245758"/>
                    <a:gd name="connsiteX2" fmla="*/ 247955 w 723859"/>
                    <a:gd name="connsiteY2" fmla="*/ 229852 h 245758"/>
                    <a:gd name="connsiteX3" fmla="*/ 2575 w 723859"/>
                    <a:gd name="connsiteY3" fmla="*/ 232880 h 245758"/>
                    <a:gd name="connsiteX4" fmla="*/ -4 w 723859"/>
                    <a:gd name="connsiteY4" fmla="*/ 222619 h 245758"/>
                    <a:gd name="connsiteX5" fmla="*/ 20911 w 723859"/>
                    <a:gd name="connsiteY5" fmla="*/ 217011 h 245758"/>
                    <a:gd name="connsiteX6" fmla="*/ 332458 w 723859"/>
                    <a:gd name="connsiteY6" fmla="*/ 71892 h 245758"/>
                    <a:gd name="connsiteX7" fmla="*/ 592193 w 723859"/>
                    <a:gd name="connsiteY7" fmla="*/ 5220 h 245758"/>
                    <a:gd name="connsiteX8" fmla="*/ 723855 w 723859"/>
                    <a:gd name="connsiteY8" fmla="*/ -51 h 2457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23859" h="245758">
                      <a:moveTo>
                        <a:pt x="723855" y="-51"/>
                      </a:moveTo>
                      <a:cubicBezTo>
                        <a:pt x="720827" y="4771"/>
                        <a:pt x="710565" y="8865"/>
                        <a:pt x="690939" y="12173"/>
                      </a:cubicBezTo>
                      <a:cubicBezTo>
                        <a:pt x="563708" y="33537"/>
                        <a:pt x="338178" y="196040"/>
                        <a:pt x="247955" y="229852"/>
                      </a:cubicBezTo>
                      <a:cubicBezTo>
                        <a:pt x="157732" y="263665"/>
                        <a:pt x="2575" y="232880"/>
                        <a:pt x="2575" y="232880"/>
                      </a:cubicBezTo>
                      <a:cubicBezTo>
                        <a:pt x="1525" y="229510"/>
                        <a:pt x="664" y="226084"/>
                        <a:pt x="-4" y="222619"/>
                      </a:cubicBezTo>
                      <a:lnTo>
                        <a:pt x="20911" y="217011"/>
                      </a:lnTo>
                      <a:cubicBezTo>
                        <a:pt x="50518" y="209161"/>
                        <a:pt x="215039" y="129648"/>
                        <a:pt x="332458" y="71892"/>
                      </a:cubicBezTo>
                      <a:cubicBezTo>
                        <a:pt x="413523" y="32022"/>
                        <a:pt x="501948" y="9324"/>
                        <a:pt x="592193" y="5220"/>
                      </a:cubicBezTo>
                      <a:cubicBezTo>
                        <a:pt x="631501" y="3650"/>
                        <a:pt x="676584" y="1687"/>
                        <a:pt x="723855" y="-51"/>
                      </a:cubicBezTo>
                      <a:close/>
                    </a:path>
                  </a:pathLst>
                </a:custGeom>
                <a:solidFill>
                  <a:schemeClr val="bg2">
                    <a:alpha val="56000"/>
                  </a:schemeClr>
                </a:solidFill>
                <a:ln w="56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9" name="Graphic 246" descr="{&quot;Key&quot;:&quot;POWER_USER_SHAPE_ICON&quot;,&quot;Value&quot;:&quot;POWER_USER_SHAPE_ICON_STYLE_1&quot;}">
                  <a:extLst>
                    <a:ext uri="{FF2B5EF4-FFF2-40B4-BE49-F238E27FC236}">
                      <a16:creationId xmlns:a16="http://schemas.microsoft.com/office/drawing/2014/main" id="{151285C0-598F-4B62-895E-886B9AB7615C}"/>
                    </a:ext>
                  </a:extLst>
                </p:cNvPr>
                <p:cNvSpPr/>
                <p:nvPr/>
              </p:nvSpPr>
              <p:spPr>
                <a:xfrm>
                  <a:off x="3147874" y="4317628"/>
                  <a:ext cx="1011439" cy="257722"/>
                </a:xfrm>
                <a:custGeom>
                  <a:avLst/>
                  <a:gdLst>
                    <a:gd name="connsiteX0" fmla="*/ 6070 w 1011439"/>
                    <a:gd name="connsiteY0" fmla="*/ 228652 h 257722"/>
                    <a:gd name="connsiteX1" fmla="*/ 3612 w 1011439"/>
                    <a:gd name="connsiteY1" fmla="*/ 251597 h 257722"/>
                    <a:gd name="connsiteX2" fmla="*/ 17285 w 1011439"/>
                    <a:gd name="connsiteY2" fmla="*/ 257642 h 257722"/>
                    <a:gd name="connsiteX3" fmla="*/ 779891 w 1011439"/>
                    <a:gd name="connsiteY3" fmla="*/ 199661 h 257722"/>
                    <a:gd name="connsiteX4" fmla="*/ 998580 w 1011439"/>
                    <a:gd name="connsiteY4" fmla="*/ 132373 h 257722"/>
                    <a:gd name="connsiteX5" fmla="*/ 1007271 w 1011439"/>
                    <a:gd name="connsiteY5" fmla="*/ 41365 h 257722"/>
                    <a:gd name="connsiteX6" fmla="*/ 397243 w 1011439"/>
                    <a:gd name="connsiteY6" fmla="*/ 15122 h 257722"/>
                    <a:gd name="connsiteX7" fmla="*/ 6070 w 1011439"/>
                    <a:gd name="connsiteY7" fmla="*/ 228652 h 257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11439" h="257722">
                      <a:moveTo>
                        <a:pt x="6070" y="228652"/>
                      </a:moveTo>
                      <a:cubicBezTo>
                        <a:pt x="-945" y="234309"/>
                        <a:pt x="-2045" y="244582"/>
                        <a:pt x="3612" y="251597"/>
                      </a:cubicBezTo>
                      <a:cubicBezTo>
                        <a:pt x="6924" y="255704"/>
                        <a:pt x="12018" y="257956"/>
                        <a:pt x="17285" y="257642"/>
                      </a:cubicBezTo>
                      <a:cubicBezTo>
                        <a:pt x="187694" y="246427"/>
                        <a:pt x="728472" y="209979"/>
                        <a:pt x="779891" y="199661"/>
                      </a:cubicBezTo>
                      <a:cubicBezTo>
                        <a:pt x="841236" y="187381"/>
                        <a:pt x="976150" y="175157"/>
                        <a:pt x="998580" y="132373"/>
                      </a:cubicBezTo>
                      <a:cubicBezTo>
                        <a:pt x="1021009" y="89588"/>
                        <a:pt x="1007271" y="41365"/>
                        <a:pt x="1007271" y="41365"/>
                      </a:cubicBezTo>
                      <a:cubicBezTo>
                        <a:pt x="1007271" y="41365"/>
                        <a:pt x="600959" y="-30522"/>
                        <a:pt x="397243" y="15122"/>
                      </a:cubicBezTo>
                      <a:cubicBezTo>
                        <a:pt x="237320" y="50785"/>
                        <a:pt x="81322" y="168036"/>
                        <a:pt x="6070" y="228652"/>
                      </a:cubicBezTo>
                      <a:close/>
                    </a:path>
                  </a:pathLst>
                </a:custGeom>
                <a:solidFill>
                  <a:schemeClr val="bg2">
                    <a:alpha val="64000"/>
                  </a:schemeClr>
                </a:solidFill>
                <a:ln w="56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0" name="Graphic 246" descr="{&quot;Key&quot;:&quot;POWER_USER_SHAPE_ICON&quot;,&quot;Value&quot;:&quot;POWER_USER_SHAPE_ICON_STYLE_1&quot;}">
                  <a:extLst>
                    <a:ext uri="{FF2B5EF4-FFF2-40B4-BE49-F238E27FC236}">
                      <a16:creationId xmlns:a16="http://schemas.microsoft.com/office/drawing/2014/main" id="{A915D58B-4EEE-4E95-8DC7-3783F75A18E9}"/>
                    </a:ext>
                  </a:extLst>
                </p:cNvPr>
                <p:cNvSpPr/>
                <p:nvPr/>
              </p:nvSpPr>
              <p:spPr>
                <a:xfrm>
                  <a:off x="2531359" y="4582625"/>
                  <a:ext cx="415115" cy="129719"/>
                </a:xfrm>
                <a:custGeom>
                  <a:avLst/>
                  <a:gdLst>
                    <a:gd name="connsiteX0" fmla="*/ -4 w 415115"/>
                    <a:gd name="connsiteY0" fmla="*/ 128961 h 129719"/>
                    <a:gd name="connsiteX1" fmla="*/ 181956 w 415115"/>
                    <a:gd name="connsiteY1" fmla="*/ 4196 h 129719"/>
                    <a:gd name="connsiteX2" fmla="*/ 415112 w 415115"/>
                    <a:gd name="connsiteY2" fmla="*/ 2177 h 129719"/>
                    <a:gd name="connsiteX3" fmla="*/ 321019 w 415115"/>
                    <a:gd name="connsiteY3" fmla="*/ 59429 h 129719"/>
                    <a:gd name="connsiteX4" fmla="*/ -4 w 415115"/>
                    <a:gd name="connsiteY4" fmla="*/ 128961 h 129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5115" h="129719">
                      <a:moveTo>
                        <a:pt x="-4" y="128961"/>
                      </a:moveTo>
                      <a:cubicBezTo>
                        <a:pt x="-4" y="128961"/>
                        <a:pt x="149265" y="12383"/>
                        <a:pt x="181956" y="4196"/>
                      </a:cubicBezTo>
                      <a:cubicBezTo>
                        <a:pt x="214647" y="-3991"/>
                        <a:pt x="415112" y="2177"/>
                        <a:pt x="415112" y="2177"/>
                      </a:cubicBezTo>
                      <a:cubicBezTo>
                        <a:pt x="415112" y="2177"/>
                        <a:pt x="355785" y="47037"/>
                        <a:pt x="321019" y="59429"/>
                      </a:cubicBezTo>
                      <a:cubicBezTo>
                        <a:pt x="286254" y="71821"/>
                        <a:pt x="46986" y="137148"/>
                        <a:pt x="-4" y="12896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6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1" name="Graphic 246" descr="{&quot;Key&quot;:&quot;POWER_USER_SHAPE_ICON&quot;,&quot;Value&quot;:&quot;POWER_USER_SHAPE_ICON_STYLE_1&quot;}">
                  <a:extLst>
                    <a:ext uri="{FF2B5EF4-FFF2-40B4-BE49-F238E27FC236}">
                      <a16:creationId xmlns:a16="http://schemas.microsoft.com/office/drawing/2014/main" id="{828C0928-7333-43F5-88DD-74AEAD7D8A33}"/>
                    </a:ext>
                  </a:extLst>
                </p:cNvPr>
                <p:cNvSpPr/>
                <p:nvPr/>
              </p:nvSpPr>
              <p:spPr>
                <a:xfrm>
                  <a:off x="2819635" y="4768047"/>
                  <a:ext cx="332182" cy="332182"/>
                </a:xfrm>
                <a:custGeom>
                  <a:avLst/>
                  <a:gdLst>
                    <a:gd name="connsiteX0" fmla="*/ 332182 w 332182"/>
                    <a:gd name="connsiteY0" fmla="*/ 166091 h 332182"/>
                    <a:gd name="connsiteX1" fmla="*/ 166091 w 332182"/>
                    <a:gd name="connsiteY1" fmla="*/ 332182 h 332182"/>
                    <a:gd name="connsiteX2" fmla="*/ 0 w 332182"/>
                    <a:gd name="connsiteY2" fmla="*/ 166091 h 332182"/>
                    <a:gd name="connsiteX3" fmla="*/ 166091 w 332182"/>
                    <a:gd name="connsiteY3" fmla="*/ 0 h 332182"/>
                    <a:gd name="connsiteX4" fmla="*/ 332182 w 332182"/>
                    <a:gd name="connsiteY4" fmla="*/ 166091 h 3321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2182" h="332182">
                      <a:moveTo>
                        <a:pt x="332182" y="166091"/>
                      </a:moveTo>
                      <a:cubicBezTo>
                        <a:pt x="332182" y="257821"/>
                        <a:pt x="257821" y="332182"/>
                        <a:pt x="166091" y="332182"/>
                      </a:cubicBezTo>
                      <a:cubicBezTo>
                        <a:pt x="74362" y="332182"/>
                        <a:pt x="0" y="257821"/>
                        <a:pt x="0" y="166091"/>
                      </a:cubicBezTo>
                      <a:cubicBezTo>
                        <a:pt x="0" y="74362"/>
                        <a:pt x="74362" y="0"/>
                        <a:pt x="166091" y="0"/>
                      </a:cubicBezTo>
                      <a:cubicBezTo>
                        <a:pt x="257821" y="0"/>
                        <a:pt x="332182" y="74362"/>
                        <a:pt x="332182" y="166091"/>
                      </a:cubicBezTo>
                      <a:close/>
                    </a:path>
                  </a:pathLst>
                </a:custGeom>
                <a:solidFill>
                  <a:srgbClr val="606161"/>
                </a:solidFill>
                <a:ln w="56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2" name="Graphic 246" descr="{&quot;Key&quot;:&quot;POWER_USER_SHAPE_ICON&quot;,&quot;Value&quot;:&quot;POWER_USER_SHAPE_ICON_STYLE_1&quot;}">
                  <a:extLst>
                    <a:ext uri="{FF2B5EF4-FFF2-40B4-BE49-F238E27FC236}">
                      <a16:creationId xmlns:a16="http://schemas.microsoft.com/office/drawing/2014/main" id="{FB0F1F9C-533F-44B7-9203-F54E42C954FD}"/>
                    </a:ext>
                  </a:extLst>
                </p:cNvPr>
                <p:cNvSpPr/>
                <p:nvPr/>
              </p:nvSpPr>
              <p:spPr>
                <a:xfrm>
                  <a:off x="2819635" y="4768047"/>
                  <a:ext cx="332182" cy="332182"/>
                </a:xfrm>
                <a:custGeom>
                  <a:avLst/>
                  <a:gdLst>
                    <a:gd name="connsiteX0" fmla="*/ 332182 w 332182"/>
                    <a:gd name="connsiteY0" fmla="*/ 166091 h 332182"/>
                    <a:gd name="connsiteX1" fmla="*/ 166091 w 332182"/>
                    <a:gd name="connsiteY1" fmla="*/ 332182 h 332182"/>
                    <a:gd name="connsiteX2" fmla="*/ 0 w 332182"/>
                    <a:gd name="connsiteY2" fmla="*/ 166091 h 332182"/>
                    <a:gd name="connsiteX3" fmla="*/ 166091 w 332182"/>
                    <a:gd name="connsiteY3" fmla="*/ 0 h 332182"/>
                    <a:gd name="connsiteX4" fmla="*/ 332182 w 332182"/>
                    <a:gd name="connsiteY4" fmla="*/ 166091 h 3321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2182" h="332182">
                      <a:moveTo>
                        <a:pt x="332182" y="166091"/>
                      </a:moveTo>
                      <a:cubicBezTo>
                        <a:pt x="332182" y="257821"/>
                        <a:pt x="257821" y="332182"/>
                        <a:pt x="166091" y="332182"/>
                      </a:cubicBezTo>
                      <a:cubicBezTo>
                        <a:pt x="74362" y="332182"/>
                        <a:pt x="0" y="257821"/>
                        <a:pt x="0" y="166091"/>
                      </a:cubicBezTo>
                      <a:cubicBezTo>
                        <a:pt x="0" y="74362"/>
                        <a:pt x="74362" y="0"/>
                        <a:pt x="166091" y="0"/>
                      </a:cubicBezTo>
                      <a:cubicBezTo>
                        <a:pt x="257821" y="0"/>
                        <a:pt x="332182" y="74362"/>
                        <a:pt x="332182" y="166091"/>
                      </a:cubicBezTo>
                      <a:close/>
                    </a:path>
                  </a:pathLst>
                </a:custGeom>
                <a:solidFill>
                  <a:srgbClr val="010101"/>
                </a:solidFill>
                <a:ln w="56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3" name="Graphic 246" descr="{&quot;Key&quot;:&quot;POWER_USER_SHAPE_ICON&quot;,&quot;Value&quot;:&quot;POWER_USER_SHAPE_ICON_STYLE_1&quot;}">
                  <a:extLst>
                    <a:ext uri="{FF2B5EF4-FFF2-40B4-BE49-F238E27FC236}">
                      <a16:creationId xmlns:a16="http://schemas.microsoft.com/office/drawing/2014/main" id="{5014B43A-29C9-40F4-9B01-CDA4D3274ABF}"/>
                    </a:ext>
                  </a:extLst>
                </p:cNvPr>
                <p:cNvSpPr/>
                <p:nvPr/>
              </p:nvSpPr>
              <p:spPr>
                <a:xfrm>
                  <a:off x="2868756" y="4817336"/>
                  <a:ext cx="237865" cy="237865"/>
                </a:xfrm>
                <a:custGeom>
                  <a:avLst/>
                  <a:gdLst>
                    <a:gd name="connsiteX0" fmla="*/ 237866 w 237865"/>
                    <a:gd name="connsiteY0" fmla="*/ 118933 h 237865"/>
                    <a:gd name="connsiteX1" fmla="*/ 118933 w 237865"/>
                    <a:gd name="connsiteY1" fmla="*/ 237866 h 237865"/>
                    <a:gd name="connsiteX2" fmla="*/ 0 w 237865"/>
                    <a:gd name="connsiteY2" fmla="*/ 118933 h 237865"/>
                    <a:gd name="connsiteX3" fmla="*/ 118933 w 237865"/>
                    <a:gd name="connsiteY3" fmla="*/ 0 h 237865"/>
                    <a:gd name="connsiteX4" fmla="*/ 237866 w 237865"/>
                    <a:gd name="connsiteY4" fmla="*/ 118933 h 2378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865" h="237865">
                      <a:moveTo>
                        <a:pt x="237866" y="118933"/>
                      </a:moveTo>
                      <a:cubicBezTo>
                        <a:pt x="237866" y="184618"/>
                        <a:pt x="184618" y="237866"/>
                        <a:pt x="118933" y="237866"/>
                      </a:cubicBezTo>
                      <a:cubicBezTo>
                        <a:pt x="53248" y="237866"/>
                        <a:pt x="0" y="184618"/>
                        <a:pt x="0" y="118933"/>
                      </a:cubicBezTo>
                      <a:cubicBezTo>
                        <a:pt x="0" y="53248"/>
                        <a:pt x="53248" y="0"/>
                        <a:pt x="118933" y="0"/>
                      </a:cubicBezTo>
                      <a:cubicBezTo>
                        <a:pt x="184618" y="0"/>
                        <a:pt x="237866" y="53248"/>
                        <a:pt x="237866" y="118933"/>
                      </a:cubicBezTo>
                      <a:close/>
                    </a:path>
                  </a:pathLst>
                </a:custGeom>
                <a:solidFill>
                  <a:srgbClr val="0B274F"/>
                </a:solidFill>
                <a:ln w="56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4" name="Graphic 246" descr="{&quot;Key&quot;:&quot;POWER_USER_SHAPE_ICON&quot;,&quot;Value&quot;:&quot;POWER_USER_SHAPE_ICON_STYLE_1&quot;}">
                  <a:extLst>
                    <a:ext uri="{FF2B5EF4-FFF2-40B4-BE49-F238E27FC236}">
                      <a16:creationId xmlns:a16="http://schemas.microsoft.com/office/drawing/2014/main" id="{E06CCDD0-D7E6-4A43-9A76-4256F1FC4055}"/>
                    </a:ext>
                  </a:extLst>
                </p:cNvPr>
                <p:cNvSpPr/>
                <p:nvPr/>
              </p:nvSpPr>
              <p:spPr>
                <a:xfrm>
                  <a:off x="4099860" y="4730085"/>
                  <a:ext cx="312892" cy="312892"/>
                </a:xfrm>
                <a:custGeom>
                  <a:avLst/>
                  <a:gdLst>
                    <a:gd name="connsiteX0" fmla="*/ 312893 w 312892"/>
                    <a:gd name="connsiteY0" fmla="*/ 156446 h 312892"/>
                    <a:gd name="connsiteX1" fmla="*/ 156446 w 312892"/>
                    <a:gd name="connsiteY1" fmla="*/ 312893 h 312892"/>
                    <a:gd name="connsiteX2" fmla="*/ 0 w 312892"/>
                    <a:gd name="connsiteY2" fmla="*/ 156446 h 312892"/>
                    <a:gd name="connsiteX3" fmla="*/ 156446 w 312892"/>
                    <a:gd name="connsiteY3" fmla="*/ 0 h 312892"/>
                    <a:gd name="connsiteX4" fmla="*/ 312893 w 312892"/>
                    <a:gd name="connsiteY4" fmla="*/ 156446 h 3128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2892" h="312892">
                      <a:moveTo>
                        <a:pt x="312893" y="156446"/>
                      </a:moveTo>
                      <a:cubicBezTo>
                        <a:pt x="312893" y="242849"/>
                        <a:pt x="242849" y="312893"/>
                        <a:pt x="156446" y="312893"/>
                      </a:cubicBezTo>
                      <a:cubicBezTo>
                        <a:pt x="70043" y="312893"/>
                        <a:pt x="0" y="242849"/>
                        <a:pt x="0" y="156446"/>
                      </a:cubicBezTo>
                      <a:cubicBezTo>
                        <a:pt x="0" y="70043"/>
                        <a:pt x="70043" y="0"/>
                        <a:pt x="156446" y="0"/>
                      </a:cubicBezTo>
                      <a:cubicBezTo>
                        <a:pt x="242849" y="0"/>
                        <a:pt x="312893" y="70043"/>
                        <a:pt x="312893" y="156446"/>
                      </a:cubicBezTo>
                      <a:close/>
                    </a:path>
                  </a:pathLst>
                </a:custGeom>
                <a:solidFill>
                  <a:srgbClr val="606161"/>
                </a:solidFill>
                <a:ln w="56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5" name="Graphic 246" descr="{&quot;Key&quot;:&quot;POWER_USER_SHAPE_ICON&quot;,&quot;Value&quot;:&quot;POWER_USER_SHAPE_ICON_STYLE_1&quot;}">
                  <a:extLst>
                    <a:ext uri="{FF2B5EF4-FFF2-40B4-BE49-F238E27FC236}">
                      <a16:creationId xmlns:a16="http://schemas.microsoft.com/office/drawing/2014/main" id="{F4C1263B-3422-4464-BD1A-3300043DB271}"/>
                    </a:ext>
                  </a:extLst>
                </p:cNvPr>
                <p:cNvSpPr/>
                <p:nvPr/>
              </p:nvSpPr>
              <p:spPr>
                <a:xfrm>
                  <a:off x="4099860" y="4730085"/>
                  <a:ext cx="312892" cy="312892"/>
                </a:xfrm>
                <a:custGeom>
                  <a:avLst/>
                  <a:gdLst>
                    <a:gd name="connsiteX0" fmla="*/ 312893 w 312892"/>
                    <a:gd name="connsiteY0" fmla="*/ 156446 h 312892"/>
                    <a:gd name="connsiteX1" fmla="*/ 156446 w 312892"/>
                    <a:gd name="connsiteY1" fmla="*/ 312893 h 312892"/>
                    <a:gd name="connsiteX2" fmla="*/ 0 w 312892"/>
                    <a:gd name="connsiteY2" fmla="*/ 156446 h 312892"/>
                    <a:gd name="connsiteX3" fmla="*/ 156446 w 312892"/>
                    <a:gd name="connsiteY3" fmla="*/ 0 h 312892"/>
                    <a:gd name="connsiteX4" fmla="*/ 312893 w 312892"/>
                    <a:gd name="connsiteY4" fmla="*/ 156446 h 3128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2892" h="312892">
                      <a:moveTo>
                        <a:pt x="312893" y="156446"/>
                      </a:moveTo>
                      <a:cubicBezTo>
                        <a:pt x="312893" y="242849"/>
                        <a:pt x="242849" y="312893"/>
                        <a:pt x="156446" y="312893"/>
                      </a:cubicBezTo>
                      <a:cubicBezTo>
                        <a:pt x="70043" y="312893"/>
                        <a:pt x="0" y="242849"/>
                        <a:pt x="0" y="156446"/>
                      </a:cubicBezTo>
                      <a:cubicBezTo>
                        <a:pt x="0" y="70043"/>
                        <a:pt x="70043" y="0"/>
                        <a:pt x="156446" y="0"/>
                      </a:cubicBezTo>
                      <a:cubicBezTo>
                        <a:pt x="242849" y="0"/>
                        <a:pt x="312893" y="70043"/>
                        <a:pt x="312893" y="156446"/>
                      </a:cubicBezTo>
                      <a:close/>
                    </a:path>
                  </a:pathLst>
                </a:custGeom>
                <a:solidFill>
                  <a:srgbClr val="010101"/>
                </a:solidFill>
                <a:ln w="56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6" name="Graphic 246" descr="{&quot;Key&quot;:&quot;POWER_USER_SHAPE_ICON&quot;,&quot;Value&quot;:&quot;POWER_USER_SHAPE_ICON_STYLE_1&quot;}">
                  <a:extLst>
                    <a:ext uri="{FF2B5EF4-FFF2-40B4-BE49-F238E27FC236}">
                      <a16:creationId xmlns:a16="http://schemas.microsoft.com/office/drawing/2014/main" id="{AF539751-23E5-429A-A33A-03BB19EF948D}"/>
                    </a:ext>
                  </a:extLst>
                </p:cNvPr>
                <p:cNvSpPr/>
                <p:nvPr/>
              </p:nvSpPr>
              <p:spPr>
                <a:xfrm>
                  <a:off x="4146065" y="4776515"/>
                  <a:ext cx="224071" cy="224071"/>
                </a:xfrm>
                <a:custGeom>
                  <a:avLst/>
                  <a:gdLst>
                    <a:gd name="connsiteX0" fmla="*/ 224072 w 224071"/>
                    <a:gd name="connsiteY0" fmla="*/ 112036 h 224071"/>
                    <a:gd name="connsiteX1" fmla="*/ 112036 w 224071"/>
                    <a:gd name="connsiteY1" fmla="*/ 224072 h 224071"/>
                    <a:gd name="connsiteX2" fmla="*/ 0 w 224071"/>
                    <a:gd name="connsiteY2" fmla="*/ 112036 h 224071"/>
                    <a:gd name="connsiteX3" fmla="*/ 112036 w 224071"/>
                    <a:gd name="connsiteY3" fmla="*/ 0 h 224071"/>
                    <a:gd name="connsiteX4" fmla="*/ 224072 w 224071"/>
                    <a:gd name="connsiteY4" fmla="*/ 112036 h 2240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4071" h="224071">
                      <a:moveTo>
                        <a:pt x="224072" y="112036"/>
                      </a:moveTo>
                      <a:cubicBezTo>
                        <a:pt x="224072" y="173911"/>
                        <a:pt x="173911" y="224072"/>
                        <a:pt x="112036" y="224072"/>
                      </a:cubicBezTo>
                      <a:cubicBezTo>
                        <a:pt x="50160" y="224072"/>
                        <a:pt x="0" y="173912"/>
                        <a:pt x="0" y="112036"/>
                      </a:cubicBezTo>
                      <a:cubicBezTo>
                        <a:pt x="0" y="50160"/>
                        <a:pt x="50160" y="0"/>
                        <a:pt x="112036" y="0"/>
                      </a:cubicBezTo>
                      <a:cubicBezTo>
                        <a:pt x="173912" y="0"/>
                        <a:pt x="224072" y="50160"/>
                        <a:pt x="224072" y="112036"/>
                      </a:cubicBezTo>
                      <a:close/>
                    </a:path>
                  </a:pathLst>
                </a:custGeom>
                <a:solidFill>
                  <a:srgbClr val="0B274F"/>
                </a:solidFill>
                <a:ln w="56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7" name="Graphic 246" descr="{&quot;Key&quot;:&quot;POWER_USER_SHAPE_ICON&quot;,&quot;Value&quot;:&quot;POWER_USER_SHAPE_ICON_STYLE_1&quot;}">
                  <a:extLst>
                    <a:ext uri="{FF2B5EF4-FFF2-40B4-BE49-F238E27FC236}">
                      <a16:creationId xmlns:a16="http://schemas.microsoft.com/office/drawing/2014/main" id="{3F3C5E39-03ED-44A0-9FAC-9AD0A07667EF}"/>
                    </a:ext>
                  </a:extLst>
                </p:cNvPr>
                <p:cNvSpPr/>
                <p:nvPr/>
              </p:nvSpPr>
              <p:spPr>
                <a:xfrm>
                  <a:off x="2889391" y="4840159"/>
                  <a:ext cx="197492" cy="197492"/>
                </a:xfrm>
                <a:custGeom>
                  <a:avLst/>
                  <a:gdLst>
                    <a:gd name="connsiteX0" fmla="*/ 197493 w 197492"/>
                    <a:gd name="connsiteY0" fmla="*/ 98746 h 197492"/>
                    <a:gd name="connsiteX1" fmla="*/ 98746 w 197492"/>
                    <a:gd name="connsiteY1" fmla="*/ 197493 h 197492"/>
                    <a:gd name="connsiteX2" fmla="*/ 0 w 197492"/>
                    <a:gd name="connsiteY2" fmla="*/ 98746 h 197492"/>
                    <a:gd name="connsiteX3" fmla="*/ 98746 w 197492"/>
                    <a:gd name="connsiteY3" fmla="*/ 0 h 197492"/>
                    <a:gd name="connsiteX4" fmla="*/ 197493 w 197492"/>
                    <a:gd name="connsiteY4" fmla="*/ 98746 h 1974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7492" h="197492">
                      <a:moveTo>
                        <a:pt x="197493" y="98746"/>
                      </a:moveTo>
                      <a:cubicBezTo>
                        <a:pt x="197493" y="153282"/>
                        <a:pt x="153282" y="197493"/>
                        <a:pt x="98746" y="197493"/>
                      </a:cubicBezTo>
                      <a:cubicBezTo>
                        <a:pt x="44210" y="197493"/>
                        <a:pt x="0" y="153282"/>
                        <a:pt x="0" y="98746"/>
                      </a:cubicBezTo>
                      <a:cubicBezTo>
                        <a:pt x="0" y="44210"/>
                        <a:pt x="44210" y="0"/>
                        <a:pt x="98746" y="0"/>
                      </a:cubicBezTo>
                      <a:cubicBezTo>
                        <a:pt x="153282" y="0"/>
                        <a:pt x="197493" y="44210"/>
                        <a:pt x="197493" y="98746"/>
                      </a:cubicBezTo>
                      <a:close/>
                    </a:path>
                  </a:pathLst>
                </a:custGeom>
                <a:solidFill>
                  <a:srgbClr val="010101"/>
                </a:solidFill>
                <a:ln w="56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8" name="Graphic 246" descr="{&quot;Key&quot;:&quot;POWER_USER_SHAPE_ICON&quot;,&quot;Value&quot;:&quot;POWER_USER_SHAPE_ICON_STYLE_1&quot;}">
                  <a:extLst>
                    <a:ext uri="{FF2B5EF4-FFF2-40B4-BE49-F238E27FC236}">
                      <a16:creationId xmlns:a16="http://schemas.microsoft.com/office/drawing/2014/main" id="{6B055275-5466-41F2-BE6A-F3864E6C62C3}"/>
                    </a:ext>
                  </a:extLst>
                </p:cNvPr>
                <p:cNvSpPr/>
                <p:nvPr/>
              </p:nvSpPr>
              <p:spPr>
                <a:xfrm>
                  <a:off x="4169056" y="4798440"/>
                  <a:ext cx="179100" cy="179100"/>
                </a:xfrm>
                <a:custGeom>
                  <a:avLst/>
                  <a:gdLst>
                    <a:gd name="connsiteX0" fmla="*/ 179100 w 179100"/>
                    <a:gd name="connsiteY0" fmla="*/ 89550 h 179100"/>
                    <a:gd name="connsiteX1" fmla="*/ 89550 w 179100"/>
                    <a:gd name="connsiteY1" fmla="*/ 179100 h 179100"/>
                    <a:gd name="connsiteX2" fmla="*/ 0 w 179100"/>
                    <a:gd name="connsiteY2" fmla="*/ 89550 h 179100"/>
                    <a:gd name="connsiteX3" fmla="*/ 89550 w 179100"/>
                    <a:gd name="connsiteY3" fmla="*/ 0 h 179100"/>
                    <a:gd name="connsiteX4" fmla="*/ 179100 w 179100"/>
                    <a:gd name="connsiteY4" fmla="*/ 89550 h 179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9100" h="179100">
                      <a:moveTo>
                        <a:pt x="179100" y="89550"/>
                      </a:moveTo>
                      <a:cubicBezTo>
                        <a:pt x="179100" y="139007"/>
                        <a:pt x="139007" y="179100"/>
                        <a:pt x="89550" y="179100"/>
                      </a:cubicBezTo>
                      <a:cubicBezTo>
                        <a:pt x="40093" y="179100"/>
                        <a:pt x="0" y="139007"/>
                        <a:pt x="0" y="89550"/>
                      </a:cubicBezTo>
                      <a:cubicBezTo>
                        <a:pt x="0" y="40093"/>
                        <a:pt x="40093" y="0"/>
                        <a:pt x="89550" y="0"/>
                      </a:cubicBezTo>
                      <a:cubicBezTo>
                        <a:pt x="139008" y="0"/>
                        <a:pt x="179100" y="40093"/>
                        <a:pt x="179100" y="89550"/>
                      </a:cubicBezTo>
                      <a:close/>
                    </a:path>
                  </a:pathLst>
                </a:custGeom>
                <a:solidFill>
                  <a:srgbClr val="010101"/>
                </a:solidFill>
                <a:ln w="56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8DB31F4-78E1-4FE9-BC87-99B59BF9A989}"/>
                </a:ext>
              </a:extLst>
            </p:cNvPr>
            <p:cNvGrpSpPr/>
            <p:nvPr/>
          </p:nvGrpSpPr>
          <p:grpSpPr>
            <a:xfrm>
              <a:off x="3652870" y="3311745"/>
              <a:ext cx="1706307" cy="1359845"/>
              <a:chOff x="3050764" y="936418"/>
              <a:chExt cx="2960979" cy="2237420"/>
            </a:xfrm>
          </p:grpSpPr>
          <p:sp>
            <p:nvSpPr>
              <p:cNvPr id="99" name="Graphic 248" descr="{&quot;Key&quot;:&quot;POWER_USER_SHAPE_ICON&quot;,&quot;Value&quot;:&quot;POWER_USER_SHAPE_ICON_STYLE_1&quot;}">
                <a:extLst>
                  <a:ext uri="{FF2B5EF4-FFF2-40B4-BE49-F238E27FC236}">
                    <a16:creationId xmlns:a16="http://schemas.microsoft.com/office/drawing/2014/main" id="{4531C549-2C49-4EAE-B365-1110A8E28738}"/>
                  </a:ext>
                </a:extLst>
              </p:cNvPr>
              <p:cNvSpPr/>
              <p:nvPr/>
            </p:nvSpPr>
            <p:spPr>
              <a:xfrm>
                <a:off x="3050764" y="2652233"/>
                <a:ext cx="2960979" cy="521605"/>
              </a:xfrm>
              <a:custGeom>
                <a:avLst/>
                <a:gdLst>
                  <a:gd name="connsiteX0" fmla="*/ 56488 w 2960979"/>
                  <a:gd name="connsiteY0" fmla="*/ 190006 h 521605"/>
                  <a:gd name="connsiteX1" fmla="*/ -1 w 2960979"/>
                  <a:gd name="connsiteY1" fmla="*/ 289615 h 521605"/>
                  <a:gd name="connsiteX2" fmla="*/ 181517 w 2960979"/>
                  <a:gd name="connsiteY2" fmla="*/ 428390 h 521605"/>
                  <a:gd name="connsiteX3" fmla="*/ 560464 w 2960979"/>
                  <a:gd name="connsiteY3" fmla="*/ 474522 h 521605"/>
                  <a:gd name="connsiteX4" fmla="*/ 2061094 w 2960979"/>
                  <a:gd name="connsiteY4" fmla="*/ 518866 h 521605"/>
                  <a:gd name="connsiteX5" fmla="*/ 2672398 w 2960979"/>
                  <a:gd name="connsiteY5" fmla="*/ 496741 h 521605"/>
                  <a:gd name="connsiteX6" fmla="*/ 2858812 w 2960979"/>
                  <a:gd name="connsiteY6" fmla="*/ 418033 h 521605"/>
                  <a:gd name="connsiteX7" fmla="*/ 2878207 w 2960979"/>
                  <a:gd name="connsiteY7" fmla="*/ 228136 h 521605"/>
                  <a:gd name="connsiteX8" fmla="*/ 2958044 w 2960979"/>
                  <a:gd name="connsiteY8" fmla="*/ 142649 h 521605"/>
                  <a:gd name="connsiteX9" fmla="*/ 2877171 w 2960979"/>
                  <a:gd name="connsiteY9" fmla="*/ 44641 h 521605"/>
                  <a:gd name="connsiteX10" fmla="*/ 2701208 w 2960979"/>
                  <a:gd name="connsiteY10" fmla="*/ 24964 h 521605"/>
                  <a:gd name="connsiteX11" fmla="*/ 1398195 w 2960979"/>
                  <a:gd name="connsiteY11" fmla="*/ 15549 h 521605"/>
                  <a:gd name="connsiteX12" fmla="*/ 525629 w 2960979"/>
                  <a:gd name="connsiteY12" fmla="*/ 10465 h 521605"/>
                  <a:gd name="connsiteX13" fmla="*/ 160240 w 2960979"/>
                  <a:gd name="connsiteY13" fmla="*/ 19033 h 521605"/>
                  <a:gd name="connsiteX14" fmla="*/ 56488 w 2960979"/>
                  <a:gd name="connsiteY14" fmla="*/ 190006 h 521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960979" h="521605">
                    <a:moveTo>
                      <a:pt x="56488" y="190006"/>
                    </a:moveTo>
                    <a:cubicBezTo>
                      <a:pt x="28244" y="220698"/>
                      <a:pt x="-1" y="253556"/>
                      <a:pt x="-1" y="289615"/>
                    </a:cubicBezTo>
                    <a:cubicBezTo>
                      <a:pt x="-566" y="355519"/>
                      <a:pt x="91041" y="404099"/>
                      <a:pt x="181517" y="428390"/>
                    </a:cubicBezTo>
                    <a:cubicBezTo>
                      <a:pt x="301274" y="460494"/>
                      <a:pt x="431858" y="468214"/>
                      <a:pt x="560464" y="474522"/>
                    </a:cubicBezTo>
                    <a:cubicBezTo>
                      <a:pt x="1059450" y="499283"/>
                      <a:pt x="1560507" y="509075"/>
                      <a:pt x="2061094" y="518866"/>
                    </a:cubicBezTo>
                    <a:cubicBezTo>
                      <a:pt x="2265678" y="522914"/>
                      <a:pt x="2472710" y="526680"/>
                      <a:pt x="2672398" y="496741"/>
                    </a:cubicBezTo>
                    <a:cubicBezTo>
                      <a:pt x="2746775" y="485538"/>
                      <a:pt x="2828025" y="465013"/>
                      <a:pt x="2858812" y="418033"/>
                    </a:cubicBezTo>
                    <a:cubicBezTo>
                      <a:pt x="2897224" y="359285"/>
                      <a:pt x="2838099" y="286226"/>
                      <a:pt x="2878207" y="228136"/>
                    </a:cubicBezTo>
                    <a:cubicBezTo>
                      <a:pt x="2899390" y="197444"/>
                      <a:pt x="2945711" y="175507"/>
                      <a:pt x="2958044" y="142649"/>
                    </a:cubicBezTo>
                    <a:cubicBezTo>
                      <a:pt x="2972637" y="103484"/>
                      <a:pt x="2930741" y="62718"/>
                      <a:pt x="2877171" y="44641"/>
                    </a:cubicBezTo>
                    <a:cubicBezTo>
                      <a:pt x="2823600" y="26565"/>
                      <a:pt x="2761180" y="25811"/>
                      <a:pt x="2701208" y="24964"/>
                    </a:cubicBezTo>
                    <a:cubicBezTo>
                      <a:pt x="2266930" y="20756"/>
                      <a:pt x="1832596" y="17621"/>
                      <a:pt x="1398195" y="15549"/>
                    </a:cubicBezTo>
                    <a:lnTo>
                      <a:pt x="525629" y="10465"/>
                    </a:lnTo>
                    <a:cubicBezTo>
                      <a:pt x="435247" y="9995"/>
                      <a:pt x="237441" y="-17779"/>
                      <a:pt x="160240" y="19033"/>
                    </a:cubicBezTo>
                    <a:cubicBezTo>
                      <a:pt x="97066" y="48784"/>
                      <a:pt x="99514" y="142932"/>
                      <a:pt x="56488" y="190006"/>
                    </a:cubicBezTo>
                    <a:close/>
                  </a:path>
                </a:pathLst>
              </a:custGeom>
              <a:solidFill>
                <a:srgbClr val="0B274F">
                  <a:alpha val="40000"/>
                </a:srgbClr>
              </a:solidFill>
              <a:ln w="9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Graphic 248" descr="{&quot;Key&quot;:&quot;POWER_USER_SHAPE_ICON&quot;,&quot;Value&quot;:&quot;POWER_USER_SHAPE_ICON_STYLE_1&quot;}">
                <a:extLst>
                  <a:ext uri="{FF2B5EF4-FFF2-40B4-BE49-F238E27FC236}">
                    <a16:creationId xmlns:a16="http://schemas.microsoft.com/office/drawing/2014/main" id="{D838056E-734F-41C1-9617-E61CA743943E}"/>
                  </a:ext>
                </a:extLst>
              </p:cNvPr>
              <p:cNvSpPr/>
              <p:nvPr/>
            </p:nvSpPr>
            <p:spPr>
              <a:xfrm>
                <a:off x="3235674" y="1606659"/>
                <a:ext cx="286116" cy="169466"/>
              </a:xfrm>
              <a:custGeom>
                <a:avLst/>
                <a:gdLst>
                  <a:gd name="connsiteX0" fmla="*/ 84730 w 286116"/>
                  <a:gd name="connsiteY0" fmla="*/ 169445 h 169466"/>
                  <a:gd name="connsiteX1" fmla="*/ 286113 w 286116"/>
                  <a:gd name="connsiteY1" fmla="*/ 169445 h 169466"/>
                  <a:gd name="connsiteX2" fmla="*/ 286113 w 286116"/>
                  <a:gd name="connsiteY2" fmla="*/ -22 h 169466"/>
                  <a:gd name="connsiteX3" fmla="*/ 84730 w 286116"/>
                  <a:gd name="connsiteY3" fmla="*/ -22 h 169466"/>
                  <a:gd name="connsiteX4" fmla="*/ -3 w 286116"/>
                  <a:gd name="connsiteY4" fmla="*/ 84711 h 169466"/>
                  <a:gd name="connsiteX5" fmla="*/ -3 w 286116"/>
                  <a:gd name="connsiteY5" fmla="*/ 84711 h 169466"/>
                  <a:gd name="connsiteX6" fmla="*/ 84730 w 286116"/>
                  <a:gd name="connsiteY6" fmla="*/ 169445 h 169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6116" h="169466">
                    <a:moveTo>
                      <a:pt x="84730" y="169445"/>
                    </a:moveTo>
                    <a:lnTo>
                      <a:pt x="286113" y="169445"/>
                    </a:lnTo>
                    <a:lnTo>
                      <a:pt x="286113" y="-22"/>
                    </a:lnTo>
                    <a:lnTo>
                      <a:pt x="84730" y="-22"/>
                    </a:lnTo>
                    <a:cubicBezTo>
                      <a:pt x="37933" y="-22"/>
                      <a:pt x="-3" y="37910"/>
                      <a:pt x="-3" y="84711"/>
                    </a:cubicBezTo>
                    <a:lnTo>
                      <a:pt x="-3" y="84711"/>
                    </a:lnTo>
                    <a:cubicBezTo>
                      <a:pt x="-3" y="131513"/>
                      <a:pt x="37933" y="169445"/>
                      <a:pt x="84730" y="169445"/>
                    </a:cubicBezTo>
                    <a:close/>
                  </a:path>
                </a:pathLst>
              </a:custGeom>
              <a:solidFill>
                <a:srgbClr val="0B274F"/>
              </a:solidFill>
              <a:ln w="9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Graphic 248" descr="{&quot;Key&quot;:&quot;POWER_USER_SHAPE_ICON&quot;,&quot;Value&quot;:&quot;POWER_USER_SHAPE_ICON_STYLE_1&quot;}">
                <a:extLst>
                  <a:ext uri="{FF2B5EF4-FFF2-40B4-BE49-F238E27FC236}">
                    <a16:creationId xmlns:a16="http://schemas.microsoft.com/office/drawing/2014/main" id="{EDA122B3-ADE7-4C94-86F4-087F9A776644}"/>
                  </a:ext>
                </a:extLst>
              </p:cNvPr>
              <p:cNvSpPr/>
              <p:nvPr/>
            </p:nvSpPr>
            <p:spPr>
              <a:xfrm>
                <a:off x="5494385" y="1606659"/>
                <a:ext cx="286116" cy="169466"/>
              </a:xfrm>
              <a:custGeom>
                <a:avLst/>
                <a:gdLst>
                  <a:gd name="connsiteX0" fmla="*/ 201380 w 286116"/>
                  <a:gd name="connsiteY0" fmla="*/ 169445 h 169466"/>
                  <a:gd name="connsiteX1" fmla="*/ -3 w 286116"/>
                  <a:gd name="connsiteY1" fmla="*/ 169445 h 169466"/>
                  <a:gd name="connsiteX2" fmla="*/ -3 w 286116"/>
                  <a:gd name="connsiteY2" fmla="*/ -22 h 169466"/>
                  <a:gd name="connsiteX3" fmla="*/ 201380 w 286116"/>
                  <a:gd name="connsiteY3" fmla="*/ -22 h 169466"/>
                  <a:gd name="connsiteX4" fmla="*/ 286113 w 286116"/>
                  <a:gd name="connsiteY4" fmla="*/ 84711 h 169466"/>
                  <a:gd name="connsiteX5" fmla="*/ 286113 w 286116"/>
                  <a:gd name="connsiteY5" fmla="*/ 84711 h 169466"/>
                  <a:gd name="connsiteX6" fmla="*/ 201380 w 286116"/>
                  <a:gd name="connsiteY6" fmla="*/ 169445 h 169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6116" h="169466">
                    <a:moveTo>
                      <a:pt x="201380" y="169445"/>
                    </a:moveTo>
                    <a:lnTo>
                      <a:pt x="-3" y="169445"/>
                    </a:lnTo>
                    <a:lnTo>
                      <a:pt x="-3" y="-22"/>
                    </a:lnTo>
                    <a:lnTo>
                      <a:pt x="201380" y="-22"/>
                    </a:lnTo>
                    <a:cubicBezTo>
                      <a:pt x="248181" y="-22"/>
                      <a:pt x="286113" y="37910"/>
                      <a:pt x="286113" y="84711"/>
                    </a:cubicBezTo>
                    <a:lnTo>
                      <a:pt x="286113" y="84711"/>
                    </a:lnTo>
                    <a:cubicBezTo>
                      <a:pt x="286113" y="131513"/>
                      <a:pt x="248181" y="169445"/>
                      <a:pt x="201380" y="169445"/>
                    </a:cubicBezTo>
                    <a:close/>
                  </a:path>
                </a:pathLst>
              </a:custGeom>
              <a:solidFill>
                <a:srgbClr val="0B274F"/>
              </a:solidFill>
              <a:ln w="9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Graphic 248" descr="{&quot;Key&quot;:&quot;POWER_USER_SHAPE_ICON&quot;,&quot;Value&quot;:&quot;POWER_USER_SHAPE_ICON_STYLE_1&quot;}">
                <a:extLst>
                  <a:ext uri="{FF2B5EF4-FFF2-40B4-BE49-F238E27FC236}">
                    <a16:creationId xmlns:a16="http://schemas.microsoft.com/office/drawing/2014/main" id="{74D8FE06-D483-4BE0-966E-47F1581A05E9}"/>
                  </a:ext>
                </a:extLst>
              </p:cNvPr>
              <p:cNvSpPr/>
              <p:nvPr/>
            </p:nvSpPr>
            <p:spPr>
              <a:xfrm>
                <a:off x="3235674" y="1606659"/>
                <a:ext cx="286116" cy="169466"/>
              </a:xfrm>
              <a:custGeom>
                <a:avLst/>
                <a:gdLst>
                  <a:gd name="connsiteX0" fmla="*/ 84730 w 286116"/>
                  <a:gd name="connsiteY0" fmla="*/ 169445 h 169466"/>
                  <a:gd name="connsiteX1" fmla="*/ 286113 w 286116"/>
                  <a:gd name="connsiteY1" fmla="*/ 169445 h 169466"/>
                  <a:gd name="connsiteX2" fmla="*/ 286113 w 286116"/>
                  <a:gd name="connsiteY2" fmla="*/ -22 h 169466"/>
                  <a:gd name="connsiteX3" fmla="*/ 84730 w 286116"/>
                  <a:gd name="connsiteY3" fmla="*/ -22 h 169466"/>
                  <a:gd name="connsiteX4" fmla="*/ -3 w 286116"/>
                  <a:gd name="connsiteY4" fmla="*/ 84711 h 169466"/>
                  <a:gd name="connsiteX5" fmla="*/ -3 w 286116"/>
                  <a:gd name="connsiteY5" fmla="*/ 84711 h 169466"/>
                  <a:gd name="connsiteX6" fmla="*/ 84730 w 286116"/>
                  <a:gd name="connsiteY6" fmla="*/ 169445 h 169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6116" h="169466">
                    <a:moveTo>
                      <a:pt x="84730" y="169445"/>
                    </a:moveTo>
                    <a:lnTo>
                      <a:pt x="286113" y="169445"/>
                    </a:lnTo>
                    <a:lnTo>
                      <a:pt x="286113" y="-22"/>
                    </a:lnTo>
                    <a:lnTo>
                      <a:pt x="84730" y="-22"/>
                    </a:lnTo>
                    <a:cubicBezTo>
                      <a:pt x="37933" y="-22"/>
                      <a:pt x="-3" y="37910"/>
                      <a:pt x="-3" y="84711"/>
                    </a:cubicBezTo>
                    <a:lnTo>
                      <a:pt x="-3" y="84711"/>
                    </a:lnTo>
                    <a:cubicBezTo>
                      <a:pt x="-3" y="131513"/>
                      <a:pt x="37933" y="169445"/>
                      <a:pt x="84730" y="169445"/>
                    </a:cubicBezTo>
                    <a:close/>
                  </a:path>
                </a:pathLst>
              </a:custGeom>
              <a:solidFill>
                <a:srgbClr val="FFC000"/>
              </a:solidFill>
              <a:ln w="9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Graphic 248" descr="{&quot;Key&quot;:&quot;POWER_USER_SHAPE_ICON&quot;,&quot;Value&quot;:&quot;POWER_USER_SHAPE_ICON_STYLE_1&quot;}">
                <a:extLst>
                  <a:ext uri="{FF2B5EF4-FFF2-40B4-BE49-F238E27FC236}">
                    <a16:creationId xmlns:a16="http://schemas.microsoft.com/office/drawing/2014/main" id="{92BF3F32-8DAA-4B7B-A553-FF02FB5BB2A5}"/>
                  </a:ext>
                </a:extLst>
              </p:cNvPr>
              <p:cNvSpPr/>
              <p:nvPr/>
            </p:nvSpPr>
            <p:spPr>
              <a:xfrm>
                <a:off x="5494385" y="1606659"/>
                <a:ext cx="286116" cy="169466"/>
              </a:xfrm>
              <a:custGeom>
                <a:avLst/>
                <a:gdLst>
                  <a:gd name="connsiteX0" fmla="*/ 201380 w 286116"/>
                  <a:gd name="connsiteY0" fmla="*/ 169445 h 169466"/>
                  <a:gd name="connsiteX1" fmla="*/ -3 w 286116"/>
                  <a:gd name="connsiteY1" fmla="*/ 169445 h 169466"/>
                  <a:gd name="connsiteX2" fmla="*/ -3 w 286116"/>
                  <a:gd name="connsiteY2" fmla="*/ -22 h 169466"/>
                  <a:gd name="connsiteX3" fmla="*/ 201380 w 286116"/>
                  <a:gd name="connsiteY3" fmla="*/ -22 h 169466"/>
                  <a:gd name="connsiteX4" fmla="*/ 286113 w 286116"/>
                  <a:gd name="connsiteY4" fmla="*/ 84711 h 169466"/>
                  <a:gd name="connsiteX5" fmla="*/ 286113 w 286116"/>
                  <a:gd name="connsiteY5" fmla="*/ 84711 h 169466"/>
                  <a:gd name="connsiteX6" fmla="*/ 201380 w 286116"/>
                  <a:gd name="connsiteY6" fmla="*/ 169445 h 169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6116" h="169466">
                    <a:moveTo>
                      <a:pt x="201380" y="169445"/>
                    </a:moveTo>
                    <a:lnTo>
                      <a:pt x="-3" y="169445"/>
                    </a:lnTo>
                    <a:lnTo>
                      <a:pt x="-3" y="-22"/>
                    </a:lnTo>
                    <a:lnTo>
                      <a:pt x="201380" y="-22"/>
                    </a:lnTo>
                    <a:cubicBezTo>
                      <a:pt x="248181" y="-22"/>
                      <a:pt x="286113" y="37910"/>
                      <a:pt x="286113" y="84711"/>
                    </a:cubicBezTo>
                    <a:lnTo>
                      <a:pt x="286113" y="84711"/>
                    </a:lnTo>
                    <a:cubicBezTo>
                      <a:pt x="286113" y="131513"/>
                      <a:pt x="248181" y="169445"/>
                      <a:pt x="201380" y="169445"/>
                    </a:cubicBezTo>
                    <a:close/>
                  </a:path>
                </a:pathLst>
              </a:custGeom>
              <a:solidFill>
                <a:srgbClr val="FFC000"/>
              </a:solidFill>
              <a:ln w="9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Graphic 248" descr="{&quot;Key&quot;:&quot;POWER_USER_SHAPE_ICON&quot;,&quot;Value&quot;:&quot;POWER_USER_SHAPE_ICON_STYLE_1&quot;}">
                <a:extLst>
                  <a:ext uri="{FF2B5EF4-FFF2-40B4-BE49-F238E27FC236}">
                    <a16:creationId xmlns:a16="http://schemas.microsoft.com/office/drawing/2014/main" id="{EF37F754-B756-4880-BA63-356D0E2A41D7}"/>
                  </a:ext>
                </a:extLst>
              </p:cNvPr>
              <p:cNvSpPr/>
              <p:nvPr/>
            </p:nvSpPr>
            <p:spPr>
              <a:xfrm>
                <a:off x="3261847" y="1947853"/>
                <a:ext cx="2500766" cy="634465"/>
              </a:xfrm>
              <a:custGeom>
                <a:avLst/>
                <a:gdLst>
                  <a:gd name="connsiteX0" fmla="*/ 65901 w 2500766"/>
                  <a:gd name="connsiteY0" fmla="*/ -22 h 634465"/>
                  <a:gd name="connsiteX1" fmla="*/ -3 w 2500766"/>
                  <a:gd name="connsiteY1" fmla="*/ 355294 h 634465"/>
                  <a:gd name="connsiteX2" fmla="*/ 552647 w 2500766"/>
                  <a:gd name="connsiteY2" fmla="*/ 631807 h 634465"/>
                  <a:gd name="connsiteX3" fmla="*/ 1890965 w 2500766"/>
                  <a:gd name="connsiteY3" fmla="*/ 634443 h 634465"/>
                  <a:gd name="connsiteX4" fmla="*/ 2500764 w 2500766"/>
                  <a:gd name="connsiteY4" fmla="*/ 355294 h 634465"/>
                  <a:gd name="connsiteX5" fmla="*/ 2500764 w 2500766"/>
                  <a:gd name="connsiteY5" fmla="*/ 355294 h 634465"/>
                  <a:gd name="connsiteX6" fmla="*/ 2434860 w 2500766"/>
                  <a:gd name="connsiteY6" fmla="*/ -22 h 634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00766" h="634465">
                    <a:moveTo>
                      <a:pt x="65901" y="-22"/>
                    </a:moveTo>
                    <a:cubicBezTo>
                      <a:pt x="22271" y="113361"/>
                      <a:pt x="-71" y="233814"/>
                      <a:pt x="-3" y="355294"/>
                    </a:cubicBezTo>
                    <a:lnTo>
                      <a:pt x="552647" y="631807"/>
                    </a:lnTo>
                    <a:lnTo>
                      <a:pt x="1890965" y="634443"/>
                    </a:lnTo>
                    <a:lnTo>
                      <a:pt x="2500764" y="355294"/>
                    </a:lnTo>
                    <a:lnTo>
                      <a:pt x="2500764" y="355294"/>
                    </a:lnTo>
                    <a:cubicBezTo>
                      <a:pt x="2500782" y="233814"/>
                      <a:pt x="2478450" y="113370"/>
                      <a:pt x="2434860" y="-22"/>
                    </a:cubicBezTo>
                    <a:close/>
                  </a:path>
                </a:pathLst>
              </a:custGeom>
              <a:solidFill>
                <a:srgbClr val="0B274F"/>
              </a:solidFill>
              <a:ln w="9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Graphic 248" descr="{&quot;Key&quot;:&quot;POWER_USER_SHAPE_ICON&quot;,&quot;Value&quot;:&quot;POWER_USER_SHAPE_ICON_STYLE_1&quot;}">
                <a:extLst>
                  <a:ext uri="{FF2B5EF4-FFF2-40B4-BE49-F238E27FC236}">
                    <a16:creationId xmlns:a16="http://schemas.microsoft.com/office/drawing/2014/main" id="{9802F5BD-9E99-44BB-8402-A78DE1575266}"/>
                  </a:ext>
                </a:extLst>
              </p:cNvPr>
              <p:cNvSpPr/>
              <p:nvPr/>
            </p:nvSpPr>
            <p:spPr>
              <a:xfrm>
                <a:off x="3261847" y="1947853"/>
                <a:ext cx="2500766" cy="634465"/>
              </a:xfrm>
              <a:custGeom>
                <a:avLst/>
                <a:gdLst>
                  <a:gd name="connsiteX0" fmla="*/ 65901 w 2500766"/>
                  <a:gd name="connsiteY0" fmla="*/ -22 h 634465"/>
                  <a:gd name="connsiteX1" fmla="*/ -3 w 2500766"/>
                  <a:gd name="connsiteY1" fmla="*/ 355294 h 634465"/>
                  <a:gd name="connsiteX2" fmla="*/ 552647 w 2500766"/>
                  <a:gd name="connsiteY2" fmla="*/ 631807 h 634465"/>
                  <a:gd name="connsiteX3" fmla="*/ 1890965 w 2500766"/>
                  <a:gd name="connsiteY3" fmla="*/ 634443 h 634465"/>
                  <a:gd name="connsiteX4" fmla="*/ 2500764 w 2500766"/>
                  <a:gd name="connsiteY4" fmla="*/ 355294 h 634465"/>
                  <a:gd name="connsiteX5" fmla="*/ 2500764 w 2500766"/>
                  <a:gd name="connsiteY5" fmla="*/ 355294 h 634465"/>
                  <a:gd name="connsiteX6" fmla="*/ 2434860 w 2500766"/>
                  <a:gd name="connsiteY6" fmla="*/ -22 h 634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00766" h="634465">
                    <a:moveTo>
                      <a:pt x="65901" y="-22"/>
                    </a:moveTo>
                    <a:cubicBezTo>
                      <a:pt x="22271" y="113361"/>
                      <a:pt x="-71" y="233814"/>
                      <a:pt x="-3" y="355294"/>
                    </a:cubicBezTo>
                    <a:lnTo>
                      <a:pt x="552647" y="631807"/>
                    </a:lnTo>
                    <a:lnTo>
                      <a:pt x="1890965" y="634443"/>
                    </a:lnTo>
                    <a:lnTo>
                      <a:pt x="2500764" y="355294"/>
                    </a:lnTo>
                    <a:lnTo>
                      <a:pt x="2500764" y="355294"/>
                    </a:lnTo>
                    <a:cubicBezTo>
                      <a:pt x="2500782" y="233814"/>
                      <a:pt x="2478450" y="113370"/>
                      <a:pt x="2434860" y="-22"/>
                    </a:cubicBezTo>
                    <a:close/>
                  </a:path>
                </a:pathLst>
              </a:custGeom>
              <a:solidFill>
                <a:srgbClr val="FFC000"/>
              </a:solidFill>
              <a:ln w="9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Graphic 248" descr="{&quot;Key&quot;:&quot;POWER_USER_SHAPE_ICON&quot;,&quot;Value&quot;:&quot;POWER_USER_SHAPE_ICON_STYLE_1&quot;}">
                <a:extLst>
                  <a:ext uri="{FF2B5EF4-FFF2-40B4-BE49-F238E27FC236}">
                    <a16:creationId xmlns:a16="http://schemas.microsoft.com/office/drawing/2014/main" id="{594FF31F-E513-4350-B4DA-4DF0900F785A}"/>
                  </a:ext>
                </a:extLst>
              </p:cNvPr>
              <p:cNvSpPr/>
              <p:nvPr/>
            </p:nvSpPr>
            <p:spPr>
              <a:xfrm>
                <a:off x="3243323" y="2303451"/>
                <a:ext cx="2537037" cy="553026"/>
              </a:xfrm>
              <a:custGeom>
                <a:avLst/>
                <a:gdLst>
                  <a:gd name="connsiteX0" fmla="*/ 2535763 w 2537037"/>
                  <a:gd name="connsiteY0" fmla="*/ 191287 h 553026"/>
                  <a:gd name="connsiteX1" fmla="*/ 2518911 w 2537037"/>
                  <a:gd name="connsiteY1" fmla="*/ -22 h 553026"/>
                  <a:gd name="connsiteX2" fmla="*/ 2491984 w 2537037"/>
                  <a:gd name="connsiteY2" fmla="*/ -22 h 553026"/>
                  <a:gd name="connsiteX3" fmla="*/ 2240891 w 2537037"/>
                  <a:gd name="connsiteY3" fmla="*/ 72849 h 553026"/>
                  <a:gd name="connsiteX4" fmla="*/ 1674871 w 2537037"/>
                  <a:gd name="connsiteY4" fmla="*/ 153440 h 553026"/>
                  <a:gd name="connsiteX5" fmla="*/ 835257 w 2537037"/>
                  <a:gd name="connsiteY5" fmla="*/ 153440 h 553026"/>
                  <a:gd name="connsiteX6" fmla="*/ 269238 w 2537037"/>
                  <a:gd name="connsiteY6" fmla="*/ 72849 h 553026"/>
                  <a:gd name="connsiteX7" fmla="*/ 18144 w 2537037"/>
                  <a:gd name="connsiteY7" fmla="*/ -22 h 553026"/>
                  <a:gd name="connsiteX8" fmla="*/ 1292 w 2537037"/>
                  <a:gd name="connsiteY8" fmla="*/ 191287 h 553026"/>
                  <a:gd name="connsiteX9" fmla="*/ 303555 w 2537037"/>
                  <a:gd name="connsiteY9" fmla="*/ 551734 h 553026"/>
                  <a:gd name="connsiteX10" fmla="*/ 332599 w 2537037"/>
                  <a:gd name="connsiteY10" fmla="*/ 553005 h 553026"/>
                  <a:gd name="connsiteX11" fmla="*/ 2204455 w 2537037"/>
                  <a:gd name="connsiteY11" fmla="*/ 553005 h 553026"/>
                  <a:gd name="connsiteX12" fmla="*/ 2537034 w 2537037"/>
                  <a:gd name="connsiteY12" fmla="*/ 220332 h 553026"/>
                  <a:gd name="connsiteX13" fmla="*/ 2535763 w 2537037"/>
                  <a:gd name="connsiteY13" fmla="*/ 191287 h 553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37037" h="553026">
                    <a:moveTo>
                      <a:pt x="2535763" y="191287"/>
                    </a:moveTo>
                    <a:lnTo>
                      <a:pt x="2518911" y="-22"/>
                    </a:lnTo>
                    <a:lnTo>
                      <a:pt x="2491984" y="-22"/>
                    </a:lnTo>
                    <a:lnTo>
                      <a:pt x="2240891" y="72849"/>
                    </a:lnTo>
                    <a:cubicBezTo>
                      <a:pt x="2056972" y="126306"/>
                      <a:pt x="1866407" y="153440"/>
                      <a:pt x="1674871" y="153440"/>
                    </a:cubicBezTo>
                    <a:lnTo>
                      <a:pt x="835257" y="153440"/>
                    </a:lnTo>
                    <a:cubicBezTo>
                      <a:pt x="643722" y="153440"/>
                      <a:pt x="453156" y="126306"/>
                      <a:pt x="269238" y="72849"/>
                    </a:cubicBezTo>
                    <a:lnTo>
                      <a:pt x="18144" y="-22"/>
                    </a:lnTo>
                    <a:lnTo>
                      <a:pt x="1292" y="191287"/>
                    </a:lnTo>
                    <a:cubicBezTo>
                      <a:pt x="-14776" y="374283"/>
                      <a:pt x="120551" y="535663"/>
                      <a:pt x="303555" y="551734"/>
                    </a:cubicBezTo>
                    <a:cubicBezTo>
                      <a:pt x="313214" y="552581"/>
                      <a:pt x="322902" y="553005"/>
                      <a:pt x="332599" y="553005"/>
                    </a:cubicBezTo>
                    <a:lnTo>
                      <a:pt x="2204455" y="553005"/>
                    </a:lnTo>
                    <a:cubicBezTo>
                      <a:pt x="2388158" y="552977"/>
                      <a:pt x="2537063" y="404043"/>
                      <a:pt x="2537034" y="220332"/>
                    </a:cubicBezTo>
                    <a:cubicBezTo>
                      <a:pt x="2537034" y="210635"/>
                      <a:pt x="2536611" y="200947"/>
                      <a:pt x="2535763" y="191287"/>
                    </a:cubicBezTo>
                    <a:close/>
                  </a:path>
                </a:pathLst>
              </a:custGeom>
              <a:solidFill>
                <a:srgbClr val="0B274F"/>
              </a:solidFill>
              <a:ln w="9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Graphic 248" descr="{&quot;Key&quot;:&quot;POWER_USER_SHAPE_ICON&quot;,&quot;Value&quot;:&quot;POWER_USER_SHAPE_ICON_STYLE_1&quot;}">
                <a:extLst>
                  <a:ext uri="{FF2B5EF4-FFF2-40B4-BE49-F238E27FC236}">
                    <a16:creationId xmlns:a16="http://schemas.microsoft.com/office/drawing/2014/main" id="{F8144D1E-7E2F-4DC0-BEC4-8C0FDE08A0BD}"/>
                  </a:ext>
                </a:extLst>
              </p:cNvPr>
              <p:cNvSpPr/>
              <p:nvPr/>
            </p:nvSpPr>
            <p:spPr>
              <a:xfrm>
                <a:off x="3243323" y="2303451"/>
                <a:ext cx="2537037" cy="553026"/>
              </a:xfrm>
              <a:custGeom>
                <a:avLst/>
                <a:gdLst>
                  <a:gd name="connsiteX0" fmla="*/ 2535763 w 2537037"/>
                  <a:gd name="connsiteY0" fmla="*/ 191287 h 553026"/>
                  <a:gd name="connsiteX1" fmla="*/ 2518911 w 2537037"/>
                  <a:gd name="connsiteY1" fmla="*/ -22 h 553026"/>
                  <a:gd name="connsiteX2" fmla="*/ 2491984 w 2537037"/>
                  <a:gd name="connsiteY2" fmla="*/ -22 h 553026"/>
                  <a:gd name="connsiteX3" fmla="*/ 2240891 w 2537037"/>
                  <a:gd name="connsiteY3" fmla="*/ 72849 h 553026"/>
                  <a:gd name="connsiteX4" fmla="*/ 1674871 w 2537037"/>
                  <a:gd name="connsiteY4" fmla="*/ 153440 h 553026"/>
                  <a:gd name="connsiteX5" fmla="*/ 835257 w 2537037"/>
                  <a:gd name="connsiteY5" fmla="*/ 153440 h 553026"/>
                  <a:gd name="connsiteX6" fmla="*/ 269238 w 2537037"/>
                  <a:gd name="connsiteY6" fmla="*/ 72849 h 553026"/>
                  <a:gd name="connsiteX7" fmla="*/ 18144 w 2537037"/>
                  <a:gd name="connsiteY7" fmla="*/ -22 h 553026"/>
                  <a:gd name="connsiteX8" fmla="*/ 1292 w 2537037"/>
                  <a:gd name="connsiteY8" fmla="*/ 191287 h 553026"/>
                  <a:gd name="connsiteX9" fmla="*/ 303555 w 2537037"/>
                  <a:gd name="connsiteY9" fmla="*/ 551734 h 553026"/>
                  <a:gd name="connsiteX10" fmla="*/ 332599 w 2537037"/>
                  <a:gd name="connsiteY10" fmla="*/ 553005 h 553026"/>
                  <a:gd name="connsiteX11" fmla="*/ 2204455 w 2537037"/>
                  <a:gd name="connsiteY11" fmla="*/ 553005 h 553026"/>
                  <a:gd name="connsiteX12" fmla="*/ 2537034 w 2537037"/>
                  <a:gd name="connsiteY12" fmla="*/ 220332 h 553026"/>
                  <a:gd name="connsiteX13" fmla="*/ 2535763 w 2537037"/>
                  <a:gd name="connsiteY13" fmla="*/ 191287 h 553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37037" h="553026">
                    <a:moveTo>
                      <a:pt x="2535763" y="191287"/>
                    </a:moveTo>
                    <a:lnTo>
                      <a:pt x="2518911" y="-22"/>
                    </a:lnTo>
                    <a:lnTo>
                      <a:pt x="2491984" y="-22"/>
                    </a:lnTo>
                    <a:lnTo>
                      <a:pt x="2240891" y="72849"/>
                    </a:lnTo>
                    <a:cubicBezTo>
                      <a:pt x="2056972" y="126306"/>
                      <a:pt x="1866407" y="153440"/>
                      <a:pt x="1674871" y="153440"/>
                    </a:cubicBezTo>
                    <a:lnTo>
                      <a:pt x="835257" y="153440"/>
                    </a:lnTo>
                    <a:cubicBezTo>
                      <a:pt x="643722" y="153440"/>
                      <a:pt x="453156" y="126306"/>
                      <a:pt x="269238" y="72849"/>
                    </a:cubicBezTo>
                    <a:lnTo>
                      <a:pt x="18144" y="-22"/>
                    </a:lnTo>
                    <a:lnTo>
                      <a:pt x="1292" y="191287"/>
                    </a:lnTo>
                    <a:cubicBezTo>
                      <a:pt x="-14776" y="374283"/>
                      <a:pt x="120551" y="535663"/>
                      <a:pt x="303555" y="551734"/>
                    </a:cubicBezTo>
                    <a:cubicBezTo>
                      <a:pt x="313214" y="552581"/>
                      <a:pt x="322902" y="553005"/>
                      <a:pt x="332599" y="553005"/>
                    </a:cubicBezTo>
                    <a:lnTo>
                      <a:pt x="2204455" y="553005"/>
                    </a:lnTo>
                    <a:cubicBezTo>
                      <a:pt x="2388158" y="552977"/>
                      <a:pt x="2537063" y="404043"/>
                      <a:pt x="2537034" y="220332"/>
                    </a:cubicBezTo>
                    <a:cubicBezTo>
                      <a:pt x="2537034" y="210635"/>
                      <a:pt x="2536611" y="200947"/>
                      <a:pt x="2535763" y="191287"/>
                    </a:cubicBezTo>
                    <a:close/>
                  </a:path>
                </a:pathLst>
              </a:custGeom>
              <a:solidFill>
                <a:srgbClr val="FFC000"/>
              </a:solidFill>
              <a:ln w="94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C882F33E-E841-4DE1-9087-F4D9799F6609}"/>
                  </a:ext>
                </a:extLst>
              </p:cNvPr>
              <p:cNvGrpSpPr/>
              <p:nvPr/>
            </p:nvGrpSpPr>
            <p:grpSpPr>
              <a:xfrm>
                <a:off x="3261471" y="936418"/>
                <a:ext cx="2500766" cy="2139707"/>
                <a:chOff x="3261471" y="936418"/>
                <a:chExt cx="2500766" cy="2139707"/>
              </a:xfrm>
            </p:grpSpPr>
            <p:sp>
              <p:nvSpPr>
                <p:cNvPr id="109" name="Graphic 248" descr="{&quot;Key&quot;:&quot;POWER_USER_SHAPE_ICON&quot;,&quot;Value&quot;:&quot;POWER_USER_SHAPE_ICON_STYLE_1&quot;}">
                  <a:extLst>
                    <a:ext uri="{FF2B5EF4-FFF2-40B4-BE49-F238E27FC236}">
                      <a16:creationId xmlns:a16="http://schemas.microsoft.com/office/drawing/2014/main" id="{A142C9DD-8C11-46F5-BBDE-E2C4D6DEB0E6}"/>
                    </a:ext>
                  </a:extLst>
                </p:cNvPr>
                <p:cNvSpPr/>
                <p:nvPr/>
              </p:nvSpPr>
              <p:spPr>
                <a:xfrm>
                  <a:off x="3261471" y="2612916"/>
                  <a:ext cx="424420" cy="463209"/>
                </a:xfrm>
                <a:custGeom>
                  <a:avLst/>
                  <a:gdLst>
                    <a:gd name="connsiteX0" fmla="*/ 0 w 424420"/>
                    <a:gd name="connsiteY0" fmla="*/ 0 h 463209"/>
                    <a:gd name="connsiteX1" fmla="*/ 424420 w 424420"/>
                    <a:gd name="connsiteY1" fmla="*/ 0 h 463209"/>
                    <a:gd name="connsiteX2" fmla="*/ 424420 w 424420"/>
                    <a:gd name="connsiteY2" fmla="*/ 0 h 463209"/>
                    <a:gd name="connsiteX3" fmla="*/ 424420 w 424420"/>
                    <a:gd name="connsiteY3" fmla="*/ 365766 h 463209"/>
                    <a:gd name="connsiteX4" fmla="*/ 326977 w 424420"/>
                    <a:gd name="connsiteY4" fmla="*/ 463209 h 463209"/>
                    <a:gd name="connsiteX5" fmla="*/ 97443 w 424420"/>
                    <a:gd name="connsiteY5" fmla="*/ 463209 h 463209"/>
                    <a:gd name="connsiteX6" fmla="*/ 0 w 424420"/>
                    <a:gd name="connsiteY6" fmla="*/ 365766 h 463209"/>
                    <a:gd name="connsiteX7" fmla="*/ 0 w 424420"/>
                    <a:gd name="connsiteY7" fmla="*/ 0 h 463209"/>
                    <a:gd name="connsiteX8" fmla="*/ 0 w 424420"/>
                    <a:gd name="connsiteY8" fmla="*/ 0 h 4632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24420" h="463209">
                      <a:moveTo>
                        <a:pt x="0" y="0"/>
                      </a:moveTo>
                      <a:lnTo>
                        <a:pt x="424420" y="0"/>
                      </a:lnTo>
                      <a:lnTo>
                        <a:pt x="424420" y="0"/>
                      </a:lnTo>
                      <a:lnTo>
                        <a:pt x="424420" y="365766"/>
                      </a:lnTo>
                      <a:cubicBezTo>
                        <a:pt x="424420" y="419581"/>
                        <a:pt x="380792" y="463209"/>
                        <a:pt x="326977" y="463209"/>
                      </a:cubicBezTo>
                      <a:lnTo>
                        <a:pt x="97443" y="463209"/>
                      </a:lnTo>
                      <a:cubicBezTo>
                        <a:pt x="43626" y="463209"/>
                        <a:pt x="0" y="419581"/>
                        <a:pt x="0" y="365766"/>
                      </a:cubicBez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90909"/>
                </a:solidFill>
                <a:ln w="94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0" name="Graphic 248" descr="{&quot;Key&quot;:&quot;POWER_USER_SHAPE_ICON&quot;,&quot;Value&quot;:&quot;POWER_USER_SHAPE_ICON_STYLE_1&quot;}">
                  <a:extLst>
                    <a:ext uri="{FF2B5EF4-FFF2-40B4-BE49-F238E27FC236}">
                      <a16:creationId xmlns:a16="http://schemas.microsoft.com/office/drawing/2014/main" id="{190003F2-0E73-46C3-BE6C-0C172B1AC69E}"/>
                    </a:ext>
                  </a:extLst>
                </p:cNvPr>
                <p:cNvSpPr/>
                <p:nvPr/>
              </p:nvSpPr>
              <p:spPr>
                <a:xfrm>
                  <a:off x="5337723" y="2612916"/>
                  <a:ext cx="424514" cy="463209"/>
                </a:xfrm>
                <a:custGeom>
                  <a:avLst/>
                  <a:gdLst>
                    <a:gd name="connsiteX0" fmla="*/ 0 w 424514"/>
                    <a:gd name="connsiteY0" fmla="*/ 0 h 463209"/>
                    <a:gd name="connsiteX1" fmla="*/ 424515 w 424514"/>
                    <a:gd name="connsiteY1" fmla="*/ 0 h 463209"/>
                    <a:gd name="connsiteX2" fmla="*/ 424515 w 424514"/>
                    <a:gd name="connsiteY2" fmla="*/ 0 h 463209"/>
                    <a:gd name="connsiteX3" fmla="*/ 424515 w 424514"/>
                    <a:gd name="connsiteY3" fmla="*/ 365766 h 463209"/>
                    <a:gd name="connsiteX4" fmla="*/ 327071 w 424514"/>
                    <a:gd name="connsiteY4" fmla="*/ 463209 h 463209"/>
                    <a:gd name="connsiteX5" fmla="*/ 97443 w 424514"/>
                    <a:gd name="connsiteY5" fmla="*/ 463209 h 463209"/>
                    <a:gd name="connsiteX6" fmla="*/ 0 w 424514"/>
                    <a:gd name="connsiteY6" fmla="*/ 365766 h 463209"/>
                    <a:gd name="connsiteX7" fmla="*/ 0 w 424514"/>
                    <a:gd name="connsiteY7" fmla="*/ 0 h 463209"/>
                    <a:gd name="connsiteX8" fmla="*/ 0 w 424514"/>
                    <a:gd name="connsiteY8" fmla="*/ 0 h 4632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24514" h="463209">
                      <a:moveTo>
                        <a:pt x="0" y="0"/>
                      </a:moveTo>
                      <a:lnTo>
                        <a:pt x="424515" y="0"/>
                      </a:lnTo>
                      <a:lnTo>
                        <a:pt x="424515" y="0"/>
                      </a:lnTo>
                      <a:lnTo>
                        <a:pt x="424515" y="365766"/>
                      </a:lnTo>
                      <a:cubicBezTo>
                        <a:pt x="424515" y="419581"/>
                        <a:pt x="380886" y="463209"/>
                        <a:pt x="327071" y="463209"/>
                      </a:cubicBezTo>
                      <a:lnTo>
                        <a:pt x="97443" y="463209"/>
                      </a:lnTo>
                      <a:cubicBezTo>
                        <a:pt x="43628" y="463209"/>
                        <a:pt x="0" y="419581"/>
                        <a:pt x="0" y="365766"/>
                      </a:cubicBez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90909"/>
                </a:solidFill>
                <a:ln w="94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1" name="Graphic 248" descr="{&quot;Key&quot;:&quot;POWER_USER_SHAPE_ICON&quot;,&quot;Value&quot;:&quot;POWER_USER_SHAPE_ICON_STYLE_1&quot;}">
                  <a:extLst>
                    <a:ext uri="{FF2B5EF4-FFF2-40B4-BE49-F238E27FC236}">
                      <a16:creationId xmlns:a16="http://schemas.microsoft.com/office/drawing/2014/main" id="{121B8443-D4D3-4BA6-B698-8B7A0F596739}"/>
                    </a:ext>
                  </a:extLst>
                </p:cNvPr>
                <p:cNvSpPr/>
                <p:nvPr/>
              </p:nvSpPr>
              <p:spPr>
                <a:xfrm>
                  <a:off x="4198905" y="936418"/>
                  <a:ext cx="598971" cy="204301"/>
                </a:xfrm>
                <a:custGeom>
                  <a:avLst/>
                  <a:gdLst>
                    <a:gd name="connsiteX0" fmla="*/ 598971 w 598971"/>
                    <a:gd name="connsiteY0" fmla="*/ 204302 h 204301"/>
                    <a:gd name="connsiteX1" fmla="*/ 0 w 598971"/>
                    <a:gd name="connsiteY1" fmla="*/ 204302 h 204301"/>
                    <a:gd name="connsiteX2" fmla="*/ 26832 w 598971"/>
                    <a:gd name="connsiteY2" fmla="*/ 0 h 204301"/>
                    <a:gd name="connsiteX3" fmla="*/ 572139 w 598971"/>
                    <a:gd name="connsiteY3" fmla="*/ 0 h 204301"/>
                    <a:gd name="connsiteX4" fmla="*/ 598971 w 598971"/>
                    <a:gd name="connsiteY4" fmla="*/ 204302 h 204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8971" h="204301">
                      <a:moveTo>
                        <a:pt x="598971" y="204302"/>
                      </a:moveTo>
                      <a:lnTo>
                        <a:pt x="0" y="204302"/>
                      </a:lnTo>
                      <a:lnTo>
                        <a:pt x="26832" y="0"/>
                      </a:lnTo>
                      <a:lnTo>
                        <a:pt x="572139" y="0"/>
                      </a:lnTo>
                      <a:lnTo>
                        <a:pt x="598971" y="204302"/>
                      </a:lnTo>
                      <a:close/>
                    </a:path>
                  </a:pathLst>
                </a:custGeom>
                <a:solidFill>
                  <a:srgbClr val="0B274F"/>
                </a:solidFill>
                <a:ln w="94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2" name="Graphic 248" descr="{&quot;Key&quot;:&quot;POWER_USER_SHAPE_ICON&quot;,&quot;Value&quot;:&quot;POWER_USER_SHAPE_ICON_STYLE_1&quot;}">
                  <a:extLst>
                    <a:ext uri="{FF2B5EF4-FFF2-40B4-BE49-F238E27FC236}">
                      <a16:creationId xmlns:a16="http://schemas.microsoft.com/office/drawing/2014/main" id="{D600DD67-D54E-4695-8622-0A7C01D6F594}"/>
                    </a:ext>
                  </a:extLst>
                </p:cNvPr>
                <p:cNvSpPr/>
                <p:nvPr/>
              </p:nvSpPr>
              <p:spPr>
                <a:xfrm>
                  <a:off x="4198905" y="936418"/>
                  <a:ext cx="598971" cy="204301"/>
                </a:xfrm>
                <a:custGeom>
                  <a:avLst/>
                  <a:gdLst>
                    <a:gd name="connsiteX0" fmla="*/ 598971 w 598971"/>
                    <a:gd name="connsiteY0" fmla="*/ 204302 h 204301"/>
                    <a:gd name="connsiteX1" fmla="*/ 0 w 598971"/>
                    <a:gd name="connsiteY1" fmla="*/ 204302 h 204301"/>
                    <a:gd name="connsiteX2" fmla="*/ 26832 w 598971"/>
                    <a:gd name="connsiteY2" fmla="*/ 0 h 204301"/>
                    <a:gd name="connsiteX3" fmla="*/ 572139 w 598971"/>
                    <a:gd name="connsiteY3" fmla="*/ 0 h 204301"/>
                    <a:gd name="connsiteX4" fmla="*/ 598971 w 598971"/>
                    <a:gd name="connsiteY4" fmla="*/ 204302 h 204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8971" h="204301">
                      <a:moveTo>
                        <a:pt x="598971" y="204302"/>
                      </a:moveTo>
                      <a:lnTo>
                        <a:pt x="0" y="204302"/>
                      </a:lnTo>
                      <a:lnTo>
                        <a:pt x="26832" y="0"/>
                      </a:lnTo>
                      <a:lnTo>
                        <a:pt x="572139" y="0"/>
                      </a:lnTo>
                      <a:lnTo>
                        <a:pt x="598971" y="20430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4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3" name="Graphic 248" descr="{&quot;Key&quot;:&quot;POWER_USER_SHAPE_ICON&quot;,&quot;Value&quot;:&quot;POWER_USER_SHAPE_ICON_STYLE_1&quot;}">
                  <a:extLst>
                    <a:ext uri="{FF2B5EF4-FFF2-40B4-BE49-F238E27FC236}">
                      <a16:creationId xmlns:a16="http://schemas.microsoft.com/office/drawing/2014/main" id="{528D0E34-1D62-427E-85C8-21134EC0F44C}"/>
                    </a:ext>
                  </a:extLst>
                </p:cNvPr>
                <p:cNvSpPr/>
                <p:nvPr/>
              </p:nvSpPr>
              <p:spPr>
                <a:xfrm>
                  <a:off x="3501549" y="1140720"/>
                  <a:ext cx="2024187" cy="516779"/>
                </a:xfrm>
                <a:custGeom>
                  <a:avLst/>
                  <a:gdLst>
                    <a:gd name="connsiteX0" fmla="*/ 1523316 w 2024187"/>
                    <a:gd name="connsiteY0" fmla="*/ -22 h 516779"/>
                    <a:gd name="connsiteX1" fmla="*/ 500583 w 2024187"/>
                    <a:gd name="connsiteY1" fmla="*/ -22 h 516779"/>
                    <a:gd name="connsiteX2" fmla="*/ 74562 w 2024187"/>
                    <a:gd name="connsiteY2" fmla="*/ 302759 h 516779"/>
                    <a:gd name="connsiteX3" fmla="*/ -3 w 2024187"/>
                    <a:gd name="connsiteY3" fmla="*/ 516758 h 516779"/>
                    <a:gd name="connsiteX4" fmla="*/ 2024185 w 2024187"/>
                    <a:gd name="connsiteY4" fmla="*/ 516758 h 516779"/>
                    <a:gd name="connsiteX5" fmla="*/ 1949525 w 2024187"/>
                    <a:gd name="connsiteY5" fmla="*/ 302759 h 516779"/>
                    <a:gd name="connsiteX6" fmla="*/ 1523316 w 2024187"/>
                    <a:gd name="connsiteY6" fmla="*/ -22 h 516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24187" h="516779">
                      <a:moveTo>
                        <a:pt x="1523316" y="-22"/>
                      </a:moveTo>
                      <a:lnTo>
                        <a:pt x="500583" y="-22"/>
                      </a:lnTo>
                      <a:cubicBezTo>
                        <a:pt x="308615" y="-33"/>
                        <a:pt x="137670" y="121458"/>
                        <a:pt x="74562" y="302759"/>
                      </a:cubicBezTo>
                      <a:lnTo>
                        <a:pt x="-3" y="516758"/>
                      </a:lnTo>
                      <a:lnTo>
                        <a:pt x="2024185" y="516758"/>
                      </a:lnTo>
                      <a:lnTo>
                        <a:pt x="1949525" y="302759"/>
                      </a:lnTo>
                      <a:cubicBezTo>
                        <a:pt x="1886418" y="121373"/>
                        <a:pt x="1715359" y="-142"/>
                        <a:pt x="1523316" y="-22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 w="94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4" name="Graphic 248" descr="{&quot;Key&quot;:&quot;POWER_USER_SHAPE_ICON&quot;,&quot;Value&quot;:&quot;POWER_USER_SHAPE_ICON_STYLE_1&quot;}">
                  <a:extLst>
                    <a:ext uri="{FF2B5EF4-FFF2-40B4-BE49-F238E27FC236}">
                      <a16:creationId xmlns:a16="http://schemas.microsoft.com/office/drawing/2014/main" id="{DBBC35F9-C69D-4E01-85DE-16F272CDE275}"/>
                    </a:ext>
                  </a:extLst>
                </p:cNvPr>
                <p:cNvSpPr/>
                <p:nvPr/>
              </p:nvSpPr>
              <p:spPr>
                <a:xfrm>
                  <a:off x="3599407" y="1201384"/>
                  <a:ext cx="1859051" cy="455207"/>
                </a:xfrm>
                <a:custGeom>
                  <a:avLst/>
                  <a:gdLst>
                    <a:gd name="connsiteX0" fmla="*/ 1859049 w 1859051"/>
                    <a:gd name="connsiteY0" fmla="*/ 455185 h 455207"/>
                    <a:gd name="connsiteX1" fmla="*/ -3 w 1859051"/>
                    <a:gd name="connsiteY1" fmla="*/ 455185 h 455207"/>
                    <a:gd name="connsiteX2" fmla="*/ 75315 w 1859051"/>
                    <a:gd name="connsiteY2" fmla="*/ 235914 h 455207"/>
                    <a:gd name="connsiteX3" fmla="*/ 406717 w 1859051"/>
                    <a:gd name="connsiteY3" fmla="*/ -22 h 455207"/>
                    <a:gd name="connsiteX4" fmla="*/ 1466168 w 1859051"/>
                    <a:gd name="connsiteY4" fmla="*/ -22 h 455207"/>
                    <a:gd name="connsiteX5" fmla="*/ 1803501 w 1859051"/>
                    <a:gd name="connsiteY5" fmla="*/ 255967 h 4552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59051" h="455207">
                      <a:moveTo>
                        <a:pt x="1859049" y="455185"/>
                      </a:moveTo>
                      <a:lnTo>
                        <a:pt x="-3" y="455185"/>
                      </a:lnTo>
                      <a:lnTo>
                        <a:pt x="75315" y="235914"/>
                      </a:lnTo>
                      <a:cubicBezTo>
                        <a:pt x="124131" y="94616"/>
                        <a:pt x="257229" y="-140"/>
                        <a:pt x="406717" y="-22"/>
                      </a:cubicBezTo>
                      <a:lnTo>
                        <a:pt x="1466168" y="-22"/>
                      </a:lnTo>
                      <a:cubicBezTo>
                        <a:pt x="1623311" y="-30"/>
                        <a:pt x="1761219" y="104624"/>
                        <a:pt x="1803501" y="255967"/>
                      </a:cubicBezTo>
                      <a:close/>
                    </a:path>
                  </a:pathLst>
                </a:custGeom>
                <a:solidFill>
                  <a:srgbClr val="000000">
                    <a:alpha val="68000"/>
                  </a:srgbClr>
                </a:solidFill>
                <a:ln w="94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5" name="Graphic 248" descr="{&quot;Key&quot;:&quot;POWER_USER_SHAPE_ICON&quot;,&quot;Value&quot;:&quot;POWER_USER_SHAPE_ICON_STYLE_1&quot;}">
                  <a:extLst>
                    <a:ext uri="{FF2B5EF4-FFF2-40B4-BE49-F238E27FC236}">
                      <a16:creationId xmlns:a16="http://schemas.microsoft.com/office/drawing/2014/main" id="{EABEB5F8-8A34-40BF-82C1-D002E4D3AC15}"/>
                    </a:ext>
                  </a:extLst>
                </p:cNvPr>
                <p:cNvSpPr/>
                <p:nvPr/>
              </p:nvSpPr>
              <p:spPr>
                <a:xfrm>
                  <a:off x="3327751" y="1657217"/>
                  <a:ext cx="2368205" cy="364916"/>
                </a:xfrm>
                <a:custGeom>
                  <a:avLst/>
                  <a:gdLst>
                    <a:gd name="connsiteX0" fmla="*/ -3 w 2368205"/>
                    <a:gd name="connsiteY0" fmla="*/ 290614 h 364916"/>
                    <a:gd name="connsiteX1" fmla="*/ -3 w 2368205"/>
                    <a:gd name="connsiteY1" fmla="*/ 290614 h 364916"/>
                    <a:gd name="connsiteX2" fmla="*/ 2341653 w 2368205"/>
                    <a:gd name="connsiteY2" fmla="*/ 293909 h 364916"/>
                    <a:gd name="connsiteX3" fmla="*/ 2368203 w 2368205"/>
                    <a:gd name="connsiteY3" fmla="*/ 290614 h 364916"/>
                    <a:gd name="connsiteX4" fmla="*/ 2208151 w 2368205"/>
                    <a:gd name="connsiteY4" fmla="*/ 16736 h 364916"/>
                    <a:gd name="connsiteX5" fmla="*/ 2194311 w 2368205"/>
                    <a:gd name="connsiteY5" fmla="*/ -22 h 364916"/>
                    <a:gd name="connsiteX6" fmla="*/ 173794 w 2368205"/>
                    <a:gd name="connsiteY6" fmla="*/ -22 h 364916"/>
                    <a:gd name="connsiteX7" fmla="*/ 159861 w 2368205"/>
                    <a:gd name="connsiteY7" fmla="*/ 16736 h 364916"/>
                    <a:gd name="connsiteX8" fmla="*/ -3 w 2368205"/>
                    <a:gd name="connsiteY8" fmla="*/ 290614 h 364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68205" h="364916">
                      <a:moveTo>
                        <a:pt x="-3" y="290614"/>
                      </a:moveTo>
                      <a:lnTo>
                        <a:pt x="-3" y="290614"/>
                      </a:lnTo>
                      <a:cubicBezTo>
                        <a:pt x="777407" y="388537"/>
                        <a:pt x="1563969" y="389648"/>
                        <a:pt x="2341653" y="293909"/>
                      </a:cubicBezTo>
                      <a:lnTo>
                        <a:pt x="2368203" y="290614"/>
                      </a:lnTo>
                      <a:cubicBezTo>
                        <a:pt x="2329969" y="191287"/>
                        <a:pt x="2275919" y="98796"/>
                        <a:pt x="2208151" y="16736"/>
                      </a:cubicBezTo>
                      <a:lnTo>
                        <a:pt x="2194311" y="-22"/>
                      </a:lnTo>
                      <a:lnTo>
                        <a:pt x="173794" y="-22"/>
                      </a:lnTo>
                      <a:lnTo>
                        <a:pt x="159861" y="16736"/>
                      </a:lnTo>
                      <a:cubicBezTo>
                        <a:pt x="92181" y="98834"/>
                        <a:pt x="38199" y="191316"/>
                        <a:pt x="-3" y="290614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 w="94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6" name="Graphic 248" descr="{&quot;Key&quot;:&quot;POWER_USER_SHAPE_ICON&quot;,&quot;Value&quot;:&quot;POWER_USER_SHAPE_ICON_STYLE_1&quot;}">
                  <a:extLst>
                    <a:ext uri="{FF2B5EF4-FFF2-40B4-BE49-F238E27FC236}">
                      <a16:creationId xmlns:a16="http://schemas.microsoft.com/office/drawing/2014/main" id="{F68D6BF2-890A-4A05-8760-C96527BAAE47}"/>
                    </a:ext>
                  </a:extLst>
                </p:cNvPr>
                <p:cNvSpPr/>
                <p:nvPr/>
              </p:nvSpPr>
              <p:spPr>
                <a:xfrm>
                  <a:off x="3288183" y="1688581"/>
                  <a:ext cx="2368205" cy="364916"/>
                </a:xfrm>
                <a:custGeom>
                  <a:avLst/>
                  <a:gdLst>
                    <a:gd name="connsiteX0" fmla="*/ -3 w 2368205"/>
                    <a:gd name="connsiteY0" fmla="*/ 290614 h 364916"/>
                    <a:gd name="connsiteX1" fmla="*/ -3 w 2368205"/>
                    <a:gd name="connsiteY1" fmla="*/ 290614 h 364916"/>
                    <a:gd name="connsiteX2" fmla="*/ 2341653 w 2368205"/>
                    <a:gd name="connsiteY2" fmla="*/ 293909 h 364916"/>
                    <a:gd name="connsiteX3" fmla="*/ 2368203 w 2368205"/>
                    <a:gd name="connsiteY3" fmla="*/ 290614 h 364916"/>
                    <a:gd name="connsiteX4" fmla="*/ 2208151 w 2368205"/>
                    <a:gd name="connsiteY4" fmla="*/ 16736 h 364916"/>
                    <a:gd name="connsiteX5" fmla="*/ 2194311 w 2368205"/>
                    <a:gd name="connsiteY5" fmla="*/ -22 h 364916"/>
                    <a:gd name="connsiteX6" fmla="*/ 173794 w 2368205"/>
                    <a:gd name="connsiteY6" fmla="*/ -22 h 364916"/>
                    <a:gd name="connsiteX7" fmla="*/ 159861 w 2368205"/>
                    <a:gd name="connsiteY7" fmla="*/ 16736 h 364916"/>
                    <a:gd name="connsiteX8" fmla="*/ -3 w 2368205"/>
                    <a:gd name="connsiteY8" fmla="*/ 290614 h 364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68205" h="364916">
                      <a:moveTo>
                        <a:pt x="-3" y="290614"/>
                      </a:moveTo>
                      <a:lnTo>
                        <a:pt x="-3" y="290614"/>
                      </a:lnTo>
                      <a:cubicBezTo>
                        <a:pt x="777407" y="388537"/>
                        <a:pt x="1563969" y="389648"/>
                        <a:pt x="2341653" y="293909"/>
                      </a:cubicBezTo>
                      <a:lnTo>
                        <a:pt x="2368203" y="290614"/>
                      </a:lnTo>
                      <a:cubicBezTo>
                        <a:pt x="2329969" y="191287"/>
                        <a:pt x="2275919" y="98796"/>
                        <a:pt x="2208151" y="16736"/>
                      </a:cubicBezTo>
                      <a:lnTo>
                        <a:pt x="2194311" y="-22"/>
                      </a:lnTo>
                      <a:lnTo>
                        <a:pt x="173794" y="-22"/>
                      </a:lnTo>
                      <a:lnTo>
                        <a:pt x="159861" y="16736"/>
                      </a:lnTo>
                      <a:cubicBezTo>
                        <a:pt x="92181" y="98834"/>
                        <a:pt x="38199" y="191316"/>
                        <a:pt x="-3" y="290614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 w="94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7" name="Graphic 248" descr="{&quot;Key&quot;:&quot;POWER_USER_SHAPE_ICON&quot;,&quot;Value&quot;:&quot;POWER_USER_SHAPE_ICON_STYLE_1&quot;}">
                  <a:extLst>
                    <a:ext uri="{FF2B5EF4-FFF2-40B4-BE49-F238E27FC236}">
                      <a16:creationId xmlns:a16="http://schemas.microsoft.com/office/drawing/2014/main" id="{708506C3-3945-4D53-B447-9D9EA01EC365}"/>
                    </a:ext>
                  </a:extLst>
                </p:cNvPr>
                <p:cNvSpPr/>
                <p:nvPr/>
              </p:nvSpPr>
              <p:spPr>
                <a:xfrm>
                  <a:off x="4010891" y="2050098"/>
                  <a:ext cx="1001925" cy="287717"/>
                </a:xfrm>
                <a:custGeom>
                  <a:avLst/>
                  <a:gdLst>
                    <a:gd name="connsiteX0" fmla="*/ 500963 w 1001925"/>
                    <a:gd name="connsiteY0" fmla="*/ 0 h 287717"/>
                    <a:gd name="connsiteX1" fmla="*/ 0 w 1001925"/>
                    <a:gd name="connsiteY1" fmla="*/ 0 h 287717"/>
                    <a:gd name="connsiteX2" fmla="*/ 99891 w 1001925"/>
                    <a:gd name="connsiteY2" fmla="*/ 287717 h 287717"/>
                    <a:gd name="connsiteX3" fmla="*/ 500963 w 1001925"/>
                    <a:gd name="connsiteY3" fmla="*/ 287717 h 287717"/>
                    <a:gd name="connsiteX4" fmla="*/ 901941 w 1001925"/>
                    <a:gd name="connsiteY4" fmla="*/ 287717 h 287717"/>
                    <a:gd name="connsiteX5" fmla="*/ 1001926 w 1001925"/>
                    <a:gd name="connsiteY5" fmla="*/ 0 h 287717"/>
                    <a:gd name="connsiteX6" fmla="*/ 500963 w 1001925"/>
                    <a:gd name="connsiteY6" fmla="*/ 0 h 287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01925" h="287717">
                      <a:moveTo>
                        <a:pt x="500963" y="0"/>
                      </a:moveTo>
                      <a:lnTo>
                        <a:pt x="0" y="0"/>
                      </a:lnTo>
                      <a:lnTo>
                        <a:pt x="99891" y="287717"/>
                      </a:lnTo>
                      <a:lnTo>
                        <a:pt x="500963" y="287717"/>
                      </a:lnTo>
                      <a:lnTo>
                        <a:pt x="901941" y="287717"/>
                      </a:lnTo>
                      <a:lnTo>
                        <a:pt x="1001926" y="0"/>
                      </a:lnTo>
                      <a:lnTo>
                        <a:pt x="5009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4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8" name="Graphic 248" descr="{&quot;Key&quot;:&quot;POWER_USER_SHAPE_ICON&quot;,&quot;Value&quot;:&quot;POWER_USER_SHAPE_ICON_STYLE_1&quot;}">
                  <a:extLst>
                    <a:ext uri="{FF2B5EF4-FFF2-40B4-BE49-F238E27FC236}">
                      <a16:creationId xmlns:a16="http://schemas.microsoft.com/office/drawing/2014/main" id="{6AE998F6-5870-4195-8B5C-915F0EE8B8D9}"/>
                    </a:ext>
                  </a:extLst>
                </p:cNvPr>
                <p:cNvSpPr/>
                <p:nvPr/>
              </p:nvSpPr>
              <p:spPr>
                <a:xfrm>
                  <a:off x="4047609" y="2072882"/>
                  <a:ext cx="928490" cy="242149"/>
                </a:xfrm>
                <a:custGeom>
                  <a:avLst/>
                  <a:gdLst>
                    <a:gd name="connsiteX0" fmla="*/ 464245 w 928490"/>
                    <a:gd name="connsiteY0" fmla="*/ 0 h 242149"/>
                    <a:gd name="connsiteX1" fmla="*/ 0 w 928490"/>
                    <a:gd name="connsiteY1" fmla="*/ 0 h 242149"/>
                    <a:gd name="connsiteX2" fmla="*/ 92548 w 928490"/>
                    <a:gd name="connsiteY2" fmla="*/ 242149 h 242149"/>
                    <a:gd name="connsiteX3" fmla="*/ 464245 w 928490"/>
                    <a:gd name="connsiteY3" fmla="*/ 242149 h 242149"/>
                    <a:gd name="connsiteX4" fmla="*/ 835943 w 928490"/>
                    <a:gd name="connsiteY4" fmla="*/ 242149 h 242149"/>
                    <a:gd name="connsiteX5" fmla="*/ 928490 w 928490"/>
                    <a:gd name="connsiteY5" fmla="*/ 0 h 242149"/>
                    <a:gd name="connsiteX6" fmla="*/ 464245 w 928490"/>
                    <a:gd name="connsiteY6" fmla="*/ 0 h 242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28490" h="242149">
                      <a:moveTo>
                        <a:pt x="464245" y="0"/>
                      </a:moveTo>
                      <a:lnTo>
                        <a:pt x="0" y="0"/>
                      </a:lnTo>
                      <a:lnTo>
                        <a:pt x="92548" y="242149"/>
                      </a:lnTo>
                      <a:lnTo>
                        <a:pt x="464245" y="242149"/>
                      </a:lnTo>
                      <a:lnTo>
                        <a:pt x="835943" y="242149"/>
                      </a:lnTo>
                      <a:lnTo>
                        <a:pt x="928490" y="0"/>
                      </a:lnTo>
                      <a:lnTo>
                        <a:pt x="464245" y="0"/>
                      </a:lnTo>
                      <a:close/>
                    </a:path>
                  </a:pathLst>
                </a:custGeom>
                <a:solidFill>
                  <a:srgbClr val="0B274F"/>
                </a:solidFill>
                <a:ln w="94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9" name="Graphic 248" descr="{&quot;Key&quot;:&quot;POWER_USER_SHAPE_ICON&quot;,&quot;Value&quot;:&quot;POWER_USER_SHAPE_ICON_STYLE_1&quot;}">
                  <a:extLst>
                    <a:ext uri="{FF2B5EF4-FFF2-40B4-BE49-F238E27FC236}">
                      <a16:creationId xmlns:a16="http://schemas.microsoft.com/office/drawing/2014/main" id="{D9DCB69E-38CB-4404-BA85-626BF6625D6E}"/>
                    </a:ext>
                  </a:extLst>
                </p:cNvPr>
                <p:cNvSpPr/>
                <p:nvPr/>
              </p:nvSpPr>
              <p:spPr>
                <a:xfrm>
                  <a:off x="4047609" y="2072882"/>
                  <a:ext cx="928490" cy="242149"/>
                </a:xfrm>
                <a:custGeom>
                  <a:avLst/>
                  <a:gdLst>
                    <a:gd name="connsiteX0" fmla="*/ 464245 w 928490"/>
                    <a:gd name="connsiteY0" fmla="*/ 0 h 242149"/>
                    <a:gd name="connsiteX1" fmla="*/ 0 w 928490"/>
                    <a:gd name="connsiteY1" fmla="*/ 0 h 242149"/>
                    <a:gd name="connsiteX2" fmla="*/ 92548 w 928490"/>
                    <a:gd name="connsiteY2" fmla="*/ 242149 h 242149"/>
                    <a:gd name="connsiteX3" fmla="*/ 464245 w 928490"/>
                    <a:gd name="connsiteY3" fmla="*/ 242149 h 242149"/>
                    <a:gd name="connsiteX4" fmla="*/ 835943 w 928490"/>
                    <a:gd name="connsiteY4" fmla="*/ 242149 h 242149"/>
                    <a:gd name="connsiteX5" fmla="*/ 928490 w 928490"/>
                    <a:gd name="connsiteY5" fmla="*/ 0 h 242149"/>
                    <a:gd name="connsiteX6" fmla="*/ 464245 w 928490"/>
                    <a:gd name="connsiteY6" fmla="*/ 0 h 242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28490" h="242149">
                      <a:moveTo>
                        <a:pt x="464245" y="0"/>
                      </a:moveTo>
                      <a:lnTo>
                        <a:pt x="0" y="0"/>
                      </a:lnTo>
                      <a:lnTo>
                        <a:pt x="92548" y="242149"/>
                      </a:lnTo>
                      <a:lnTo>
                        <a:pt x="464245" y="242149"/>
                      </a:lnTo>
                      <a:lnTo>
                        <a:pt x="835943" y="242149"/>
                      </a:lnTo>
                      <a:lnTo>
                        <a:pt x="928490" y="0"/>
                      </a:lnTo>
                      <a:lnTo>
                        <a:pt x="46424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4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0" name="Graphic 248" descr="{&quot;Key&quot;:&quot;POWER_USER_SHAPE_ICON&quot;,&quot;Value&quot;:&quot;POWER_USER_SHAPE_ICON_STYLE_1&quot;}">
                  <a:extLst>
                    <a:ext uri="{FF2B5EF4-FFF2-40B4-BE49-F238E27FC236}">
                      <a16:creationId xmlns:a16="http://schemas.microsoft.com/office/drawing/2014/main" id="{46CAEA44-838F-4741-A2F5-1B3693F56752}"/>
                    </a:ext>
                  </a:extLst>
                </p:cNvPr>
                <p:cNvSpPr/>
                <p:nvPr/>
              </p:nvSpPr>
              <p:spPr>
                <a:xfrm>
                  <a:off x="4047609" y="2100561"/>
                  <a:ext cx="924724" cy="30315"/>
                </a:xfrm>
                <a:custGeom>
                  <a:avLst/>
                  <a:gdLst>
                    <a:gd name="connsiteX0" fmla="*/ 0 w 924724"/>
                    <a:gd name="connsiteY0" fmla="*/ 0 h 30315"/>
                    <a:gd name="connsiteX1" fmla="*/ 924724 w 924724"/>
                    <a:gd name="connsiteY1" fmla="*/ 0 h 30315"/>
                    <a:gd name="connsiteX2" fmla="*/ 924724 w 924724"/>
                    <a:gd name="connsiteY2" fmla="*/ 30316 h 30315"/>
                    <a:gd name="connsiteX3" fmla="*/ 0 w 924724"/>
                    <a:gd name="connsiteY3" fmla="*/ 30316 h 303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24724" h="30315">
                      <a:moveTo>
                        <a:pt x="0" y="0"/>
                      </a:moveTo>
                      <a:lnTo>
                        <a:pt x="924724" y="0"/>
                      </a:lnTo>
                      <a:lnTo>
                        <a:pt x="924724" y="30316"/>
                      </a:lnTo>
                      <a:lnTo>
                        <a:pt x="0" y="303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4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1" name="Graphic 248" descr="{&quot;Key&quot;:&quot;POWER_USER_SHAPE_ICON&quot;,&quot;Value&quot;:&quot;POWER_USER_SHAPE_ICON_STYLE_1&quot;}">
                  <a:extLst>
                    <a:ext uri="{FF2B5EF4-FFF2-40B4-BE49-F238E27FC236}">
                      <a16:creationId xmlns:a16="http://schemas.microsoft.com/office/drawing/2014/main" id="{847917E4-7D1C-40EB-8DA5-54BC147A5B73}"/>
                    </a:ext>
                  </a:extLst>
                </p:cNvPr>
                <p:cNvSpPr/>
                <p:nvPr/>
              </p:nvSpPr>
              <p:spPr>
                <a:xfrm>
                  <a:off x="4077548" y="2178798"/>
                  <a:ext cx="868988" cy="30315"/>
                </a:xfrm>
                <a:custGeom>
                  <a:avLst/>
                  <a:gdLst>
                    <a:gd name="connsiteX0" fmla="*/ 0 w 868988"/>
                    <a:gd name="connsiteY0" fmla="*/ 0 h 30315"/>
                    <a:gd name="connsiteX1" fmla="*/ 868989 w 868988"/>
                    <a:gd name="connsiteY1" fmla="*/ 0 h 30315"/>
                    <a:gd name="connsiteX2" fmla="*/ 868989 w 868988"/>
                    <a:gd name="connsiteY2" fmla="*/ 30316 h 30315"/>
                    <a:gd name="connsiteX3" fmla="*/ 0 w 868988"/>
                    <a:gd name="connsiteY3" fmla="*/ 30316 h 303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8988" h="30315">
                      <a:moveTo>
                        <a:pt x="0" y="0"/>
                      </a:moveTo>
                      <a:lnTo>
                        <a:pt x="868989" y="0"/>
                      </a:lnTo>
                      <a:lnTo>
                        <a:pt x="868989" y="30316"/>
                      </a:lnTo>
                      <a:lnTo>
                        <a:pt x="0" y="303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4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2" name="Graphic 248" descr="{&quot;Key&quot;:&quot;POWER_USER_SHAPE_ICON&quot;,&quot;Value&quot;:&quot;POWER_USER_SHAPE_ICON_STYLE_1&quot;}">
                  <a:extLst>
                    <a:ext uri="{FF2B5EF4-FFF2-40B4-BE49-F238E27FC236}">
                      <a16:creationId xmlns:a16="http://schemas.microsoft.com/office/drawing/2014/main" id="{71BEC5C8-2F21-46C2-963A-56F020AABF47}"/>
                    </a:ext>
                  </a:extLst>
                </p:cNvPr>
                <p:cNvSpPr/>
                <p:nvPr/>
              </p:nvSpPr>
              <p:spPr>
                <a:xfrm>
                  <a:off x="4098731" y="2257036"/>
                  <a:ext cx="814853" cy="30315"/>
                </a:xfrm>
                <a:custGeom>
                  <a:avLst/>
                  <a:gdLst>
                    <a:gd name="connsiteX0" fmla="*/ 0 w 814853"/>
                    <a:gd name="connsiteY0" fmla="*/ 0 h 30315"/>
                    <a:gd name="connsiteX1" fmla="*/ 814853 w 814853"/>
                    <a:gd name="connsiteY1" fmla="*/ 0 h 30315"/>
                    <a:gd name="connsiteX2" fmla="*/ 814853 w 814853"/>
                    <a:gd name="connsiteY2" fmla="*/ 30316 h 30315"/>
                    <a:gd name="connsiteX3" fmla="*/ 0 w 814853"/>
                    <a:gd name="connsiteY3" fmla="*/ 30316 h 303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14853" h="30315">
                      <a:moveTo>
                        <a:pt x="0" y="0"/>
                      </a:moveTo>
                      <a:lnTo>
                        <a:pt x="814853" y="0"/>
                      </a:lnTo>
                      <a:lnTo>
                        <a:pt x="814853" y="30316"/>
                      </a:lnTo>
                      <a:lnTo>
                        <a:pt x="0" y="303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4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3" name="Graphic 248" descr="{&quot;Key&quot;:&quot;POWER_USER_SHAPE_ICON&quot;,&quot;Value&quot;:&quot;POWER_USER_SHAPE_ICON_STYLE_1&quot;}">
                  <a:extLst>
                    <a:ext uri="{FF2B5EF4-FFF2-40B4-BE49-F238E27FC236}">
                      <a16:creationId xmlns:a16="http://schemas.microsoft.com/office/drawing/2014/main" id="{0A8C2DFA-40F9-4233-8152-2091096A49A4}"/>
                    </a:ext>
                  </a:extLst>
                </p:cNvPr>
                <p:cNvSpPr/>
                <p:nvPr/>
              </p:nvSpPr>
              <p:spPr>
                <a:xfrm>
                  <a:off x="3780322" y="2612916"/>
                  <a:ext cx="1463440" cy="168431"/>
                </a:xfrm>
                <a:custGeom>
                  <a:avLst/>
                  <a:gdLst>
                    <a:gd name="connsiteX0" fmla="*/ 1463438 w 1463440"/>
                    <a:gd name="connsiteY0" fmla="*/ 168409 h 168431"/>
                    <a:gd name="connsiteX1" fmla="*/ -3 w 1463440"/>
                    <a:gd name="connsiteY1" fmla="*/ 168409 h 168431"/>
                    <a:gd name="connsiteX2" fmla="*/ 282442 w 1463440"/>
                    <a:gd name="connsiteY2" fmla="*/ -22 h 168431"/>
                    <a:gd name="connsiteX3" fmla="*/ 1180522 w 1463440"/>
                    <a:gd name="connsiteY3" fmla="*/ -22 h 168431"/>
                    <a:gd name="connsiteX4" fmla="*/ 1462967 w 1463440"/>
                    <a:gd name="connsiteY4" fmla="*/ 168409 h 1684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63440" h="168431">
                      <a:moveTo>
                        <a:pt x="1463438" y="168409"/>
                      </a:moveTo>
                      <a:lnTo>
                        <a:pt x="-3" y="168409"/>
                      </a:lnTo>
                      <a:cubicBezTo>
                        <a:pt x="-3" y="75391"/>
                        <a:pt x="126532" y="-22"/>
                        <a:pt x="282442" y="-22"/>
                      </a:cubicBezTo>
                      <a:lnTo>
                        <a:pt x="1180522" y="-22"/>
                      </a:lnTo>
                      <a:cubicBezTo>
                        <a:pt x="1336620" y="-22"/>
                        <a:pt x="1462967" y="75297"/>
                        <a:pt x="1462967" y="168409"/>
                      </a:cubicBezTo>
                      <a:close/>
                    </a:path>
                  </a:pathLst>
                </a:custGeom>
                <a:solidFill>
                  <a:srgbClr val="090909">
                    <a:alpha val="44000"/>
                  </a:srgbClr>
                </a:solidFill>
                <a:ln w="94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4" name="Graphic 248" descr="{&quot;Key&quot;:&quot;POWER_USER_SHAPE_ICON&quot;,&quot;Value&quot;:&quot;POWER_USER_SHAPE_ICON_STYLE_1&quot;}">
                  <a:extLst>
                    <a:ext uri="{FF2B5EF4-FFF2-40B4-BE49-F238E27FC236}">
                      <a16:creationId xmlns:a16="http://schemas.microsoft.com/office/drawing/2014/main" id="{10FAAB9B-7E20-48A6-88C9-418EED8C5787}"/>
                    </a:ext>
                  </a:extLst>
                </p:cNvPr>
                <p:cNvSpPr/>
                <p:nvPr/>
              </p:nvSpPr>
              <p:spPr>
                <a:xfrm>
                  <a:off x="4286934" y="975772"/>
                  <a:ext cx="94901" cy="122769"/>
                </a:xfrm>
                <a:custGeom>
                  <a:avLst/>
                  <a:gdLst>
                    <a:gd name="connsiteX0" fmla="*/ 31630 w 94901"/>
                    <a:gd name="connsiteY0" fmla="*/ 122747 h 122769"/>
                    <a:gd name="connsiteX1" fmla="*/ 31630 w 94901"/>
                    <a:gd name="connsiteY1" fmla="*/ 13630 h 122769"/>
                    <a:gd name="connsiteX2" fmla="*/ -3 w 94901"/>
                    <a:gd name="connsiteY2" fmla="*/ 13630 h 122769"/>
                    <a:gd name="connsiteX3" fmla="*/ -3 w 94901"/>
                    <a:gd name="connsiteY3" fmla="*/ -22 h 122769"/>
                    <a:gd name="connsiteX4" fmla="*/ 94898 w 94901"/>
                    <a:gd name="connsiteY4" fmla="*/ -22 h 122769"/>
                    <a:gd name="connsiteX5" fmla="*/ 94898 w 94901"/>
                    <a:gd name="connsiteY5" fmla="*/ 13630 h 122769"/>
                    <a:gd name="connsiteX6" fmla="*/ 63359 w 94901"/>
                    <a:gd name="connsiteY6" fmla="*/ 13630 h 122769"/>
                    <a:gd name="connsiteX7" fmla="*/ 63359 w 94901"/>
                    <a:gd name="connsiteY7" fmla="*/ 122747 h 1227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4901" h="122769">
                      <a:moveTo>
                        <a:pt x="31630" y="122747"/>
                      </a:moveTo>
                      <a:lnTo>
                        <a:pt x="31630" y="13630"/>
                      </a:lnTo>
                      <a:lnTo>
                        <a:pt x="-3" y="13630"/>
                      </a:lnTo>
                      <a:lnTo>
                        <a:pt x="-3" y="-22"/>
                      </a:lnTo>
                      <a:lnTo>
                        <a:pt x="94898" y="-22"/>
                      </a:lnTo>
                      <a:lnTo>
                        <a:pt x="94898" y="13630"/>
                      </a:lnTo>
                      <a:lnTo>
                        <a:pt x="63359" y="13630"/>
                      </a:lnTo>
                      <a:lnTo>
                        <a:pt x="63359" y="12274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4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5" name="Graphic 248" descr="{&quot;Key&quot;:&quot;POWER_USER_SHAPE_ICON&quot;,&quot;Value&quot;:&quot;POWER_USER_SHAPE_ICON_STYLE_1&quot;}">
                  <a:extLst>
                    <a:ext uri="{FF2B5EF4-FFF2-40B4-BE49-F238E27FC236}">
                      <a16:creationId xmlns:a16="http://schemas.microsoft.com/office/drawing/2014/main" id="{DB6C8C9F-45B3-438B-AE89-A54BEFDA5152}"/>
                    </a:ext>
                  </a:extLst>
                </p:cNvPr>
                <p:cNvSpPr/>
                <p:nvPr/>
              </p:nvSpPr>
              <p:spPr>
                <a:xfrm>
                  <a:off x="4397746" y="976138"/>
                  <a:ext cx="95089" cy="122497"/>
                </a:xfrm>
                <a:custGeom>
                  <a:avLst/>
                  <a:gdLst>
                    <a:gd name="connsiteX0" fmla="*/ -3 w 95089"/>
                    <a:gd name="connsiteY0" fmla="*/ 122381 h 122497"/>
                    <a:gd name="connsiteX1" fmla="*/ -3 w 95089"/>
                    <a:gd name="connsiteY1" fmla="*/ 26821 h 122497"/>
                    <a:gd name="connsiteX2" fmla="*/ 9412 w 95089"/>
                    <a:gd name="connsiteY2" fmla="*/ 7991 h 122497"/>
                    <a:gd name="connsiteX3" fmla="*/ 31631 w 95089"/>
                    <a:gd name="connsiteY3" fmla="*/ -12 h 122497"/>
                    <a:gd name="connsiteX4" fmla="*/ 63359 w 95089"/>
                    <a:gd name="connsiteY4" fmla="*/ -12 h 122497"/>
                    <a:gd name="connsiteX5" fmla="*/ 85672 w 95089"/>
                    <a:gd name="connsiteY5" fmla="*/ 8085 h 122497"/>
                    <a:gd name="connsiteX6" fmla="*/ 95087 w 95089"/>
                    <a:gd name="connsiteY6" fmla="*/ 26915 h 122497"/>
                    <a:gd name="connsiteX7" fmla="*/ 95087 w 95089"/>
                    <a:gd name="connsiteY7" fmla="*/ 122381 h 122497"/>
                    <a:gd name="connsiteX8" fmla="*/ 63453 w 95089"/>
                    <a:gd name="connsiteY8" fmla="*/ 122381 h 122497"/>
                    <a:gd name="connsiteX9" fmla="*/ 63453 w 95089"/>
                    <a:gd name="connsiteY9" fmla="*/ 67869 h 122497"/>
                    <a:gd name="connsiteX10" fmla="*/ 31725 w 95089"/>
                    <a:gd name="connsiteY10" fmla="*/ 67869 h 122497"/>
                    <a:gd name="connsiteX11" fmla="*/ 31725 w 95089"/>
                    <a:gd name="connsiteY11" fmla="*/ 122475 h 122497"/>
                    <a:gd name="connsiteX12" fmla="*/ 31537 w 95089"/>
                    <a:gd name="connsiteY12" fmla="*/ 54218 h 122497"/>
                    <a:gd name="connsiteX13" fmla="*/ 63264 w 95089"/>
                    <a:gd name="connsiteY13" fmla="*/ 54218 h 122497"/>
                    <a:gd name="connsiteX14" fmla="*/ 63264 w 95089"/>
                    <a:gd name="connsiteY14" fmla="*/ 26821 h 122497"/>
                    <a:gd name="connsiteX15" fmla="*/ 58557 w 95089"/>
                    <a:gd name="connsiteY15" fmla="*/ 17406 h 122497"/>
                    <a:gd name="connsiteX16" fmla="*/ 47448 w 95089"/>
                    <a:gd name="connsiteY16" fmla="*/ 13357 h 122497"/>
                    <a:gd name="connsiteX17" fmla="*/ 36244 w 95089"/>
                    <a:gd name="connsiteY17" fmla="*/ 17406 h 122497"/>
                    <a:gd name="connsiteX18" fmla="*/ 31537 w 95089"/>
                    <a:gd name="connsiteY18" fmla="*/ 26821 h 1224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95089" h="122497">
                      <a:moveTo>
                        <a:pt x="-3" y="122381"/>
                      </a:moveTo>
                      <a:lnTo>
                        <a:pt x="-3" y="26821"/>
                      </a:lnTo>
                      <a:cubicBezTo>
                        <a:pt x="147" y="19450"/>
                        <a:pt x="3612" y="12537"/>
                        <a:pt x="9412" y="7991"/>
                      </a:cubicBezTo>
                      <a:cubicBezTo>
                        <a:pt x="15559" y="2638"/>
                        <a:pt x="23487" y="-217"/>
                        <a:pt x="31631" y="-12"/>
                      </a:cubicBezTo>
                      <a:lnTo>
                        <a:pt x="63359" y="-12"/>
                      </a:lnTo>
                      <a:cubicBezTo>
                        <a:pt x="71540" y="-169"/>
                        <a:pt x="79496" y="2716"/>
                        <a:pt x="85672" y="8085"/>
                      </a:cubicBezTo>
                      <a:cubicBezTo>
                        <a:pt x="91471" y="12632"/>
                        <a:pt x="94936" y="19544"/>
                        <a:pt x="95087" y="26915"/>
                      </a:cubicBezTo>
                      <a:lnTo>
                        <a:pt x="95087" y="122381"/>
                      </a:lnTo>
                      <a:lnTo>
                        <a:pt x="63453" y="122381"/>
                      </a:lnTo>
                      <a:lnTo>
                        <a:pt x="63453" y="67869"/>
                      </a:lnTo>
                      <a:lnTo>
                        <a:pt x="31725" y="67869"/>
                      </a:lnTo>
                      <a:lnTo>
                        <a:pt x="31725" y="122475"/>
                      </a:lnTo>
                      <a:close/>
                      <a:moveTo>
                        <a:pt x="31537" y="54218"/>
                      </a:moveTo>
                      <a:lnTo>
                        <a:pt x="63264" y="54218"/>
                      </a:lnTo>
                      <a:lnTo>
                        <a:pt x="63264" y="26821"/>
                      </a:lnTo>
                      <a:cubicBezTo>
                        <a:pt x="63246" y="23120"/>
                        <a:pt x="61513" y="19638"/>
                        <a:pt x="58557" y="17406"/>
                      </a:cubicBezTo>
                      <a:cubicBezTo>
                        <a:pt x="55469" y="14743"/>
                        <a:pt x="51524" y="13304"/>
                        <a:pt x="47448" y="13357"/>
                      </a:cubicBezTo>
                      <a:cubicBezTo>
                        <a:pt x="43343" y="13298"/>
                        <a:pt x="39360" y="14738"/>
                        <a:pt x="36244" y="17406"/>
                      </a:cubicBezTo>
                      <a:cubicBezTo>
                        <a:pt x="33325" y="19665"/>
                        <a:pt x="31593" y="23130"/>
                        <a:pt x="31537" y="268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4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6" name="Graphic 248" descr="{&quot;Key&quot;:&quot;POWER_USER_SHAPE_ICON&quot;,&quot;Value&quot;:&quot;POWER_USER_SHAPE_ICON_STYLE_1&quot;}">
                  <a:extLst>
                    <a:ext uri="{FF2B5EF4-FFF2-40B4-BE49-F238E27FC236}">
                      <a16:creationId xmlns:a16="http://schemas.microsoft.com/office/drawing/2014/main" id="{F4A51F78-673E-42D9-813E-271930A8AEF1}"/>
                    </a:ext>
                  </a:extLst>
                </p:cNvPr>
                <p:cNvSpPr/>
                <p:nvPr/>
              </p:nvSpPr>
              <p:spPr>
                <a:xfrm>
                  <a:off x="4524281" y="975772"/>
                  <a:ext cx="94901" cy="122769"/>
                </a:xfrm>
                <a:custGeom>
                  <a:avLst/>
                  <a:gdLst>
                    <a:gd name="connsiteX0" fmla="*/ -3 w 94901"/>
                    <a:gd name="connsiteY0" fmla="*/ 122747 h 122769"/>
                    <a:gd name="connsiteX1" fmla="*/ -3 w 94901"/>
                    <a:gd name="connsiteY1" fmla="*/ 88572 h 122769"/>
                    <a:gd name="connsiteX2" fmla="*/ 31537 w 94901"/>
                    <a:gd name="connsiteY2" fmla="*/ 61363 h 122769"/>
                    <a:gd name="connsiteX3" fmla="*/ -3 w 94901"/>
                    <a:gd name="connsiteY3" fmla="*/ 34154 h 122769"/>
                    <a:gd name="connsiteX4" fmla="*/ -3 w 94901"/>
                    <a:gd name="connsiteY4" fmla="*/ -22 h 122769"/>
                    <a:gd name="connsiteX5" fmla="*/ 31537 w 94901"/>
                    <a:gd name="connsiteY5" fmla="*/ -22 h 122769"/>
                    <a:gd name="connsiteX6" fmla="*/ 31537 w 94901"/>
                    <a:gd name="connsiteY6" fmla="*/ 40933 h 122769"/>
                    <a:gd name="connsiteX7" fmla="*/ 36244 w 94901"/>
                    <a:gd name="connsiteY7" fmla="*/ 50347 h 122769"/>
                    <a:gd name="connsiteX8" fmla="*/ 58557 w 94901"/>
                    <a:gd name="connsiteY8" fmla="*/ 50347 h 122769"/>
                    <a:gd name="connsiteX9" fmla="*/ 63264 w 94901"/>
                    <a:gd name="connsiteY9" fmla="*/ 40933 h 122769"/>
                    <a:gd name="connsiteX10" fmla="*/ 63264 w 94901"/>
                    <a:gd name="connsiteY10" fmla="*/ -22 h 122769"/>
                    <a:gd name="connsiteX11" fmla="*/ 94898 w 94901"/>
                    <a:gd name="connsiteY11" fmla="*/ -22 h 122769"/>
                    <a:gd name="connsiteX12" fmla="*/ 94898 w 94901"/>
                    <a:gd name="connsiteY12" fmla="*/ 34154 h 122769"/>
                    <a:gd name="connsiteX13" fmla="*/ 63264 w 94901"/>
                    <a:gd name="connsiteY13" fmla="*/ 61363 h 122769"/>
                    <a:gd name="connsiteX14" fmla="*/ 94898 w 94901"/>
                    <a:gd name="connsiteY14" fmla="*/ 88666 h 122769"/>
                    <a:gd name="connsiteX15" fmla="*/ 94898 w 94901"/>
                    <a:gd name="connsiteY15" fmla="*/ 122747 h 122769"/>
                    <a:gd name="connsiteX16" fmla="*/ 63264 w 94901"/>
                    <a:gd name="connsiteY16" fmla="*/ 122747 h 122769"/>
                    <a:gd name="connsiteX17" fmla="*/ 63264 w 94901"/>
                    <a:gd name="connsiteY17" fmla="*/ 81793 h 122769"/>
                    <a:gd name="connsiteX18" fmla="*/ 58557 w 94901"/>
                    <a:gd name="connsiteY18" fmla="*/ 72378 h 122769"/>
                    <a:gd name="connsiteX19" fmla="*/ 36244 w 94901"/>
                    <a:gd name="connsiteY19" fmla="*/ 72378 h 122769"/>
                    <a:gd name="connsiteX20" fmla="*/ 31537 w 94901"/>
                    <a:gd name="connsiteY20" fmla="*/ 81793 h 122769"/>
                    <a:gd name="connsiteX21" fmla="*/ 31537 w 94901"/>
                    <a:gd name="connsiteY21" fmla="*/ 122747 h 1227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94901" h="122769">
                      <a:moveTo>
                        <a:pt x="-3" y="122747"/>
                      </a:moveTo>
                      <a:lnTo>
                        <a:pt x="-3" y="88572"/>
                      </a:lnTo>
                      <a:cubicBezTo>
                        <a:pt x="-3" y="72566"/>
                        <a:pt x="10447" y="63528"/>
                        <a:pt x="31537" y="61363"/>
                      </a:cubicBezTo>
                      <a:cubicBezTo>
                        <a:pt x="10447" y="59197"/>
                        <a:pt x="-3" y="50159"/>
                        <a:pt x="-3" y="34154"/>
                      </a:cubicBezTo>
                      <a:lnTo>
                        <a:pt x="-3" y="-22"/>
                      </a:lnTo>
                      <a:lnTo>
                        <a:pt x="31537" y="-22"/>
                      </a:lnTo>
                      <a:lnTo>
                        <a:pt x="31537" y="40933"/>
                      </a:lnTo>
                      <a:cubicBezTo>
                        <a:pt x="31649" y="44610"/>
                        <a:pt x="33372" y="48053"/>
                        <a:pt x="36244" y="50347"/>
                      </a:cubicBezTo>
                      <a:cubicBezTo>
                        <a:pt x="42702" y="55737"/>
                        <a:pt x="52098" y="55737"/>
                        <a:pt x="58557" y="50347"/>
                      </a:cubicBezTo>
                      <a:cubicBezTo>
                        <a:pt x="61466" y="48078"/>
                        <a:pt x="63198" y="44619"/>
                        <a:pt x="63264" y="40933"/>
                      </a:cubicBezTo>
                      <a:lnTo>
                        <a:pt x="63264" y="-22"/>
                      </a:lnTo>
                      <a:lnTo>
                        <a:pt x="94898" y="-22"/>
                      </a:lnTo>
                      <a:lnTo>
                        <a:pt x="94898" y="34154"/>
                      </a:lnTo>
                      <a:cubicBezTo>
                        <a:pt x="94898" y="50159"/>
                        <a:pt x="84354" y="59228"/>
                        <a:pt x="63264" y="61363"/>
                      </a:cubicBezTo>
                      <a:cubicBezTo>
                        <a:pt x="84354" y="63559"/>
                        <a:pt x="94898" y="72661"/>
                        <a:pt x="94898" y="88666"/>
                      </a:cubicBezTo>
                      <a:lnTo>
                        <a:pt x="94898" y="122747"/>
                      </a:lnTo>
                      <a:lnTo>
                        <a:pt x="63264" y="122747"/>
                      </a:lnTo>
                      <a:lnTo>
                        <a:pt x="63264" y="81793"/>
                      </a:lnTo>
                      <a:cubicBezTo>
                        <a:pt x="63236" y="78096"/>
                        <a:pt x="61494" y="74620"/>
                        <a:pt x="58557" y="72378"/>
                      </a:cubicBezTo>
                      <a:cubicBezTo>
                        <a:pt x="52098" y="66988"/>
                        <a:pt x="42702" y="66988"/>
                        <a:pt x="36244" y="72378"/>
                      </a:cubicBezTo>
                      <a:cubicBezTo>
                        <a:pt x="33335" y="74647"/>
                        <a:pt x="31602" y="78106"/>
                        <a:pt x="31537" y="81793"/>
                      </a:cubicBezTo>
                      <a:lnTo>
                        <a:pt x="31537" y="12274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4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7" name="Graphic 248" descr="{&quot;Key&quot;:&quot;POWER_USER_SHAPE_ICON&quot;,&quot;Value&quot;:&quot;POWER_USER_SHAPE_ICON_STYLE_1&quot;}">
                  <a:extLst>
                    <a:ext uri="{FF2B5EF4-FFF2-40B4-BE49-F238E27FC236}">
                      <a16:creationId xmlns:a16="http://schemas.microsoft.com/office/drawing/2014/main" id="{3D954746-D737-4E6E-96B7-9983C14B2D52}"/>
                    </a:ext>
                  </a:extLst>
                </p:cNvPr>
                <p:cNvSpPr/>
                <p:nvPr/>
              </p:nvSpPr>
              <p:spPr>
                <a:xfrm>
                  <a:off x="4666633" y="976148"/>
                  <a:ext cx="31633" cy="122392"/>
                </a:xfrm>
                <a:custGeom>
                  <a:avLst/>
                  <a:gdLst>
                    <a:gd name="connsiteX0" fmla="*/ -3 w 31633"/>
                    <a:gd name="connsiteY0" fmla="*/ 122371 h 122392"/>
                    <a:gd name="connsiteX1" fmla="*/ -3 w 31633"/>
                    <a:gd name="connsiteY1" fmla="*/ -22 h 122392"/>
                    <a:gd name="connsiteX2" fmla="*/ 31631 w 31633"/>
                    <a:gd name="connsiteY2" fmla="*/ -22 h 122392"/>
                    <a:gd name="connsiteX3" fmla="*/ 31631 w 31633"/>
                    <a:gd name="connsiteY3" fmla="*/ 122371 h 1223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633" h="122392">
                      <a:moveTo>
                        <a:pt x="-3" y="122371"/>
                      </a:moveTo>
                      <a:lnTo>
                        <a:pt x="-3" y="-22"/>
                      </a:lnTo>
                      <a:lnTo>
                        <a:pt x="31631" y="-22"/>
                      </a:lnTo>
                      <a:lnTo>
                        <a:pt x="31631" y="12237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4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8" name="Graphic 248" descr="{&quot;Key&quot;:&quot;POWER_USER_SHAPE_ICON&quot;,&quot;Value&quot;:&quot;POWER_USER_SHAPE_ICON_STYLE_1&quot;}">
                  <a:extLst>
                    <a:ext uri="{FF2B5EF4-FFF2-40B4-BE49-F238E27FC236}">
                      <a16:creationId xmlns:a16="http://schemas.microsoft.com/office/drawing/2014/main" id="{F233B373-81BE-4E93-81EE-8EB366B245DA}"/>
                    </a:ext>
                  </a:extLst>
                </p:cNvPr>
                <p:cNvSpPr/>
                <p:nvPr/>
              </p:nvSpPr>
              <p:spPr>
                <a:xfrm>
                  <a:off x="3568771" y="1657499"/>
                  <a:ext cx="1859146" cy="364555"/>
                </a:xfrm>
                <a:custGeom>
                  <a:avLst/>
                  <a:gdLst>
                    <a:gd name="connsiteX0" fmla="*/ 1490176 w 1859146"/>
                    <a:gd name="connsiteY0" fmla="*/ 348891 h 364555"/>
                    <a:gd name="connsiteX1" fmla="*/ 1859143 w 1859146"/>
                    <a:gd name="connsiteY1" fmla="*/ -22 h 364555"/>
                    <a:gd name="connsiteX2" fmla="*/ -3 w 1859146"/>
                    <a:gd name="connsiteY2" fmla="*/ -22 h 364555"/>
                    <a:gd name="connsiteX3" fmla="*/ 392595 w 1859146"/>
                    <a:gd name="connsiteY3" fmla="*/ 348327 h 364555"/>
                    <a:gd name="connsiteX4" fmla="*/ 1490176 w 1859146"/>
                    <a:gd name="connsiteY4" fmla="*/ 348891 h 3645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59146" h="364555">
                      <a:moveTo>
                        <a:pt x="1490176" y="348891"/>
                      </a:moveTo>
                      <a:lnTo>
                        <a:pt x="1859143" y="-22"/>
                      </a:lnTo>
                      <a:lnTo>
                        <a:pt x="-3" y="-22"/>
                      </a:lnTo>
                      <a:lnTo>
                        <a:pt x="392595" y="348327"/>
                      </a:lnTo>
                      <a:cubicBezTo>
                        <a:pt x="758135" y="369745"/>
                        <a:pt x="1124617" y="369934"/>
                        <a:pt x="1490176" y="348891"/>
                      </a:cubicBezTo>
                      <a:close/>
                    </a:path>
                  </a:pathLst>
                </a:custGeom>
                <a:solidFill>
                  <a:srgbClr val="0B274F"/>
                </a:solidFill>
                <a:ln w="94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9" name="Graphic 248" descr="{&quot;Key&quot;:&quot;POWER_USER_SHAPE_ICON&quot;,&quot;Value&quot;:&quot;POWER_USER_SHAPE_ICON_STYLE_1&quot;}">
                  <a:extLst>
                    <a:ext uri="{FF2B5EF4-FFF2-40B4-BE49-F238E27FC236}">
                      <a16:creationId xmlns:a16="http://schemas.microsoft.com/office/drawing/2014/main" id="{B107770A-9245-42AC-B4C6-F6B1861218DE}"/>
                    </a:ext>
                  </a:extLst>
                </p:cNvPr>
                <p:cNvSpPr/>
                <p:nvPr/>
              </p:nvSpPr>
              <p:spPr>
                <a:xfrm>
                  <a:off x="3568771" y="1657499"/>
                  <a:ext cx="1859146" cy="364555"/>
                </a:xfrm>
                <a:custGeom>
                  <a:avLst/>
                  <a:gdLst>
                    <a:gd name="connsiteX0" fmla="*/ 1490176 w 1859146"/>
                    <a:gd name="connsiteY0" fmla="*/ 348891 h 364555"/>
                    <a:gd name="connsiteX1" fmla="*/ 1859143 w 1859146"/>
                    <a:gd name="connsiteY1" fmla="*/ -22 h 364555"/>
                    <a:gd name="connsiteX2" fmla="*/ -3 w 1859146"/>
                    <a:gd name="connsiteY2" fmla="*/ -22 h 364555"/>
                    <a:gd name="connsiteX3" fmla="*/ 392595 w 1859146"/>
                    <a:gd name="connsiteY3" fmla="*/ 348327 h 364555"/>
                    <a:gd name="connsiteX4" fmla="*/ 1490176 w 1859146"/>
                    <a:gd name="connsiteY4" fmla="*/ 348891 h 3645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59146" h="364555">
                      <a:moveTo>
                        <a:pt x="1490176" y="348891"/>
                      </a:moveTo>
                      <a:lnTo>
                        <a:pt x="1859143" y="-22"/>
                      </a:lnTo>
                      <a:lnTo>
                        <a:pt x="-3" y="-22"/>
                      </a:lnTo>
                      <a:lnTo>
                        <a:pt x="392595" y="348327"/>
                      </a:lnTo>
                      <a:cubicBezTo>
                        <a:pt x="758135" y="369745"/>
                        <a:pt x="1124617" y="369934"/>
                        <a:pt x="1490176" y="348891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 w="94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0" name="Graphic 248" descr="{&quot;Key&quot;:&quot;POWER_USER_SHAPE_ICON&quot;,&quot;Value&quot;:&quot;POWER_USER_SHAPE_ICON_STYLE_1&quot;}">
                  <a:extLst>
                    <a:ext uri="{FF2B5EF4-FFF2-40B4-BE49-F238E27FC236}">
                      <a16:creationId xmlns:a16="http://schemas.microsoft.com/office/drawing/2014/main" id="{0BF71F9E-EAE9-4445-A0FB-F141F74CD124}"/>
                    </a:ext>
                  </a:extLst>
                </p:cNvPr>
                <p:cNvSpPr/>
                <p:nvPr/>
              </p:nvSpPr>
              <p:spPr>
                <a:xfrm>
                  <a:off x="3279641" y="1632268"/>
                  <a:ext cx="207973" cy="41990"/>
                </a:xfrm>
                <a:custGeom>
                  <a:avLst/>
                  <a:gdLst>
                    <a:gd name="connsiteX0" fmla="*/ 186975 w 207973"/>
                    <a:gd name="connsiteY0" fmla="*/ 41968 h 41990"/>
                    <a:gd name="connsiteX1" fmla="*/ 20992 w 207973"/>
                    <a:gd name="connsiteY1" fmla="*/ 41968 h 41990"/>
                    <a:gd name="connsiteX2" fmla="*/ -3 w 207973"/>
                    <a:gd name="connsiteY2" fmla="*/ 20973 h 41990"/>
                    <a:gd name="connsiteX3" fmla="*/ -3 w 207973"/>
                    <a:gd name="connsiteY3" fmla="*/ 20973 h 41990"/>
                    <a:gd name="connsiteX4" fmla="*/ 20992 w 207973"/>
                    <a:gd name="connsiteY4" fmla="*/ -22 h 41990"/>
                    <a:gd name="connsiteX5" fmla="*/ 186975 w 207973"/>
                    <a:gd name="connsiteY5" fmla="*/ -22 h 41990"/>
                    <a:gd name="connsiteX6" fmla="*/ 207970 w 207973"/>
                    <a:gd name="connsiteY6" fmla="*/ 20973 h 41990"/>
                    <a:gd name="connsiteX7" fmla="*/ 207970 w 207973"/>
                    <a:gd name="connsiteY7" fmla="*/ 20973 h 41990"/>
                    <a:gd name="connsiteX8" fmla="*/ 186975 w 207973"/>
                    <a:gd name="connsiteY8" fmla="*/ 41968 h 419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7973" h="41990">
                      <a:moveTo>
                        <a:pt x="186975" y="41968"/>
                      </a:moveTo>
                      <a:lnTo>
                        <a:pt x="20992" y="41968"/>
                      </a:lnTo>
                      <a:cubicBezTo>
                        <a:pt x="9397" y="41968"/>
                        <a:pt x="-3" y="32572"/>
                        <a:pt x="-3" y="20973"/>
                      </a:cubicBezTo>
                      <a:lnTo>
                        <a:pt x="-3" y="20973"/>
                      </a:lnTo>
                      <a:cubicBezTo>
                        <a:pt x="-3" y="9374"/>
                        <a:pt x="9397" y="-22"/>
                        <a:pt x="20992" y="-22"/>
                      </a:cubicBezTo>
                      <a:lnTo>
                        <a:pt x="186975" y="-22"/>
                      </a:lnTo>
                      <a:cubicBezTo>
                        <a:pt x="198574" y="-22"/>
                        <a:pt x="207970" y="9374"/>
                        <a:pt x="207970" y="20973"/>
                      </a:cubicBezTo>
                      <a:lnTo>
                        <a:pt x="207970" y="20973"/>
                      </a:lnTo>
                      <a:cubicBezTo>
                        <a:pt x="207970" y="32572"/>
                        <a:pt x="198574" y="41968"/>
                        <a:pt x="186975" y="41968"/>
                      </a:cubicBezTo>
                      <a:close/>
                    </a:path>
                  </a:pathLst>
                </a:custGeom>
                <a:solidFill>
                  <a:srgbClr val="FFFFFF">
                    <a:alpha val="20000"/>
                  </a:srgbClr>
                </a:solidFill>
                <a:ln w="94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1" name="Graphic 248" descr="{&quot;Key&quot;:&quot;POWER_USER_SHAPE_ICON&quot;,&quot;Value&quot;:&quot;POWER_USER_SHAPE_ICON_STYLE_1&quot;}">
                  <a:extLst>
                    <a:ext uri="{FF2B5EF4-FFF2-40B4-BE49-F238E27FC236}">
                      <a16:creationId xmlns:a16="http://schemas.microsoft.com/office/drawing/2014/main" id="{3C3633E6-B373-4284-8E20-0453A800BCBD}"/>
                    </a:ext>
                  </a:extLst>
                </p:cNvPr>
                <p:cNvSpPr/>
                <p:nvPr/>
              </p:nvSpPr>
              <p:spPr>
                <a:xfrm>
                  <a:off x="5533362" y="1632268"/>
                  <a:ext cx="207973" cy="41990"/>
                </a:xfrm>
                <a:custGeom>
                  <a:avLst/>
                  <a:gdLst>
                    <a:gd name="connsiteX0" fmla="*/ 186975 w 207973"/>
                    <a:gd name="connsiteY0" fmla="*/ 41968 h 41990"/>
                    <a:gd name="connsiteX1" fmla="*/ 20992 w 207973"/>
                    <a:gd name="connsiteY1" fmla="*/ 41968 h 41990"/>
                    <a:gd name="connsiteX2" fmla="*/ -3 w 207973"/>
                    <a:gd name="connsiteY2" fmla="*/ 20973 h 41990"/>
                    <a:gd name="connsiteX3" fmla="*/ -3 w 207973"/>
                    <a:gd name="connsiteY3" fmla="*/ 20973 h 41990"/>
                    <a:gd name="connsiteX4" fmla="*/ 20992 w 207973"/>
                    <a:gd name="connsiteY4" fmla="*/ -22 h 41990"/>
                    <a:gd name="connsiteX5" fmla="*/ 186975 w 207973"/>
                    <a:gd name="connsiteY5" fmla="*/ -22 h 41990"/>
                    <a:gd name="connsiteX6" fmla="*/ 207970 w 207973"/>
                    <a:gd name="connsiteY6" fmla="*/ 20973 h 41990"/>
                    <a:gd name="connsiteX7" fmla="*/ 207970 w 207973"/>
                    <a:gd name="connsiteY7" fmla="*/ 20973 h 41990"/>
                    <a:gd name="connsiteX8" fmla="*/ 186975 w 207973"/>
                    <a:gd name="connsiteY8" fmla="*/ 41968 h 419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7973" h="41990">
                      <a:moveTo>
                        <a:pt x="186975" y="41968"/>
                      </a:moveTo>
                      <a:lnTo>
                        <a:pt x="20992" y="41968"/>
                      </a:lnTo>
                      <a:cubicBezTo>
                        <a:pt x="9393" y="41968"/>
                        <a:pt x="-3" y="32572"/>
                        <a:pt x="-3" y="20973"/>
                      </a:cubicBezTo>
                      <a:lnTo>
                        <a:pt x="-3" y="20973"/>
                      </a:lnTo>
                      <a:cubicBezTo>
                        <a:pt x="-3" y="9374"/>
                        <a:pt x="9393" y="-22"/>
                        <a:pt x="20992" y="-22"/>
                      </a:cubicBezTo>
                      <a:lnTo>
                        <a:pt x="186975" y="-22"/>
                      </a:lnTo>
                      <a:cubicBezTo>
                        <a:pt x="198574" y="-22"/>
                        <a:pt x="207970" y="9374"/>
                        <a:pt x="207970" y="20973"/>
                      </a:cubicBezTo>
                      <a:lnTo>
                        <a:pt x="207970" y="20973"/>
                      </a:lnTo>
                      <a:cubicBezTo>
                        <a:pt x="207970" y="32572"/>
                        <a:pt x="198574" y="41968"/>
                        <a:pt x="186975" y="41968"/>
                      </a:cubicBezTo>
                      <a:close/>
                    </a:path>
                  </a:pathLst>
                </a:custGeom>
                <a:solidFill>
                  <a:srgbClr val="FFFFFF">
                    <a:alpha val="20000"/>
                  </a:srgbClr>
                </a:solidFill>
                <a:ln w="94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2" name="Graphic 248" descr="{&quot;Key&quot;:&quot;POWER_USER_SHAPE_ICON&quot;,&quot;Value&quot;:&quot;POWER_USER_SHAPE_ICON_STYLE_1&quot;}">
                  <a:extLst>
                    <a:ext uri="{FF2B5EF4-FFF2-40B4-BE49-F238E27FC236}">
                      <a16:creationId xmlns:a16="http://schemas.microsoft.com/office/drawing/2014/main" id="{34AE1FE6-8D6F-4F88-BB4B-2467C138734E}"/>
                    </a:ext>
                  </a:extLst>
                </p:cNvPr>
                <p:cNvSpPr/>
                <p:nvPr/>
              </p:nvSpPr>
              <p:spPr>
                <a:xfrm>
                  <a:off x="3320407" y="2030022"/>
                  <a:ext cx="724941" cy="300448"/>
                </a:xfrm>
                <a:custGeom>
                  <a:avLst/>
                  <a:gdLst>
                    <a:gd name="connsiteX0" fmla="*/ 620434 w 724941"/>
                    <a:gd name="connsiteY0" fmla="*/ 22219 h 300448"/>
                    <a:gd name="connsiteX1" fmla="*/ 84730 w 724941"/>
                    <a:gd name="connsiteY1" fmla="*/ 6025 h 300448"/>
                    <a:gd name="connsiteX2" fmla="*/ -3 w 724941"/>
                    <a:gd name="connsiteY2" fmla="*/ 203737 h 300448"/>
                    <a:gd name="connsiteX3" fmla="*/ 724939 w 724941"/>
                    <a:gd name="connsiteY3" fmla="*/ 300427 h 300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24941" h="300448">
                      <a:moveTo>
                        <a:pt x="620434" y="22219"/>
                      </a:moveTo>
                      <a:cubicBezTo>
                        <a:pt x="620434" y="22219"/>
                        <a:pt x="137171" y="-14028"/>
                        <a:pt x="84730" y="6025"/>
                      </a:cubicBezTo>
                      <a:cubicBezTo>
                        <a:pt x="32290" y="26079"/>
                        <a:pt x="-3" y="203737"/>
                        <a:pt x="-3" y="203737"/>
                      </a:cubicBezTo>
                      <a:lnTo>
                        <a:pt x="724939" y="3004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4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3" name="Graphic 248" descr="{&quot;Key&quot;:&quot;POWER_USER_SHAPE_ICON&quot;,&quot;Value&quot;:&quot;POWER_USER_SHAPE_ICON_STYLE_1&quot;}">
                  <a:extLst>
                    <a:ext uri="{FF2B5EF4-FFF2-40B4-BE49-F238E27FC236}">
                      <a16:creationId xmlns:a16="http://schemas.microsoft.com/office/drawing/2014/main" id="{2BF8E9FE-9D0D-4CF3-93FD-9B225D405F7F}"/>
                    </a:ext>
                  </a:extLst>
                </p:cNvPr>
                <p:cNvSpPr/>
                <p:nvPr/>
              </p:nvSpPr>
              <p:spPr>
                <a:xfrm>
                  <a:off x="4979583" y="2030022"/>
                  <a:ext cx="724941" cy="300448"/>
                </a:xfrm>
                <a:custGeom>
                  <a:avLst/>
                  <a:gdLst>
                    <a:gd name="connsiteX0" fmla="*/ 104501 w 724941"/>
                    <a:gd name="connsiteY0" fmla="*/ 22219 h 300448"/>
                    <a:gd name="connsiteX1" fmla="*/ 640205 w 724941"/>
                    <a:gd name="connsiteY1" fmla="*/ 6025 h 300448"/>
                    <a:gd name="connsiteX2" fmla="*/ 724939 w 724941"/>
                    <a:gd name="connsiteY2" fmla="*/ 203737 h 300448"/>
                    <a:gd name="connsiteX3" fmla="*/ -3 w 724941"/>
                    <a:gd name="connsiteY3" fmla="*/ 300427 h 300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24941" h="300448">
                      <a:moveTo>
                        <a:pt x="104501" y="22219"/>
                      </a:moveTo>
                      <a:cubicBezTo>
                        <a:pt x="104501" y="22219"/>
                        <a:pt x="587858" y="-14028"/>
                        <a:pt x="640205" y="6025"/>
                      </a:cubicBezTo>
                      <a:cubicBezTo>
                        <a:pt x="692551" y="26079"/>
                        <a:pt x="724939" y="203737"/>
                        <a:pt x="724939" y="203737"/>
                      </a:cubicBezTo>
                      <a:lnTo>
                        <a:pt x="-3" y="3004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4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4" name="Graphic 248" descr="{&quot;Key&quot;:&quot;POWER_USER_SHAPE_ICON&quot;,&quot;Value&quot;:&quot;POWER_USER_SHAPE_ICON_STYLE_1&quot;}">
                  <a:extLst>
                    <a:ext uri="{FF2B5EF4-FFF2-40B4-BE49-F238E27FC236}">
                      <a16:creationId xmlns:a16="http://schemas.microsoft.com/office/drawing/2014/main" id="{34C1AF4B-559F-40B3-A3A3-B217E0C363D7}"/>
                    </a:ext>
                  </a:extLst>
                </p:cNvPr>
                <p:cNvSpPr/>
                <p:nvPr/>
              </p:nvSpPr>
              <p:spPr>
                <a:xfrm>
                  <a:off x="3802917" y="1535794"/>
                  <a:ext cx="510452" cy="121705"/>
                </a:xfrm>
                <a:custGeom>
                  <a:avLst/>
                  <a:gdLst>
                    <a:gd name="connsiteX0" fmla="*/ 510186 w 510452"/>
                    <a:gd name="connsiteY0" fmla="*/ 121684 h 121705"/>
                    <a:gd name="connsiteX1" fmla="*/ -3 w 510452"/>
                    <a:gd name="connsiteY1" fmla="*/ 121684 h 121705"/>
                    <a:gd name="connsiteX2" fmla="*/ 4045 w 510452"/>
                    <a:gd name="connsiteY2" fmla="*/ 116223 h 121705"/>
                    <a:gd name="connsiteX3" fmla="*/ 48766 w 510452"/>
                    <a:gd name="connsiteY3" fmla="*/ 70938 h 121705"/>
                    <a:gd name="connsiteX4" fmla="*/ 94804 w 510452"/>
                    <a:gd name="connsiteY4" fmla="*/ 33938 h 121705"/>
                    <a:gd name="connsiteX5" fmla="*/ 212584 w 510452"/>
                    <a:gd name="connsiteY5" fmla="*/ 5693 h 121705"/>
                    <a:gd name="connsiteX6" fmla="*/ 218609 w 510452"/>
                    <a:gd name="connsiteY6" fmla="*/ 5034 h 121705"/>
                    <a:gd name="connsiteX7" fmla="*/ 222846 w 510452"/>
                    <a:gd name="connsiteY7" fmla="*/ 5034 h 121705"/>
                    <a:gd name="connsiteX8" fmla="*/ 233108 w 510452"/>
                    <a:gd name="connsiteY8" fmla="*/ 3622 h 121705"/>
                    <a:gd name="connsiteX9" fmla="*/ 312004 w 510452"/>
                    <a:gd name="connsiteY9" fmla="*/ 892 h 121705"/>
                    <a:gd name="connsiteX10" fmla="*/ 321419 w 510452"/>
                    <a:gd name="connsiteY10" fmla="*/ 1551 h 121705"/>
                    <a:gd name="connsiteX11" fmla="*/ 321419 w 510452"/>
                    <a:gd name="connsiteY11" fmla="*/ 1551 h 121705"/>
                    <a:gd name="connsiteX12" fmla="*/ 386852 w 510452"/>
                    <a:gd name="connsiteY12" fmla="*/ 12566 h 121705"/>
                    <a:gd name="connsiteX13" fmla="*/ 464336 w 510452"/>
                    <a:gd name="connsiteY13" fmla="*/ 47777 h 121705"/>
                    <a:gd name="connsiteX14" fmla="*/ 509527 w 510452"/>
                    <a:gd name="connsiteY14" fmla="*/ 116882 h 121705"/>
                    <a:gd name="connsiteX15" fmla="*/ 510186 w 510452"/>
                    <a:gd name="connsiteY15" fmla="*/ 121684 h 1217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510452" h="121705">
                      <a:moveTo>
                        <a:pt x="510186" y="121684"/>
                      </a:moveTo>
                      <a:lnTo>
                        <a:pt x="-3" y="121684"/>
                      </a:lnTo>
                      <a:cubicBezTo>
                        <a:pt x="1202" y="119763"/>
                        <a:pt x="2558" y="117937"/>
                        <a:pt x="4045" y="116223"/>
                      </a:cubicBezTo>
                      <a:cubicBezTo>
                        <a:pt x="18139" y="100340"/>
                        <a:pt x="33062" y="85230"/>
                        <a:pt x="48766" y="70938"/>
                      </a:cubicBezTo>
                      <a:cubicBezTo>
                        <a:pt x="62577" y="56806"/>
                        <a:pt x="78027" y="44379"/>
                        <a:pt x="94804" y="33938"/>
                      </a:cubicBezTo>
                      <a:cubicBezTo>
                        <a:pt x="130674" y="13037"/>
                        <a:pt x="171158" y="10683"/>
                        <a:pt x="212584" y="5693"/>
                      </a:cubicBezTo>
                      <a:lnTo>
                        <a:pt x="218609" y="5034"/>
                      </a:lnTo>
                      <a:lnTo>
                        <a:pt x="222846" y="5034"/>
                      </a:lnTo>
                      <a:lnTo>
                        <a:pt x="233108" y="3622"/>
                      </a:lnTo>
                      <a:cubicBezTo>
                        <a:pt x="259243" y="-22"/>
                        <a:pt x="285680" y="-935"/>
                        <a:pt x="312004" y="892"/>
                      </a:cubicBezTo>
                      <a:lnTo>
                        <a:pt x="321419" y="1551"/>
                      </a:lnTo>
                      <a:lnTo>
                        <a:pt x="321419" y="1551"/>
                      </a:lnTo>
                      <a:cubicBezTo>
                        <a:pt x="343487" y="3471"/>
                        <a:pt x="365367" y="7152"/>
                        <a:pt x="386852" y="12566"/>
                      </a:cubicBezTo>
                      <a:cubicBezTo>
                        <a:pt x="414965" y="18431"/>
                        <a:pt x="441430" y="30454"/>
                        <a:pt x="464336" y="47777"/>
                      </a:cubicBezTo>
                      <a:cubicBezTo>
                        <a:pt x="486837" y="66607"/>
                        <a:pt x="498512" y="92215"/>
                        <a:pt x="509527" y="116882"/>
                      </a:cubicBezTo>
                      <a:cubicBezTo>
                        <a:pt x="510459" y="118304"/>
                        <a:pt x="510695" y="120065"/>
                        <a:pt x="510186" y="121684"/>
                      </a:cubicBezTo>
                      <a:close/>
                    </a:path>
                  </a:pathLst>
                </a:custGeom>
                <a:solidFill>
                  <a:srgbClr val="0B274F"/>
                </a:solidFill>
                <a:ln w="94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5" name="Graphic 248" descr="{&quot;Key&quot;:&quot;POWER_USER_SHAPE_ICON&quot;,&quot;Value&quot;:&quot;POWER_USER_SHAPE_ICON_STYLE_1&quot;}">
                  <a:extLst>
                    <a:ext uri="{FF2B5EF4-FFF2-40B4-BE49-F238E27FC236}">
                      <a16:creationId xmlns:a16="http://schemas.microsoft.com/office/drawing/2014/main" id="{2E01D7FE-5011-4E13-A590-3CACBD10A03C}"/>
                    </a:ext>
                  </a:extLst>
                </p:cNvPr>
                <p:cNvSpPr/>
                <p:nvPr/>
              </p:nvSpPr>
              <p:spPr>
                <a:xfrm>
                  <a:off x="3802917" y="1535794"/>
                  <a:ext cx="510452" cy="121705"/>
                </a:xfrm>
                <a:custGeom>
                  <a:avLst/>
                  <a:gdLst>
                    <a:gd name="connsiteX0" fmla="*/ 510186 w 510452"/>
                    <a:gd name="connsiteY0" fmla="*/ 121684 h 121705"/>
                    <a:gd name="connsiteX1" fmla="*/ -3 w 510452"/>
                    <a:gd name="connsiteY1" fmla="*/ 121684 h 121705"/>
                    <a:gd name="connsiteX2" fmla="*/ 4045 w 510452"/>
                    <a:gd name="connsiteY2" fmla="*/ 116223 h 121705"/>
                    <a:gd name="connsiteX3" fmla="*/ 48766 w 510452"/>
                    <a:gd name="connsiteY3" fmla="*/ 70938 h 121705"/>
                    <a:gd name="connsiteX4" fmla="*/ 94804 w 510452"/>
                    <a:gd name="connsiteY4" fmla="*/ 33938 h 121705"/>
                    <a:gd name="connsiteX5" fmla="*/ 212584 w 510452"/>
                    <a:gd name="connsiteY5" fmla="*/ 5693 h 121705"/>
                    <a:gd name="connsiteX6" fmla="*/ 218609 w 510452"/>
                    <a:gd name="connsiteY6" fmla="*/ 5034 h 121705"/>
                    <a:gd name="connsiteX7" fmla="*/ 222846 w 510452"/>
                    <a:gd name="connsiteY7" fmla="*/ 5034 h 121705"/>
                    <a:gd name="connsiteX8" fmla="*/ 233108 w 510452"/>
                    <a:gd name="connsiteY8" fmla="*/ 3622 h 121705"/>
                    <a:gd name="connsiteX9" fmla="*/ 312004 w 510452"/>
                    <a:gd name="connsiteY9" fmla="*/ 892 h 121705"/>
                    <a:gd name="connsiteX10" fmla="*/ 321419 w 510452"/>
                    <a:gd name="connsiteY10" fmla="*/ 1551 h 121705"/>
                    <a:gd name="connsiteX11" fmla="*/ 321419 w 510452"/>
                    <a:gd name="connsiteY11" fmla="*/ 1551 h 121705"/>
                    <a:gd name="connsiteX12" fmla="*/ 386852 w 510452"/>
                    <a:gd name="connsiteY12" fmla="*/ 12566 h 121705"/>
                    <a:gd name="connsiteX13" fmla="*/ 464336 w 510452"/>
                    <a:gd name="connsiteY13" fmla="*/ 47777 h 121705"/>
                    <a:gd name="connsiteX14" fmla="*/ 509527 w 510452"/>
                    <a:gd name="connsiteY14" fmla="*/ 116882 h 121705"/>
                    <a:gd name="connsiteX15" fmla="*/ 510186 w 510452"/>
                    <a:gd name="connsiteY15" fmla="*/ 121684 h 1217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510452" h="121705">
                      <a:moveTo>
                        <a:pt x="510186" y="121684"/>
                      </a:moveTo>
                      <a:lnTo>
                        <a:pt x="-3" y="121684"/>
                      </a:lnTo>
                      <a:cubicBezTo>
                        <a:pt x="1202" y="119763"/>
                        <a:pt x="2558" y="117937"/>
                        <a:pt x="4045" y="116223"/>
                      </a:cubicBezTo>
                      <a:cubicBezTo>
                        <a:pt x="18139" y="100340"/>
                        <a:pt x="33062" y="85230"/>
                        <a:pt x="48766" y="70938"/>
                      </a:cubicBezTo>
                      <a:cubicBezTo>
                        <a:pt x="62577" y="56806"/>
                        <a:pt x="78027" y="44379"/>
                        <a:pt x="94804" y="33938"/>
                      </a:cubicBezTo>
                      <a:cubicBezTo>
                        <a:pt x="130674" y="13037"/>
                        <a:pt x="171158" y="10683"/>
                        <a:pt x="212584" y="5693"/>
                      </a:cubicBezTo>
                      <a:lnTo>
                        <a:pt x="218609" y="5034"/>
                      </a:lnTo>
                      <a:lnTo>
                        <a:pt x="222846" y="5034"/>
                      </a:lnTo>
                      <a:lnTo>
                        <a:pt x="233108" y="3622"/>
                      </a:lnTo>
                      <a:cubicBezTo>
                        <a:pt x="259243" y="-22"/>
                        <a:pt x="285680" y="-935"/>
                        <a:pt x="312004" y="892"/>
                      </a:cubicBezTo>
                      <a:lnTo>
                        <a:pt x="321419" y="1551"/>
                      </a:lnTo>
                      <a:lnTo>
                        <a:pt x="321419" y="1551"/>
                      </a:lnTo>
                      <a:cubicBezTo>
                        <a:pt x="343487" y="3471"/>
                        <a:pt x="365367" y="7152"/>
                        <a:pt x="386852" y="12566"/>
                      </a:cubicBezTo>
                      <a:cubicBezTo>
                        <a:pt x="414965" y="18431"/>
                        <a:pt x="441430" y="30454"/>
                        <a:pt x="464336" y="47777"/>
                      </a:cubicBezTo>
                      <a:cubicBezTo>
                        <a:pt x="486837" y="66607"/>
                        <a:pt x="498512" y="92215"/>
                        <a:pt x="509527" y="116882"/>
                      </a:cubicBezTo>
                      <a:cubicBezTo>
                        <a:pt x="510459" y="118304"/>
                        <a:pt x="510695" y="120065"/>
                        <a:pt x="510186" y="12168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4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6" name="Graphic 248" descr="{&quot;Key&quot;:&quot;POWER_USER_SHAPE_ICON&quot;,&quot;Value&quot;:&quot;POWER_USER_SHAPE_ICON_STYLE_1&quot;}">
                  <a:extLst>
                    <a:ext uri="{FF2B5EF4-FFF2-40B4-BE49-F238E27FC236}">
                      <a16:creationId xmlns:a16="http://schemas.microsoft.com/office/drawing/2014/main" id="{0167C135-2CF0-4992-8FDB-B80F75660DC0}"/>
                    </a:ext>
                  </a:extLst>
                </p:cNvPr>
                <p:cNvSpPr/>
                <p:nvPr/>
              </p:nvSpPr>
              <p:spPr>
                <a:xfrm>
                  <a:off x="4014232" y="1500377"/>
                  <a:ext cx="112420" cy="101010"/>
                </a:xfrm>
                <a:custGeom>
                  <a:avLst/>
                  <a:gdLst>
                    <a:gd name="connsiteX0" fmla="*/ 3246 w 112420"/>
                    <a:gd name="connsiteY0" fmla="*/ 78675 h 101010"/>
                    <a:gd name="connsiteX1" fmla="*/ 23111 w 112420"/>
                    <a:gd name="connsiteY1" fmla="*/ 94021 h 101010"/>
                    <a:gd name="connsiteX2" fmla="*/ 82989 w 112420"/>
                    <a:gd name="connsiteY2" fmla="*/ 100235 h 101010"/>
                    <a:gd name="connsiteX3" fmla="*/ 102572 w 112420"/>
                    <a:gd name="connsiteY3" fmla="*/ 95904 h 101010"/>
                    <a:gd name="connsiteX4" fmla="*/ 111987 w 112420"/>
                    <a:gd name="connsiteY4" fmla="*/ 74909 h 101010"/>
                    <a:gd name="connsiteX5" fmla="*/ 102572 w 112420"/>
                    <a:gd name="connsiteY5" fmla="*/ 15030 h 101010"/>
                    <a:gd name="connsiteX6" fmla="*/ 97111 w 112420"/>
                    <a:gd name="connsiteY6" fmla="*/ 7028 h 101010"/>
                    <a:gd name="connsiteX7" fmla="*/ 88450 w 112420"/>
                    <a:gd name="connsiteY7" fmla="*/ 4109 h 101010"/>
                    <a:gd name="connsiteX8" fmla="*/ 12378 w 112420"/>
                    <a:gd name="connsiteY8" fmla="*/ 9758 h 101010"/>
                    <a:gd name="connsiteX9" fmla="*/ 3246 w 112420"/>
                    <a:gd name="connsiteY9" fmla="*/ 78675 h 1010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2420" h="101010">
                      <a:moveTo>
                        <a:pt x="3246" y="78675"/>
                      </a:moveTo>
                      <a:cubicBezTo>
                        <a:pt x="7915" y="85915"/>
                        <a:pt x="14929" y="91328"/>
                        <a:pt x="23111" y="94021"/>
                      </a:cubicBezTo>
                      <a:cubicBezTo>
                        <a:pt x="42440" y="100159"/>
                        <a:pt x="62813" y="102278"/>
                        <a:pt x="82989" y="100235"/>
                      </a:cubicBezTo>
                      <a:cubicBezTo>
                        <a:pt x="89787" y="100536"/>
                        <a:pt x="96537" y="99039"/>
                        <a:pt x="102572" y="95904"/>
                      </a:cubicBezTo>
                      <a:cubicBezTo>
                        <a:pt x="108729" y="90688"/>
                        <a:pt x="112184" y="82968"/>
                        <a:pt x="111987" y="74909"/>
                      </a:cubicBezTo>
                      <a:cubicBezTo>
                        <a:pt x="113663" y="54488"/>
                        <a:pt x="110433" y="33954"/>
                        <a:pt x="102572" y="15030"/>
                      </a:cubicBezTo>
                      <a:cubicBezTo>
                        <a:pt x="101555" y="11895"/>
                        <a:pt x="99663" y="9118"/>
                        <a:pt x="97111" y="7028"/>
                      </a:cubicBezTo>
                      <a:cubicBezTo>
                        <a:pt x="94466" y="5455"/>
                        <a:pt x="91510" y="4467"/>
                        <a:pt x="88450" y="4109"/>
                      </a:cubicBezTo>
                      <a:cubicBezTo>
                        <a:pt x="69620" y="626"/>
                        <a:pt x="27724" y="-5306"/>
                        <a:pt x="12378" y="9758"/>
                      </a:cubicBezTo>
                      <a:cubicBezTo>
                        <a:pt x="1268" y="20962"/>
                        <a:pt x="-3816" y="65588"/>
                        <a:pt x="3246" y="78675"/>
                      </a:cubicBezTo>
                      <a:close/>
                    </a:path>
                  </a:pathLst>
                </a:custGeom>
                <a:solidFill>
                  <a:srgbClr val="F7AD7E"/>
                </a:solidFill>
                <a:ln w="94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7" name="Graphic 248" descr="{&quot;Key&quot;:&quot;POWER_USER_SHAPE_ICON&quot;,&quot;Value&quot;:&quot;POWER_USER_SHAPE_ICON_STYLE_1&quot;}">
                  <a:extLst>
                    <a:ext uri="{FF2B5EF4-FFF2-40B4-BE49-F238E27FC236}">
                      <a16:creationId xmlns:a16="http://schemas.microsoft.com/office/drawing/2014/main" id="{DCCEEB7F-017B-4040-B5B2-4B131F6895BB}"/>
                    </a:ext>
                  </a:extLst>
                </p:cNvPr>
                <p:cNvSpPr/>
                <p:nvPr/>
              </p:nvSpPr>
              <p:spPr>
                <a:xfrm>
                  <a:off x="4021110" y="1519128"/>
                  <a:ext cx="95958" cy="66207"/>
                </a:xfrm>
                <a:custGeom>
                  <a:avLst/>
                  <a:gdLst>
                    <a:gd name="connsiteX0" fmla="*/ 22541 w 95958"/>
                    <a:gd name="connsiteY0" fmla="*/ 58135 h 66207"/>
                    <a:gd name="connsiteX1" fmla="*/ 82608 w 95958"/>
                    <a:gd name="connsiteY1" fmla="*/ 58135 h 66207"/>
                    <a:gd name="connsiteX2" fmla="*/ 92776 w 95958"/>
                    <a:gd name="connsiteY2" fmla="*/ 48721 h 66207"/>
                    <a:gd name="connsiteX3" fmla="*/ 95506 w 95958"/>
                    <a:gd name="connsiteY3" fmla="*/ 28949 h 66207"/>
                    <a:gd name="connsiteX4" fmla="*/ 88915 w 95958"/>
                    <a:gd name="connsiteY4" fmla="*/ 10120 h 66207"/>
                    <a:gd name="connsiteX5" fmla="*/ 74417 w 95958"/>
                    <a:gd name="connsiteY5" fmla="*/ 3812 h 66207"/>
                    <a:gd name="connsiteX6" fmla="*/ 24895 w 95958"/>
                    <a:gd name="connsiteY6" fmla="*/ 893 h 66207"/>
                    <a:gd name="connsiteX7" fmla="*/ 4276 w 95958"/>
                    <a:gd name="connsiteY7" fmla="*/ 8049 h 66207"/>
                    <a:gd name="connsiteX8" fmla="*/ 604 w 95958"/>
                    <a:gd name="connsiteY8" fmla="*/ 25278 h 66207"/>
                    <a:gd name="connsiteX9" fmla="*/ 22541 w 95958"/>
                    <a:gd name="connsiteY9" fmla="*/ 58135 h 662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5958" h="66207">
                      <a:moveTo>
                        <a:pt x="22541" y="58135"/>
                      </a:moveTo>
                      <a:cubicBezTo>
                        <a:pt x="41126" y="68868"/>
                        <a:pt x="64023" y="68868"/>
                        <a:pt x="82608" y="58135"/>
                      </a:cubicBezTo>
                      <a:cubicBezTo>
                        <a:pt x="86722" y="55895"/>
                        <a:pt x="90224" y="52656"/>
                        <a:pt x="92776" y="48721"/>
                      </a:cubicBezTo>
                      <a:cubicBezTo>
                        <a:pt x="95657" y="42554"/>
                        <a:pt x="96617" y="35662"/>
                        <a:pt x="95506" y="28949"/>
                      </a:cubicBezTo>
                      <a:cubicBezTo>
                        <a:pt x="95779" y="22067"/>
                        <a:pt x="93425" y="15326"/>
                        <a:pt x="88915" y="10120"/>
                      </a:cubicBezTo>
                      <a:cubicBezTo>
                        <a:pt x="84707" y="6806"/>
                        <a:pt x="79708" y="4640"/>
                        <a:pt x="74417" y="3812"/>
                      </a:cubicBezTo>
                      <a:cubicBezTo>
                        <a:pt x="58195" y="18"/>
                        <a:pt x="41446" y="-971"/>
                        <a:pt x="24895" y="893"/>
                      </a:cubicBezTo>
                      <a:cubicBezTo>
                        <a:pt x="17457" y="1148"/>
                        <a:pt x="10273" y="3642"/>
                        <a:pt x="4276" y="8049"/>
                      </a:cubicBezTo>
                      <a:cubicBezTo>
                        <a:pt x="444" y="12916"/>
                        <a:pt x="-911" y="19280"/>
                        <a:pt x="604" y="25278"/>
                      </a:cubicBezTo>
                      <a:cubicBezTo>
                        <a:pt x="2544" y="38995"/>
                        <a:pt x="10612" y="51084"/>
                        <a:pt x="22541" y="5813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4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8" name="Graphic 248" descr="{&quot;Key&quot;:&quot;POWER_USER_SHAPE_ICON&quot;,&quot;Value&quot;:&quot;POWER_USER_SHAPE_ICON_STYLE_1&quot;}">
                  <a:extLst>
                    <a:ext uri="{FF2B5EF4-FFF2-40B4-BE49-F238E27FC236}">
                      <a16:creationId xmlns:a16="http://schemas.microsoft.com/office/drawing/2014/main" id="{658BD563-6F64-4D12-83EA-510D156C61D8}"/>
                    </a:ext>
                  </a:extLst>
                </p:cNvPr>
                <p:cNvSpPr/>
                <p:nvPr/>
              </p:nvSpPr>
              <p:spPr>
                <a:xfrm>
                  <a:off x="3988523" y="1308528"/>
                  <a:ext cx="182195" cy="250354"/>
                </a:xfrm>
                <a:custGeom>
                  <a:avLst/>
                  <a:gdLst>
                    <a:gd name="connsiteX0" fmla="*/ 169330 w 182195"/>
                    <a:gd name="connsiteY0" fmla="*/ 185508 h 250354"/>
                    <a:gd name="connsiteX1" fmla="*/ 85726 w 182195"/>
                    <a:gd name="connsiteY1" fmla="*/ 250188 h 250354"/>
                    <a:gd name="connsiteX2" fmla="*/ 14174 w 182195"/>
                    <a:gd name="connsiteY2" fmla="*/ 201890 h 250354"/>
                    <a:gd name="connsiteX3" fmla="*/ 51 w 182195"/>
                    <a:gd name="connsiteY3" fmla="*/ 66034 h 250354"/>
                    <a:gd name="connsiteX4" fmla="*/ 4853 w 182195"/>
                    <a:gd name="connsiteY4" fmla="*/ 45227 h 250354"/>
                    <a:gd name="connsiteX5" fmla="*/ 25660 w 182195"/>
                    <a:gd name="connsiteY5" fmla="*/ 7003 h 250354"/>
                    <a:gd name="connsiteX6" fmla="*/ 162269 w 182195"/>
                    <a:gd name="connsiteY6" fmla="*/ 9639 h 250354"/>
                    <a:gd name="connsiteX7" fmla="*/ 178462 w 182195"/>
                    <a:gd name="connsiteY7" fmla="*/ 43721 h 250354"/>
                    <a:gd name="connsiteX8" fmla="*/ 180439 w 182195"/>
                    <a:gd name="connsiteY8" fmla="*/ 51629 h 250354"/>
                    <a:gd name="connsiteX9" fmla="*/ 169330 w 182195"/>
                    <a:gd name="connsiteY9" fmla="*/ 185508 h 2503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2195" h="250354">
                      <a:moveTo>
                        <a:pt x="169330" y="185508"/>
                      </a:moveTo>
                      <a:cubicBezTo>
                        <a:pt x="154718" y="220220"/>
                        <a:pt x="123000" y="244765"/>
                        <a:pt x="85726" y="250188"/>
                      </a:cubicBezTo>
                      <a:cubicBezTo>
                        <a:pt x="57482" y="252353"/>
                        <a:pt x="26507" y="229946"/>
                        <a:pt x="14174" y="201890"/>
                      </a:cubicBezTo>
                      <a:cubicBezTo>
                        <a:pt x="1840" y="173834"/>
                        <a:pt x="51" y="66034"/>
                        <a:pt x="51" y="66034"/>
                      </a:cubicBezTo>
                      <a:cubicBezTo>
                        <a:pt x="-335" y="58784"/>
                        <a:pt x="1332" y="51573"/>
                        <a:pt x="4853" y="45227"/>
                      </a:cubicBezTo>
                      <a:cubicBezTo>
                        <a:pt x="8713" y="37413"/>
                        <a:pt x="15868" y="13876"/>
                        <a:pt x="25660" y="7003"/>
                      </a:cubicBezTo>
                      <a:cubicBezTo>
                        <a:pt x="70738" y="-3184"/>
                        <a:pt x="117614" y="-2280"/>
                        <a:pt x="162269" y="9639"/>
                      </a:cubicBezTo>
                      <a:cubicBezTo>
                        <a:pt x="171684" y="16794"/>
                        <a:pt x="176391" y="39484"/>
                        <a:pt x="178462" y="43721"/>
                      </a:cubicBezTo>
                      <a:cubicBezTo>
                        <a:pt x="179479" y="46253"/>
                        <a:pt x="180138" y="48918"/>
                        <a:pt x="180439" y="51629"/>
                      </a:cubicBezTo>
                      <a:cubicBezTo>
                        <a:pt x="184205" y="77614"/>
                        <a:pt x="182511" y="151803"/>
                        <a:pt x="169330" y="185508"/>
                      </a:cubicBezTo>
                      <a:close/>
                    </a:path>
                  </a:pathLst>
                </a:custGeom>
                <a:solidFill>
                  <a:srgbClr val="F7AD7E"/>
                </a:solidFill>
                <a:ln w="94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9" name="Graphic 248" descr="{&quot;Key&quot;:&quot;POWER_USER_SHAPE_ICON&quot;,&quot;Value&quot;:&quot;POWER_USER_SHAPE_ICON_STYLE_1&quot;}">
                  <a:extLst>
                    <a:ext uri="{FF2B5EF4-FFF2-40B4-BE49-F238E27FC236}">
                      <a16:creationId xmlns:a16="http://schemas.microsoft.com/office/drawing/2014/main" id="{D476B4D0-BF7A-43E2-8474-C1FCC82F9C35}"/>
                    </a:ext>
                  </a:extLst>
                </p:cNvPr>
                <p:cNvSpPr/>
                <p:nvPr/>
              </p:nvSpPr>
              <p:spPr>
                <a:xfrm>
                  <a:off x="3966296" y="1401320"/>
                  <a:ext cx="38319" cy="55336"/>
                </a:xfrm>
                <a:custGeom>
                  <a:avLst/>
                  <a:gdLst>
                    <a:gd name="connsiteX0" fmla="*/ 20961 w 38319"/>
                    <a:gd name="connsiteY0" fmla="*/ 2051 h 55336"/>
                    <a:gd name="connsiteX1" fmla="*/ 2131 w 38319"/>
                    <a:gd name="connsiteY1" fmla="*/ 4687 h 55336"/>
                    <a:gd name="connsiteX2" fmla="*/ 154 w 38319"/>
                    <a:gd name="connsiteY2" fmla="*/ 14855 h 55336"/>
                    <a:gd name="connsiteX3" fmla="*/ 1096 w 38319"/>
                    <a:gd name="connsiteY3" fmla="*/ 25306 h 55336"/>
                    <a:gd name="connsiteX4" fmla="*/ 16442 w 38319"/>
                    <a:gd name="connsiteY4" fmla="*/ 49690 h 55336"/>
                    <a:gd name="connsiteX5" fmla="*/ 22750 w 38319"/>
                    <a:gd name="connsiteY5" fmla="*/ 54209 h 55336"/>
                    <a:gd name="connsiteX6" fmla="*/ 30658 w 38319"/>
                    <a:gd name="connsiteY6" fmla="*/ 54868 h 55336"/>
                    <a:gd name="connsiteX7" fmla="*/ 37531 w 38319"/>
                    <a:gd name="connsiteY7" fmla="*/ 45453 h 55336"/>
                    <a:gd name="connsiteX8" fmla="*/ 34989 w 38319"/>
                    <a:gd name="connsiteY8" fmla="*/ 19751 h 55336"/>
                    <a:gd name="connsiteX9" fmla="*/ 20961 w 38319"/>
                    <a:gd name="connsiteY9" fmla="*/ 2051 h 553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319" h="55336">
                      <a:moveTo>
                        <a:pt x="20961" y="2051"/>
                      </a:moveTo>
                      <a:cubicBezTo>
                        <a:pt x="14822" y="-1498"/>
                        <a:pt x="7055" y="-406"/>
                        <a:pt x="2131" y="4687"/>
                      </a:cubicBezTo>
                      <a:cubicBezTo>
                        <a:pt x="352" y="7756"/>
                        <a:pt x="-345" y="11343"/>
                        <a:pt x="154" y="14855"/>
                      </a:cubicBezTo>
                      <a:cubicBezTo>
                        <a:pt x="145" y="18357"/>
                        <a:pt x="455" y="21860"/>
                        <a:pt x="1096" y="25306"/>
                      </a:cubicBezTo>
                      <a:cubicBezTo>
                        <a:pt x="3637" y="34796"/>
                        <a:pt x="8985" y="43297"/>
                        <a:pt x="16442" y="49690"/>
                      </a:cubicBezTo>
                      <a:cubicBezTo>
                        <a:pt x="18306" y="51507"/>
                        <a:pt x="20434" y="53032"/>
                        <a:pt x="22750" y="54209"/>
                      </a:cubicBezTo>
                      <a:cubicBezTo>
                        <a:pt x="25216" y="55405"/>
                        <a:pt x="28031" y="55640"/>
                        <a:pt x="30658" y="54868"/>
                      </a:cubicBezTo>
                      <a:cubicBezTo>
                        <a:pt x="34443" y="53145"/>
                        <a:pt x="37051" y="49577"/>
                        <a:pt x="37531" y="45453"/>
                      </a:cubicBezTo>
                      <a:cubicBezTo>
                        <a:pt x="39141" y="36820"/>
                        <a:pt x="38265" y="27904"/>
                        <a:pt x="34989" y="19751"/>
                      </a:cubicBezTo>
                      <a:cubicBezTo>
                        <a:pt x="32419" y="12454"/>
                        <a:pt x="27476" y="6222"/>
                        <a:pt x="20961" y="2051"/>
                      </a:cubicBezTo>
                      <a:close/>
                    </a:path>
                  </a:pathLst>
                </a:custGeom>
                <a:solidFill>
                  <a:srgbClr val="F7AD7E"/>
                </a:solidFill>
                <a:ln w="94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0" name="Graphic 248" descr="{&quot;Key&quot;:&quot;POWER_USER_SHAPE_ICON&quot;,&quot;Value&quot;:&quot;POWER_USER_SHAPE_ICON_STYLE_1&quot;}">
                  <a:extLst>
                    <a:ext uri="{FF2B5EF4-FFF2-40B4-BE49-F238E27FC236}">
                      <a16:creationId xmlns:a16="http://schemas.microsoft.com/office/drawing/2014/main" id="{2C7F7B0B-935E-4657-B801-ACEC9A2BB11A}"/>
                    </a:ext>
                  </a:extLst>
                </p:cNvPr>
                <p:cNvSpPr/>
                <p:nvPr/>
              </p:nvSpPr>
              <p:spPr>
                <a:xfrm>
                  <a:off x="4157166" y="1399707"/>
                  <a:ext cx="38389" cy="55313"/>
                </a:xfrm>
                <a:custGeom>
                  <a:avLst/>
                  <a:gdLst>
                    <a:gd name="connsiteX0" fmla="*/ 17351 w 38389"/>
                    <a:gd name="connsiteY0" fmla="*/ 2063 h 55313"/>
                    <a:gd name="connsiteX1" fmla="*/ 36181 w 38389"/>
                    <a:gd name="connsiteY1" fmla="*/ 4605 h 55313"/>
                    <a:gd name="connsiteX2" fmla="*/ 38252 w 38389"/>
                    <a:gd name="connsiteY2" fmla="*/ 14773 h 55313"/>
                    <a:gd name="connsiteX3" fmla="*/ 37216 w 38389"/>
                    <a:gd name="connsiteY3" fmla="*/ 25224 h 55313"/>
                    <a:gd name="connsiteX4" fmla="*/ 21870 w 38389"/>
                    <a:gd name="connsiteY4" fmla="*/ 49608 h 55313"/>
                    <a:gd name="connsiteX5" fmla="*/ 15562 w 38389"/>
                    <a:gd name="connsiteY5" fmla="*/ 54127 h 55313"/>
                    <a:gd name="connsiteX6" fmla="*/ 7654 w 38389"/>
                    <a:gd name="connsiteY6" fmla="*/ 54881 h 55313"/>
                    <a:gd name="connsiteX7" fmla="*/ 781 w 38389"/>
                    <a:gd name="connsiteY7" fmla="*/ 44901 h 55313"/>
                    <a:gd name="connsiteX8" fmla="*/ 3417 w 38389"/>
                    <a:gd name="connsiteY8" fmla="*/ 19198 h 55313"/>
                    <a:gd name="connsiteX9" fmla="*/ 17351 w 38389"/>
                    <a:gd name="connsiteY9" fmla="*/ 2063 h 553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389" h="55313">
                      <a:moveTo>
                        <a:pt x="17351" y="2063"/>
                      </a:moveTo>
                      <a:cubicBezTo>
                        <a:pt x="23471" y="-1477"/>
                        <a:pt x="31219" y="-432"/>
                        <a:pt x="36181" y="4605"/>
                      </a:cubicBezTo>
                      <a:cubicBezTo>
                        <a:pt x="37979" y="7675"/>
                        <a:pt x="38713" y="11252"/>
                        <a:pt x="38252" y="14773"/>
                      </a:cubicBezTo>
                      <a:cubicBezTo>
                        <a:pt x="38233" y="18285"/>
                        <a:pt x="37885" y="21778"/>
                        <a:pt x="37216" y="25224"/>
                      </a:cubicBezTo>
                      <a:cubicBezTo>
                        <a:pt x="34674" y="34714"/>
                        <a:pt x="29327" y="43216"/>
                        <a:pt x="21870" y="49608"/>
                      </a:cubicBezTo>
                      <a:cubicBezTo>
                        <a:pt x="20062" y="51482"/>
                        <a:pt x="17925" y="53016"/>
                        <a:pt x="15562" y="54127"/>
                      </a:cubicBezTo>
                      <a:cubicBezTo>
                        <a:pt x="13114" y="55351"/>
                        <a:pt x="10290" y="55624"/>
                        <a:pt x="7654" y="54881"/>
                      </a:cubicBezTo>
                      <a:cubicBezTo>
                        <a:pt x="3718" y="53045"/>
                        <a:pt x="1092" y="49232"/>
                        <a:pt x="781" y="44901"/>
                      </a:cubicBezTo>
                      <a:cubicBezTo>
                        <a:pt x="-848" y="36258"/>
                        <a:pt x="75" y="27333"/>
                        <a:pt x="3417" y="19198"/>
                      </a:cubicBezTo>
                      <a:cubicBezTo>
                        <a:pt x="6044" y="12109"/>
                        <a:pt x="10940" y="6083"/>
                        <a:pt x="17351" y="2063"/>
                      </a:cubicBezTo>
                      <a:close/>
                    </a:path>
                  </a:pathLst>
                </a:custGeom>
                <a:solidFill>
                  <a:srgbClr val="F7AD7E"/>
                </a:solidFill>
                <a:ln w="94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1" name="Graphic 248" descr="{&quot;Key&quot;:&quot;POWER_USER_SHAPE_ICON&quot;,&quot;Value&quot;:&quot;POWER_USER_SHAPE_ICON_STYLE_1&quot;}">
                  <a:extLst>
                    <a:ext uri="{FF2B5EF4-FFF2-40B4-BE49-F238E27FC236}">
                      <a16:creationId xmlns:a16="http://schemas.microsoft.com/office/drawing/2014/main" id="{5A2E85DF-3650-4BB0-A7E4-3094CC22A5F3}"/>
                    </a:ext>
                  </a:extLst>
                </p:cNvPr>
                <p:cNvSpPr/>
                <p:nvPr/>
              </p:nvSpPr>
              <p:spPr>
                <a:xfrm>
                  <a:off x="3976785" y="1257028"/>
                  <a:ext cx="219064" cy="151543"/>
                </a:xfrm>
                <a:custGeom>
                  <a:avLst/>
                  <a:gdLst>
                    <a:gd name="connsiteX0" fmla="*/ 193496 w 219064"/>
                    <a:gd name="connsiteY0" fmla="*/ 149074 h 151543"/>
                    <a:gd name="connsiteX1" fmla="*/ 192366 w 219064"/>
                    <a:gd name="connsiteY1" fmla="*/ 143896 h 151543"/>
                    <a:gd name="connsiteX2" fmla="*/ 181916 w 219064"/>
                    <a:gd name="connsiteY2" fmla="*/ 117063 h 151543"/>
                    <a:gd name="connsiteX3" fmla="*/ 161485 w 219064"/>
                    <a:gd name="connsiteY3" fmla="*/ 72908 h 151543"/>
                    <a:gd name="connsiteX4" fmla="*/ 158284 w 219064"/>
                    <a:gd name="connsiteY4" fmla="*/ 66035 h 151543"/>
                    <a:gd name="connsiteX5" fmla="*/ 158284 w 219064"/>
                    <a:gd name="connsiteY5" fmla="*/ 66035 h 151543"/>
                    <a:gd name="connsiteX6" fmla="*/ 158284 w 219064"/>
                    <a:gd name="connsiteY6" fmla="*/ 66694 h 151543"/>
                    <a:gd name="connsiteX7" fmla="*/ 154330 w 219064"/>
                    <a:gd name="connsiteY7" fmla="*/ 68859 h 151543"/>
                    <a:gd name="connsiteX8" fmla="*/ 126086 w 219064"/>
                    <a:gd name="connsiteY8" fmla="*/ 76015 h 151543"/>
                    <a:gd name="connsiteX9" fmla="*/ 88426 w 219064"/>
                    <a:gd name="connsiteY9" fmla="*/ 73755 h 151543"/>
                    <a:gd name="connsiteX10" fmla="*/ 56133 w 219064"/>
                    <a:gd name="connsiteY10" fmla="*/ 63681 h 151543"/>
                    <a:gd name="connsiteX11" fmla="*/ 54533 w 219064"/>
                    <a:gd name="connsiteY11" fmla="*/ 63681 h 151543"/>
                    <a:gd name="connsiteX12" fmla="*/ 30996 w 219064"/>
                    <a:gd name="connsiteY12" fmla="*/ 81758 h 151543"/>
                    <a:gd name="connsiteX13" fmla="*/ 13484 w 219064"/>
                    <a:gd name="connsiteY13" fmla="*/ 151522 h 151543"/>
                    <a:gd name="connsiteX14" fmla="*/ 115 w 219064"/>
                    <a:gd name="connsiteY14" fmla="*/ 118287 h 151543"/>
                    <a:gd name="connsiteX15" fmla="*/ 115 w 219064"/>
                    <a:gd name="connsiteY15" fmla="*/ 80628 h 151543"/>
                    <a:gd name="connsiteX16" fmla="*/ 2469 w 219064"/>
                    <a:gd name="connsiteY16" fmla="*/ 62646 h 151543"/>
                    <a:gd name="connsiteX17" fmla="*/ 17721 w 219064"/>
                    <a:gd name="connsiteY17" fmla="*/ 50595 h 151543"/>
                    <a:gd name="connsiteX18" fmla="*/ 35044 w 219064"/>
                    <a:gd name="connsiteY18" fmla="*/ 48618 h 151543"/>
                    <a:gd name="connsiteX19" fmla="*/ 41070 w 219064"/>
                    <a:gd name="connsiteY19" fmla="*/ 36943 h 151543"/>
                    <a:gd name="connsiteX20" fmla="*/ 51991 w 219064"/>
                    <a:gd name="connsiteY20" fmla="*/ 12559 h 151543"/>
                    <a:gd name="connsiteX21" fmla="*/ 112434 w 219064"/>
                    <a:gd name="connsiteY21" fmla="*/ 3144 h 151543"/>
                    <a:gd name="connsiteX22" fmla="*/ 171277 w 219064"/>
                    <a:gd name="connsiteY22" fmla="*/ 26963 h 151543"/>
                    <a:gd name="connsiteX23" fmla="*/ 209501 w 219064"/>
                    <a:gd name="connsiteY23" fmla="*/ 44569 h 151543"/>
                    <a:gd name="connsiteX24" fmla="*/ 217315 w 219064"/>
                    <a:gd name="connsiteY24" fmla="*/ 62457 h 151543"/>
                    <a:gd name="connsiteX25" fmla="*/ 193496 w 219064"/>
                    <a:gd name="connsiteY25" fmla="*/ 149074 h 15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219064" h="151543">
                      <a:moveTo>
                        <a:pt x="193496" y="149074"/>
                      </a:moveTo>
                      <a:cubicBezTo>
                        <a:pt x="193213" y="147332"/>
                        <a:pt x="192837" y="145600"/>
                        <a:pt x="192366" y="143896"/>
                      </a:cubicBezTo>
                      <a:cubicBezTo>
                        <a:pt x="189749" y="134641"/>
                        <a:pt x="186246" y="125650"/>
                        <a:pt x="181916" y="117063"/>
                      </a:cubicBezTo>
                      <a:cubicBezTo>
                        <a:pt x="175043" y="102282"/>
                        <a:pt x="168264" y="87689"/>
                        <a:pt x="161485" y="72908"/>
                      </a:cubicBezTo>
                      <a:cubicBezTo>
                        <a:pt x="160356" y="70648"/>
                        <a:pt x="159320" y="68295"/>
                        <a:pt x="158284" y="66035"/>
                      </a:cubicBezTo>
                      <a:lnTo>
                        <a:pt x="158284" y="66035"/>
                      </a:lnTo>
                      <a:cubicBezTo>
                        <a:pt x="158284" y="66035"/>
                        <a:pt x="158284" y="66035"/>
                        <a:pt x="158284" y="66694"/>
                      </a:cubicBezTo>
                      <a:cubicBezTo>
                        <a:pt x="157173" y="67749"/>
                        <a:pt x="155818" y="68492"/>
                        <a:pt x="154330" y="68859"/>
                      </a:cubicBezTo>
                      <a:cubicBezTo>
                        <a:pt x="145094" y="71910"/>
                        <a:pt x="135661" y="74301"/>
                        <a:pt x="126086" y="76015"/>
                      </a:cubicBezTo>
                      <a:cubicBezTo>
                        <a:pt x="113498" y="77540"/>
                        <a:pt x="100741" y="76777"/>
                        <a:pt x="88426" y="73755"/>
                      </a:cubicBezTo>
                      <a:cubicBezTo>
                        <a:pt x="77976" y="71119"/>
                        <a:pt x="67243" y="63305"/>
                        <a:pt x="56133" y="63681"/>
                      </a:cubicBezTo>
                      <a:lnTo>
                        <a:pt x="54533" y="63681"/>
                      </a:lnTo>
                      <a:cubicBezTo>
                        <a:pt x="43470" y="63587"/>
                        <a:pt x="33764" y="71044"/>
                        <a:pt x="30996" y="81758"/>
                      </a:cubicBezTo>
                      <a:cubicBezTo>
                        <a:pt x="28746" y="105766"/>
                        <a:pt x="22843" y="129293"/>
                        <a:pt x="13484" y="151522"/>
                      </a:cubicBezTo>
                      <a:cubicBezTo>
                        <a:pt x="1527" y="144461"/>
                        <a:pt x="209" y="130432"/>
                        <a:pt x="115" y="118287"/>
                      </a:cubicBezTo>
                      <a:cubicBezTo>
                        <a:pt x="21" y="106142"/>
                        <a:pt x="115" y="93150"/>
                        <a:pt x="115" y="80628"/>
                      </a:cubicBezTo>
                      <a:cubicBezTo>
                        <a:pt x="-327" y="74537"/>
                        <a:pt x="473" y="68417"/>
                        <a:pt x="2469" y="62646"/>
                      </a:cubicBezTo>
                      <a:cubicBezTo>
                        <a:pt x="5162" y="56291"/>
                        <a:pt x="10914" y="51753"/>
                        <a:pt x="17721" y="50595"/>
                      </a:cubicBezTo>
                      <a:cubicBezTo>
                        <a:pt x="23464" y="49653"/>
                        <a:pt x="30149" y="51348"/>
                        <a:pt x="35044" y="48618"/>
                      </a:cubicBezTo>
                      <a:cubicBezTo>
                        <a:pt x="38716" y="45831"/>
                        <a:pt x="40929" y="41547"/>
                        <a:pt x="41070" y="36943"/>
                      </a:cubicBezTo>
                      <a:cubicBezTo>
                        <a:pt x="42134" y="27886"/>
                        <a:pt x="45947" y="19385"/>
                        <a:pt x="51991" y="12559"/>
                      </a:cubicBezTo>
                      <a:cubicBezTo>
                        <a:pt x="65737" y="-1469"/>
                        <a:pt x="91816" y="-2411"/>
                        <a:pt x="112434" y="3144"/>
                      </a:cubicBezTo>
                      <a:cubicBezTo>
                        <a:pt x="133053" y="8699"/>
                        <a:pt x="150941" y="20185"/>
                        <a:pt x="171277" y="26963"/>
                      </a:cubicBezTo>
                      <a:cubicBezTo>
                        <a:pt x="184928" y="31577"/>
                        <a:pt x="200745" y="34684"/>
                        <a:pt x="209501" y="44569"/>
                      </a:cubicBezTo>
                      <a:cubicBezTo>
                        <a:pt x="213634" y="49738"/>
                        <a:pt x="216327" y="55914"/>
                        <a:pt x="217315" y="62457"/>
                      </a:cubicBezTo>
                      <a:cubicBezTo>
                        <a:pt x="223105" y="93460"/>
                        <a:pt x="214321" y="125395"/>
                        <a:pt x="193496" y="149074"/>
                      </a:cubicBezTo>
                      <a:close/>
                    </a:path>
                  </a:pathLst>
                </a:custGeom>
                <a:solidFill>
                  <a:srgbClr val="E29F0B"/>
                </a:solidFill>
                <a:ln w="94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2" name="Graphic 248" descr="{&quot;Key&quot;:&quot;POWER_USER_SHAPE_ICON&quot;,&quot;Value&quot;:&quot;POWER_USER_SHAPE_ICON_STYLE_1&quot;}">
                  <a:extLst>
                    <a:ext uri="{FF2B5EF4-FFF2-40B4-BE49-F238E27FC236}">
                      <a16:creationId xmlns:a16="http://schemas.microsoft.com/office/drawing/2014/main" id="{411C7612-8F7D-4225-9031-B5182882D183}"/>
                    </a:ext>
                  </a:extLst>
                </p:cNvPr>
                <p:cNvSpPr/>
                <p:nvPr/>
              </p:nvSpPr>
              <p:spPr>
                <a:xfrm>
                  <a:off x="4135072" y="1317824"/>
                  <a:ext cx="46153" cy="83121"/>
                </a:xfrm>
                <a:custGeom>
                  <a:avLst/>
                  <a:gdLst>
                    <a:gd name="connsiteX0" fmla="*/ 39633 w 46153"/>
                    <a:gd name="connsiteY0" fmla="*/ 76415 h 83121"/>
                    <a:gd name="connsiteX1" fmla="*/ 34078 w 46153"/>
                    <a:gd name="connsiteY1" fmla="*/ 83100 h 83121"/>
                    <a:gd name="connsiteX2" fmla="*/ 23628 w 46153"/>
                    <a:gd name="connsiteY2" fmla="*/ 56267 h 83121"/>
                    <a:gd name="connsiteX3" fmla="*/ -3 w 46153"/>
                    <a:gd name="connsiteY3" fmla="*/ 5239 h 83121"/>
                    <a:gd name="connsiteX4" fmla="*/ 14872 w 46153"/>
                    <a:gd name="connsiteY4" fmla="*/ 343 h 83121"/>
                    <a:gd name="connsiteX5" fmla="*/ 34832 w 46153"/>
                    <a:gd name="connsiteY5" fmla="*/ 4862 h 83121"/>
                    <a:gd name="connsiteX6" fmla="*/ 42834 w 46153"/>
                    <a:gd name="connsiteY6" fmla="*/ 17855 h 83121"/>
                    <a:gd name="connsiteX7" fmla="*/ 45753 w 46153"/>
                    <a:gd name="connsiteY7" fmla="*/ 42333 h 83121"/>
                    <a:gd name="connsiteX8" fmla="*/ 39633 w 46153"/>
                    <a:gd name="connsiteY8" fmla="*/ 76415 h 831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6153" h="83121">
                      <a:moveTo>
                        <a:pt x="39633" y="76415"/>
                      </a:moveTo>
                      <a:cubicBezTo>
                        <a:pt x="38325" y="79042"/>
                        <a:pt x="36423" y="81339"/>
                        <a:pt x="34078" y="83100"/>
                      </a:cubicBezTo>
                      <a:cubicBezTo>
                        <a:pt x="31461" y="73845"/>
                        <a:pt x="27959" y="64854"/>
                        <a:pt x="23628" y="56267"/>
                      </a:cubicBezTo>
                      <a:lnTo>
                        <a:pt x="-3" y="5239"/>
                      </a:lnTo>
                      <a:cubicBezTo>
                        <a:pt x="4648" y="2801"/>
                        <a:pt x="9675" y="1144"/>
                        <a:pt x="14872" y="343"/>
                      </a:cubicBezTo>
                      <a:cubicBezTo>
                        <a:pt x="21858" y="-815"/>
                        <a:pt x="29023" y="805"/>
                        <a:pt x="34832" y="4862"/>
                      </a:cubicBezTo>
                      <a:cubicBezTo>
                        <a:pt x="38776" y="8261"/>
                        <a:pt x="41573" y="12799"/>
                        <a:pt x="42834" y="17855"/>
                      </a:cubicBezTo>
                      <a:cubicBezTo>
                        <a:pt x="44877" y="25848"/>
                        <a:pt x="45856" y="34077"/>
                        <a:pt x="45753" y="42333"/>
                      </a:cubicBezTo>
                      <a:cubicBezTo>
                        <a:pt x="47109" y="54045"/>
                        <a:pt x="44981" y="65899"/>
                        <a:pt x="39633" y="7641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4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3" name="Graphic 248" descr="{&quot;Key&quot;:&quot;POWER_USER_SHAPE_ICON&quot;,&quot;Value&quot;:&quot;POWER_USER_SHAPE_ICON_STYLE_1&quot;}">
                  <a:extLst>
                    <a:ext uri="{FF2B5EF4-FFF2-40B4-BE49-F238E27FC236}">
                      <a16:creationId xmlns:a16="http://schemas.microsoft.com/office/drawing/2014/main" id="{7C446373-8515-48E3-B1DD-229246D79683}"/>
                    </a:ext>
                  </a:extLst>
                </p:cNvPr>
                <p:cNvSpPr/>
                <p:nvPr/>
              </p:nvSpPr>
              <p:spPr>
                <a:xfrm>
                  <a:off x="4031321" y="1281616"/>
                  <a:ext cx="131901" cy="52212"/>
                </a:xfrm>
                <a:custGeom>
                  <a:avLst/>
                  <a:gdLst>
                    <a:gd name="connsiteX0" fmla="*/ 131898 w 131901"/>
                    <a:gd name="connsiteY0" fmla="*/ 34104 h 52212"/>
                    <a:gd name="connsiteX1" fmla="*/ 106949 w 131901"/>
                    <a:gd name="connsiteY1" fmla="*/ 48320 h 52212"/>
                    <a:gd name="connsiteX2" fmla="*/ 103748 w 131901"/>
                    <a:gd name="connsiteY2" fmla="*/ 41447 h 52212"/>
                    <a:gd name="connsiteX3" fmla="*/ 103748 w 131901"/>
                    <a:gd name="connsiteY3" fmla="*/ 41447 h 52212"/>
                    <a:gd name="connsiteX4" fmla="*/ 103748 w 131901"/>
                    <a:gd name="connsiteY4" fmla="*/ 42106 h 52212"/>
                    <a:gd name="connsiteX5" fmla="*/ 99794 w 131901"/>
                    <a:gd name="connsiteY5" fmla="*/ 44272 h 52212"/>
                    <a:gd name="connsiteX6" fmla="*/ 71550 w 131901"/>
                    <a:gd name="connsiteY6" fmla="*/ 51427 h 52212"/>
                    <a:gd name="connsiteX7" fmla="*/ 33890 w 131901"/>
                    <a:gd name="connsiteY7" fmla="*/ 49167 h 52212"/>
                    <a:gd name="connsiteX8" fmla="*/ 1597 w 131901"/>
                    <a:gd name="connsiteY8" fmla="*/ 39094 h 52212"/>
                    <a:gd name="connsiteX9" fmla="*/ -3 w 131901"/>
                    <a:gd name="connsiteY9" fmla="*/ 39094 h 52212"/>
                    <a:gd name="connsiteX10" fmla="*/ 1786 w 131901"/>
                    <a:gd name="connsiteY10" fmla="*/ 34292 h 52212"/>
                    <a:gd name="connsiteX11" fmla="*/ 30595 w 131901"/>
                    <a:gd name="connsiteY11" fmla="*/ 1340 h 52212"/>
                    <a:gd name="connsiteX12" fmla="*/ 65618 w 131901"/>
                    <a:gd name="connsiteY12" fmla="*/ 4165 h 52212"/>
                    <a:gd name="connsiteX13" fmla="*/ 97534 w 131901"/>
                    <a:gd name="connsiteY13" fmla="*/ 15839 h 52212"/>
                    <a:gd name="connsiteX14" fmla="*/ 117965 w 131901"/>
                    <a:gd name="connsiteY14" fmla="*/ 18099 h 52212"/>
                    <a:gd name="connsiteX15" fmla="*/ 131898 w 131901"/>
                    <a:gd name="connsiteY15" fmla="*/ 34104 h 522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31901" h="52212">
                      <a:moveTo>
                        <a:pt x="131898" y="34104"/>
                      </a:moveTo>
                      <a:cubicBezTo>
                        <a:pt x="122870" y="37455"/>
                        <a:pt x="114443" y="42257"/>
                        <a:pt x="106949" y="48320"/>
                      </a:cubicBezTo>
                      <a:cubicBezTo>
                        <a:pt x="105819" y="46061"/>
                        <a:pt x="104784" y="43707"/>
                        <a:pt x="103748" y="41447"/>
                      </a:cubicBezTo>
                      <a:lnTo>
                        <a:pt x="103748" y="41447"/>
                      </a:lnTo>
                      <a:cubicBezTo>
                        <a:pt x="103748" y="41447"/>
                        <a:pt x="103748" y="41447"/>
                        <a:pt x="103748" y="42106"/>
                      </a:cubicBezTo>
                      <a:cubicBezTo>
                        <a:pt x="102637" y="43161"/>
                        <a:pt x="101281" y="43905"/>
                        <a:pt x="99794" y="44272"/>
                      </a:cubicBezTo>
                      <a:cubicBezTo>
                        <a:pt x="90558" y="47322"/>
                        <a:pt x="81124" y="49714"/>
                        <a:pt x="71550" y="51427"/>
                      </a:cubicBezTo>
                      <a:cubicBezTo>
                        <a:pt x="58962" y="52952"/>
                        <a:pt x="46205" y="52190"/>
                        <a:pt x="33890" y="49167"/>
                      </a:cubicBezTo>
                      <a:cubicBezTo>
                        <a:pt x="23440" y="46531"/>
                        <a:pt x="12707" y="38717"/>
                        <a:pt x="1597" y="39094"/>
                      </a:cubicBezTo>
                      <a:lnTo>
                        <a:pt x="-3" y="39094"/>
                      </a:lnTo>
                      <a:cubicBezTo>
                        <a:pt x="-3" y="37587"/>
                        <a:pt x="1221" y="35987"/>
                        <a:pt x="1786" y="34292"/>
                      </a:cubicBezTo>
                      <a:cubicBezTo>
                        <a:pt x="7152" y="19134"/>
                        <a:pt x="10730" y="6048"/>
                        <a:pt x="30595" y="1340"/>
                      </a:cubicBezTo>
                      <a:cubicBezTo>
                        <a:pt x="42298" y="-1174"/>
                        <a:pt x="54471" y="-194"/>
                        <a:pt x="65618" y="4165"/>
                      </a:cubicBezTo>
                      <a:cubicBezTo>
                        <a:pt x="75796" y="9220"/>
                        <a:pt x="86500" y="13137"/>
                        <a:pt x="97534" y="15839"/>
                      </a:cubicBezTo>
                      <a:cubicBezTo>
                        <a:pt x="104398" y="16018"/>
                        <a:pt x="111233" y="16771"/>
                        <a:pt x="117965" y="18099"/>
                      </a:cubicBezTo>
                      <a:cubicBezTo>
                        <a:pt x="125261" y="20377"/>
                        <a:pt x="130646" y="26562"/>
                        <a:pt x="131898" y="3410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4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4" name="Graphic 248" descr="{&quot;Key&quot;:&quot;POWER_USER_SHAPE_ICON&quot;,&quot;Value&quot;:&quot;POWER_USER_SHAPE_ICON_STYLE_1&quot;}">
                  <a:extLst>
                    <a:ext uri="{FF2B5EF4-FFF2-40B4-BE49-F238E27FC236}">
                      <a16:creationId xmlns:a16="http://schemas.microsoft.com/office/drawing/2014/main" id="{4B650787-FC55-40D0-A7E2-86504ED78DD2}"/>
                    </a:ext>
                  </a:extLst>
                </p:cNvPr>
                <p:cNvSpPr/>
                <p:nvPr/>
              </p:nvSpPr>
              <p:spPr>
                <a:xfrm>
                  <a:off x="3907139" y="1554595"/>
                  <a:ext cx="303816" cy="102904"/>
                </a:xfrm>
                <a:custGeom>
                  <a:avLst/>
                  <a:gdLst>
                    <a:gd name="connsiteX0" fmla="*/ 151764 w 303816"/>
                    <a:gd name="connsiteY0" fmla="*/ -22 h 102904"/>
                    <a:gd name="connsiteX1" fmla="*/ -3 w 303816"/>
                    <a:gd name="connsiteY1" fmla="*/ 102882 h 102904"/>
                    <a:gd name="connsiteX2" fmla="*/ 34549 w 303816"/>
                    <a:gd name="connsiteY2" fmla="*/ 102882 h 102904"/>
                    <a:gd name="connsiteX3" fmla="*/ 151764 w 303816"/>
                    <a:gd name="connsiteY3" fmla="*/ 28599 h 102904"/>
                    <a:gd name="connsiteX4" fmla="*/ 269167 w 303816"/>
                    <a:gd name="connsiteY4" fmla="*/ 102882 h 102904"/>
                    <a:gd name="connsiteX5" fmla="*/ 303813 w 303816"/>
                    <a:gd name="connsiteY5" fmla="*/ 102882 h 102904"/>
                    <a:gd name="connsiteX6" fmla="*/ 151764 w 303816"/>
                    <a:gd name="connsiteY6" fmla="*/ -22 h 1029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03816" h="102904">
                      <a:moveTo>
                        <a:pt x="151764" y="-22"/>
                      </a:moveTo>
                      <a:cubicBezTo>
                        <a:pt x="78234" y="-22"/>
                        <a:pt x="16379" y="43945"/>
                        <a:pt x="-3" y="102882"/>
                      </a:cubicBezTo>
                      <a:lnTo>
                        <a:pt x="34549" y="102882"/>
                      </a:lnTo>
                      <a:cubicBezTo>
                        <a:pt x="50084" y="59856"/>
                        <a:pt x="96781" y="28599"/>
                        <a:pt x="151764" y="28599"/>
                      </a:cubicBezTo>
                      <a:cubicBezTo>
                        <a:pt x="206746" y="28599"/>
                        <a:pt x="253538" y="59856"/>
                        <a:pt x="269167" y="102882"/>
                      </a:cubicBezTo>
                      <a:lnTo>
                        <a:pt x="303813" y="102882"/>
                      </a:lnTo>
                      <a:cubicBezTo>
                        <a:pt x="287243" y="43945"/>
                        <a:pt x="225294" y="-22"/>
                        <a:pt x="151764" y="-2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4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5" name="Graphic 248" descr="{&quot;Key&quot;:&quot;POWER_USER_SHAPE_ICON&quot;,&quot;Value&quot;:&quot;POWER_USER_SHAPE_ICON_STYLE_1&quot;}">
                  <a:extLst>
                    <a:ext uri="{FF2B5EF4-FFF2-40B4-BE49-F238E27FC236}">
                      <a16:creationId xmlns:a16="http://schemas.microsoft.com/office/drawing/2014/main" id="{FC5981C1-FAC0-4E1D-BF11-8E5A4FFEAA0E}"/>
                    </a:ext>
                  </a:extLst>
                </p:cNvPr>
                <p:cNvSpPr/>
                <p:nvPr/>
              </p:nvSpPr>
              <p:spPr>
                <a:xfrm>
                  <a:off x="3886576" y="1582769"/>
                  <a:ext cx="104284" cy="77623"/>
                </a:xfrm>
                <a:custGeom>
                  <a:avLst/>
                  <a:gdLst>
                    <a:gd name="connsiteX0" fmla="*/ 82321 w 104284"/>
                    <a:gd name="connsiteY0" fmla="*/ 8617 h 77623"/>
                    <a:gd name="connsiteX1" fmla="*/ 101716 w 104284"/>
                    <a:gd name="connsiteY1" fmla="*/ 28105 h 77623"/>
                    <a:gd name="connsiteX2" fmla="*/ 104258 w 104284"/>
                    <a:gd name="connsiteY2" fmla="*/ 34413 h 77623"/>
                    <a:gd name="connsiteX3" fmla="*/ 98138 w 104284"/>
                    <a:gd name="connsiteY3" fmla="*/ 38744 h 77623"/>
                    <a:gd name="connsiteX4" fmla="*/ 80815 w 104284"/>
                    <a:gd name="connsiteY4" fmla="*/ 38179 h 77623"/>
                    <a:gd name="connsiteX5" fmla="*/ 83733 w 104284"/>
                    <a:gd name="connsiteY5" fmla="*/ 52301 h 77623"/>
                    <a:gd name="connsiteX6" fmla="*/ 70270 w 104284"/>
                    <a:gd name="connsiteY6" fmla="*/ 57574 h 77623"/>
                    <a:gd name="connsiteX7" fmla="*/ 68811 w 104284"/>
                    <a:gd name="connsiteY7" fmla="*/ 73080 h 77623"/>
                    <a:gd name="connsiteX8" fmla="*/ 67446 w 104284"/>
                    <a:gd name="connsiteY8" fmla="*/ 74050 h 77623"/>
                    <a:gd name="connsiteX9" fmla="*/ 48616 w 104284"/>
                    <a:gd name="connsiteY9" fmla="*/ 77345 h 77623"/>
                    <a:gd name="connsiteX10" fmla="*/ 17830 w 104284"/>
                    <a:gd name="connsiteY10" fmla="*/ 76592 h 77623"/>
                    <a:gd name="connsiteX11" fmla="*/ 5026 w 104284"/>
                    <a:gd name="connsiteY11" fmla="*/ 73485 h 77623"/>
                    <a:gd name="connsiteX12" fmla="*/ 318 w 104284"/>
                    <a:gd name="connsiteY12" fmla="*/ 65200 h 77623"/>
                    <a:gd name="connsiteX13" fmla="*/ 6344 w 104284"/>
                    <a:gd name="connsiteY13" fmla="*/ 36955 h 77623"/>
                    <a:gd name="connsiteX14" fmla="*/ 22820 w 104284"/>
                    <a:gd name="connsiteY14" fmla="*/ 11441 h 77623"/>
                    <a:gd name="connsiteX15" fmla="*/ 82321 w 104284"/>
                    <a:gd name="connsiteY15" fmla="*/ 8617 h 776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04284" h="77623">
                      <a:moveTo>
                        <a:pt x="82321" y="8617"/>
                      </a:moveTo>
                      <a:cubicBezTo>
                        <a:pt x="89655" y="14190"/>
                        <a:pt x="96180" y="20752"/>
                        <a:pt x="101716" y="28105"/>
                      </a:cubicBezTo>
                      <a:cubicBezTo>
                        <a:pt x="103505" y="29696"/>
                        <a:pt x="104446" y="32031"/>
                        <a:pt x="104258" y="34413"/>
                      </a:cubicBezTo>
                      <a:cubicBezTo>
                        <a:pt x="103693" y="36955"/>
                        <a:pt x="100680" y="38179"/>
                        <a:pt x="98138" y="38744"/>
                      </a:cubicBezTo>
                      <a:cubicBezTo>
                        <a:pt x="92404" y="39968"/>
                        <a:pt x="86454" y="39780"/>
                        <a:pt x="80815" y="38179"/>
                      </a:cubicBezTo>
                      <a:cubicBezTo>
                        <a:pt x="84929" y="41653"/>
                        <a:pt x="86134" y="47481"/>
                        <a:pt x="83733" y="52301"/>
                      </a:cubicBezTo>
                      <a:cubicBezTo>
                        <a:pt x="81031" y="56990"/>
                        <a:pt x="75439" y="59174"/>
                        <a:pt x="70270" y="57574"/>
                      </a:cubicBezTo>
                      <a:cubicBezTo>
                        <a:pt x="74149" y="62262"/>
                        <a:pt x="73500" y="69201"/>
                        <a:pt x="68811" y="73080"/>
                      </a:cubicBezTo>
                      <a:cubicBezTo>
                        <a:pt x="68378" y="73438"/>
                        <a:pt x="67926" y="73767"/>
                        <a:pt x="67446" y="74050"/>
                      </a:cubicBezTo>
                      <a:cubicBezTo>
                        <a:pt x="61646" y="77015"/>
                        <a:pt x="55084" y="78164"/>
                        <a:pt x="48616" y="77345"/>
                      </a:cubicBezTo>
                      <a:lnTo>
                        <a:pt x="17830" y="76592"/>
                      </a:lnTo>
                      <a:cubicBezTo>
                        <a:pt x="13339" y="76921"/>
                        <a:pt x="8867" y="75838"/>
                        <a:pt x="5026" y="73485"/>
                      </a:cubicBezTo>
                      <a:cubicBezTo>
                        <a:pt x="2531" y="71366"/>
                        <a:pt x="864" y="68429"/>
                        <a:pt x="318" y="65200"/>
                      </a:cubicBezTo>
                      <a:cubicBezTo>
                        <a:pt x="-868" y="55380"/>
                        <a:pt x="1250" y="45438"/>
                        <a:pt x="6344" y="36955"/>
                      </a:cubicBezTo>
                      <a:cubicBezTo>
                        <a:pt x="9968" y="27380"/>
                        <a:pt x="15580" y="18681"/>
                        <a:pt x="22820" y="11441"/>
                      </a:cubicBezTo>
                      <a:cubicBezTo>
                        <a:pt x="39785" y="-2719"/>
                        <a:pt x="64094" y="-3877"/>
                        <a:pt x="82321" y="8617"/>
                      </a:cubicBezTo>
                      <a:close/>
                    </a:path>
                  </a:pathLst>
                </a:custGeom>
                <a:solidFill>
                  <a:srgbClr val="F7AD7E"/>
                </a:solidFill>
                <a:ln w="94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6" name="Graphic 248" descr="{&quot;Key&quot;:&quot;POWER_USER_SHAPE_ICON&quot;,&quot;Value&quot;:&quot;POWER_USER_SHAPE_ICON_STYLE_1&quot;}">
                  <a:extLst>
                    <a:ext uri="{FF2B5EF4-FFF2-40B4-BE49-F238E27FC236}">
                      <a16:creationId xmlns:a16="http://schemas.microsoft.com/office/drawing/2014/main" id="{6BF4D789-DC71-4C60-B33D-CF034A9EFAEF}"/>
                    </a:ext>
                  </a:extLst>
                </p:cNvPr>
                <p:cNvSpPr/>
                <p:nvPr/>
              </p:nvSpPr>
              <p:spPr>
                <a:xfrm>
                  <a:off x="4152379" y="1612878"/>
                  <a:ext cx="70974" cy="46632"/>
                </a:xfrm>
                <a:custGeom>
                  <a:avLst/>
                  <a:gdLst>
                    <a:gd name="connsiteX0" fmla="*/ 21668 w 70974"/>
                    <a:gd name="connsiteY0" fmla="*/ 10517 h 46632"/>
                    <a:gd name="connsiteX1" fmla="*/ 2838 w 70974"/>
                    <a:gd name="connsiteY1" fmla="*/ 23604 h 46632"/>
                    <a:gd name="connsiteX2" fmla="*/ 14 w 70974"/>
                    <a:gd name="connsiteY2" fmla="*/ 31136 h 46632"/>
                    <a:gd name="connsiteX3" fmla="*/ 3591 w 70974"/>
                    <a:gd name="connsiteY3" fmla="*/ 38009 h 46632"/>
                    <a:gd name="connsiteX4" fmla="*/ 19220 w 70974"/>
                    <a:gd name="connsiteY4" fmla="*/ 38009 h 46632"/>
                    <a:gd name="connsiteX5" fmla="*/ 22139 w 70974"/>
                    <a:gd name="connsiteY5" fmla="*/ 45258 h 46632"/>
                    <a:gd name="connsiteX6" fmla="*/ 30612 w 70974"/>
                    <a:gd name="connsiteY6" fmla="*/ 46482 h 46632"/>
                    <a:gd name="connsiteX7" fmla="*/ 64035 w 70974"/>
                    <a:gd name="connsiteY7" fmla="*/ 45446 h 46632"/>
                    <a:gd name="connsiteX8" fmla="*/ 69213 w 70974"/>
                    <a:gd name="connsiteY8" fmla="*/ 44223 h 46632"/>
                    <a:gd name="connsiteX9" fmla="*/ 70343 w 70974"/>
                    <a:gd name="connsiteY9" fmla="*/ 37161 h 46632"/>
                    <a:gd name="connsiteX10" fmla="*/ 58856 w 70974"/>
                    <a:gd name="connsiteY10" fmla="*/ 21062 h 46632"/>
                    <a:gd name="connsiteX11" fmla="*/ 47559 w 70974"/>
                    <a:gd name="connsiteY11" fmla="*/ 67 h 46632"/>
                    <a:gd name="connsiteX12" fmla="*/ 21668 w 70974"/>
                    <a:gd name="connsiteY12" fmla="*/ 10517 h 466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0974" h="46632">
                      <a:moveTo>
                        <a:pt x="21668" y="10517"/>
                      </a:moveTo>
                      <a:cubicBezTo>
                        <a:pt x="14371" y="13191"/>
                        <a:pt x="7885" y="17701"/>
                        <a:pt x="2838" y="23604"/>
                      </a:cubicBezTo>
                      <a:cubicBezTo>
                        <a:pt x="1125" y="25751"/>
                        <a:pt x="136" y="28387"/>
                        <a:pt x="14" y="31136"/>
                      </a:cubicBezTo>
                      <a:cubicBezTo>
                        <a:pt x="-175" y="33913"/>
                        <a:pt x="1209" y="36568"/>
                        <a:pt x="3591" y="38009"/>
                      </a:cubicBezTo>
                      <a:cubicBezTo>
                        <a:pt x="8205" y="40645"/>
                        <a:pt x="14042" y="36691"/>
                        <a:pt x="19220" y="38009"/>
                      </a:cubicBezTo>
                      <a:cubicBezTo>
                        <a:pt x="18147" y="40814"/>
                        <a:pt x="19418" y="43978"/>
                        <a:pt x="22139" y="45258"/>
                      </a:cubicBezTo>
                      <a:cubicBezTo>
                        <a:pt x="24803" y="46426"/>
                        <a:pt x="27731" y="46849"/>
                        <a:pt x="30612" y="46482"/>
                      </a:cubicBezTo>
                      <a:lnTo>
                        <a:pt x="64035" y="45446"/>
                      </a:lnTo>
                      <a:cubicBezTo>
                        <a:pt x="65852" y="45625"/>
                        <a:pt x="67669" y="45192"/>
                        <a:pt x="69213" y="44223"/>
                      </a:cubicBezTo>
                      <a:cubicBezTo>
                        <a:pt x="71039" y="42340"/>
                        <a:pt x="71491" y="39515"/>
                        <a:pt x="70343" y="37161"/>
                      </a:cubicBezTo>
                      <a:cubicBezTo>
                        <a:pt x="68083" y="30948"/>
                        <a:pt x="60928" y="27747"/>
                        <a:pt x="58856" y="21062"/>
                      </a:cubicBezTo>
                      <a:cubicBezTo>
                        <a:pt x="56785" y="14378"/>
                        <a:pt x="58856" y="1668"/>
                        <a:pt x="47559" y="67"/>
                      </a:cubicBezTo>
                      <a:cubicBezTo>
                        <a:pt x="39744" y="-969"/>
                        <a:pt x="28447" y="7316"/>
                        <a:pt x="21668" y="10517"/>
                      </a:cubicBezTo>
                      <a:close/>
                    </a:path>
                  </a:pathLst>
                </a:custGeom>
                <a:solidFill>
                  <a:srgbClr val="F7AD7E"/>
                </a:solidFill>
                <a:ln w="94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7" name="Graphic 248" descr="{&quot;Key&quot;:&quot;POWER_USER_SHAPE_ICON&quot;,&quot;Value&quot;:&quot;POWER_USER_SHAPE_ICON_STYLE_1&quot;}">
                  <a:extLst>
                    <a:ext uri="{FF2B5EF4-FFF2-40B4-BE49-F238E27FC236}">
                      <a16:creationId xmlns:a16="http://schemas.microsoft.com/office/drawing/2014/main" id="{0211316B-15C3-4471-B2BF-A59D96E10E07}"/>
                    </a:ext>
                  </a:extLst>
                </p:cNvPr>
                <p:cNvSpPr/>
                <p:nvPr/>
              </p:nvSpPr>
              <p:spPr>
                <a:xfrm>
                  <a:off x="3975585" y="1202293"/>
                  <a:ext cx="784255" cy="453888"/>
                </a:xfrm>
                <a:custGeom>
                  <a:avLst/>
                  <a:gdLst>
                    <a:gd name="connsiteX0" fmla="*/ 0 w 784255"/>
                    <a:gd name="connsiteY0" fmla="*/ 0 h 453888"/>
                    <a:gd name="connsiteX1" fmla="*/ 384219 w 784255"/>
                    <a:gd name="connsiteY1" fmla="*/ 453889 h 453888"/>
                    <a:gd name="connsiteX2" fmla="*/ 784255 w 784255"/>
                    <a:gd name="connsiteY2" fmla="*/ 451159 h 453888"/>
                    <a:gd name="connsiteX3" fmla="*/ 440614 w 784255"/>
                    <a:gd name="connsiteY3" fmla="*/ 8097 h 453888"/>
                    <a:gd name="connsiteX4" fmla="*/ 0 w 784255"/>
                    <a:gd name="connsiteY4" fmla="*/ 0 h 4538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84255" h="453888">
                      <a:moveTo>
                        <a:pt x="0" y="0"/>
                      </a:moveTo>
                      <a:lnTo>
                        <a:pt x="384219" y="453889"/>
                      </a:lnTo>
                      <a:lnTo>
                        <a:pt x="784255" y="451159"/>
                      </a:lnTo>
                      <a:lnTo>
                        <a:pt x="440614" y="80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>
                    <a:alpha val="59000"/>
                  </a:srgbClr>
                </a:solidFill>
                <a:ln w="940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687E409-4E63-4D4F-B2FD-752C660B9FEF}"/>
                </a:ext>
              </a:extLst>
            </p:cNvPr>
            <p:cNvSpPr txBox="1"/>
            <p:nvPr/>
          </p:nvSpPr>
          <p:spPr>
            <a:xfrm>
              <a:off x="2771507" y="2207586"/>
              <a:ext cx="899997" cy="281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Alice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842B6A8-8DB7-40C4-AB51-811EC3A0EC7B}"/>
                </a:ext>
              </a:extLst>
            </p:cNvPr>
            <p:cNvGrpSpPr/>
            <p:nvPr/>
          </p:nvGrpSpPr>
          <p:grpSpPr>
            <a:xfrm>
              <a:off x="6651032" y="989213"/>
              <a:ext cx="767956" cy="1383798"/>
              <a:chOff x="7364113" y="760832"/>
              <a:chExt cx="805087" cy="1510929"/>
            </a:xfrm>
          </p:grpSpPr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BF873329-8D97-4F57-A055-1EE8FB622CED}"/>
                  </a:ext>
                </a:extLst>
              </p:cNvPr>
              <p:cNvGrpSpPr/>
              <p:nvPr/>
            </p:nvGrpSpPr>
            <p:grpSpPr>
              <a:xfrm>
                <a:off x="7364113" y="760832"/>
                <a:ext cx="653001" cy="938336"/>
                <a:chOff x="7791164" y="543974"/>
                <a:chExt cx="1660602" cy="2461262"/>
              </a:xfrm>
            </p:grpSpPr>
            <p:sp>
              <p:nvSpPr>
                <p:cNvPr id="77" name="Graphic 352" descr="{&quot;Key&quot;:&quot;POWER_USER_SHAPE_ICON&quot;,&quot;Value&quot;:&quot;POWER_USER_SHAPE_ICON_STYLE_1&quot;}">
                  <a:extLst>
                    <a:ext uri="{FF2B5EF4-FFF2-40B4-BE49-F238E27FC236}">
                      <a16:creationId xmlns:a16="http://schemas.microsoft.com/office/drawing/2014/main" id="{6065866C-2DCF-4E70-AE10-62FD7A10D5BD}"/>
                    </a:ext>
                  </a:extLst>
                </p:cNvPr>
                <p:cNvSpPr/>
                <p:nvPr/>
              </p:nvSpPr>
              <p:spPr>
                <a:xfrm>
                  <a:off x="7791164" y="543974"/>
                  <a:ext cx="1643857" cy="2461262"/>
                </a:xfrm>
                <a:custGeom>
                  <a:avLst/>
                  <a:gdLst>
                    <a:gd name="connsiteX0" fmla="*/ 0 w 1613520"/>
                    <a:gd name="connsiteY0" fmla="*/ 0 h 2417919"/>
                    <a:gd name="connsiteX1" fmla="*/ 1613520 w 1613520"/>
                    <a:gd name="connsiteY1" fmla="*/ 0 h 2417919"/>
                    <a:gd name="connsiteX2" fmla="*/ 1613520 w 1613520"/>
                    <a:gd name="connsiteY2" fmla="*/ 2417919 h 2417919"/>
                    <a:gd name="connsiteX3" fmla="*/ 0 w 1613520"/>
                    <a:gd name="connsiteY3" fmla="*/ 2417919 h 2417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13520" h="2417919">
                      <a:moveTo>
                        <a:pt x="0" y="0"/>
                      </a:moveTo>
                      <a:lnTo>
                        <a:pt x="1613520" y="0"/>
                      </a:lnTo>
                      <a:lnTo>
                        <a:pt x="1613520" y="2417919"/>
                      </a:lnTo>
                      <a:lnTo>
                        <a:pt x="0" y="2417919"/>
                      </a:lnTo>
                      <a:close/>
                    </a:path>
                  </a:pathLst>
                </a:custGeom>
                <a:solidFill>
                  <a:srgbClr val="010101">
                    <a:alpha val="96000"/>
                  </a:srgbClr>
                </a:solidFill>
                <a:ln w="74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8" name="Graphic 352" descr="{&quot;Key&quot;:&quot;POWER_USER_SHAPE_ICON&quot;,&quot;Value&quot;:&quot;POWER_USER_SHAPE_ICON_STYLE_1&quot;}">
                  <a:extLst>
                    <a:ext uri="{FF2B5EF4-FFF2-40B4-BE49-F238E27FC236}">
                      <a16:creationId xmlns:a16="http://schemas.microsoft.com/office/drawing/2014/main" id="{A886D6C1-82A3-45BC-A536-0540E729A516}"/>
                    </a:ext>
                  </a:extLst>
                </p:cNvPr>
                <p:cNvSpPr/>
                <p:nvPr/>
              </p:nvSpPr>
              <p:spPr>
                <a:xfrm>
                  <a:off x="7807909" y="568206"/>
                  <a:ext cx="1643857" cy="2381620"/>
                </a:xfrm>
                <a:custGeom>
                  <a:avLst/>
                  <a:gdLst>
                    <a:gd name="connsiteX0" fmla="*/ 1620217 w 1620238"/>
                    <a:gd name="connsiteY0" fmla="*/ -7 h 2410949"/>
                    <a:gd name="connsiteX1" fmla="*/ 1620217 w 1620238"/>
                    <a:gd name="connsiteY1" fmla="*/ 2410943 h 2410949"/>
                    <a:gd name="connsiteX2" fmla="*/ 208827 w 1620238"/>
                    <a:gd name="connsiteY2" fmla="*/ 2410943 h 2410949"/>
                    <a:gd name="connsiteX3" fmla="*/ 2875 w 1620238"/>
                    <a:gd name="connsiteY3" fmla="*/ 2040108 h 2410949"/>
                    <a:gd name="connsiteX4" fmla="*/ 13217 w 1620238"/>
                    <a:gd name="connsiteY4" fmla="*/ -7 h 24109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20238" h="2410949">
                      <a:moveTo>
                        <a:pt x="1620217" y="-7"/>
                      </a:moveTo>
                      <a:lnTo>
                        <a:pt x="1620217" y="2410943"/>
                      </a:lnTo>
                      <a:lnTo>
                        <a:pt x="208827" y="2410943"/>
                      </a:lnTo>
                      <a:cubicBezTo>
                        <a:pt x="208827" y="2410943"/>
                        <a:pt x="13217" y="2369797"/>
                        <a:pt x="2875" y="2040108"/>
                      </a:cubicBezTo>
                      <a:cubicBezTo>
                        <a:pt x="-7468" y="1710419"/>
                        <a:pt x="13217" y="-7"/>
                        <a:pt x="13217" y="-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488" cap="flat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9" name="Graphic 352" descr="{&quot;Key&quot;:&quot;POWER_USER_SHAPE_ICON&quot;,&quot;Value&quot;:&quot;POWER_USER_SHAPE_ICON_STYLE_1&quot;}">
                  <a:extLst>
                    <a:ext uri="{FF2B5EF4-FFF2-40B4-BE49-F238E27FC236}">
                      <a16:creationId xmlns:a16="http://schemas.microsoft.com/office/drawing/2014/main" id="{F9BB42F9-17DF-4B90-90FD-9455CC206C16}"/>
                    </a:ext>
                  </a:extLst>
                </p:cNvPr>
                <p:cNvSpPr/>
                <p:nvPr/>
              </p:nvSpPr>
              <p:spPr>
                <a:xfrm>
                  <a:off x="7810801" y="2608320"/>
                  <a:ext cx="325716" cy="370834"/>
                </a:xfrm>
                <a:custGeom>
                  <a:avLst/>
                  <a:gdLst>
                    <a:gd name="connsiteX0" fmla="*/ 325696 w 325716"/>
                    <a:gd name="connsiteY0" fmla="*/ 368504 h 370834"/>
                    <a:gd name="connsiteX1" fmla="*/ 322923 w 325716"/>
                    <a:gd name="connsiteY1" fmla="*/ 370828 h 370834"/>
                    <a:gd name="connsiteX2" fmla="*/ 205931 w 325716"/>
                    <a:gd name="connsiteY2" fmla="*/ 370828 h 370834"/>
                    <a:gd name="connsiteX3" fmla="*/ -21 w 325716"/>
                    <a:gd name="connsiteY3" fmla="*/ -7 h 370834"/>
                    <a:gd name="connsiteX4" fmla="*/ 311531 w 325716"/>
                    <a:gd name="connsiteY4" fmla="*/ 174393 h 370834"/>
                    <a:gd name="connsiteX5" fmla="*/ 325696 w 325716"/>
                    <a:gd name="connsiteY5" fmla="*/ 368504 h 370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5716" h="370834">
                      <a:moveTo>
                        <a:pt x="325696" y="368504"/>
                      </a:moveTo>
                      <a:cubicBezTo>
                        <a:pt x="324729" y="369231"/>
                        <a:pt x="323807" y="370003"/>
                        <a:pt x="322923" y="370828"/>
                      </a:cubicBezTo>
                      <a:lnTo>
                        <a:pt x="205931" y="370828"/>
                      </a:lnTo>
                      <a:cubicBezTo>
                        <a:pt x="205931" y="370828"/>
                        <a:pt x="10321" y="329682"/>
                        <a:pt x="-21" y="-7"/>
                      </a:cubicBezTo>
                      <a:cubicBezTo>
                        <a:pt x="-21" y="-7"/>
                        <a:pt x="70353" y="221834"/>
                        <a:pt x="311531" y="174393"/>
                      </a:cubicBezTo>
                      <a:cubicBezTo>
                        <a:pt x="311531" y="174393"/>
                        <a:pt x="183747" y="382669"/>
                        <a:pt x="325696" y="36850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4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" name="Graphic 352" descr="{&quot;Key&quot;:&quot;POWER_USER_SHAPE_ICON&quot;,&quot;Value&quot;:&quot;POWER_USER_SHAPE_ICON_STYLE_1&quot;}">
                  <a:extLst>
                    <a:ext uri="{FF2B5EF4-FFF2-40B4-BE49-F238E27FC236}">
                      <a16:creationId xmlns:a16="http://schemas.microsoft.com/office/drawing/2014/main" id="{1EA0EC18-CD57-4B5C-818B-C578F60F1CB4}"/>
                    </a:ext>
                  </a:extLst>
                </p:cNvPr>
                <p:cNvSpPr/>
                <p:nvPr/>
              </p:nvSpPr>
              <p:spPr>
                <a:xfrm>
                  <a:off x="7810801" y="2608320"/>
                  <a:ext cx="325716" cy="370834"/>
                </a:xfrm>
                <a:custGeom>
                  <a:avLst/>
                  <a:gdLst>
                    <a:gd name="connsiteX0" fmla="*/ 325696 w 325716"/>
                    <a:gd name="connsiteY0" fmla="*/ 368504 h 370834"/>
                    <a:gd name="connsiteX1" fmla="*/ 322923 w 325716"/>
                    <a:gd name="connsiteY1" fmla="*/ 370828 h 370834"/>
                    <a:gd name="connsiteX2" fmla="*/ 205931 w 325716"/>
                    <a:gd name="connsiteY2" fmla="*/ 370828 h 370834"/>
                    <a:gd name="connsiteX3" fmla="*/ -21 w 325716"/>
                    <a:gd name="connsiteY3" fmla="*/ -7 h 370834"/>
                    <a:gd name="connsiteX4" fmla="*/ 311531 w 325716"/>
                    <a:gd name="connsiteY4" fmla="*/ 174393 h 370834"/>
                    <a:gd name="connsiteX5" fmla="*/ 325696 w 325716"/>
                    <a:gd name="connsiteY5" fmla="*/ 368504 h 370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5716" h="370834">
                      <a:moveTo>
                        <a:pt x="325696" y="368504"/>
                      </a:moveTo>
                      <a:cubicBezTo>
                        <a:pt x="324729" y="369231"/>
                        <a:pt x="323807" y="370003"/>
                        <a:pt x="322923" y="370828"/>
                      </a:cubicBezTo>
                      <a:lnTo>
                        <a:pt x="205931" y="370828"/>
                      </a:lnTo>
                      <a:cubicBezTo>
                        <a:pt x="205931" y="370828"/>
                        <a:pt x="10321" y="329682"/>
                        <a:pt x="-21" y="-7"/>
                      </a:cubicBezTo>
                      <a:cubicBezTo>
                        <a:pt x="-21" y="-7"/>
                        <a:pt x="70353" y="221834"/>
                        <a:pt x="311531" y="174393"/>
                      </a:cubicBezTo>
                      <a:cubicBezTo>
                        <a:pt x="311531" y="174393"/>
                        <a:pt x="183747" y="382669"/>
                        <a:pt x="325696" y="368504"/>
                      </a:cubicBezTo>
                      <a:close/>
                    </a:path>
                  </a:pathLst>
                </a:custGeom>
                <a:solidFill>
                  <a:srgbClr val="010101">
                    <a:alpha val="36000"/>
                  </a:srgbClr>
                </a:solidFill>
                <a:ln w="74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81" name="Graphic 352" descr="{&quot;Key&quot;:&quot;POWER_USER_SHAPE_ICON&quot;,&quot;Value&quot;:&quot;POWER_USER_SHAPE_ICON_STYLE_1&quot;}">
                  <a:extLst>
                    <a:ext uri="{FF2B5EF4-FFF2-40B4-BE49-F238E27FC236}">
                      <a16:creationId xmlns:a16="http://schemas.microsoft.com/office/drawing/2014/main" id="{B726E771-92BF-4542-B11D-64BFC5C1B2D5}"/>
                    </a:ext>
                  </a:extLst>
                </p:cNvPr>
                <p:cNvSpPr/>
                <p:nvPr/>
              </p:nvSpPr>
              <p:spPr>
                <a:xfrm>
                  <a:off x="8056100" y="1077016"/>
                  <a:ext cx="1192396" cy="42569"/>
                </a:xfrm>
                <a:custGeom>
                  <a:avLst/>
                  <a:gdLst>
                    <a:gd name="connsiteX0" fmla="*/ 1171112 w 1192396"/>
                    <a:gd name="connsiteY0" fmla="*/ 0 h 42569"/>
                    <a:gd name="connsiteX1" fmla="*/ 1192397 w 1192396"/>
                    <a:gd name="connsiteY1" fmla="*/ 0 h 42569"/>
                    <a:gd name="connsiteX2" fmla="*/ 1192397 w 1192396"/>
                    <a:gd name="connsiteY2" fmla="*/ 42569 h 42569"/>
                    <a:gd name="connsiteX3" fmla="*/ 1171112 w 1192396"/>
                    <a:gd name="connsiteY3" fmla="*/ 42569 h 42569"/>
                    <a:gd name="connsiteX4" fmla="*/ 21285 w 1192396"/>
                    <a:gd name="connsiteY4" fmla="*/ 42569 h 42569"/>
                    <a:gd name="connsiteX5" fmla="*/ 0 w 1192396"/>
                    <a:gd name="connsiteY5" fmla="*/ 42569 h 42569"/>
                    <a:gd name="connsiteX6" fmla="*/ 0 w 1192396"/>
                    <a:gd name="connsiteY6" fmla="*/ 0 h 42569"/>
                    <a:gd name="connsiteX7" fmla="*/ 21285 w 1192396"/>
                    <a:gd name="connsiteY7" fmla="*/ 0 h 425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92396" h="42569">
                      <a:moveTo>
                        <a:pt x="1171112" y="0"/>
                      </a:moveTo>
                      <a:cubicBezTo>
                        <a:pt x="1182867" y="0"/>
                        <a:pt x="1192397" y="0"/>
                        <a:pt x="1192397" y="0"/>
                      </a:cubicBezTo>
                      <a:lnTo>
                        <a:pt x="1192397" y="42569"/>
                      </a:lnTo>
                      <a:cubicBezTo>
                        <a:pt x="1192397" y="42569"/>
                        <a:pt x="1182867" y="42569"/>
                        <a:pt x="1171112" y="42569"/>
                      </a:cubicBezTo>
                      <a:lnTo>
                        <a:pt x="21285" y="42569"/>
                      </a:lnTo>
                      <a:cubicBezTo>
                        <a:pt x="9530" y="42569"/>
                        <a:pt x="0" y="42569"/>
                        <a:pt x="0" y="42569"/>
                      </a:cubicBezTo>
                      <a:lnTo>
                        <a:pt x="0" y="0"/>
                      </a:lnTo>
                      <a:cubicBezTo>
                        <a:pt x="0" y="0"/>
                        <a:pt x="9530" y="0"/>
                        <a:pt x="21285" y="0"/>
                      </a:cubicBez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 w="74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" name="Graphic 352" descr="{&quot;Key&quot;:&quot;POWER_USER_SHAPE_ICON&quot;,&quot;Value&quot;:&quot;POWER_USER_SHAPE_ICON_STYLE_1&quot;}">
                  <a:extLst>
                    <a:ext uri="{FF2B5EF4-FFF2-40B4-BE49-F238E27FC236}">
                      <a16:creationId xmlns:a16="http://schemas.microsoft.com/office/drawing/2014/main" id="{347B8C4E-9087-4C9B-BB4F-6DA4C1BBBEBF}"/>
                    </a:ext>
                  </a:extLst>
                </p:cNvPr>
                <p:cNvSpPr/>
                <p:nvPr/>
              </p:nvSpPr>
              <p:spPr>
                <a:xfrm>
                  <a:off x="8056100" y="1204799"/>
                  <a:ext cx="1192396" cy="42569"/>
                </a:xfrm>
                <a:custGeom>
                  <a:avLst/>
                  <a:gdLst>
                    <a:gd name="connsiteX0" fmla="*/ 1171112 w 1192396"/>
                    <a:gd name="connsiteY0" fmla="*/ 0 h 42569"/>
                    <a:gd name="connsiteX1" fmla="*/ 1192397 w 1192396"/>
                    <a:gd name="connsiteY1" fmla="*/ 0 h 42569"/>
                    <a:gd name="connsiteX2" fmla="*/ 1192397 w 1192396"/>
                    <a:gd name="connsiteY2" fmla="*/ 42569 h 42569"/>
                    <a:gd name="connsiteX3" fmla="*/ 1171112 w 1192396"/>
                    <a:gd name="connsiteY3" fmla="*/ 42569 h 42569"/>
                    <a:gd name="connsiteX4" fmla="*/ 21285 w 1192396"/>
                    <a:gd name="connsiteY4" fmla="*/ 42569 h 42569"/>
                    <a:gd name="connsiteX5" fmla="*/ 0 w 1192396"/>
                    <a:gd name="connsiteY5" fmla="*/ 42569 h 42569"/>
                    <a:gd name="connsiteX6" fmla="*/ 0 w 1192396"/>
                    <a:gd name="connsiteY6" fmla="*/ 0 h 42569"/>
                    <a:gd name="connsiteX7" fmla="*/ 21285 w 1192396"/>
                    <a:gd name="connsiteY7" fmla="*/ 0 h 425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92396" h="42569">
                      <a:moveTo>
                        <a:pt x="1171112" y="0"/>
                      </a:moveTo>
                      <a:cubicBezTo>
                        <a:pt x="1182867" y="0"/>
                        <a:pt x="1192397" y="0"/>
                        <a:pt x="1192397" y="0"/>
                      </a:cubicBezTo>
                      <a:lnTo>
                        <a:pt x="1192397" y="42569"/>
                      </a:lnTo>
                      <a:cubicBezTo>
                        <a:pt x="1192397" y="42569"/>
                        <a:pt x="1182867" y="42569"/>
                        <a:pt x="1171112" y="42569"/>
                      </a:cubicBezTo>
                      <a:lnTo>
                        <a:pt x="21285" y="42569"/>
                      </a:lnTo>
                      <a:cubicBezTo>
                        <a:pt x="9530" y="42569"/>
                        <a:pt x="0" y="42569"/>
                        <a:pt x="0" y="42569"/>
                      </a:cubicBezTo>
                      <a:lnTo>
                        <a:pt x="0" y="0"/>
                      </a:lnTo>
                      <a:cubicBezTo>
                        <a:pt x="0" y="0"/>
                        <a:pt x="9530" y="0"/>
                        <a:pt x="21285" y="0"/>
                      </a:cubicBez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 w="74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" name="Graphic 352" descr="{&quot;Key&quot;:&quot;POWER_USER_SHAPE_ICON&quot;,&quot;Value&quot;:&quot;POWER_USER_SHAPE_ICON_STYLE_1&quot;}">
                  <a:extLst>
                    <a:ext uri="{FF2B5EF4-FFF2-40B4-BE49-F238E27FC236}">
                      <a16:creationId xmlns:a16="http://schemas.microsoft.com/office/drawing/2014/main" id="{BF450150-5BBC-450C-A90A-328F637A852E}"/>
                    </a:ext>
                  </a:extLst>
                </p:cNvPr>
                <p:cNvSpPr/>
                <p:nvPr/>
              </p:nvSpPr>
              <p:spPr>
                <a:xfrm>
                  <a:off x="8056100" y="1332508"/>
                  <a:ext cx="1192396" cy="42569"/>
                </a:xfrm>
                <a:custGeom>
                  <a:avLst/>
                  <a:gdLst>
                    <a:gd name="connsiteX0" fmla="*/ 1171112 w 1192396"/>
                    <a:gd name="connsiteY0" fmla="*/ 0 h 42569"/>
                    <a:gd name="connsiteX1" fmla="*/ 1192397 w 1192396"/>
                    <a:gd name="connsiteY1" fmla="*/ 0 h 42569"/>
                    <a:gd name="connsiteX2" fmla="*/ 1192397 w 1192396"/>
                    <a:gd name="connsiteY2" fmla="*/ 42570 h 42569"/>
                    <a:gd name="connsiteX3" fmla="*/ 1171112 w 1192396"/>
                    <a:gd name="connsiteY3" fmla="*/ 42570 h 42569"/>
                    <a:gd name="connsiteX4" fmla="*/ 21285 w 1192396"/>
                    <a:gd name="connsiteY4" fmla="*/ 42570 h 42569"/>
                    <a:gd name="connsiteX5" fmla="*/ 0 w 1192396"/>
                    <a:gd name="connsiteY5" fmla="*/ 42570 h 42569"/>
                    <a:gd name="connsiteX6" fmla="*/ 0 w 1192396"/>
                    <a:gd name="connsiteY6" fmla="*/ 0 h 42569"/>
                    <a:gd name="connsiteX7" fmla="*/ 21285 w 1192396"/>
                    <a:gd name="connsiteY7" fmla="*/ 0 h 425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92396" h="42569">
                      <a:moveTo>
                        <a:pt x="1171112" y="0"/>
                      </a:moveTo>
                      <a:cubicBezTo>
                        <a:pt x="1182867" y="0"/>
                        <a:pt x="1192397" y="0"/>
                        <a:pt x="1192397" y="0"/>
                      </a:cubicBezTo>
                      <a:lnTo>
                        <a:pt x="1192397" y="42570"/>
                      </a:lnTo>
                      <a:cubicBezTo>
                        <a:pt x="1192397" y="42570"/>
                        <a:pt x="1182867" y="42570"/>
                        <a:pt x="1171112" y="42570"/>
                      </a:cubicBezTo>
                      <a:lnTo>
                        <a:pt x="21285" y="42570"/>
                      </a:lnTo>
                      <a:cubicBezTo>
                        <a:pt x="9530" y="42570"/>
                        <a:pt x="0" y="42570"/>
                        <a:pt x="0" y="42570"/>
                      </a:cubicBezTo>
                      <a:lnTo>
                        <a:pt x="0" y="0"/>
                      </a:lnTo>
                      <a:cubicBezTo>
                        <a:pt x="0" y="0"/>
                        <a:pt x="9530" y="0"/>
                        <a:pt x="21285" y="0"/>
                      </a:cubicBez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 w="7488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" name="Graphic 352" descr="{&quot;Key&quot;:&quot;POWER_USER_SHAPE_ICON&quot;,&quot;Value&quot;:&quot;POWER_USER_SHAPE_ICON_STYLE_1&quot;}">
                  <a:extLst>
                    <a:ext uri="{FF2B5EF4-FFF2-40B4-BE49-F238E27FC236}">
                      <a16:creationId xmlns:a16="http://schemas.microsoft.com/office/drawing/2014/main" id="{D583E378-0385-4AE3-9423-DF4626060FBA}"/>
                    </a:ext>
                  </a:extLst>
                </p:cNvPr>
                <p:cNvSpPr/>
                <p:nvPr/>
              </p:nvSpPr>
              <p:spPr>
                <a:xfrm>
                  <a:off x="8056100" y="1460291"/>
                  <a:ext cx="1192396" cy="42569"/>
                </a:xfrm>
                <a:custGeom>
                  <a:avLst/>
                  <a:gdLst>
                    <a:gd name="connsiteX0" fmla="*/ 1171112 w 1192396"/>
                    <a:gd name="connsiteY0" fmla="*/ 0 h 42569"/>
                    <a:gd name="connsiteX1" fmla="*/ 1192397 w 1192396"/>
                    <a:gd name="connsiteY1" fmla="*/ 0 h 42569"/>
                    <a:gd name="connsiteX2" fmla="*/ 1192397 w 1192396"/>
                    <a:gd name="connsiteY2" fmla="*/ 42569 h 42569"/>
                    <a:gd name="connsiteX3" fmla="*/ 1171112 w 1192396"/>
                    <a:gd name="connsiteY3" fmla="*/ 42569 h 42569"/>
                    <a:gd name="connsiteX4" fmla="*/ 21285 w 1192396"/>
                    <a:gd name="connsiteY4" fmla="*/ 42569 h 42569"/>
                    <a:gd name="connsiteX5" fmla="*/ 0 w 1192396"/>
                    <a:gd name="connsiteY5" fmla="*/ 42569 h 42569"/>
                    <a:gd name="connsiteX6" fmla="*/ 0 w 1192396"/>
                    <a:gd name="connsiteY6" fmla="*/ 0 h 42569"/>
                    <a:gd name="connsiteX7" fmla="*/ 21285 w 1192396"/>
                    <a:gd name="connsiteY7" fmla="*/ 0 h 425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92396" h="42569">
                      <a:moveTo>
                        <a:pt x="1171112" y="0"/>
                      </a:moveTo>
                      <a:cubicBezTo>
                        <a:pt x="1182867" y="0"/>
                        <a:pt x="1192397" y="0"/>
                        <a:pt x="1192397" y="0"/>
                      </a:cubicBezTo>
                      <a:lnTo>
                        <a:pt x="1192397" y="42569"/>
                      </a:lnTo>
                      <a:cubicBezTo>
                        <a:pt x="1192397" y="42569"/>
                        <a:pt x="1182867" y="42569"/>
                        <a:pt x="1171112" y="42569"/>
                      </a:cubicBezTo>
                      <a:lnTo>
                        <a:pt x="21285" y="42569"/>
                      </a:lnTo>
                      <a:cubicBezTo>
                        <a:pt x="9530" y="42569"/>
                        <a:pt x="0" y="42569"/>
                        <a:pt x="0" y="42569"/>
                      </a:cubicBezTo>
                      <a:lnTo>
                        <a:pt x="0" y="0"/>
                      </a:lnTo>
                      <a:cubicBezTo>
                        <a:pt x="0" y="0"/>
                        <a:pt x="9530" y="0"/>
                        <a:pt x="21285" y="0"/>
                      </a:cubicBez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 w="74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5" name="Graphic 352" descr="{&quot;Key&quot;:&quot;POWER_USER_SHAPE_ICON&quot;,&quot;Value&quot;:&quot;POWER_USER_SHAPE_ICON_STYLE_1&quot;}">
                  <a:extLst>
                    <a:ext uri="{FF2B5EF4-FFF2-40B4-BE49-F238E27FC236}">
                      <a16:creationId xmlns:a16="http://schemas.microsoft.com/office/drawing/2014/main" id="{DE92C097-A1DA-490B-8B62-8A453C7B081E}"/>
                    </a:ext>
                  </a:extLst>
                </p:cNvPr>
                <p:cNvSpPr/>
                <p:nvPr/>
              </p:nvSpPr>
              <p:spPr>
                <a:xfrm>
                  <a:off x="8056100" y="1588075"/>
                  <a:ext cx="1192396" cy="42569"/>
                </a:xfrm>
                <a:custGeom>
                  <a:avLst/>
                  <a:gdLst>
                    <a:gd name="connsiteX0" fmla="*/ 1171112 w 1192396"/>
                    <a:gd name="connsiteY0" fmla="*/ 0 h 42569"/>
                    <a:gd name="connsiteX1" fmla="*/ 1192397 w 1192396"/>
                    <a:gd name="connsiteY1" fmla="*/ 0 h 42569"/>
                    <a:gd name="connsiteX2" fmla="*/ 1192397 w 1192396"/>
                    <a:gd name="connsiteY2" fmla="*/ 42569 h 42569"/>
                    <a:gd name="connsiteX3" fmla="*/ 1171112 w 1192396"/>
                    <a:gd name="connsiteY3" fmla="*/ 42569 h 42569"/>
                    <a:gd name="connsiteX4" fmla="*/ 21285 w 1192396"/>
                    <a:gd name="connsiteY4" fmla="*/ 42569 h 42569"/>
                    <a:gd name="connsiteX5" fmla="*/ 0 w 1192396"/>
                    <a:gd name="connsiteY5" fmla="*/ 42569 h 42569"/>
                    <a:gd name="connsiteX6" fmla="*/ 0 w 1192396"/>
                    <a:gd name="connsiteY6" fmla="*/ 0 h 42569"/>
                    <a:gd name="connsiteX7" fmla="*/ 21285 w 1192396"/>
                    <a:gd name="connsiteY7" fmla="*/ 0 h 425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92396" h="42569">
                      <a:moveTo>
                        <a:pt x="1171112" y="0"/>
                      </a:moveTo>
                      <a:cubicBezTo>
                        <a:pt x="1182867" y="0"/>
                        <a:pt x="1192397" y="0"/>
                        <a:pt x="1192397" y="0"/>
                      </a:cubicBezTo>
                      <a:lnTo>
                        <a:pt x="1192397" y="42569"/>
                      </a:lnTo>
                      <a:cubicBezTo>
                        <a:pt x="1192397" y="42569"/>
                        <a:pt x="1182867" y="42569"/>
                        <a:pt x="1171112" y="42569"/>
                      </a:cubicBezTo>
                      <a:lnTo>
                        <a:pt x="21285" y="42569"/>
                      </a:lnTo>
                      <a:cubicBezTo>
                        <a:pt x="9530" y="42569"/>
                        <a:pt x="0" y="42569"/>
                        <a:pt x="0" y="42569"/>
                      </a:cubicBezTo>
                      <a:lnTo>
                        <a:pt x="0" y="0"/>
                      </a:lnTo>
                      <a:cubicBezTo>
                        <a:pt x="0" y="0"/>
                        <a:pt x="9530" y="0"/>
                        <a:pt x="21285" y="0"/>
                      </a:cubicBez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 w="74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3D1A774D-4FD9-4EAA-87A8-FCB4C220DC48}"/>
                  </a:ext>
                </a:extLst>
              </p:cNvPr>
              <p:cNvSpPr txBox="1"/>
              <p:nvPr/>
            </p:nvSpPr>
            <p:spPr>
              <a:xfrm>
                <a:off x="7364113" y="1686949"/>
                <a:ext cx="805087" cy="584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Sticky Policy </a:t>
                </a:r>
              </a:p>
            </p:txBody>
          </p:sp>
        </p:grp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6104C408-D57C-4B50-845D-C1E843775C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71108" y="1550233"/>
              <a:ext cx="1148415" cy="14035"/>
            </a:xfrm>
            <a:prstGeom prst="straightConnector1">
              <a:avLst/>
            </a:prstGeom>
            <a:ln>
              <a:solidFill>
                <a:schemeClr val="accent1">
                  <a:alpha val="92000"/>
                </a:schemeClr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89FC7FC-B294-414C-AB1E-B0A29B0BE2F7}"/>
                </a:ext>
              </a:extLst>
            </p:cNvPr>
            <p:cNvCxnSpPr>
              <a:cxnSpLocks/>
            </p:cNvCxnSpPr>
            <p:nvPr/>
          </p:nvCxnSpPr>
          <p:spPr>
            <a:xfrm>
              <a:off x="4522171" y="2920132"/>
              <a:ext cx="271747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8E43E5EA-FC4C-4B07-93E9-0811F45596D2}"/>
                </a:ext>
              </a:extLst>
            </p:cNvPr>
            <p:cNvCxnSpPr>
              <a:cxnSpLocks/>
            </p:cNvCxnSpPr>
            <p:nvPr/>
          </p:nvCxnSpPr>
          <p:spPr>
            <a:xfrm>
              <a:off x="4522171" y="2921732"/>
              <a:ext cx="0" cy="23912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A8BCA1B9-1E8D-44C9-BB91-523E9D7D0E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36888" y="2918533"/>
              <a:ext cx="2759" cy="27829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8D8AC64-92F4-4591-AF35-4662313E99AE}"/>
                </a:ext>
              </a:extLst>
            </p:cNvPr>
            <p:cNvGrpSpPr/>
            <p:nvPr/>
          </p:nvGrpSpPr>
          <p:grpSpPr>
            <a:xfrm>
              <a:off x="6545824" y="3337565"/>
              <a:ext cx="1303692" cy="850240"/>
              <a:chOff x="-687716" y="-1213202"/>
              <a:chExt cx="1764595" cy="1245015"/>
            </a:xfrm>
          </p:grpSpPr>
          <p:sp>
            <p:nvSpPr>
              <p:cNvPr id="45" name="Graphic 11" descr="{&quot;Key&quot;:&quot;POWER_USER_SHAPE_ICON&quot;,&quot;Value&quot;:&quot;POWER_USER_SHAPE_ICON_STYLE_1&quot;}">
                <a:extLst>
                  <a:ext uri="{FF2B5EF4-FFF2-40B4-BE49-F238E27FC236}">
                    <a16:creationId xmlns:a16="http://schemas.microsoft.com/office/drawing/2014/main" id="{BF46DDD9-3BDE-409E-AF2B-CD26F66EECDE}"/>
                  </a:ext>
                </a:extLst>
              </p:cNvPr>
              <p:cNvSpPr/>
              <p:nvPr/>
            </p:nvSpPr>
            <p:spPr>
              <a:xfrm>
                <a:off x="-687716" y="-1213202"/>
                <a:ext cx="1764595" cy="892779"/>
              </a:xfrm>
              <a:custGeom>
                <a:avLst/>
                <a:gdLst>
                  <a:gd name="connsiteX0" fmla="*/ 1764571 w 1764595"/>
                  <a:gd name="connsiteY0" fmla="*/ 702830 h 892779"/>
                  <a:gd name="connsiteX1" fmla="*/ 1706211 w 1764595"/>
                  <a:gd name="connsiteY1" fmla="*/ 838801 h 892779"/>
                  <a:gd name="connsiteX2" fmla="*/ 1589795 w 1764595"/>
                  <a:gd name="connsiteY2" fmla="*/ 891617 h 892779"/>
                  <a:gd name="connsiteX3" fmla="*/ 1565302 w 1764595"/>
                  <a:gd name="connsiteY3" fmla="*/ 892726 h 892779"/>
                  <a:gd name="connsiteX4" fmla="*/ 199044 w 1764595"/>
                  <a:gd name="connsiteY4" fmla="*/ 864907 h 892779"/>
                  <a:gd name="connsiteX5" fmla="*/ -24 w 1764595"/>
                  <a:gd name="connsiteY5" fmla="*/ 667049 h 892779"/>
                  <a:gd name="connsiteX6" fmla="*/ 58235 w 1764595"/>
                  <a:gd name="connsiteY6" fmla="*/ 531481 h 892779"/>
                  <a:gd name="connsiteX7" fmla="*/ 199346 w 1764595"/>
                  <a:gd name="connsiteY7" fmla="*/ 477557 h 892779"/>
                  <a:gd name="connsiteX8" fmla="*/ 245711 w 1764595"/>
                  <a:gd name="connsiteY8" fmla="*/ 478464 h 892779"/>
                  <a:gd name="connsiteX9" fmla="*/ 230491 w 1764595"/>
                  <a:gd name="connsiteY9" fmla="*/ 374344 h 892779"/>
                  <a:gd name="connsiteX10" fmla="*/ 345497 w 1764595"/>
                  <a:gd name="connsiteY10" fmla="*/ 106333 h 892779"/>
                  <a:gd name="connsiteX11" fmla="*/ 456370 w 1764595"/>
                  <a:gd name="connsiteY11" fmla="*/ 33056 h 892779"/>
                  <a:gd name="connsiteX12" fmla="*/ 623587 w 1764595"/>
                  <a:gd name="connsiteY12" fmla="*/ 97 h 892779"/>
                  <a:gd name="connsiteX13" fmla="*/ 739701 w 1764595"/>
                  <a:gd name="connsiteY13" fmla="*/ 2516 h 892779"/>
                  <a:gd name="connsiteX14" fmla="*/ 1088145 w 1764595"/>
                  <a:gd name="connsiteY14" fmla="*/ 215594 h 892779"/>
                  <a:gd name="connsiteX15" fmla="*/ 1195389 w 1764595"/>
                  <a:gd name="connsiteY15" fmla="*/ 192714 h 892779"/>
                  <a:gd name="connsiteX16" fmla="*/ 1225627 w 1764595"/>
                  <a:gd name="connsiteY16" fmla="*/ 193318 h 892779"/>
                  <a:gd name="connsiteX17" fmla="*/ 1461888 w 1764595"/>
                  <a:gd name="connsiteY17" fmla="*/ 428067 h 892779"/>
                  <a:gd name="connsiteX18" fmla="*/ 1461888 w 1764595"/>
                  <a:gd name="connsiteY18" fmla="*/ 439356 h 892779"/>
                  <a:gd name="connsiteX19" fmla="*/ 1452615 w 1764595"/>
                  <a:gd name="connsiteY19" fmla="*/ 502553 h 892779"/>
                  <a:gd name="connsiteX20" fmla="*/ 1565705 w 1764595"/>
                  <a:gd name="connsiteY20" fmla="*/ 504972 h 892779"/>
                  <a:gd name="connsiteX21" fmla="*/ 1764571 w 1764595"/>
                  <a:gd name="connsiteY21" fmla="*/ 702830 h 892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764595" h="892779">
                    <a:moveTo>
                      <a:pt x="1764571" y="702830"/>
                    </a:moveTo>
                    <a:cubicBezTo>
                      <a:pt x="1764654" y="754253"/>
                      <a:pt x="1743544" y="803438"/>
                      <a:pt x="1706211" y="838801"/>
                    </a:cubicBezTo>
                    <a:cubicBezTo>
                      <a:pt x="1674389" y="868906"/>
                      <a:pt x="1633408" y="887499"/>
                      <a:pt x="1589795" y="891617"/>
                    </a:cubicBezTo>
                    <a:cubicBezTo>
                      <a:pt x="1581665" y="892544"/>
                      <a:pt x="1573482" y="892914"/>
                      <a:pt x="1565302" y="892726"/>
                    </a:cubicBezTo>
                    <a:lnTo>
                      <a:pt x="199044" y="864907"/>
                    </a:lnTo>
                    <a:cubicBezTo>
                      <a:pt x="88977" y="862790"/>
                      <a:pt x="-24" y="774192"/>
                      <a:pt x="-24" y="667049"/>
                    </a:cubicBezTo>
                    <a:cubicBezTo>
                      <a:pt x="-58" y="615774"/>
                      <a:pt x="21011" y="566745"/>
                      <a:pt x="58235" y="531481"/>
                    </a:cubicBezTo>
                    <a:cubicBezTo>
                      <a:pt x="96289" y="495551"/>
                      <a:pt x="147028" y="476161"/>
                      <a:pt x="199346" y="477557"/>
                    </a:cubicBezTo>
                    <a:lnTo>
                      <a:pt x="245711" y="478464"/>
                    </a:lnTo>
                    <a:cubicBezTo>
                      <a:pt x="235824" y="444633"/>
                      <a:pt x="230701" y="409589"/>
                      <a:pt x="230491" y="374344"/>
                    </a:cubicBezTo>
                    <a:cubicBezTo>
                      <a:pt x="230399" y="273005"/>
                      <a:pt x="271987" y="176089"/>
                      <a:pt x="345497" y="106333"/>
                    </a:cubicBezTo>
                    <a:cubicBezTo>
                      <a:pt x="377948" y="75692"/>
                      <a:pt x="415460" y="50900"/>
                      <a:pt x="456370" y="33056"/>
                    </a:cubicBezTo>
                    <a:cubicBezTo>
                      <a:pt x="509047" y="10033"/>
                      <a:pt x="566114" y="-1215"/>
                      <a:pt x="623587" y="97"/>
                    </a:cubicBezTo>
                    <a:lnTo>
                      <a:pt x="739701" y="2516"/>
                    </a:lnTo>
                    <a:cubicBezTo>
                      <a:pt x="885862" y="5211"/>
                      <a:pt x="1019146" y="86715"/>
                      <a:pt x="1088145" y="215594"/>
                    </a:cubicBezTo>
                    <a:cubicBezTo>
                      <a:pt x="1121635" y="199754"/>
                      <a:pt x="1158351" y="191921"/>
                      <a:pt x="1195389" y="192714"/>
                    </a:cubicBezTo>
                    <a:lnTo>
                      <a:pt x="1225627" y="193318"/>
                    </a:lnTo>
                    <a:cubicBezTo>
                      <a:pt x="1356054" y="195939"/>
                      <a:pt x="1461888" y="301067"/>
                      <a:pt x="1461888" y="428067"/>
                    </a:cubicBezTo>
                    <a:lnTo>
                      <a:pt x="1461888" y="439356"/>
                    </a:lnTo>
                    <a:cubicBezTo>
                      <a:pt x="1461912" y="460762"/>
                      <a:pt x="1458787" y="482056"/>
                      <a:pt x="1452615" y="502553"/>
                    </a:cubicBezTo>
                    <a:lnTo>
                      <a:pt x="1565705" y="504972"/>
                    </a:lnTo>
                    <a:cubicBezTo>
                      <a:pt x="1675268" y="507089"/>
                      <a:pt x="1764571" y="595687"/>
                      <a:pt x="1764571" y="70283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076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Graphic 11" descr="{&quot;Key&quot;:&quot;POWER_USER_SHAPE_ICON&quot;,&quot;Value&quot;:&quot;POWER_USER_SHAPE_ICON_STYLE_1&quot;}">
                <a:extLst>
                  <a:ext uri="{FF2B5EF4-FFF2-40B4-BE49-F238E27FC236}">
                    <a16:creationId xmlns:a16="http://schemas.microsoft.com/office/drawing/2014/main" id="{EAB5E655-1718-479D-9795-6BEECF4E6061}"/>
                  </a:ext>
                </a:extLst>
              </p:cNvPr>
              <p:cNvSpPr/>
              <p:nvPr/>
            </p:nvSpPr>
            <p:spPr>
              <a:xfrm>
                <a:off x="-687716" y="-681715"/>
                <a:ext cx="1589818" cy="361292"/>
              </a:xfrm>
              <a:custGeom>
                <a:avLst/>
                <a:gdLst>
                  <a:gd name="connsiteX0" fmla="*/ 1589795 w 1589818"/>
                  <a:gd name="connsiteY0" fmla="*/ 360130 h 361292"/>
                  <a:gd name="connsiteX1" fmla="*/ 1565302 w 1589818"/>
                  <a:gd name="connsiteY1" fmla="*/ 361239 h 361292"/>
                  <a:gd name="connsiteX2" fmla="*/ 199044 w 1589818"/>
                  <a:gd name="connsiteY2" fmla="*/ 333419 h 361292"/>
                  <a:gd name="connsiteX3" fmla="*/ -24 w 1589818"/>
                  <a:gd name="connsiteY3" fmla="*/ 135561 h 361292"/>
                  <a:gd name="connsiteX4" fmla="*/ 58235 w 1589818"/>
                  <a:gd name="connsiteY4" fmla="*/ -6 h 361292"/>
                  <a:gd name="connsiteX5" fmla="*/ 356584 w 1589818"/>
                  <a:gd name="connsiteY5" fmla="*/ 289070 h 361292"/>
                  <a:gd name="connsiteX6" fmla="*/ 1244274 w 1589818"/>
                  <a:gd name="connsiteY6" fmla="*/ 289070 h 361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89818" h="361292">
                    <a:moveTo>
                      <a:pt x="1589795" y="360130"/>
                    </a:moveTo>
                    <a:cubicBezTo>
                      <a:pt x="1581665" y="361057"/>
                      <a:pt x="1573482" y="361427"/>
                      <a:pt x="1565302" y="361239"/>
                    </a:cubicBezTo>
                    <a:lnTo>
                      <a:pt x="199044" y="333419"/>
                    </a:lnTo>
                    <a:cubicBezTo>
                      <a:pt x="88977" y="331303"/>
                      <a:pt x="-24" y="242705"/>
                      <a:pt x="-24" y="135561"/>
                    </a:cubicBezTo>
                    <a:cubicBezTo>
                      <a:pt x="-58" y="84287"/>
                      <a:pt x="21011" y="35258"/>
                      <a:pt x="58235" y="-6"/>
                    </a:cubicBezTo>
                    <a:cubicBezTo>
                      <a:pt x="4512" y="337250"/>
                      <a:pt x="356584" y="289070"/>
                      <a:pt x="356584" y="289070"/>
                    </a:cubicBezTo>
                    <a:lnTo>
                      <a:pt x="1244274" y="289070"/>
                    </a:lnTo>
                    <a:close/>
                  </a:path>
                </a:pathLst>
              </a:custGeom>
              <a:solidFill>
                <a:srgbClr val="000000">
                  <a:alpha val="46000"/>
                </a:srgbClr>
              </a:solidFill>
              <a:ln w="100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Graphic 11" descr="{&quot;Key&quot;:&quot;POWER_USER_SHAPE_ICON&quot;,&quot;Value&quot;:&quot;POWER_USER_SHAPE_ICON_STYLE_1&quot;}">
                <a:extLst>
                  <a:ext uri="{FF2B5EF4-FFF2-40B4-BE49-F238E27FC236}">
                    <a16:creationId xmlns:a16="http://schemas.microsoft.com/office/drawing/2014/main" id="{4C13D532-3E4C-4E5A-A69A-2461FC62FC19}"/>
                  </a:ext>
                </a:extLst>
              </p:cNvPr>
              <p:cNvSpPr/>
              <p:nvPr/>
            </p:nvSpPr>
            <p:spPr>
              <a:xfrm>
                <a:off x="-335236" y="-749527"/>
                <a:ext cx="746473" cy="746569"/>
              </a:xfrm>
              <a:custGeom>
                <a:avLst/>
                <a:gdLst>
                  <a:gd name="connsiteX0" fmla="*/ 583567 w 746473"/>
                  <a:gd name="connsiteY0" fmla="*/ 671157 h 746569"/>
                  <a:gd name="connsiteX1" fmla="*/ 549196 w 746473"/>
                  <a:gd name="connsiteY1" fmla="*/ 657549 h 746569"/>
                  <a:gd name="connsiteX2" fmla="*/ 529038 w 746473"/>
                  <a:gd name="connsiteY2" fmla="*/ 637391 h 746569"/>
                  <a:gd name="connsiteX3" fmla="*/ 479750 w 746473"/>
                  <a:gd name="connsiteY3" fmla="*/ 627815 h 746569"/>
                  <a:gd name="connsiteX4" fmla="*/ 451830 w 746473"/>
                  <a:gd name="connsiteY4" fmla="*/ 669645 h 746569"/>
                  <a:gd name="connsiteX5" fmla="*/ 451830 w 746473"/>
                  <a:gd name="connsiteY5" fmla="*/ 699883 h 746569"/>
                  <a:gd name="connsiteX6" fmla="*/ 403769 w 746473"/>
                  <a:gd name="connsiteY6" fmla="*/ 746558 h 746569"/>
                  <a:gd name="connsiteX7" fmla="*/ 403348 w 746473"/>
                  <a:gd name="connsiteY7" fmla="*/ 746550 h 746569"/>
                  <a:gd name="connsiteX8" fmla="*/ 346904 w 746473"/>
                  <a:gd name="connsiteY8" fmla="*/ 746550 h 746569"/>
                  <a:gd name="connsiteX9" fmla="*/ 297924 w 746473"/>
                  <a:gd name="connsiteY9" fmla="*/ 699185 h 746569"/>
                  <a:gd name="connsiteX10" fmla="*/ 297918 w 746473"/>
                  <a:gd name="connsiteY10" fmla="*/ 698068 h 746569"/>
                  <a:gd name="connsiteX11" fmla="*/ 297918 w 746473"/>
                  <a:gd name="connsiteY11" fmla="*/ 667830 h 746569"/>
                  <a:gd name="connsiteX12" fmla="*/ 251184 w 746473"/>
                  <a:gd name="connsiteY12" fmla="*/ 624311 h 746569"/>
                  <a:gd name="connsiteX13" fmla="*/ 221920 w 746473"/>
                  <a:gd name="connsiteY13" fmla="*/ 636483 h 746569"/>
                  <a:gd name="connsiteX14" fmla="*/ 201761 w 746473"/>
                  <a:gd name="connsiteY14" fmla="*/ 656642 h 746569"/>
                  <a:gd name="connsiteX15" fmla="*/ 132484 w 746473"/>
                  <a:gd name="connsiteY15" fmla="*/ 656720 h 746569"/>
                  <a:gd name="connsiteX16" fmla="*/ 131911 w 746473"/>
                  <a:gd name="connsiteY16" fmla="*/ 656138 h 746569"/>
                  <a:gd name="connsiteX17" fmla="*/ 90585 w 746473"/>
                  <a:gd name="connsiteY17" fmla="*/ 615014 h 746569"/>
                  <a:gd name="connsiteX18" fmla="*/ 88235 w 746473"/>
                  <a:gd name="connsiteY18" fmla="*/ 547917 h 746569"/>
                  <a:gd name="connsiteX19" fmla="*/ 90585 w 746473"/>
                  <a:gd name="connsiteY19" fmla="*/ 545568 h 746569"/>
                  <a:gd name="connsiteX20" fmla="*/ 109837 w 746473"/>
                  <a:gd name="connsiteY20" fmla="*/ 526316 h 746569"/>
                  <a:gd name="connsiteX21" fmla="*/ 119916 w 746473"/>
                  <a:gd name="connsiteY21" fmla="*/ 478842 h 746569"/>
                  <a:gd name="connsiteX22" fmla="*/ 79599 w 746473"/>
                  <a:gd name="connsiteY22" fmla="*/ 450116 h 746569"/>
                  <a:gd name="connsiteX23" fmla="*/ 49361 w 746473"/>
                  <a:gd name="connsiteY23" fmla="*/ 450116 h 746569"/>
                  <a:gd name="connsiteX24" fmla="*/ -6 w 746473"/>
                  <a:gd name="connsiteY24" fmla="*/ 403361 h 746569"/>
                  <a:gd name="connsiteX25" fmla="*/ 73 w 746473"/>
                  <a:gd name="connsiteY25" fmla="*/ 399014 h 746569"/>
                  <a:gd name="connsiteX26" fmla="*/ 73 w 746473"/>
                  <a:gd name="connsiteY26" fmla="*/ 345492 h 746569"/>
                  <a:gd name="connsiteX27" fmla="*/ 44724 w 746473"/>
                  <a:gd name="connsiteY27" fmla="*/ 297011 h 746569"/>
                  <a:gd name="connsiteX28" fmla="*/ 75769 w 746473"/>
                  <a:gd name="connsiteY28" fmla="*/ 297010 h 746569"/>
                  <a:gd name="connsiteX29" fmla="*/ 119412 w 746473"/>
                  <a:gd name="connsiteY29" fmla="*/ 268788 h 746569"/>
                  <a:gd name="connsiteX30" fmla="*/ 107619 w 746473"/>
                  <a:gd name="connsiteY30" fmla="*/ 218391 h 746569"/>
                  <a:gd name="connsiteX31" fmla="*/ 89174 w 746473"/>
                  <a:gd name="connsiteY31" fmla="*/ 199845 h 746569"/>
                  <a:gd name="connsiteX32" fmla="*/ 88975 w 746473"/>
                  <a:gd name="connsiteY32" fmla="*/ 133420 h 746569"/>
                  <a:gd name="connsiteX33" fmla="*/ 89174 w 746473"/>
                  <a:gd name="connsiteY33" fmla="*/ 133221 h 746569"/>
                  <a:gd name="connsiteX34" fmla="*/ 134330 w 746473"/>
                  <a:gd name="connsiteY34" fmla="*/ 88972 h 746569"/>
                  <a:gd name="connsiteX35" fmla="*/ 201257 w 746473"/>
                  <a:gd name="connsiteY35" fmla="*/ 89980 h 746569"/>
                  <a:gd name="connsiteX36" fmla="*/ 222020 w 746473"/>
                  <a:gd name="connsiteY36" fmla="*/ 110139 h 746569"/>
                  <a:gd name="connsiteX37" fmla="*/ 269696 w 746473"/>
                  <a:gd name="connsiteY37" fmla="*/ 119009 h 746569"/>
                  <a:gd name="connsiteX38" fmla="*/ 297918 w 746473"/>
                  <a:gd name="connsiteY38" fmla="*/ 78691 h 746569"/>
                  <a:gd name="connsiteX39" fmla="*/ 297918 w 746473"/>
                  <a:gd name="connsiteY39" fmla="*/ 50469 h 746569"/>
                  <a:gd name="connsiteX40" fmla="*/ 344571 w 746473"/>
                  <a:gd name="connsiteY40" fmla="*/ 31 h 746569"/>
                  <a:gd name="connsiteX41" fmla="*/ 349222 w 746473"/>
                  <a:gd name="connsiteY41" fmla="*/ 72 h 746569"/>
                  <a:gd name="connsiteX42" fmla="*/ 402139 w 746473"/>
                  <a:gd name="connsiteY42" fmla="*/ 72 h 746569"/>
                  <a:gd name="connsiteX43" fmla="*/ 452504 w 746473"/>
                  <a:gd name="connsiteY43" fmla="*/ 46804 h 746569"/>
                  <a:gd name="connsiteX44" fmla="*/ 452535 w 746473"/>
                  <a:gd name="connsiteY44" fmla="*/ 49159 h 746569"/>
                  <a:gd name="connsiteX45" fmla="*/ 452535 w 746473"/>
                  <a:gd name="connsiteY45" fmla="*/ 76373 h 746569"/>
                  <a:gd name="connsiteX46" fmla="*/ 497581 w 746473"/>
                  <a:gd name="connsiteY46" fmla="*/ 121839 h 746569"/>
                  <a:gd name="connsiteX47" fmla="*/ 530247 w 746473"/>
                  <a:gd name="connsiteY47" fmla="*/ 108123 h 746569"/>
                  <a:gd name="connsiteX48" fmla="*/ 548793 w 746473"/>
                  <a:gd name="connsiteY48" fmla="*/ 89577 h 746569"/>
                  <a:gd name="connsiteX49" fmla="*/ 617927 w 746473"/>
                  <a:gd name="connsiteY49" fmla="*/ 89566 h 746569"/>
                  <a:gd name="connsiteX50" fmla="*/ 617938 w 746473"/>
                  <a:gd name="connsiteY50" fmla="*/ 89577 h 746569"/>
                  <a:gd name="connsiteX51" fmla="*/ 660775 w 746473"/>
                  <a:gd name="connsiteY51" fmla="*/ 132011 h 746569"/>
                  <a:gd name="connsiteX52" fmla="*/ 661968 w 746473"/>
                  <a:gd name="connsiteY52" fmla="*/ 198854 h 746569"/>
                  <a:gd name="connsiteX53" fmla="*/ 660775 w 746473"/>
                  <a:gd name="connsiteY53" fmla="*/ 200047 h 746569"/>
                  <a:gd name="connsiteX54" fmla="*/ 640012 w 746473"/>
                  <a:gd name="connsiteY54" fmla="*/ 220206 h 746569"/>
                  <a:gd name="connsiteX55" fmla="*/ 629932 w 746473"/>
                  <a:gd name="connsiteY55" fmla="*/ 265160 h 746569"/>
                  <a:gd name="connsiteX56" fmla="*/ 666823 w 746473"/>
                  <a:gd name="connsiteY56" fmla="*/ 295398 h 746569"/>
                  <a:gd name="connsiteX57" fmla="*/ 698875 w 746473"/>
                  <a:gd name="connsiteY57" fmla="*/ 296003 h 746569"/>
                  <a:gd name="connsiteX58" fmla="*/ 745890 w 746473"/>
                  <a:gd name="connsiteY58" fmla="*/ 337299 h 746569"/>
                  <a:gd name="connsiteX59" fmla="*/ 745946 w 746473"/>
                  <a:gd name="connsiteY59" fmla="*/ 341964 h 746569"/>
                  <a:gd name="connsiteX60" fmla="*/ 745946 w 746473"/>
                  <a:gd name="connsiteY60" fmla="*/ 403247 h 746569"/>
                  <a:gd name="connsiteX61" fmla="*/ 702569 w 746473"/>
                  <a:gd name="connsiteY61" fmla="*/ 450114 h 746569"/>
                  <a:gd name="connsiteX62" fmla="*/ 697363 w 746473"/>
                  <a:gd name="connsiteY62" fmla="*/ 450015 h 746569"/>
                  <a:gd name="connsiteX63" fmla="*/ 669141 w 746473"/>
                  <a:gd name="connsiteY63" fmla="*/ 450015 h 746569"/>
                  <a:gd name="connsiteX64" fmla="*/ 630033 w 746473"/>
                  <a:gd name="connsiteY64" fmla="*/ 478741 h 746569"/>
                  <a:gd name="connsiteX65" fmla="*/ 639508 w 746473"/>
                  <a:gd name="connsiteY65" fmla="*/ 525409 h 746569"/>
                  <a:gd name="connsiteX66" fmla="*/ 659666 w 746473"/>
                  <a:gd name="connsiteY66" fmla="*/ 545568 h 746569"/>
                  <a:gd name="connsiteX67" fmla="*/ 660672 w 746473"/>
                  <a:gd name="connsiteY67" fmla="*/ 612698 h 746569"/>
                  <a:gd name="connsiteX68" fmla="*/ 659666 w 746473"/>
                  <a:gd name="connsiteY68" fmla="*/ 613704 h 746569"/>
                  <a:gd name="connsiteX69" fmla="*/ 617031 w 746473"/>
                  <a:gd name="connsiteY69" fmla="*/ 656340 h 746569"/>
                  <a:gd name="connsiteX70" fmla="*/ 583567 w 746473"/>
                  <a:gd name="connsiteY70" fmla="*/ 671157 h 746569"/>
                  <a:gd name="connsiteX71" fmla="*/ 219601 w 746473"/>
                  <a:gd name="connsiteY71" fmla="*/ 372807 h 746569"/>
                  <a:gd name="connsiteX72" fmla="*/ 374925 w 746473"/>
                  <a:gd name="connsiteY72" fmla="*/ 528734 h 746569"/>
                  <a:gd name="connsiteX73" fmla="*/ 530851 w 746473"/>
                  <a:gd name="connsiteY73" fmla="*/ 373410 h 746569"/>
                  <a:gd name="connsiteX74" fmla="*/ 375731 w 746473"/>
                  <a:gd name="connsiteY74" fmla="*/ 217484 h 746569"/>
                  <a:gd name="connsiteX75" fmla="*/ 219403 w 746473"/>
                  <a:gd name="connsiteY75" fmla="*/ 371796 h 746569"/>
                  <a:gd name="connsiteX76" fmla="*/ 219400 w 746473"/>
                  <a:gd name="connsiteY76" fmla="*/ 372807 h 746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</a:cxnLst>
                <a:rect l="l" t="t" r="r" b="b"/>
                <a:pathLst>
                  <a:path w="746473" h="746569">
                    <a:moveTo>
                      <a:pt x="583567" y="671157"/>
                    </a:moveTo>
                    <a:cubicBezTo>
                      <a:pt x="570742" y="671451"/>
                      <a:pt x="558344" y="666543"/>
                      <a:pt x="549196" y="657549"/>
                    </a:cubicBezTo>
                    <a:cubicBezTo>
                      <a:pt x="542443" y="651099"/>
                      <a:pt x="536093" y="644144"/>
                      <a:pt x="529038" y="637391"/>
                    </a:cubicBezTo>
                    <a:cubicBezTo>
                      <a:pt x="516381" y="623925"/>
                      <a:pt x="496528" y="620068"/>
                      <a:pt x="479750" y="627815"/>
                    </a:cubicBezTo>
                    <a:cubicBezTo>
                      <a:pt x="462538" y="634456"/>
                      <a:pt x="451360" y="651202"/>
                      <a:pt x="451830" y="669645"/>
                    </a:cubicBezTo>
                    <a:cubicBezTo>
                      <a:pt x="451830" y="679724"/>
                      <a:pt x="451830" y="689803"/>
                      <a:pt x="451830" y="699883"/>
                    </a:cubicBezTo>
                    <a:cubicBezTo>
                      <a:pt x="451447" y="726043"/>
                      <a:pt x="429930" y="746941"/>
                      <a:pt x="403769" y="746558"/>
                    </a:cubicBezTo>
                    <a:cubicBezTo>
                      <a:pt x="403629" y="746556"/>
                      <a:pt x="403488" y="746554"/>
                      <a:pt x="403348" y="746550"/>
                    </a:cubicBezTo>
                    <a:lnTo>
                      <a:pt x="346904" y="746550"/>
                    </a:lnTo>
                    <a:cubicBezTo>
                      <a:pt x="320299" y="746996"/>
                      <a:pt x="298370" y="725790"/>
                      <a:pt x="297924" y="699185"/>
                    </a:cubicBezTo>
                    <a:cubicBezTo>
                      <a:pt x="297917" y="698813"/>
                      <a:pt x="297916" y="698440"/>
                      <a:pt x="297918" y="698068"/>
                    </a:cubicBezTo>
                    <a:cubicBezTo>
                      <a:pt x="297918" y="687989"/>
                      <a:pt x="297918" y="677910"/>
                      <a:pt x="297918" y="667830"/>
                    </a:cubicBezTo>
                    <a:cubicBezTo>
                      <a:pt x="297030" y="642907"/>
                      <a:pt x="276107" y="623423"/>
                      <a:pt x="251184" y="624311"/>
                    </a:cubicBezTo>
                    <a:cubicBezTo>
                      <a:pt x="240279" y="624699"/>
                      <a:pt x="229883" y="629023"/>
                      <a:pt x="221920" y="636483"/>
                    </a:cubicBezTo>
                    <a:cubicBezTo>
                      <a:pt x="215066" y="642934"/>
                      <a:pt x="208715" y="649889"/>
                      <a:pt x="201761" y="656642"/>
                    </a:cubicBezTo>
                    <a:cubicBezTo>
                      <a:pt x="182652" y="675794"/>
                      <a:pt x="151636" y="675829"/>
                      <a:pt x="132484" y="656720"/>
                    </a:cubicBezTo>
                    <a:cubicBezTo>
                      <a:pt x="132292" y="656528"/>
                      <a:pt x="132100" y="656334"/>
                      <a:pt x="131911" y="656138"/>
                    </a:cubicBezTo>
                    <a:cubicBezTo>
                      <a:pt x="118102" y="642531"/>
                      <a:pt x="104192" y="628823"/>
                      <a:pt x="90585" y="615014"/>
                    </a:cubicBezTo>
                    <a:cubicBezTo>
                      <a:pt x="71408" y="597135"/>
                      <a:pt x="70356" y="567095"/>
                      <a:pt x="88235" y="547917"/>
                    </a:cubicBezTo>
                    <a:cubicBezTo>
                      <a:pt x="88991" y="547107"/>
                      <a:pt x="89775" y="546323"/>
                      <a:pt x="90585" y="545568"/>
                    </a:cubicBezTo>
                    <a:cubicBezTo>
                      <a:pt x="96935" y="539016"/>
                      <a:pt x="103588" y="532868"/>
                      <a:pt x="109837" y="526316"/>
                    </a:cubicBezTo>
                    <a:cubicBezTo>
                      <a:pt x="122916" y="514226"/>
                      <a:pt x="126955" y="495204"/>
                      <a:pt x="119916" y="478842"/>
                    </a:cubicBezTo>
                    <a:cubicBezTo>
                      <a:pt x="114033" y="461608"/>
                      <a:pt x="97810" y="450048"/>
                      <a:pt x="79599" y="450116"/>
                    </a:cubicBezTo>
                    <a:cubicBezTo>
                      <a:pt x="69519" y="450116"/>
                      <a:pt x="59440" y="450116"/>
                      <a:pt x="49361" y="450116"/>
                    </a:cubicBezTo>
                    <a:cubicBezTo>
                      <a:pt x="22817" y="450837"/>
                      <a:pt x="715" y="429904"/>
                      <a:pt x="-6" y="403361"/>
                    </a:cubicBezTo>
                    <a:cubicBezTo>
                      <a:pt x="-45" y="401911"/>
                      <a:pt x="-19" y="400461"/>
                      <a:pt x="73" y="399014"/>
                    </a:cubicBezTo>
                    <a:cubicBezTo>
                      <a:pt x="73" y="381173"/>
                      <a:pt x="73" y="363333"/>
                      <a:pt x="73" y="345492"/>
                    </a:cubicBezTo>
                    <a:cubicBezTo>
                      <a:pt x="-621" y="319909"/>
                      <a:pt x="19171" y="298420"/>
                      <a:pt x="44724" y="297011"/>
                    </a:cubicBezTo>
                    <a:cubicBezTo>
                      <a:pt x="54803" y="296103"/>
                      <a:pt x="65387" y="297010"/>
                      <a:pt x="75769" y="297010"/>
                    </a:cubicBezTo>
                    <a:cubicBezTo>
                      <a:pt x="94899" y="298070"/>
                      <a:pt x="112530" y="286670"/>
                      <a:pt x="119412" y="268788"/>
                    </a:cubicBezTo>
                    <a:cubicBezTo>
                      <a:pt x="127045" y="251229"/>
                      <a:pt x="122251" y="230741"/>
                      <a:pt x="107619" y="218391"/>
                    </a:cubicBezTo>
                    <a:cubicBezTo>
                      <a:pt x="101471" y="212243"/>
                      <a:pt x="95121" y="206195"/>
                      <a:pt x="89174" y="199845"/>
                    </a:cubicBezTo>
                    <a:cubicBezTo>
                      <a:pt x="70776" y="181558"/>
                      <a:pt x="70687" y="151818"/>
                      <a:pt x="88975" y="133420"/>
                    </a:cubicBezTo>
                    <a:cubicBezTo>
                      <a:pt x="89041" y="133354"/>
                      <a:pt x="89108" y="133287"/>
                      <a:pt x="89174" y="133221"/>
                    </a:cubicBezTo>
                    <a:cubicBezTo>
                      <a:pt x="103789" y="118102"/>
                      <a:pt x="118808" y="102983"/>
                      <a:pt x="134330" y="88972"/>
                    </a:cubicBezTo>
                    <a:cubicBezTo>
                      <a:pt x="153368" y="71487"/>
                      <a:pt x="182753" y="71929"/>
                      <a:pt x="201257" y="89980"/>
                    </a:cubicBezTo>
                    <a:cubicBezTo>
                      <a:pt x="208312" y="96734"/>
                      <a:pt x="214965" y="103890"/>
                      <a:pt x="222020" y="110139"/>
                    </a:cubicBezTo>
                    <a:cubicBezTo>
                      <a:pt x="234417" y="122917"/>
                      <a:pt x="253532" y="126474"/>
                      <a:pt x="269696" y="119009"/>
                    </a:cubicBezTo>
                    <a:cubicBezTo>
                      <a:pt x="286712" y="112929"/>
                      <a:pt x="298029" y="96761"/>
                      <a:pt x="297918" y="78691"/>
                    </a:cubicBezTo>
                    <a:cubicBezTo>
                      <a:pt x="297918" y="69318"/>
                      <a:pt x="297918" y="59843"/>
                      <a:pt x="297918" y="50469"/>
                    </a:cubicBezTo>
                    <a:cubicBezTo>
                      <a:pt x="296873" y="23658"/>
                      <a:pt x="317760" y="1076"/>
                      <a:pt x="344571" y="31"/>
                    </a:cubicBezTo>
                    <a:cubicBezTo>
                      <a:pt x="346121" y="-30"/>
                      <a:pt x="347673" y="-16"/>
                      <a:pt x="349222" y="72"/>
                    </a:cubicBezTo>
                    <a:lnTo>
                      <a:pt x="402139" y="72"/>
                    </a:lnTo>
                    <a:cubicBezTo>
                      <a:pt x="428951" y="-931"/>
                      <a:pt x="451501" y="19991"/>
                      <a:pt x="452504" y="46804"/>
                    </a:cubicBezTo>
                    <a:cubicBezTo>
                      <a:pt x="452534" y="47588"/>
                      <a:pt x="452544" y="48374"/>
                      <a:pt x="452535" y="49159"/>
                    </a:cubicBezTo>
                    <a:cubicBezTo>
                      <a:pt x="452535" y="58230"/>
                      <a:pt x="452535" y="67302"/>
                      <a:pt x="452535" y="76373"/>
                    </a:cubicBezTo>
                    <a:cubicBezTo>
                      <a:pt x="452419" y="101367"/>
                      <a:pt x="472587" y="121723"/>
                      <a:pt x="497581" y="121839"/>
                    </a:cubicBezTo>
                    <a:cubicBezTo>
                      <a:pt x="509881" y="121897"/>
                      <a:pt x="521675" y="116945"/>
                      <a:pt x="530247" y="108123"/>
                    </a:cubicBezTo>
                    <a:cubicBezTo>
                      <a:pt x="536497" y="101975"/>
                      <a:pt x="542544" y="95625"/>
                      <a:pt x="548793" y="89577"/>
                    </a:cubicBezTo>
                    <a:cubicBezTo>
                      <a:pt x="567881" y="70483"/>
                      <a:pt x="598833" y="70479"/>
                      <a:pt x="617927" y="89566"/>
                    </a:cubicBezTo>
                    <a:cubicBezTo>
                      <a:pt x="617931" y="89570"/>
                      <a:pt x="617934" y="89574"/>
                      <a:pt x="617938" y="89577"/>
                    </a:cubicBezTo>
                    <a:cubicBezTo>
                      <a:pt x="632452" y="103587"/>
                      <a:pt x="646664" y="117699"/>
                      <a:pt x="660775" y="132011"/>
                    </a:cubicBezTo>
                    <a:cubicBezTo>
                      <a:pt x="679563" y="150140"/>
                      <a:pt x="680097" y="180066"/>
                      <a:pt x="661968" y="198854"/>
                    </a:cubicBezTo>
                    <a:cubicBezTo>
                      <a:pt x="661578" y="199259"/>
                      <a:pt x="661180" y="199656"/>
                      <a:pt x="660775" y="200047"/>
                    </a:cubicBezTo>
                    <a:cubicBezTo>
                      <a:pt x="653921" y="207002"/>
                      <a:pt x="646765" y="213553"/>
                      <a:pt x="640012" y="220206"/>
                    </a:cubicBezTo>
                    <a:cubicBezTo>
                      <a:pt x="627811" y="231740"/>
                      <a:pt x="623824" y="249521"/>
                      <a:pt x="629932" y="265160"/>
                    </a:cubicBezTo>
                    <a:cubicBezTo>
                      <a:pt x="634714" y="281950"/>
                      <a:pt x="649421" y="294004"/>
                      <a:pt x="666823" y="295398"/>
                    </a:cubicBezTo>
                    <a:cubicBezTo>
                      <a:pt x="677406" y="296507"/>
                      <a:pt x="688191" y="295398"/>
                      <a:pt x="698875" y="296003"/>
                    </a:cubicBezTo>
                    <a:cubicBezTo>
                      <a:pt x="723262" y="294423"/>
                      <a:pt x="744311" y="312913"/>
                      <a:pt x="745890" y="337299"/>
                    </a:cubicBezTo>
                    <a:cubicBezTo>
                      <a:pt x="745991" y="338852"/>
                      <a:pt x="746009" y="340410"/>
                      <a:pt x="745946" y="341964"/>
                    </a:cubicBezTo>
                    <a:cubicBezTo>
                      <a:pt x="746618" y="362123"/>
                      <a:pt x="746618" y="382551"/>
                      <a:pt x="745946" y="403247"/>
                    </a:cubicBezTo>
                    <a:cubicBezTo>
                      <a:pt x="746910" y="428167"/>
                      <a:pt x="727490" y="449150"/>
                      <a:pt x="702569" y="450114"/>
                    </a:cubicBezTo>
                    <a:cubicBezTo>
                      <a:pt x="700833" y="450181"/>
                      <a:pt x="699095" y="450148"/>
                      <a:pt x="697363" y="450015"/>
                    </a:cubicBezTo>
                    <a:cubicBezTo>
                      <a:pt x="687989" y="450015"/>
                      <a:pt x="678515" y="450015"/>
                      <a:pt x="669141" y="450015"/>
                    </a:cubicBezTo>
                    <a:cubicBezTo>
                      <a:pt x="651376" y="450457"/>
                      <a:pt x="635768" y="461922"/>
                      <a:pt x="630033" y="478741"/>
                    </a:cubicBezTo>
                    <a:cubicBezTo>
                      <a:pt x="623010" y="494736"/>
                      <a:pt x="626804" y="513419"/>
                      <a:pt x="639508" y="525409"/>
                    </a:cubicBezTo>
                    <a:cubicBezTo>
                      <a:pt x="646261" y="532364"/>
                      <a:pt x="653417" y="538915"/>
                      <a:pt x="659666" y="545568"/>
                    </a:cubicBezTo>
                    <a:cubicBezTo>
                      <a:pt x="678482" y="563827"/>
                      <a:pt x="678932" y="593883"/>
                      <a:pt x="660672" y="612698"/>
                    </a:cubicBezTo>
                    <a:cubicBezTo>
                      <a:pt x="660342" y="613039"/>
                      <a:pt x="660007" y="613374"/>
                      <a:pt x="659666" y="613704"/>
                    </a:cubicBezTo>
                    <a:cubicBezTo>
                      <a:pt x="645656" y="628118"/>
                      <a:pt x="631343" y="642229"/>
                      <a:pt x="617031" y="656340"/>
                    </a:cubicBezTo>
                    <a:cubicBezTo>
                      <a:pt x="608259" y="665488"/>
                      <a:pt x="596236" y="670811"/>
                      <a:pt x="583567" y="671157"/>
                    </a:cubicBezTo>
                    <a:close/>
                    <a:moveTo>
                      <a:pt x="219601" y="372807"/>
                    </a:moveTo>
                    <a:cubicBezTo>
                      <a:pt x="219435" y="458757"/>
                      <a:pt x="288975" y="528567"/>
                      <a:pt x="374925" y="528734"/>
                    </a:cubicBezTo>
                    <a:cubicBezTo>
                      <a:pt x="460874" y="528901"/>
                      <a:pt x="530685" y="459360"/>
                      <a:pt x="530851" y="373410"/>
                    </a:cubicBezTo>
                    <a:cubicBezTo>
                      <a:pt x="531018" y="287540"/>
                      <a:pt x="461601" y="217763"/>
                      <a:pt x="375731" y="217484"/>
                    </a:cubicBezTo>
                    <a:cubicBezTo>
                      <a:pt x="289950" y="216928"/>
                      <a:pt x="219960" y="286015"/>
                      <a:pt x="219403" y="371796"/>
                    </a:cubicBezTo>
                    <a:cubicBezTo>
                      <a:pt x="219401" y="372133"/>
                      <a:pt x="219400" y="372470"/>
                      <a:pt x="219400" y="372807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100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Graphic 11" descr="{&quot;Key&quot;:&quot;POWER_USER_SHAPE_ICON&quot;,&quot;Value&quot;:&quot;POWER_USER_SHAPE_ICON_STYLE_1&quot;}">
                <a:extLst>
                  <a:ext uri="{FF2B5EF4-FFF2-40B4-BE49-F238E27FC236}">
                    <a16:creationId xmlns:a16="http://schemas.microsoft.com/office/drawing/2014/main" id="{2447C26B-855D-48E1-B2B0-B14A47E30406}"/>
                  </a:ext>
                </a:extLst>
              </p:cNvPr>
              <p:cNvSpPr/>
              <p:nvPr/>
            </p:nvSpPr>
            <p:spPr>
              <a:xfrm>
                <a:off x="374182" y="-473123"/>
                <a:ext cx="504837" cy="504936"/>
              </a:xfrm>
              <a:custGeom>
                <a:avLst/>
                <a:gdLst>
                  <a:gd name="connsiteX0" fmla="*/ 394747 w 504837"/>
                  <a:gd name="connsiteY0" fmla="*/ 454020 h 504936"/>
                  <a:gd name="connsiteX1" fmla="*/ 371464 w 504837"/>
                  <a:gd name="connsiteY1" fmla="*/ 444847 h 504936"/>
                  <a:gd name="connsiteX2" fmla="*/ 357958 w 504837"/>
                  <a:gd name="connsiteY2" fmla="*/ 431442 h 504936"/>
                  <a:gd name="connsiteX3" fmla="*/ 324595 w 504837"/>
                  <a:gd name="connsiteY3" fmla="*/ 424991 h 504936"/>
                  <a:gd name="connsiteX4" fmla="*/ 305646 w 504837"/>
                  <a:gd name="connsiteY4" fmla="*/ 453213 h 504936"/>
                  <a:gd name="connsiteX5" fmla="*/ 305646 w 504837"/>
                  <a:gd name="connsiteY5" fmla="*/ 473372 h 504936"/>
                  <a:gd name="connsiteX6" fmla="*/ 273104 w 504837"/>
                  <a:gd name="connsiteY6" fmla="*/ 504927 h 504936"/>
                  <a:gd name="connsiteX7" fmla="*/ 272787 w 504837"/>
                  <a:gd name="connsiteY7" fmla="*/ 504920 h 504936"/>
                  <a:gd name="connsiteX8" fmla="*/ 234586 w 504837"/>
                  <a:gd name="connsiteY8" fmla="*/ 504920 h 504936"/>
                  <a:gd name="connsiteX9" fmla="*/ 201430 w 504837"/>
                  <a:gd name="connsiteY9" fmla="*/ 472975 h 504936"/>
                  <a:gd name="connsiteX10" fmla="*/ 201425 w 504837"/>
                  <a:gd name="connsiteY10" fmla="*/ 472162 h 504936"/>
                  <a:gd name="connsiteX11" fmla="*/ 201425 w 504837"/>
                  <a:gd name="connsiteY11" fmla="*/ 452004 h 504936"/>
                  <a:gd name="connsiteX12" fmla="*/ 182174 w 504837"/>
                  <a:gd name="connsiteY12" fmla="*/ 424689 h 504936"/>
                  <a:gd name="connsiteX13" fmla="*/ 150020 w 504837"/>
                  <a:gd name="connsiteY13" fmla="*/ 430736 h 504936"/>
                  <a:gd name="connsiteX14" fmla="*/ 136413 w 504837"/>
                  <a:gd name="connsiteY14" fmla="*/ 444243 h 504936"/>
                  <a:gd name="connsiteX15" fmla="*/ 89518 w 504837"/>
                  <a:gd name="connsiteY15" fmla="*/ 444619 h 504936"/>
                  <a:gd name="connsiteX16" fmla="*/ 89141 w 504837"/>
                  <a:gd name="connsiteY16" fmla="*/ 444243 h 504936"/>
                  <a:gd name="connsiteX17" fmla="*/ 61121 w 504837"/>
                  <a:gd name="connsiteY17" fmla="*/ 416424 h 504936"/>
                  <a:gd name="connsiteX18" fmla="*/ 59640 w 504837"/>
                  <a:gd name="connsiteY18" fmla="*/ 370834 h 504936"/>
                  <a:gd name="connsiteX19" fmla="*/ 61121 w 504837"/>
                  <a:gd name="connsiteY19" fmla="*/ 369353 h 504936"/>
                  <a:gd name="connsiteX20" fmla="*/ 74224 w 504837"/>
                  <a:gd name="connsiteY20" fmla="*/ 356351 h 504936"/>
                  <a:gd name="connsiteX21" fmla="*/ 80775 w 504837"/>
                  <a:gd name="connsiteY21" fmla="*/ 324298 h 504936"/>
                  <a:gd name="connsiteX22" fmla="*/ 53561 w 504837"/>
                  <a:gd name="connsiteY22" fmla="*/ 304845 h 504936"/>
                  <a:gd name="connsiteX23" fmla="*/ 33402 w 504837"/>
                  <a:gd name="connsiteY23" fmla="*/ 304845 h 504936"/>
                  <a:gd name="connsiteX24" fmla="*/ -12 w 504837"/>
                  <a:gd name="connsiteY24" fmla="*/ 273170 h 504936"/>
                  <a:gd name="connsiteX25" fmla="*/ 39 w 504837"/>
                  <a:gd name="connsiteY25" fmla="*/ 270273 h 504936"/>
                  <a:gd name="connsiteX26" fmla="*/ 40 w 504837"/>
                  <a:gd name="connsiteY26" fmla="*/ 233987 h 504936"/>
                  <a:gd name="connsiteX27" fmla="*/ 30278 w 504837"/>
                  <a:gd name="connsiteY27" fmla="*/ 201128 h 504936"/>
                  <a:gd name="connsiteX28" fmla="*/ 51344 w 504837"/>
                  <a:gd name="connsiteY28" fmla="*/ 201128 h 504936"/>
                  <a:gd name="connsiteX29" fmla="*/ 80876 w 504837"/>
                  <a:gd name="connsiteY29" fmla="*/ 182078 h 504936"/>
                  <a:gd name="connsiteX30" fmla="*/ 72913 w 504837"/>
                  <a:gd name="connsiteY30" fmla="*/ 147909 h 504936"/>
                  <a:gd name="connsiteX31" fmla="*/ 60314 w 504837"/>
                  <a:gd name="connsiteY31" fmla="*/ 135310 h 504936"/>
                  <a:gd name="connsiteX32" fmla="*/ 60303 w 504837"/>
                  <a:gd name="connsiteY32" fmla="*/ 90266 h 504936"/>
                  <a:gd name="connsiteX33" fmla="*/ 60314 w 504837"/>
                  <a:gd name="connsiteY33" fmla="*/ 90255 h 504936"/>
                  <a:gd name="connsiteX34" fmla="*/ 90552 w 504837"/>
                  <a:gd name="connsiteY34" fmla="*/ 60017 h 504936"/>
                  <a:gd name="connsiteX35" fmla="*/ 135909 w 504837"/>
                  <a:gd name="connsiteY35" fmla="*/ 60723 h 504936"/>
                  <a:gd name="connsiteX36" fmla="*/ 149920 w 504837"/>
                  <a:gd name="connsiteY36" fmla="*/ 74531 h 504936"/>
                  <a:gd name="connsiteX37" fmla="*/ 182174 w 504837"/>
                  <a:gd name="connsiteY37" fmla="*/ 80478 h 504936"/>
                  <a:gd name="connsiteX38" fmla="*/ 201224 w 504837"/>
                  <a:gd name="connsiteY38" fmla="*/ 53062 h 504936"/>
                  <a:gd name="connsiteX39" fmla="*/ 201224 w 504837"/>
                  <a:gd name="connsiteY39" fmla="*/ 34012 h 504936"/>
                  <a:gd name="connsiteX40" fmla="*/ 233107 w 504837"/>
                  <a:gd name="connsiteY40" fmla="*/ 11 h 504936"/>
                  <a:gd name="connsiteX41" fmla="*/ 235997 w 504837"/>
                  <a:gd name="connsiteY41" fmla="*/ 45 h 504936"/>
                  <a:gd name="connsiteX42" fmla="*/ 271477 w 504837"/>
                  <a:gd name="connsiteY42" fmla="*/ 45 h 504936"/>
                  <a:gd name="connsiteX43" fmla="*/ 305718 w 504837"/>
                  <a:gd name="connsiteY43" fmla="*/ 31461 h 504936"/>
                  <a:gd name="connsiteX44" fmla="*/ 305747 w 504837"/>
                  <a:gd name="connsiteY44" fmla="*/ 33206 h 504936"/>
                  <a:gd name="connsiteX45" fmla="*/ 305747 w 504837"/>
                  <a:gd name="connsiteY45" fmla="*/ 51651 h 504936"/>
                  <a:gd name="connsiteX46" fmla="*/ 334364 w 504837"/>
                  <a:gd name="connsiteY46" fmla="*/ 83427 h 504936"/>
                  <a:gd name="connsiteX47" fmla="*/ 358361 w 504837"/>
                  <a:gd name="connsiteY47" fmla="*/ 73524 h 504936"/>
                  <a:gd name="connsiteX48" fmla="*/ 370960 w 504837"/>
                  <a:gd name="connsiteY48" fmla="*/ 61025 h 504936"/>
                  <a:gd name="connsiteX49" fmla="*/ 417572 w 504837"/>
                  <a:gd name="connsiteY49" fmla="*/ 60868 h 504936"/>
                  <a:gd name="connsiteX50" fmla="*/ 417728 w 504837"/>
                  <a:gd name="connsiteY50" fmla="*/ 61025 h 504936"/>
                  <a:gd name="connsiteX51" fmla="*/ 446656 w 504837"/>
                  <a:gd name="connsiteY51" fmla="*/ 89751 h 504936"/>
                  <a:gd name="connsiteX52" fmla="*/ 447541 w 504837"/>
                  <a:gd name="connsiteY52" fmla="*/ 134929 h 504936"/>
                  <a:gd name="connsiteX53" fmla="*/ 446656 w 504837"/>
                  <a:gd name="connsiteY53" fmla="*/ 135814 h 504936"/>
                  <a:gd name="connsiteX54" fmla="*/ 432646 w 504837"/>
                  <a:gd name="connsiteY54" fmla="*/ 149623 h 504936"/>
                  <a:gd name="connsiteX55" fmla="*/ 425893 w 504837"/>
                  <a:gd name="connsiteY55" fmla="*/ 179861 h 504936"/>
                  <a:gd name="connsiteX56" fmla="*/ 450890 w 504837"/>
                  <a:gd name="connsiteY56" fmla="*/ 200020 h 504936"/>
                  <a:gd name="connsiteX57" fmla="*/ 472560 w 504837"/>
                  <a:gd name="connsiteY57" fmla="*/ 200020 h 504936"/>
                  <a:gd name="connsiteX58" fmla="*/ 504477 w 504837"/>
                  <a:gd name="connsiteY58" fmla="*/ 228480 h 504936"/>
                  <a:gd name="connsiteX59" fmla="*/ 504512 w 504837"/>
                  <a:gd name="connsiteY59" fmla="*/ 231165 h 504936"/>
                  <a:gd name="connsiteX60" fmla="*/ 504512 w 504837"/>
                  <a:gd name="connsiteY60" fmla="*/ 272591 h 504936"/>
                  <a:gd name="connsiteX61" fmla="*/ 475850 w 504837"/>
                  <a:gd name="connsiteY61" fmla="*/ 304327 h 504936"/>
                  <a:gd name="connsiteX62" fmla="*/ 471552 w 504837"/>
                  <a:gd name="connsiteY62" fmla="*/ 304240 h 504936"/>
                  <a:gd name="connsiteX63" fmla="*/ 452502 w 504837"/>
                  <a:gd name="connsiteY63" fmla="*/ 304240 h 504936"/>
                  <a:gd name="connsiteX64" fmla="*/ 425994 w 504837"/>
                  <a:gd name="connsiteY64" fmla="*/ 323693 h 504936"/>
                  <a:gd name="connsiteX65" fmla="*/ 432444 w 504837"/>
                  <a:gd name="connsiteY65" fmla="*/ 355242 h 504936"/>
                  <a:gd name="connsiteX66" fmla="*/ 446455 w 504837"/>
                  <a:gd name="connsiteY66" fmla="*/ 369151 h 504936"/>
                  <a:gd name="connsiteX67" fmla="*/ 447050 w 504837"/>
                  <a:gd name="connsiteY67" fmla="*/ 414619 h 504936"/>
                  <a:gd name="connsiteX68" fmla="*/ 446455 w 504837"/>
                  <a:gd name="connsiteY68" fmla="*/ 415214 h 504936"/>
                  <a:gd name="connsiteX69" fmla="*/ 417527 w 504837"/>
                  <a:gd name="connsiteY69" fmla="*/ 444041 h 504936"/>
                  <a:gd name="connsiteX70" fmla="*/ 394747 w 504837"/>
                  <a:gd name="connsiteY70" fmla="*/ 454020 h 504936"/>
                  <a:gd name="connsiteX71" fmla="*/ 148408 w 504837"/>
                  <a:gd name="connsiteY71" fmla="*/ 252432 h 504936"/>
                  <a:gd name="connsiteX72" fmla="*/ 253536 w 504837"/>
                  <a:gd name="connsiteY72" fmla="*/ 357963 h 504936"/>
                  <a:gd name="connsiteX73" fmla="*/ 359066 w 504837"/>
                  <a:gd name="connsiteY73" fmla="*/ 252835 h 504936"/>
                  <a:gd name="connsiteX74" fmla="*/ 254040 w 504837"/>
                  <a:gd name="connsiteY74" fmla="*/ 147305 h 504936"/>
                  <a:gd name="connsiteX75" fmla="*/ 148409 w 504837"/>
                  <a:gd name="connsiteY75" fmla="*/ 251927 h 504936"/>
                  <a:gd name="connsiteX76" fmla="*/ 148408 w 504837"/>
                  <a:gd name="connsiteY76" fmla="*/ 252130 h 504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</a:cxnLst>
                <a:rect l="l" t="t" r="r" b="b"/>
                <a:pathLst>
                  <a:path w="504837" h="504936">
                    <a:moveTo>
                      <a:pt x="394747" y="454020"/>
                    </a:moveTo>
                    <a:cubicBezTo>
                      <a:pt x="386062" y="454255"/>
                      <a:pt x="377655" y="450943"/>
                      <a:pt x="371464" y="444847"/>
                    </a:cubicBezTo>
                    <a:cubicBezTo>
                      <a:pt x="366929" y="440412"/>
                      <a:pt x="362594" y="435776"/>
                      <a:pt x="357958" y="431442"/>
                    </a:cubicBezTo>
                    <a:cubicBezTo>
                      <a:pt x="349437" y="422239"/>
                      <a:pt x="335932" y="419628"/>
                      <a:pt x="324595" y="424991"/>
                    </a:cubicBezTo>
                    <a:cubicBezTo>
                      <a:pt x="312974" y="429480"/>
                      <a:pt x="305402" y="440758"/>
                      <a:pt x="305646" y="453213"/>
                    </a:cubicBezTo>
                    <a:cubicBezTo>
                      <a:pt x="305646" y="460067"/>
                      <a:pt x="305646" y="466820"/>
                      <a:pt x="305646" y="473372"/>
                    </a:cubicBezTo>
                    <a:cubicBezTo>
                      <a:pt x="305373" y="491072"/>
                      <a:pt x="290803" y="505199"/>
                      <a:pt x="273104" y="504927"/>
                    </a:cubicBezTo>
                    <a:cubicBezTo>
                      <a:pt x="272998" y="504925"/>
                      <a:pt x="272893" y="504923"/>
                      <a:pt x="272787" y="504920"/>
                    </a:cubicBezTo>
                    <a:cubicBezTo>
                      <a:pt x="260087" y="504920"/>
                      <a:pt x="247387" y="504920"/>
                      <a:pt x="234586" y="504920"/>
                    </a:cubicBezTo>
                    <a:cubicBezTo>
                      <a:pt x="216609" y="505255"/>
                      <a:pt x="201765" y="490952"/>
                      <a:pt x="201430" y="472975"/>
                    </a:cubicBezTo>
                    <a:cubicBezTo>
                      <a:pt x="201425" y="472704"/>
                      <a:pt x="201423" y="472433"/>
                      <a:pt x="201425" y="472162"/>
                    </a:cubicBezTo>
                    <a:cubicBezTo>
                      <a:pt x="201425" y="465409"/>
                      <a:pt x="201425" y="458555"/>
                      <a:pt x="201425" y="452004"/>
                    </a:cubicBezTo>
                    <a:cubicBezTo>
                      <a:pt x="201478" y="439728"/>
                      <a:pt x="193752" y="428766"/>
                      <a:pt x="182174" y="424689"/>
                    </a:cubicBezTo>
                    <a:cubicBezTo>
                      <a:pt x="171261" y="419653"/>
                      <a:pt x="158357" y="422080"/>
                      <a:pt x="150020" y="430736"/>
                    </a:cubicBezTo>
                    <a:cubicBezTo>
                      <a:pt x="145384" y="435070"/>
                      <a:pt x="141050" y="439808"/>
                      <a:pt x="136413" y="444243"/>
                    </a:cubicBezTo>
                    <a:cubicBezTo>
                      <a:pt x="123568" y="457296"/>
                      <a:pt x="102572" y="457465"/>
                      <a:pt x="89518" y="444619"/>
                    </a:cubicBezTo>
                    <a:cubicBezTo>
                      <a:pt x="89391" y="444495"/>
                      <a:pt x="89266" y="444369"/>
                      <a:pt x="89141" y="444243"/>
                    </a:cubicBezTo>
                    <a:cubicBezTo>
                      <a:pt x="79767" y="435070"/>
                      <a:pt x="70394" y="425797"/>
                      <a:pt x="61121" y="416424"/>
                    </a:cubicBezTo>
                    <a:cubicBezTo>
                      <a:pt x="48122" y="404243"/>
                      <a:pt x="47459" y="383832"/>
                      <a:pt x="59640" y="370834"/>
                    </a:cubicBezTo>
                    <a:cubicBezTo>
                      <a:pt x="60117" y="370324"/>
                      <a:pt x="60611" y="369830"/>
                      <a:pt x="61121" y="369353"/>
                    </a:cubicBezTo>
                    <a:cubicBezTo>
                      <a:pt x="65455" y="365019"/>
                      <a:pt x="69990" y="360886"/>
                      <a:pt x="74224" y="356351"/>
                    </a:cubicBezTo>
                    <a:cubicBezTo>
                      <a:pt x="83009" y="348151"/>
                      <a:pt x="85638" y="335288"/>
                      <a:pt x="80775" y="324298"/>
                    </a:cubicBezTo>
                    <a:cubicBezTo>
                      <a:pt x="76804" y="312656"/>
                      <a:pt x="65862" y="304834"/>
                      <a:pt x="53561" y="304845"/>
                    </a:cubicBezTo>
                    <a:cubicBezTo>
                      <a:pt x="46808" y="304845"/>
                      <a:pt x="39954" y="304845"/>
                      <a:pt x="33402" y="304845"/>
                    </a:cubicBezTo>
                    <a:cubicBezTo>
                      <a:pt x="15428" y="305325"/>
                      <a:pt x="468" y="291144"/>
                      <a:pt x="-12" y="273170"/>
                    </a:cubicBezTo>
                    <a:cubicBezTo>
                      <a:pt x="-38" y="272204"/>
                      <a:pt x="-21" y="271237"/>
                      <a:pt x="39" y="270273"/>
                    </a:cubicBezTo>
                    <a:cubicBezTo>
                      <a:pt x="40" y="258178"/>
                      <a:pt x="40" y="246082"/>
                      <a:pt x="40" y="233987"/>
                    </a:cubicBezTo>
                    <a:cubicBezTo>
                      <a:pt x="-424" y="216660"/>
                      <a:pt x="12972" y="202103"/>
                      <a:pt x="30278" y="201128"/>
                    </a:cubicBezTo>
                    <a:cubicBezTo>
                      <a:pt x="37232" y="201128"/>
                      <a:pt x="44288" y="201128"/>
                      <a:pt x="51344" y="201128"/>
                    </a:cubicBezTo>
                    <a:cubicBezTo>
                      <a:pt x="64246" y="201738"/>
                      <a:pt x="76111" y="194084"/>
                      <a:pt x="80876" y="182078"/>
                    </a:cubicBezTo>
                    <a:cubicBezTo>
                      <a:pt x="86077" y="170182"/>
                      <a:pt x="82838" y="156281"/>
                      <a:pt x="72913" y="147909"/>
                    </a:cubicBezTo>
                    <a:cubicBezTo>
                      <a:pt x="68680" y="143676"/>
                      <a:pt x="64447" y="139644"/>
                      <a:pt x="60314" y="135310"/>
                    </a:cubicBezTo>
                    <a:cubicBezTo>
                      <a:pt x="47873" y="122875"/>
                      <a:pt x="47868" y="102708"/>
                      <a:pt x="60303" y="90266"/>
                    </a:cubicBezTo>
                    <a:cubicBezTo>
                      <a:pt x="60307" y="90263"/>
                      <a:pt x="60310" y="90259"/>
                      <a:pt x="60314" y="90255"/>
                    </a:cubicBezTo>
                    <a:cubicBezTo>
                      <a:pt x="70192" y="79974"/>
                      <a:pt x="80271" y="69895"/>
                      <a:pt x="90552" y="60017"/>
                    </a:cubicBezTo>
                    <a:cubicBezTo>
                      <a:pt x="103435" y="48105"/>
                      <a:pt x="123404" y="48415"/>
                      <a:pt x="135909" y="60723"/>
                    </a:cubicBezTo>
                    <a:cubicBezTo>
                      <a:pt x="140647" y="65258"/>
                      <a:pt x="145082" y="70097"/>
                      <a:pt x="149920" y="74531"/>
                    </a:cubicBezTo>
                    <a:cubicBezTo>
                      <a:pt x="158298" y="83199"/>
                      <a:pt x="171256" y="85588"/>
                      <a:pt x="182174" y="80478"/>
                    </a:cubicBezTo>
                    <a:cubicBezTo>
                      <a:pt x="193747" y="76372"/>
                      <a:pt x="201412" y="65341"/>
                      <a:pt x="201224" y="53062"/>
                    </a:cubicBezTo>
                    <a:cubicBezTo>
                      <a:pt x="201224" y="46712"/>
                      <a:pt x="201224" y="40362"/>
                      <a:pt x="201224" y="34012"/>
                    </a:cubicBezTo>
                    <a:cubicBezTo>
                      <a:pt x="200639" y="15819"/>
                      <a:pt x="214914" y="596"/>
                      <a:pt x="233107" y="11"/>
                    </a:cubicBezTo>
                    <a:cubicBezTo>
                      <a:pt x="234071" y="-20"/>
                      <a:pt x="235035" y="-9"/>
                      <a:pt x="235997" y="45"/>
                    </a:cubicBezTo>
                    <a:lnTo>
                      <a:pt x="271477" y="45"/>
                    </a:lnTo>
                    <a:cubicBezTo>
                      <a:pt x="289608" y="-735"/>
                      <a:pt x="304938" y="13330"/>
                      <a:pt x="305718" y="31461"/>
                    </a:cubicBezTo>
                    <a:cubicBezTo>
                      <a:pt x="305743" y="32042"/>
                      <a:pt x="305753" y="32624"/>
                      <a:pt x="305747" y="33206"/>
                    </a:cubicBezTo>
                    <a:cubicBezTo>
                      <a:pt x="305747" y="39354"/>
                      <a:pt x="305747" y="45503"/>
                      <a:pt x="305747" y="51651"/>
                    </a:cubicBezTo>
                    <a:cubicBezTo>
                      <a:pt x="304874" y="68329"/>
                      <a:pt x="317687" y="82555"/>
                      <a:pt x="334364" y="83427"/>
                    </a:cubicBezTo>
                    <a:cubicBezTo>
                      <a:pt x="343445" y="83903"/>
                      <a:pt x="352258" y="80265"/>
                      <a:pt x="358361" y="73524"/>
                    </a:cubicBezTo>
                    <a:lnTo>
                      <a:pt x="370960" y="61025"/>
                    </a:lnTo>
                    <a:cubicBezTo>
                      <a:pt x="383788" y="48110"/>
                      <a:pt x="404657" y="48040"/>
                      <a:pt x="417572" y="60868"/>
                    </a:cubicBezTo>
                    <a:cubicBezTo>
                      <a:pt x="417624" y="60920"/>
                      <a:pt x="417676" y="60973"/>
                      <a:pt x="417728" y="61025"/>
                    </a:cubicBezTo>
                    <a:cubicBezTo>
                      <a:pt x="427808" y="70500"/>
                      <a:pt x="437181" y="80075"/>
                      <a:pt x="446656" y="89751"/>
                    </a:cubicBezTo>
                    <a:cubicBezTo>
                      <a:pt x="459376" y="101982"/>
                      <a:pt x="459772" y="122209"/>
                      <a:pt x="447541" y="134929"/>
                    </a:cubicBezTo>
                    <a:cubicBezTo>
                      <a:pt x="447252" y="135230"/>
                      <a:pt x="446957" y="135525"/>
                      <a:pt x="446656" y="135814"/>
                    </a:cubicBezTo>
                    <a:cubicBezTo>
                      <a:pt x="442121" y="140451"/>
                      <a:pt x="437181" y="144885"/>
                      <a:pt x="432646" y="149623"/>
                    </a:cubicBezTo>
                    <a:cubicBezTo>
                      <a:pt x="424520" y="157428"/>
                      <a:pt x="421860" y="169340"/>
                      <a:pt x="425893" y="179861"/>
                    </a:cubicBezTo>
                    <a:cubicBezTo>
                      <a:pt x="429292" y="191078"/>
                      <a:pt x="439207" y="199074"/>
                      <a:pt x="450890" y="200020"/>
                    </a:cubicBezTo>
                    <a:cubicBezTo>
                      <a:pt x="458046" y="200826"/>
                      <a:pt x="465404" y="200020"/>
                      <a:pt x="472560" y="200020"/>
                    </a:cubicBezTo>
                    <a:cubicBezTo>
                      <a:pt x="489233" y="199065"/>
                      <a:pt x="503523" y="211807"/>
                      <a:pt x="504477" y="228480"/>
                    </a:cubicBezTo>
                    <a:cubicBezTo>
                      <a:pt x="504529" y="229374"/>
                      <a:pt x="504540" y="230270"/>
                      <a:pt x="504512" y="231165"/>
                    </a:cubicBezTo>
                    <a:cubicBezTo>
                      <a:pt x="504915" y="245007"/>
                      <a:pt x="504915" y="258816"/>
                      <a:pt x="504512" y="272591"/>
                    </a:cubicBezTo>
                    <a:cubicBezTo>
                      <a:pt x="505361" y="289270"/>
                      <a:pt x="492529" y="303478"/>
                      <a:pt x="475850" y="304327"/>
                    </a:cubicBezTo>
                    <a:cubicBezTo>
                      <a:pt x="474417" y="304400"/>
                      <a:pt x="472981" y="304371"/>
                      <a:pt x="471552" y="304240"/>
                    </a:cubicBezTo>
                    <a:cubicBezTo>
                      <a:pt x="465202" y="304240"/>
                      <a:pt x="458852" y="304240"/>
                      <a:pt x="452502" y="304240"/>
                    </a:cubicBezTo>
                    <a:cubicBezTo>
                      <a:pt x="440452" y="304497"/>
                      <a:pt x="429853" y="312275"/>
                      <a:pt x="425994" y="323693"/>
                    </a:cubicBezTo>
                    <a:cubicBezTo>
                      <a:pt x="421252" y="334515"/>
                      <a:pt x="423835" y="347150"/>
                      <a:pt x="432444" y="355242"/>
                    </a:cubicBezTo>
                    <a:cubicBezTo>
                      <a:pt x="436980" y="359979"/>
                      <a:pt x="441818" y="364414"/>
                      <a:pt x="446455" y="369151"/>
                    </a:cubicBezTo>
                    <a:cubicBezTo>
                      <a:pt x="459174" y="381543"/>
                      <a:pt x="459441" y="401899"/>
                      <a:pt x="447050" y="414619"/>
                    </a:cubicBezTo>
                    <a:cubicBezTo>
                      <a:pt x="446854" y="414820"/>
                      <a:pt x="446656" y="415018"/>
                      <a:pt x="446455" y="415214"/>
                    </a:cubicBezTo>
                    <a:cubicBezTo>
                      <a:pt x="436980" y="425293"/>
                      <a:pt x="427203" y="434466"/>
                      <a:pt x="417527" y="444041"/>
                    </a:cubicBezTo>
                    <a:cubicBezTo>
                      <a:pt x="411573" y="450278"/>
                      <a:pt x="403369" y="453872"/>
                      <a:pt x="394747" y="454020"/>
                    </a:cubicBezTo>
                    <a:close/>
                    <a:moveTo>
                      <a:pt x="148408" y="252432"/>
                    </a:moveTo>
                    <a:cubicBezTo>
                      <a:pt x="148297" y="310604"/>
                      <a:pt x="195364" y="357852"/>
                      <a:pt x="253536" y="357963"/>
                    </a:cubicBezTo>
                    <a:cubicBezTo>
                      <a:pt x="311708" y="358074"/>
                      <a:pt x="358955" y="311006"/>
                      <a:pt x="359066" y="252835"/>
                    </a:cubicBezTo>
                    <a:cubicBezTo>
                      <a:pt x="359177" y="194703"/>
                      <a:pt x="312172" y="147472"/>
                      <a:pt x="254040" y="147305"/>
                    </a:cubicBezTo>
                    <a:cubicBezTo>
                      <a:pt x="195980" y="147026"/>
                      <a:pt x="148687" y="193867"/>
                      <a:pt x="148409" y="251927"/>
                    </a:cubicBezTo>
                    <a:cubicBezTo>
                      <a:pt x="148409" y="251994"/>
                      <a:pt x="148408" y="252062"/>
                      <a:pt x="148408" y="252130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 w="100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Graphic 11" descr="{&quot;Key&quot;:&quot;POWER_USER_SHAPE_ICON&quot;,&quot;Value&quot;:&quot;POWER_USER_SHAPE_ICON_STYLE_1&quot;}">
                <a:extLst>
                  <a:ext uri="{FF2B5EF4-FFF2-40B4-BE49-F238E27FC236}">
                    <a16:creationId xmlns:a16="http://schemas.microsoft.com/office/drawing/2014/main" id="{2DD43D39-A6AA-46DF-8777-DDE8E5CA5823}"/>
                  </a:ext>
                </a:extLst>
              </p:cNvPr>
              <p:cNvSpPr/>
              <p:nvPr/>
            </p:nvSpPr>
            <p:spPr>
              <a:xfrm>
                <a:off x="-237370" y="-986717"/>
                <a:ext cx="235353" cy="236764"/>
              </a:xfrm>
              <a:custGeom>
                <a:avLst/>
                <a:gdLst>
                  <a:gd name="connsiteX0" fmla="*/ 235353 w 235353"/>
                  <a:gd name="connsiteY0" fmla="*/ 236764 h 236764"/>
                  <a:gd name="connsiteX1" fmla="*/ 223460 w 235353"/>
                  <a:gd name="connsiteY1" fmla="*/ 236764 h 236764"/>
                  <a:gd name="connsiteX2" fmla="*/ 223460 w 235353"/>
                  <a:gd name="connsiteY2" fmla="*/ 11994 h 236764"/>
                  <a:gd name="connsiteX3" fmla="*/ 0 w 235353"/>
                  <a:gd name="connsiteY3" fmla="*/ 11994 h 236764"/>
                  <a:gd name="connsiteX4" fmla="*/ 0 w 235353"/>
                  <a:gd name="connsiteY4" fmla="*/ 0 h 236764"/>
                  <a:gd name="connsiteX5" fmla="*/ 235353 w 235353"/>
                  <a:gd name="connsiteY5" fmla="*/ 0 h 236764"/>
                  <a:gd name="connsiteX6" fmla="*/ 235353 w 235353"/>
                  <a:gd name="connsiteY6" fmla="*/ 236764 h 236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5353" h="236764">
                    <a:moveTo>
                      <a:pt x="235353" y="236764"/>
                    </a:moveTo>
                    <a:lnTo>
                      <a:pt x="223460" y="236764"/>
                    </a:lnTo>
                    <a:lnTo>
                      <a:pt x="223460" y="11994"/>
                    </a:lnTo>
                    <a:lnTo>
                      <a:pt x="0" y="11994"/>
                    </a:lnTo>
                    <a:lnTo>
                      <a:pt x="0" y="0"/>
                    </a:lnTo>
                    <a:lnTo>
                      <a:pt x="235353" y="0"/>
                    </a:lnTo>
                    <a:lnTo>
                      <a:pt x="235353" y="236764"/>
                    </a:lnTo>
                    <a:close/>
                  </a:path>
                </a:pathLst>
              </a:custGeom>
              <a:solidFill>
                <a:srgbClr val="0B274F"/>
              </a:solidFill>
              <a:ln w="100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Graphic 11" descr="{&quot;Key&quot;:&quot;POWER_USER_SHAPE_ICON&quot;,&quot;Value&quot;:&quot;POWER_USER_SHAPE_ICON_STYLE_1&quot;}">
                <a:extLst>
                  <a:ext uri="{FF2B5EF4-FFF2-40B4-BE49-F238E27FC236}">
                    <a16:creationId xmlns:a16="http://schemas.microsoft.com/office/drawing/2014/main" id="{23FE99AF-B055-403B-A31A-E94CC1734696}"/>
                  </a:ext>
                </a:extLst>
              </p:cNvPr>
              <p:cNvSpPr/>
              <p:nvPr/>
            </p:nvSpPr>
            <p:spPr>
              <a:xfrm>
                <a:off x="77710" y="-878767"/>
                <a:ext cx="410734" cy="128814"/>
              </a:xfrm>
              <a:custGeom>
                <a:avLst/>
                <a:gdLst>
                  <a:gd name="connsiteX0" fmla="*/ 11994 w 410734"/>
                  <a:gd name="connsiteY0" fmla="*/ 128814 h 128814"/>
                  <a:gd name="connsiteX1" fmla="*/ 0 w 410734"/>
                  <a:gd name="connsiteY1" fmla="*/ 128814 h 128814"/>
                  <a:gd name="connsiteX2" fmla="*/ 0 w 410734"/>
                  <a:gd name="connsiteY2" fmla="*/ 0 h 128814"/>
                  <a:gd name="connsiteX3" fmla="*/ 410734 w 410734"/>
                  <a:gd name="connsiteY3" fmla="*/ 0 h 128814"/>
                  <a:gd name="connsiteX4" fmla="*/ 410734 w 410734"/>
                  <a:gd name="connsiteY4" fmla="*/ 11994 h 128814"/>
                  <a:gd name="connsiteX5" fmla="*/ 11994 w 410734"/>
                  <a:gd name="connsiteY5" fmla="*/ 11994 h 128814"/>
                  <a:gd name="connsiteX6" fmla="*/ 11994 w 410734"/>
                  <a:gd name="connsiteY6" fmla="*/ 128814 h 128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0734" h="128814">
                    <a:moveTo>
                      <a:pt x="11994" y="128814"/>
                    </a:moveTo>
                    <a:lnTo>
                      <a:pt x="0" y="128814"/>
                    </a:lnTo>
                    <a:lnTo>
                      <a:pt x="0" y="0"/>
                    </a:lnTo>
                    <a:lnTo>
                      <a:pt x="410734" y="0"/>
                    </a:lnTo>
                    <a:lnTo>
                      <a:pt x="410734" y="11994"/>
                    </a:lnTo>
                    <a:lnTo>
                      <a:pt x="11994" y="11994"/>
                    </a:lnTo>
                    <a:lnTo>
                      <a:pt x="11994" y="128814"/>
                    </a:lnTo>
                    <a:close/>
                  </a:path>
                </a:pathLst>
              </a:custGeom>
              <a:solidFill>
                <a:srgbClr val="0B274F"/>
              </a:solidFill>
              <a:ln w="100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Graphic 11" descr="{&quot;Key&quot;:&quot;POWER_USER_SHAPE_ICON&quot;,&quot;Value&quot;:&quot;POWER_USER_SHAPE_ICON_STYLE_1&quot;}">
                <a:extLst>
                  <a:ext uri="{FF2B5EF4-FFF2-40B4-BE49-F238E27FC236}">
                    <a16:creationId xmlns:a16="http://schemas.microsoft.com/office/drawing/2014/main" id="{0E5B6B8B-67C5-4F0B-9EE7-07CAB3AD73DA}"/>
                  </a:ext>
                </a:extLst>
              </p:cNvPr>
              <p:cNvSpPr/>
              <p:nvPr/>
            </p:nvSpPr>
            <p:spPr>
              <a:xfrm>
                <a:off x="411337" y="-656114"/>
                <a:ext cx="205215" cy="182537"/>
              </a:xfrm>
              <a:custGeom>
                <a:avLst/>
                <a:gdLst>
                  <a:gd name="connsiteX0" fmla="*/ 205216 w 205215"/>
                  <a:gd name="connsiteY0" fmla="*/ 182537 h 182537"/>
                  <a:gd name="connsiteX1" fmla="*/ 193221 w 205215"/>
                  <a:gd name="connsiteY1" fmla="*/ 182537 h 182537"/>
                  <a:gd name="connsiteX2" fmla="*/ 193221 w 205215"/>
                  <a:gd name="connsiteY2" fmla="*/ 11894 h 182537"/>
                  <a:gd name="connsiteX3" fmla="*/ 0 w 205215"/>
                  <a:gd name="connsiteY3" fmla="*/ 11894 h 182537"/>
                  <a:gd name="connsiteX4" fmla="*/ 0 w 205215"/>
                  <a:gd name="connsiteY4" fmla="*/ 0 h 182537"/>
                  <a:gd name="connsiteX5" fmla="*/ 205216 w 205215"/>
                  <a:gd name="connsiteY5" fmla="*/ 0 h 182537"/>
                  <a:gd name="connsiteX6" fmla="*/ 205216 w 205215"/>
                  <a:gd name="connsiteY6" fmla="*/ 182537 h 182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5215" h="182537">
                    <a:moveTo>
                      <a:pt x="205216" y="182537"/>
                    </a:moveTo>
                    <a:lnTo>
                      <a:pt x="193221" y="182537"/>
                    </a:lnTo>
                    <a:lnTo>
                      <a:pt x="193221" y="11894"/>
                    </a:lnTo>
                    <a:lnTo>
                      <a:pt x="0" y="11894"/>
                    </a:lnTo>
                    <a:lnTo>
                      <a:pt x="0" y="0"/>
                    </a:lnTo>
                    <a:lnTo>
                      <a:pt x="205216" y="0"/>
                    </a:lnTo>
                    <a:lnTo>
                      <a:pt x="205216" y="182537"/>
                    </a:lnTo>
                    <a:close/>
                  </a:path>
                </a:pathLst>
              </a:custGeom>
              <a:solidFill>
                <a:srgbClr val="0B274F"/>
              </a:solidFill>
              <a:ln w="100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Graphic 11" descr="{&quot;Key&quot;:&quot;POWER_USER_SHAPE_ICON&quot;,&quot;Value&quot;:&quot;POWER_USER_SHAPE_ICON_STYLE_1&quot;}">
                <a:extLst>
                  <a:ext uri="{FF2B5EF4-FFF2-40B4-BE49-F238E27FC236}">
                    <a16:creationId xmlns:a16="http://schemas.microsoft.com/office/drawing/2014/main" id="{0757EE76-07A5-4BE1-960C-166238801452}"/>
                  </a:ext>
                </a:extLst>
              </p:cNvPr>
              <p:cNvSpPr/>
              <p:nvPr/>
            </p:nvSpPr>
            <p:spPr>
              <a:xfrm>
                <a:off x="482901" y="-902453"/>
                <a:ext cx="60476" cy="60476"/>
              </a:xfrm>
              <a:custGeom>
                <a:avLst/>
                <a:gdLst>
                  <a:gd name="connsiteX0" fmla="*/ 30214 w 60476"/>
                  <a:gd name="connsiteY0" fmla="*/ 60470 h 60476"/>
                  <a:gd name="connsiteX1" fmla="*/ -24 w 60476"/>
                  <a:gd name="connsiteY1" fmla="*/ 30232 h 60476"/>
                  <a:gd name="connsiteX2" fmla="*/ 30214 w 60476"/>
                  <a:gd name="connsiteY2" fmla="*/ -6 h 60476"/>
                  <a:gd name="connsiteX3" fmla="*/ 60452 w 60476"/>
                  <a:gd name="connsiteY3" fmla="*/ 30232 h 60476"/>
                  <a:gd name="connsiteX4" fmla="*/ 30214 w 60476"/>
                  <a:gd name="connsiteY4" fmla="*/ 60470 h 60476"/>
                  <a:gd name="connsiteX5" fmla="*/ 30214 w 60476"/>
                  <a:gd name="connsiteY5" fmla="*/ 10981 h 60476"/>
                  <a:gd name="connsiteX6" fmla="*/ 11467 w 60476"/>
                  <a:gd name="connsiteY6" fmla="*/ 29728 h 60476"/>
                  <a:gd name="connsiteX7" fmla="*/ 30214 w 60476"/>
                  <a:gd name="connsiteY7" fmla="*/ 48476 h 60476"/>
                  <a:gd name="connsiteX8" fmla="*/ 48962 w 60476"/>
                  <a:gd name="connsiteY8" fmla="*/ 29728 h 60476"/>
                  <a:gd name="connsiteX9" fmla="*/ 30214 w 60476"/>
                  <a:gd name="connsiteY9" fmla="*/ 10981 h 60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0476" h="60476">
                    <a:moveTo>
                      <a:pt x="30214" y="60470"/>
                    </a:moveTo>
                    <a:cubicBezTo>
                      <a:pt x="13514" y="60470"/>
                      <a:pt x="-24" y="46932"/>
                      <a:pt x="-24" y="30232"/>
                    </a:cubicBezTo>
                    <a:cubicBezTo>
                      <a:pt x="-24" y="13532"/>
                      <a:pt x="13514" y="-6"/>
                      <a:pt x="30214" y="-6"/>
                    </a:cubicBezTo>
                    <a:cubicBezTo>
                      <a:pt x="46914" y="-6"/>
                      <a:pt x="60452" y="13532"/>
                      <a:pt x="60452" y="30232"/>
                    </a:cubicBezTo>
                    <a:cubicBezTo>
                      <a:pt x="60131" y="46797"/>
                      <a:pt x="46779" y="60148"/>
                      <a:pt x="30214" y="60470"/>
                    </a:cubicBezTo>
                    <a:close/>
                    <a:moveTo>
                      <a:pt x="30214" y="10981"/>
                    </a:moveTo>
                    <a:cubicBezTo>
                      <a:pt x="19860" y="10981"/>
                      <a:pt x="11467" y="19374"/>
                      <a:pt x="11467" y="29728"/>
                    </a:cubicBezTo>
                    <a:cubicBezTo>
                      <a:pt x="11467" y="40082"/>
                      <a:pt x="19860" y="48476"/>
                      <a:pt x="30214" y="48476"/>
                    </a:cubicBezTo>
                    <a:cubicBezTo>
                      <a:pt x="40568" y="48476"/>
                      <a:pt x="48962" y="40082"/>
                      <a:pt x="48962" y="29728"/>
                    </a:cubicBezTo>
                    <a:cubicBezTo>
                      <a:pt x="48962" y="19374"/>
                      <a:pt x="40568" y="10981"/>
                      <a:pt x="30214" y="10981"/>
                    </a:cubicBezTo>
                    <a:close/>
                  </a:path>
                </a:pathLst>
              </a:custGeom>
              <a:solidFill>
                <a:srgbClr val="0B274F"/>
              </a:solidFill>
              <a:ln w="100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Graphic 11" descr="{&quot;Key&quot;:&quot;POWER_USER_SHAPE_ICON&quot;,&quot;Value&quot;:&quot;POWER_USER_SHAPE_ICON_STYLE_1&quot;}">
                <a:extLst>
                  <a:ext uri="{FF2B5EF4-FFF2-40B4-BE49-F238E27FC236}">
                    <a16:creationId xmlns:a16="http://schemas.microsoft.com/office/drawing/2014/main" id="{05DA7ED6-A10B-428E-A173-65481473008F}"/>
                  </a:ext>
                </a:extLst>
              </p:cNvPr>
              <p:cNvSpPr/>
              <p:nvPr/>
            </p:nvSpPr>
            <p:spPr>
              <a:xfrm>
                <a:off x="-292302" y="-1010403"/>
                <a:ext cx="60476" cy="60476"/>
              </a:xfrm>
              <a:custGeom>
                <a:avLst/>
                <a:gdLst>
                  <a:gd name="connsiteX0" fmla="*/ 30214 w 60476"/>
                  <a:gd name="connsiteY0" fmla="*/ 60470 h 60476"/>
                  <a:gd name="connsiteX1" fmla="*/ -24 w 60476"/>
                  <a:gd name="connsiteY1" fmla="*/ 30232 h 60476"/>
                  <a:gd name="connsiteX2" fmla="*/ 30214 w 60476"/>
                  <a:gd name="connsiteY2" fmla="*/ -6 h 60476"/>
                  <a:gd name="connsiteX3" fmla="*/ 60452 w 60476"/>
                  <a:gd name="connsiteY3" fmla="*/ 30232 h 60476"/>
                  <a:gd name="connsiteX4" fmla="*/ 30214 w 60476"/>
                  <a:gd name="connsiteY4" fmla="*/ 60470 h 60476"/>
                  <a:gd name="connsiteX5" fmla="*/ 30214 w 60476"/>
                  <a:gd name="connsiteY5" fmla="*/ 10981 h 60476"/>
                  <a:gd name="connsiteX6" fmla="*/ 11467 w 60476"/>
                  <a:gd name="connsiteY6" fmla="*/ 29728 h 60476"/>
                  <a:gd name="connsiteX7" fmla="*/ 30214 w 60476"/>
                  <a:gd name="connsiteY7" fmla="*/ 48476 h 60476"/>
                  <a:gd name="connsiteX8" fmla="*/ 48962 w 60476"/>
                  <a:gd name="connsiteY8" fmla="*/ 29728 h 60476"/>
                  <a:gd name="connsiteX9" fmla="*/ 30214 w 60476"/>
                  <a:gd name="connsiteY9" fmla="*/ 10981 h 60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0476" h="60476">
                    <a:moveTo>
                      <a:pt x="30214" y="60470"/>
                    </a:moveTo>
                    <a:cubicBezTo>
                      <a:pt x="13514" y="60470"/>
                      <a:pt x="-24" y="46932"/>
                      <a:pt x="-24" y="30232"/>
                    </a:cubicBezTo>
                    <a:cubicBezTo>
                      <a:pt x="-24" y="13532"/>
                      <a:pt x="13514" y="-6"/>
                      <a:pt x="30214" y="-6"/>
                    </a:cubicBezTo>
                    <a:cubicBezTo>
                      <a:pt x="46914" y="-6"/>
                      <a:pt x="60452" y="13532"/>
                      <a:pt x="60452" y="30232"/>
                    </a:cubicBezTo>
                    <a:cubicBezTo>
                      <a:pt x="60131" y="46797"/>
                      <a:pt x="46779" y="60148"/>
                      <a:pt x="30214" y="60470"/>
                    </a:cubicBezTo>
                    <a:close/>
                    <a:moveTo>
                      <a:pt x="30214" y="10981"/>
                    </a:moveTo>
                    <a:cubicBezTo>
                      <a:pt x="19860" y="10981"/>
                      <a:pt x="11467" y="19374"/>
                      <a:pt x="11467" y="29728"/>
                    </a:cubicBezTo>
                    <a:cubicBezTo>
                      <a:pt x="11467" y="40082"/>
                      <a:pt x="19860" y="48476"/>
                      <a:pt x="30214" y="48476"/>
                    </a:cubicBezTo>
                    <a:cubicBezTo>
                      <a:pt x="40568" y="48476"/>
                      <a:pt x="48962" y="40082"/>
                      <a:pt x="48962" y="29728"/>
                    </a:cubicBezTo>
                    <a:cubicBezTo>
                      <a:pt x="48962" y="19374"/>
                      <a:pt x="40568" y="10981"/>
                      <a:pt x="30214" y="10981"/>
                    </a:cubicBezTo>
                    <a:close/>
                  </a:path>
                </a:pathLst>
              </a:custGeom>
              <a:solidFill>
                <a:srgbClr val="0B274F"/>
              </a:solidFill>
              <a:ln w="100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Graphic 11" descr="{&quot;Key&quot;:&quot;POWER_USER_SHAPE_ICON&quot;,&quot;Value&quot;:&quot;POWER_USER_SHAPE_ICON_STYLE_1&quot;}">
                <a:extLst>
                  <a:ext uri="{FF2B5EF4-FFF2-40B4-BE49-F238E27FC236}">
                    <a16:creationId xmlns:a16="http://schemas.microsoft.com/office/drawing/2014/main" id="{1D482453-3DAD-4965-BBB6-02B7D411C9A1}"/>
                  </a:ext>
                </a:extLst>
              </p:cNvPr>
              <p:cNvSpPr/>
              <p:nvPr/>
            </p:nvSpPr>
            <p:spPr>
              <a:xfrm>
                <a:off x="360138" y="-679901"/>
                <a:ext cx="60471" cy="60476"/>
              </a:xfrm>
              <a:custGeom>
                <a:avLst/>
                <a:gdLst>
                  <a:gd name="connsiteX0" fmla="*/ 30210 w 60471"/>
                  <a:gd name="connsiteY0" fmla="*/ 60470 h 60476"/>
                  <a:gd name="connsiteX1" fmla="*/ -24 w 60471"/>
                  <a:gd name="connsiteY1" fmla="*/ 30228 h 60476"/>
                  <a:gd name="connsiteX2" fmla="*/ 30219 w 60471"/>
                  <a:gd name="connsiteY2" fmla="*/ -6 h 60476"/>
                  <a:gd name="connsiteX3" fmla="*/ 60448 w 60471"/>
                  <a:gd name="connsiteY3" fmla="*/ 29728 h 60476"/>
                  <a:gd name="connsiteX4" fmla="*/ 30210 w 60471"/>
                  <a:gd name="connsiteY4" fmla="*/ 60470 h 60476"/>
                  <a:gd name="connsiteX5" fmla="*/ 30210 w 60471"/>
                  <a:gd name="connsiteY5" fmla="*/ 10980 h 60476"/>
                  <a:gd name="connsiteX6" fmla="*/ 11973 w 60471"/>
                  <a:gd name="connsiteY6" fmla="*/ 30225 h 60476"/>
                  <a:gd name="connsiteX7" fmla="*/ 31218 w 60471"/>
                  <a:gd name="connsiteY7" fmla="*/ 48462 h 60476"/>
                  <a:gd name="connsiteX8" fmla="*/ 49462 w 60471"/>
                  <a:gd name="connsiteY8" fmla="*/ 29728 h 60476"/>
                  <a:gd name="connsiteX9" fmla="*/ 30517 w 60471"/>
                  <a:gd name="connsiteY9" fmla="*/ 10976 h 60476"/>
                  <a:gd name="connsiteX10" fmla="*/ 30210 w 60471"/>
                  <a:gd name="connsiteY10" fmla="*/ 10980 h 60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0471" h="60476">
                    <a:moveTo>
                      <a:pt x="30210" y="60470"/>
                    </a:moveTo>
                    <a:cubicBezTo>
                      <a:pt x="13510" y="60468"/>
                      <a:pt x="-26" y="46928"/>
                      <a:pt x="-24" y="30228"/>
                    </a:cubicBezTo>
                    <a:cubicBezTo>
                      <a:pt x="-21" y="13528"/>
                      <a:pt x="13519" y="-8"/>
                      <a:pt x="30219" y="-6"/>
                    </a:cubicBezTo>
                    <a:cubicBezTo>
                      <a:pt x="46720" y="-4"/>
                      <a:pt x="60173" y="13228"/>
                      <a:pt x="60448" y="29728"/>
                    </a:cubicBezTo>
                    <a:cubicBezTo>
                      <a:pt x="60397" y="46489"/>
                      <a:pt x="46968" y="60142"/>
                      <a:pt x="30210" y="60470"/>
                    </a:cubicBezTo>
                    <a:close/>
                    <a:moveTo>
                      <a:pt x="30210" y="10980"/>
                    </a:moveTo>
                    <a:cubicBezTo>
                      <a:pt x="19860" y="11259"/>
                      <a:pt x="11695" y="19875"/>
                      <a:pt x="11973" y="30225"/>
                    </a:cubicBezTo>
                    <a:cubicBezTo>
                      <a:pt x="12252" y="40576"/>
                      <a:pt x="20868" y="48740"/>
                      <a:pt x="31218" y="48462"/>
                    </a:cubicBezTo>
                    <a:cubicBezTo>
                      <a:pt x="41370" y="48189"/>
                      <a:pt x="49458" y="39883"/>
                      <a:pt x="49462" y="29728"/>
                    </a:cubicBezTo>
                    <a:cubicBezTo>
                      <a:pt x="49409" y="19318"/>
                      <a:pt x="40927" y="10923"/>
                      <a:pt x="30517" y="10976"/>
                    </a:cubicBezTo>
                    <a:cubicBezTo>
                      <a:pt x="30415" y="10977"/>
                      <a:pt x="30313" y="10978"/>
                      <a:pt x="30210" y="10980"/>
                    </a:cubicBezTo>
                    <a:close/>
                  </a:path>
                </a:pathLst>
              </a:custGeom>
              <a:solidFill>
                <a:srgbClr val="0B274F"/>
              </a:solidFill>
              <a:ln w="100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Graphic 11" descr="{&quot;Key&quot;:&quot;POWER_USER_SHAPE_ICON&quot;,&quot;Value&quot;:&quot;POWER_USER_SHAPE_ICON_STYLE_1&quot;}">
                <a:extLst>
                  <a:ext uri="{FF2B5EF4-FFF2-40B4-BE49-F238E27FC236}">
                    <a16:creationId xmlns:a16="http://schemas.microsoft.com/office/drawing/2014/main" id="{AD97A2FF-9E1A-4040-9630-37674A1B0C95}"/>
                  </a:ext>
                </a:extLst>
              </p:cNvPr>
              <p:cNvSpPr/>
              <p:nvPr/>
            </p:nvSpPr>
            <p:spPr>
              <a:xfrm>
                <a:off x="-457201" y="-1180140"/>
                <a:ext cx="225878" cy="482801"/>
              </a:xfrm>
              <a:custGeom>
                <a:avLst/>
                <a:gdLst>
                  <a:gd name="connsiteX0" fmla="*/ 114075 w 225878"/>
                  <a:gd name="connsiteY0" fmla="*/ 482796 h 482801"/>
                  <a:gd name="connsiteX1" fmla="*/ 14894 w 225878"/>
                  <a:gd name="connsiteY1" fmla="*/ 444998 h 482801"/>
                  <a:gd name="connsiteX2" fmla="*/ -24 w 225878"/>
                  <a:gd name="connsiteY2" fmla="*/ 341281 h 482801"/>
                  <a:gd name="connsiteX3" fmla="*/ 114982 w 225878"/>
                  <a:gd name="connsiteY3" fmla="*/ 73271 h 482801"/>
                  <a:gd name="connsiteX4" fmla="*/ 225855 w 225878"/>
                  <a:gd name="connsiteY4" fmla="*/ -6 h 482801"/>
                  <a:gd name="connsiteX5" fmla="*/ 114075 w 225878"/>
                  <a:gd name="connsiteY5" fmla="*/ 482796 h 482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5878" h="482801">
                    <a:moveTo>
                      <a:pt x="114075" y="482796"/>
                    </a:moveTo>
                    <a:lnTo>
                      <a:pt x="14894" y="444998"/>
                    </a:lnTo>
                    <a:cubicBezTo>
                      <a:pt x="5145" y="411283"/>
                      <a:pt x="125" y="376377"/>
                      <a:pt x="-24" y="341281"/>
                    </a:cubicBezTo>
                    <a:cubicBezTo>
                      <a:pt x="-116" y="239943"/>
                      <a:pt x="41472" y="143026"/>
                      <a:pt x="114982" y="73271"/>
                    </a:cubicBezTo>
                    <a:cubicBezTo>
                      <a:pt x="147433" y="42629"/>
                      <a:pt x="184945" y="17837"/>
                      <a:pt x="225855" y="-6"/>
                    </a:cubicBezTo>
                    <a:cubicBezTo>
                      <a:pt x="-48707" y="235549"/>
                      <a:pt x="114075" y="482796"/>
                      <a:pt x="114075" y="482796"/>
                    </a:cubicBezTo>
                    <a:close/>
                  </a:path>
                </a:pathLst>
              </a:custGeom>
              <a:solidFill>
                <a:srgbClr val="000000">
                  <a:alpha val="36000"/>
                </a:srgbClr>
              </a:solidFill>
              <a:ln w="100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7CCCEA7-6C5B-491B-B988-1F90874698D0}"/>
                </a:ext>
              </a:extLst>
            </p:cNvPr>
            <p:cNvSpPr txBox="1"/>
            <p:nvPr/>
          </p:nvSpPr>
          <p:spPr>
            <a:xfrm>
              <a:off x="6638921" y="4196782"/>
              <a:ext cx="13997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Cloud Services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D54A9DA-DB5A-4A05-BC87-B3A3A5E12C55}"/>
                </a:ext>
              </a:extLst>
            </p:cNvPr>
            <p:cNvSpPr/>
            <p:nvPr/>
          </p:nvSpPr>
          <p:spPr>
            <a:xfrm>
              <a:off x="4930778" y="2197117"/>
              <a:ext cx="104315" cy="15138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E2451B08-947A-4BCC-BBA7-1D403FF57788}"/>
                </a:ext>
              </a:extLst>
            </p:cNvPr>
            <p:cNvGrpSpPr/>
            <p:nvPr/>
          </p:nvGrpSpPr>
          <p:grpSpPr>
            <a:xfrm>
              <a:off x="7971344" y="3390860"/>
              <a:ext cx="669265" cy="1290765"/>
              <a:chOff x="7364113" y="760832"/>
              <a:chExt cx="805087" cy="1582973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9CE0C2C2-68B1-4CF4-B3A6-9B04C340E0FD}"/>
                  </a:ext>
                </a:extLst>
              </p:cNvPr>
              <p:cNvGrpSpPr/>
              <p:nvPr/>
            </p:nvGrpSpPr>
            <p:grpSpPr>
              <a:xfrm>
                <a:off x="7364113" y="760832"/>
                <a:ext cx="653001" cy="938336"/>
                <a:chOff x="7791164" y="543974"/>
                <a:chExt cx="1660602" cy="2461262"/>
              </a:xfrm>
            </p:grpSpPr>
            <p:sp>
              <p:nvSpPr>
                <p:cNvPr id="34" name="Graphic 352" descr="{&quot;Key&quot;:&quot;POWER_USER_SHAPE_ICON&quot;,&quot;Value&quot;:&quot;POWER_USER_SHAPE_ICON_STYLE_1&quot;}">
                  <a:extLst>
                    <a:ext uri="{FF2B5EF4-FFF2-40B4-BE49-F238E27FC236}">
                      <a16:creationId xmlns:a16="http://schemas.microsoft.com/office/drawing/2014/main" id="{255845CC-43B3-40A5-BEED-DE53B26CC62A}"/>
                    </a:ext>
                  </a:extLst>
                </p:cNvPr>
                <p:cNvSpPr/>
                <p:nvPr/>
              </p:nvSpPr>
              <p:spPr>
                <a:xfrm>
                  <a:off x="7791164" y="543974"/>
                  <a:ext cx="1643857" cy="2461262"/>
                </a:xfrm>
                <a:custGeom>
                  <a:avLst/>
                  <a:gdLst>
                    <a:gd name="connsiteX0" fmla="*/ 0 w 1613520"/>
                    <a:gd name="connsiteY0" fmla="*/ 0 h 2417919"/>
                    <a:gd name="connsiteX1" fmla="*/ 1613520 w 1613520"/>
                    <a:gd name="connsiteY1" fmla="*/ 0 h 2417919"/>
                    <a:gd name="connsiteX2" fmla="*/ 1613520 w 1613520"/>
                    <a:gd name="connsiteY2" fmla="*/ 2417919 h 2417919"/>
                    <a:gd name="connsiteX3" fmla="*/ 0 w 1613520"/>
                    <a:gd name="connsiteY3" fmla="*/ 2417919 h 2417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13520" h="2417919">
                      <a:moveTo>
                        <a:pt x="0" y="0"/>
                      </a:moveTo>
                      <a:lnTo>
                        <a:pt x="1613520" y="0"/>
                      </a:lnTo>
                      <a:lnTo>
                        <a:pt x="1613520" y="2417919"/>
                      </a:lnTo>
                      <a:lnTo>
                        <a:pt x="0" y="2417919"/>
                      </a:lnTo>
                      <a:close/>
                    </a:path>
                  </a:pathLst>
                </a:custGeom>
                <a:solidFill>
                  <a:srgbClr val="010101">
                    <a:alpha val="96000"/>
                  </a:srgbClr>
                </a:solidFill>
                <a:ln w="74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5" name="Graphic 352" descr="{&quot;Key&quot;:&quot;POWER_USER_SHAPE_ICON&quot;,&quot;Value&quot;:&quot;POWER_USER_SHAPE_ICON_STYLE_1&quot;}">
                  <a:extLst>
                    <a:ext uri="{FF2B5EF4-FFF2-40B4-BE49-F238E27FC236}">
                      <a16:creationId xmlns:a16="http://schemas.microsoft.com/office/drawing/2014/main" id="{FD697EDF-00A1-4020-BFCC-0E400278ADFB}"/>
                    </a:ext>
                  </a:extLst>
                </p:cNvPr>
                <p:cNvSpPr/>
                <p:nvPr/>
              </p:nvSpPr>
              <p:spPr>
                <a:xfrm>
                  <a:off x="7807909" y="568206"/>
                  <a:ext cx="1643857" cy="2381620"/>
                </a:xfrm>
                <a:custGeom>
                  <a:avLst/>
                  <a:gdLst>
                    <a:gd name="connsiteX0" fmla="*/ 1620217 w 1620238"/>
                    <a:gd name="connsiteY0" fmla="*/ -7 h 2410949"/>
                    <a:gd name="connsiteX1" fmla="*/ 1620217 w 1620238"/>
                    <a:gd name="connsiteY1" fmla="*/ 2410943 h 2410949"/>
                    <a:gd name="connsiteX2" fmla="*/ 208827 w 1620238"/>
                    <a:gd name="connsiteY2" fmla="*/ 2410943 h 2410949"/>
                    <a:gd name="connsiteX3" fmla="*/ 2875 w 1620238"/>
                    <a:gd name="connsiteY3" fmla="*/ 2040108 h 2410949"/>
                    <a:gd name="connsiteX4" fmla="*/ 13217 w 1620238"/>
                    <a:gd name="connsiteY4" fmla="*/ -7 h 24109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20238" h="2410949">
                      <a:moveTo>
                        <a:pt x="1620217" y="-7"/>
                      </a:moveTo>
                      <a:lnTo>
                        <a:pt x="1620217" y="2410943"/>
                      </a:lnTo>
                      <a:lnTo>
                        <a:pt x="208827" y="2410943"/>
                      </a:lnTo>
                      <a:cubicBezTo>
                        <a:pt x="208827" y="2410943"/>
                        <a:pt x="13217" y="2369797"/>
                        <a:pt x="2875" y="2040108"/>
                      </a:cubicBezTo>
                      <a:cubicBezTo>
                        <a:pt x="-7468" y="1710419"/>
                        <a:pt x="13217" y="-7"/>
                        <a:pt x="13217" y="-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488" cap="flat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" name="Graphic 352" descr="{&quot;Key&quot;:&quot;POWER_USER_SHAPE_ICON&quot;,&quot;Value&quot;:&quot;POWER_USER_SHAPE_ICON_STYLE_1&quot;}">
                  <a:extLst>
                    <a:ext uri="{FF2B5EF4-FFF2-40B4-BE49-F238E27FC236}">
                      <a16:creationId xmlns:a16="http://schemas.microsoft.com/office/drawing/2014/main" id="{B415F312-9C3D-455D-AD88-481669A699CA}"/>
                    </a:ext>
                  </a:extLst>
                </p:cNvPr>
                <p:cNvSpPr/>
                <p:nvPr/>
              </p:nvSpPr>
              <p:spPr>
                <a:xfrm>
                  <a:off x="7810801" y="2608320"/>
                  <a:ext cx="325716" cy="370834"/>
                </a:xfrm>
                <a:custGeom>
                  <a:avLst/>
                  <a:gdLst>
                    <a:gd name="connsiteX0" fmla="*/ 325696 w 325716"/>
                    <a:gd name="connsiteY0" fmla="*/ 368504 h 370834"/>
                    <a:gd name="connsiteX1" fmla="*/ 322923 w 325716"/>
                    <a:gd name="connsiteY1" fmla="*/ 370828 h 370834"/>
                    <a:gd name="connsiteX2" fmla="*/ 205931 w 325716"/>
                    <a:gd name="connsiteY2" fmla="*/ 370828 h 370834"/>
                    <a:gd name="connsiteX3" fmla="*/ -21 w 325716"/>
                    <a:gd name="connsiteY3" fmla="*/ -7 h 370834"/>
                    <a:gd name="connsiteX4" fmla="*/ 311531 w 325716"/>
                    <a:gd name="connsiteY4" fmla="*/ 174393 h 370834"/>
                    <a:gd name="connsiteX5" fmla="*/ 325696 w 325716"/>
                    <a:gd name="connsiteY5" fmla="*/ 368504 h 370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5716" h="370834">
                      <a:moveTo>
                        <a:pt x="325696" y="368504"/>
                      </a:moveTo>
                      <a:cubicBezTo>
                        <a:pt x="324729" y="369231"/>
                        <a:pt x="323807" y="370003"/>
                        <a:pt x="322923" y="370828"/>
                      </a:cubicBezTo>
                      <a:lnTo>
                        <a:pt x="205931" y="370828"/>
                      </a:lnTo>
                      <a:cubicBezTo>
                        <a:pt x="205931" y="370828"/>
                        <a:pt x="10321" y="329682"/>
                        <a:pt x="-21" y="-7"/>
                      </a:cubicBezTo>
                      <a:cubicBezTo>
                        <a:pt x="-21" y="-7"/>
                        <a:pt x="70353" y="221834"/>
                        <a:pt x="311531" y="174393"/>
                      </a:cubicBezTo>
                      <a:cubicBezTo>
                        <a:pt x="311531" y="174393"/>
                        <a:pt x="183747" y="382669"/>
                        <a:pt x="325696" y="36850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4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7" name="Graphic 352" descr="{&quot;Key&quot;:&quot;POWER_USER_SHAPE_ICON&quot;,&quot;Value&quot;:&quot;POWER_USER_SHAPE_ICON_STYLE_1&quot;}">
                  <a:extLst>
                    <a:ext uri="{FF2B5EF4-FFF2-40B4-BE49-F238E27FC236}">
                      <a16:creationId xmlns:a16="http://schemas.microsoft.com/office/drawing/2014/main" id="{E179DC9D-731B-4BB6-961C-5D46AD749B84}"/>
                    </a:ext>
                  </a:extLst>
                </p:cNvPr>
                <p:cNvSpPr/>
                <p:nvPr/>
              </p:nvSpPr>
              <p:spPr>
                <a:xfrm>
                  <a:off x="7810801" y="2608320"/>
                  <a:ext cx="325716" cy="370834"/>
                </a:xfrm>
                <a:custGeom>
                  <a:avLst/>
                  <a:gdLst>
                    <a:gd name="connsiteX0" fmla="*/ 325696 w 325716"/>
                    <a:gd name="connsiteY0" fmla="*/ 368504 h 370834"/>
                    <a:gd name="connsiteX1" fmla="*/ 322923 w 325716"/>
                    <a:gd name="connsiteY1" fmla="*/ 370828 h 370834"/>
                    <a:gd name="connsiteX2" fmla="*/ 205931 w 325716"/>
                    <a:gd name="connsiteY2" fmla="*/ 370828 h 370834"/>
                    <a:gd name="connsiteX3" fmla="*/ -21 w 325716"/>
                    <a:gd name="connsiteY3" fmla="*/ -7 h 370834"/>
                    <a:gd name="connsiteX4" fmla="*/ 311531 w 325716"/>
                    <a:gd name="connsiteY4" fmla="*/ 174393 h 370834"/>
                    <a:gd name="connsiteX5" fmla="*/ 325696 w 325716"/>
                    <a:gd name="connsiteY5" fmla="*/ 368504 h 370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5716" h="370834">
                      <a:moveTo>
                        <a:pt x="325696" y="368504"/>
                      </a:moveTo>
                      <a:cubicBezTo>
                        <a:pt x="324729" y="369231"/>
                        <a:pt x="323807" y="370003"/>
                        <a:pt x="322923" y="370828"/>
                      </a:cubicBezTo>
                      <a:lnTo>
                        <a:pt x="205931" y="370828"/>
                      </a:lnTo>
                      <a:cubicBezTo>
                        <a:pt x="205931" y="370828"/>
                        <a:pt x="10321" y="329682"/>
                        <a:pt x="-21" y="-7"/>
                      </a:cubicBezTo>
                      <a:cubicBezTo>
                        <a:pt x="-21" y="-7"/>
                        <a:pt x="70353" y="221834"/>
                        <a:pt x="311531" y="174393"/>
                      </a:cubicBezTo>
                      <a:cubicBezTo>
                        <a:pt x="311531" y="174393"/>
                        <a:pt x="183747" y="382669"/>
                        <a:pt x="325696" y="368504"/>
                      </a:cubicBezTo>
                      <a:close/>
                    </a:path>
                  </a:pathLst>
                </a:custGeom>
                <a:solidFill>
                  <a:srgbClr val="010101">
                    <a:alpha val="36000"/>
                  </a:srgbClr>
                </a:solidFill>
                <a:ln w="74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38" name="Graphic 352" descr="{&quot;Key&quot;:&quot;POWER_USER_SHAPE_ICON&quot;,&quot;Value&quot;:&quot;POWER_USER_SHAPE_ICON_STYLE_1&quot;}">
                  <a:extLst>
                    <a:ext uri="{FF2B5EF4-FFF2-40B4-BE49-F238E27FC236}">
                      <a16:creationId xmlns:a16="http://schemas.microsoft.com/office/drawing/2014/main" id="{95649BC0-FC31-4C1D-B200-60F6E351650E}"/>
                    </a:ext>
                  </a:extLst>
                </p:cNvPr>
                <p:cNvSpPr/>
                <p:nvPr/>
              </p:nvSpPr>
              <p:spPr>
                <a:xfrm>
                  <a:off x="8056100" y="1077016"/>
                  <a:ext cx="1192396" cy="42569"/>
                </a:xfrm>
                <a:custGeom>
                  <a:avLst/>
                  <a:gdLst>
                    <a:gd name="connsiteX0" fmla="*/ 1171112 w 1192396"/>
                    <a:gd name="connsiteY0" fmla="*/ 0 h 42569"/>
                    <a:gd name="connsiteX1" fmla="*/ 1192397 w 1192396"/>
                    <a:gd name="connsiteY1" fmla="*/ 0 h 42569"/>
                    <a:gd name="connsiteX2" fmla="*/ 1192397 w 1192396"/>
                    <a:gd name="connsiteY2" fmla="*/ 42569 h 42569"/>
                    <a:gd name="connsiteX3" fmla="*/ 1171112 w 1192396"/>
                    <a:gd name="connsiteY3" fmla="*/ 42569 h 42569"/>
                    <a:gd name="connsiteX4" fmla="*/ 21285 w 1192396"/>
                    <a:gd name="connsiteY4" fmla="*/ 42569 h 42569"/>
                    <a:gd name="connsiteX5" fmla="*/ 0 w 1192396"/>
                    <a:gd name="connsiteY5" fmla="*/ 42569 h 42569"/>
                    <a:gd name="connsiteX6" fmla="*/ 0 w 1192396"/>
                    <a:gd name="connsiteY6" fmla="*/ 0 h 42569"/>
                    <a:gd name="connsiteX7" fmla="*/ 21285 w 1192396"/>
                    <a:gd name="connsiteY7" fmla="*/ 0 h 425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92396" h="42569">
                      <a:moveTo>
                        <a:pt x="1171112" y="0"/>
                      </a:moveTo>
                      <a:cubicBezTo>
                        <a:pt x="1182867" y="0"/>
                        <a:pt x="1192397" y="0"/>
                        <a:pt x="1192397" y="0"/>
                      </a:cubicBezTo>
                      <a:lnTo>
                        <a:pt x="1192397" y="42569"/>
                      </a:lnTo>
                      <a:cubicBezTo>
                        <a:pt x="1192397" y="42569"/>
                        <a:pt x="1182867" y="42569"/>
                        <a:pt x="1171112" y="42569"/>
                      </a:cubicBezTo>
                      <a:lnTo>
                        <a:pt x="21285" y="42569"/>
                      </a:lnTo>
                      <a:cubicBezTo>
                        <a:pt x="9530" y="42569"/>
                        <a:pt x="0" y="42569"/>
                        <a:pt x="0" y="42569"/>
                      </a:cubicBezTo>
                      <a:lnTo>
                        <a:pt x="0" y="0"/>
                      </a:lnTo>
                      <a:cubicBezTo>
                        <a:pt x="0" y="0"/>
                        <a:pt x="9530" y="0"/>
                        <a:pt x="21285" y="0"/>
                      </a:cubicBez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 w="74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" name="Graphic 352" descr="{&quot;Key&quot;:&quot;POWER_USER_SHAPE_ICON&quot;,&quot;Value&quot;:&quot;POWER_USER_SHAPE_ICON_STYLE_1&quot;}">
                  <a:extLst>
                    <a:ext uri="{FF2B5EF4-FFF2-40B4-BE49-F238E27FC236}">
                      <a16:creationId xmlns:a16="http://schemas.microsoft.com/office/drawing/2014/main" id="{BE6FB8D6-B5CB-4367-B89B-38CAD59BF158}"/>
                    </a:ext>
                  </a:extLst>
                </p:cNvPr>
                <p:cNvSpPr/>
                <p:nvPr/>
              </p:nvSpPr>
              <p:spPr>
                <a:xfrm>
                  <a:off x="8056100" y="1204799"/>
                  <a:ext cx="1192396" cy="42569"/>
                </a:xfrm>
                <a:custGeom>
                  <a:avLst/>
                  <a:gdLst>
                    <a:gd name="connsiteX0" fmla="*/ 1171112 w 1192396"/>
                    <a:gd name="connsiteY0" fmla="*/ 0 h 42569"/>
                    <a:gd name="connsiteX1" fmla="*/ 1192397 w 1192396"/>
                    <a:gd name="connsiteY1" fmla="*/ 0 h 42569"/>
                    <a:gd name="connsiteX2" fmla="*/ 1192397 w 1192396"/>
                    <a:gd name="connsiteY2" fmla="*/ 42569 h 42569"/>
                    <a:gd name="connsiteX3" fmla="*/ 1171112 w 1192396"/>
                    <a:gd name="connsiteY3" fmla="*/ 42569 h 42569"/>
                    <a:gd name="connsiteX4" fmla="*/ 21285 w 1192396"/>
                    <a:gd name="connsiteY4" fmla="*/ 42569 h 42569"/>
                    <a:gd name="connsiteX5" fmla="*/ 0 w 1192396"/>
                    <a:gd name="connsiteY5" fmla="*/ 42569 h 42569"/>
                    <a:gd name="connsiteX6" fmla="*/ 0 w 1192396"/>
                    <a:gd name="connsiteY6" fmla="*/ 0 h 42569"/>
                    <a:gd name="connsiteX7" fmla="*/ 21285 w 1192396"/>
                    <a:gd name="connsiteY7" fmla="*/ 0 h 425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92396" h="42569">
                      <a:moveTo>
                        <a:pt x="1171112" y="0"/>
                      </a:moveTo>
                      <a:cubicBezTo>
                        <a:pt x="1182867" y="0"/>
                        <a:pt x="1192397" y="0"/>
                        <a:pt x="1192397" y="0"/>
                      </a:cubicBezTo>
                      <a:lnTo>
                        <a:pt x="1192397" y="42569"/>
                      </a:lnTo>
                      <a:cubicBezTo>
                        <a:pt x="1192397" y="42569"/>
                        <a:pt x="1182867" y="42569"/>
                        <a:pt x="1171112" y="42569"/>
                      </a:cubicBezTo>
                      <a:lnTo>
                        <a:pt x="21285" y="42569"/>
                      </a:lnTo>
                      <a:cubicBezTo>
                        <a:pt x="9530" y="42569"/>
                        <a:pt x="0" y="42569"/>
                        <a:pt x="0" y="42569"/>
                      </a:cubicBezTo>
                      <a:lnTo>
                        <a:pt x="0" y="0"/>
                      </a:lnTo>
                      <a:cubicBezTo>
                        <a:pt x="0" y="0"/>
                        <a:pt x="9530" y="0"/>
                        <a:pt x="21285" y="0"/>
                      </a:cubicBez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 w="74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0" name="Graphic 352" descr="{&quot;Key&quot;:&quot;POWER_USER_SHAPE_ICON&quot;,&quot;Value&quot;:&quot;POWER_USER_SHAPE_ICON_STYLE_1&quot;}">
                  <a:extLst>
                    <a:ext uri="{FF2B5EF4-FFF2-40B4-BE49-F238E27FC236}">
                      <a16:creationId xmlns:a16="http://schemas.microsoft.com/office/drawing/2014/main" id="{09E63507-D759-46EC-BFE0-A9E8484670CB}"/>
                    </a:ext>
                  </a:extLst>
                </p:cNvPr>
                <p:cNvSpPr/>
                <p:nvPr/>
              </p:nvSpPr>
              <p:spPr>
                <a:xfrm>
                  <a:off x="8056100" y="1332508"/>
                  <a:ext cx="1192396" cy="42569"/>
                </a:xfrm>
                <a:custGeom>
                  <a:avLst/>
                  <a:gdLst>
                    <a:gd name="connsiteX0" fmla="*/ 1171112 w 1192396"/>
                    <a:gd name="connsiteY0" fmla="*/ 0 h 42569"/>
                    <a:gd name="connsiteX1" fmla="*/ 1192397 w 1192396"/>
                    <a:gd name="connsiteY1" fmla="*/ 0 h 42569"/>
                    <a:gd name="connsiteX2" fmla="*/ 1192397 w 1192396"/>
                    <a:gd name="connsiteY2" fmla="*/ 42570 h 42569"/>
                    <a:gd name="connsiteX3" fmla="*/ 1171112 w 1192396"/>
                    <a:gd name="connsiteY3" fmla="*/ 42570 h 42569"/>
                    <a:gd name="connsiteX4" fmla="*/ 21285 w 1192396"/>
                    <a:gd name="connsiteY4" fmla="*/ 42570 h 42569"/>
                    <a:gd name="connsiteX5" fmla="*/ 0 w 1192396"/>
                    <a:gd name="connsiteY5" fmla="*/ 42570 h 42569"/>
                    <a:gd name="connsiteX6" fmla="*/ 0 w 1192396"/>
                    <a:gd name="connsiteY6" fmla="*/ 0 h 42569"/>
                    <a:gd name="connsiteX7" fmla="*/ 21285 w 1192396"/>
                    <a:gd name="connsiteY7" fmla="*/ 0 h 425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92396" h="42569">
                      <a:moveTo>
                        <a:pt x="1171112" y="0"/>
                      </a:moveTo>
                      <a:cubicBezTo>
                        <a:pt x="1182867" y="0"/>
                        <a:pt x="1192397" y="0"/>
                        <a:pt x="1192397" y="0"/>
                      </a:cubicBezTo>
                      <a:lnTo>
                        <a:pt x="1192397" y="42570"/>
                      </a:lnTo>
                      <a:cubicBezTo>
                        <a:pt x="1192397" y="42570"/>
                        <a:pt x="1182867" y="42570"/>
                        <a:pt x="1171112" y="42570"/>
                      </a:cubicBezTo>
                      <a:lnTo>
                        <a:pt x="21285" y="42570"/>
                      </a:lnTo>
                      <a:cubicBezTo>
                        <a:pt x="9530" y="42570"/>
                        <a:pt x="0" y="42570"/>
                        <a:pt x="0" y="42570"/>
                      </a:cubicBezTo>
                      <a:lnTo>
                        <a:pt x="0" y="0"/>
                      </a:lnTo>
                      <a:cubicBezTo>
                        <a:pt x="0" y="0"/>
                        <a:pt x="9530" y="0"/>
                        <a:pt x="21285" y="0"/>
                      </a:cubicBez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 w="7488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1" name="Graphic 352" descr="{&quot;Key&quot;:&quot;POWER_USER_SHAPE_ICON&quot;,&quot;Value&quot;:&quot;POWER_USER_SHAPE_ICON_STYLE_1&quot;}">
                  <a:extLst>
                    <a:ext uri="{FF2B5EF4-FFF2-40B4-BE49-F238E27FC236}">
                      <a16:creationId xmlns:a16="http://schemas.microsoft.com/office/drawing/2014/main" id="{1E6CEDF9-E4CE-4489-BCD8-6357BF197214}"/>
                    </a:ext>
                  </a:extLst>
                </p:cNvPr>
                <p:cNvSpPr/>
                <p:nvPr/>
              </p:nvSpPr>
              <p:spPr>
                <a:xfrm>
                  <a:off x="8056100" y="1460291"/>
                  <a:ext cx="1192396" cy="42569"/>
                </a:xfrm>
                <a:custGeom>
                  <a:avLst/>
                  <a:gdLst>
                    <a:gd name="connsiteX0" fmla="*/ 1171112 w 1192396"/>
                    <a:gd name="connsiteY0" fmla="*/ 0 h 42569"/>
                    <a:gd name="connsiteX1" fmla="*/ 1192397 w 1192396"/>
                    <a:gd name="connsiteY1" fmla="*/ 0 h 42569"/>
                    <a:gd name="connsiteX2" fmla="*/ 1192397 w 1192396"/>
                    <a:gd name="connsiteY2" fmla="*/ 42569 h 42569"/>
                    <a:gd name="connsiteX3" fmla="*/ 1171112 w 1192396"/>
                    <a:gd name="connsiteY3" fmla="*/ 42569 h 42569"/>
                    <a:gd name="connsiteX4" fmla="*/ 21285 w 1192396"/>
                    <a:gd name="connsiteY4" fmla="*/ 42569 h 42569"/>
                    <a:gd name="connsiteX5" fmla="*/ 0 w 1192396"/>
                    <a:gd name="connsiteY5" fmla="*/ 42569 h 42569"/>
                    <a:gd name="connsiteX6" fmla="*/ 0 w 1192396"/>
                    <a:gd name="connsiteY6" fmla="*/ 0 h 42569"/>
                    <a:gd name="connsiteX7" fmla="*/ 21285 w 1192396"/>
                    <a:gd name="connsiteY7" fmla="*/ 0 h 425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92396" h="42569">
                      <a:moveTo>
                        <a:pt x="1171112" y="0"/>
                      </a:moveTo>
                      <a:cubicBezTo>
                        <a:pt x="1182867" y="0"/>
                        <a:pt x="1192397" y="0"/>
                        <a:pt x="1192397" y="0"/>
                      </a:cubicBezTo>
                      <a:lnTo>
                        <a:pt x="1192397" y="42569"/>
                      </a:lnTo>
                      <a:cubicBezTo>
                        <a:pt x="1192397" y="42569"/>
                        <a:pt x="1182867" y="42569"/>
                        <a:pt x="1171112" y="42569"/>
                      </a:cubicBezTo>
                      <a:lnTo>
                        <a:pt x="21285" y="42569"/>
                      </a:lnTo>
                      <a:cubicBezTo>
                        <a:pt x="9530" y="42569"/>
                        <a:pt x="0" y="42569"/>
                        <a:pt x="0" y="42569"/>
                      </a:cubicBezTo>
                      <a:lnTo>
                        <a:pt x="0" y="0"/>
                      </a:lnTo>
                      <a:cubicBezTo>
                        <a:pt x="0" y="0"/>
                        <a:pt x="9530" y="0"/>
                        <a:pt x="21285" y="0"/>
                      </a:cubicBez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 w="74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2" name="Graphic 352" descr="{&quot;Key&quot;:&quot;POWER_USER_SHAPE_ICON&quot;,&quot;Value&quot;:&quot;POWER_USER_SHAPE_ICON_STYLE_1&quot;}">
                  <a:extLst>
                    <a:ext uri="{FF2B5EF4-FFF2-40B4-BE49-F238E27FC236}">
                      <a16:creationId xmlns:a16="http://schemas.microsoft.com/office/drawing/2014/main" id="{E9B35F96-DD4C-45D3-9C6F-CF5FE19D0B78}"/>
                    </a:ext>
                  </a:extLst>
                </p:cNvPr>
                <p:cNvSpPr/>
                <p:nvPr/>
              </p:nvSpPr>
              <p:spPr>
                <a:xfrm>
                  <a:off x="8056100" y="1588075"/>
                  <a:ext cx="1192396" cy="42569"/>
                </a:xfrm>
                <a:custGeom>
                  <a:avLst/>
                  <a:gdLst>
                    <a:gd name="connsiteX0" fmla="*/ 1171112 w 1192396"/>
                    <a:gd name="connsiteY0" fmla="*/ 0 h 42569"/>
                    <a:gd name="connsiteX1" fmla="*/ 1192397 w 1192396"/>
                    <a:gd name="connsiteY1" fmla="*/ 0 h 42569"/>
                    <a:gd name="connsiteX2" fmla="*/ 1192397 w 1192396"/>
                    <a:gd name="connsiteY2" fmla="*/ 42569 h 42569"/>
                    <a:gd name="connsiteX3" fmla="*/ 1171112 w 1192396"/>
                    <a:gd name="connsiteY3" fmla="*/ 42569 h 42569"/>
                    <a:gd name="connsiteX4" fmla="*/ 21285 w 1192396"/>
                    <a:gd name="connsiteY4" fmla="*/ 42569 h 42569"/>
                    <a:gd name="connsiteX5" fmla="*/ 0 w 1192396"/>
                    <a:gd name="connsiteY5" fmla="*/ 42569 h 42569"/>
                    <a:gd name="connsiteX6" fmla="*/ 0 w 1192396"/>
                    <a:gd name="connsiteY6" fmla="*/ 0 h 42569"/>
                    <a:gd name="connsiteX7" fmla="*/ 21285 w 1192396"/>
                    <a:gd name="connsiteY7" fmla="*/ 0 h 425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92396" h="42569">
                      <a:moveTo>
                        <a:pt x="1171112" y="0"/>
                      </a:moveTo>
                      <a:cubicBezTo>
                        <a:pt x="1182867" y="0"/>
                        <a:pt x="1192397" y="0"/>
                        <a:pt x="1192397" y="0"/>
                      </a:cubicBezTo>
                      <a:lnTo>
                        <a:pt x="1192397" y="42569"/>
                      </a:lnTo>
                      <a:cubicBezTo>
                        <a:pt x="1192397" y="42569"/>
                        <a:pt x="1182867" y="42569"/>
                        <a:pt x="1171112" y="42569"/>
                      </a:cubicBezTo>
                      <a:lnTo>
                        <a:pt x="21285" y="42569"/>
                      </a:lnTo>
                      <a:cubicBezTo>
                        <a:pt x="9530" y="42569"/>
                        <a:pt x="0" y="42569"/>
                        <a:pt x="0" y="42569"/>
                      </a:cubicBezTo>
                      <a:lnTo>
                        <a:pt x="0" y="0"/>
                      </a:lnTo>
                      <a:cubicBezTo>
                        <a:pt x="0" y="0"/>
                        <a:pt x="9530" y="0"/>
                        <a:pt x="21285" y="0"/>
                      </a:cubicBez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 w="74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C7DB13E-2922-4D2A-8B95-D179AB7B62CE}"/>
                  </a:ext>
                </a:extLst>
              </p:cNvPr>
              <p:cNvSpPr txBox="1"/>
              <p:nvPr/>
            </p:nvSpPr>
            <p:spPr>
              <a:xfrm>
                <a:off x="7364113" y="1686948"/>
                <a:ext cx="805087" cy="6568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Sticky Policy </a:t>
                </a: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3F968F0-FC94-4DD7-8882-04B73E6A5232}"/>
                </a:ext>
              </a:extLst>
            </p:cNvPr>
            <p:cNvGrpSpPr/>
            <p:nvPr/>
          </p:nvGrpSpPr>
          <p:grpSpPr>
            <a:xfrm>
              <a:off x="2536572" y="866766"/>
              <a:ext cx="894012" cy="1179876"/>
              <a:chOff x="3614534" y="2442175"/>
              <a:chExt cx="894012" cy="1179876"/>
            </a:xfrm>
          </p:grpSpPr>
          <p:sp>
            <p:nvSpPr>
              <p:cNvPr id="5" name="Google Shape;371;p12">
                <a:extLst>
                  <a:ext uri="{FF2B5EF4-FFF2-40B4-BE49-F238E27FC236}">
                    <a16:creationId xmlns:a16="http://schemas.microsoft.com/office/drawing/2014/main" id="{D519B08F-63AB-4820-9AC4-4F5CA83987A2}"/>
                  </a:ext>
                </a:extLst>
              </p:cNvPr>
              <p:cNvSpPr/>
              <p:nvPr/>
            </p:nvSpPr>
            <p:spPr>
              <a:xfrm>
                <a:off x="3702044" y="3080092"/>
                <a:ext cx="806502" cy="541959"/>
              </a:xfrm>
              <a:custGeom>
                <a:avLst/>
                <a:gdLst/>
                <a:ahLst/>
                <a:cxnLst/>
                <a:rect l="l" t="t" r="r" b="b"/>
                <a:pathLst>
                  <a:path w="716836" h="503867" extrusionOk="0">
                    <a:moveTo>
                      <a:pt x="716024" y="406623"/>
                    </a:moveTo>
                    <a:cubicBezTo>
                      <a:pt x="715530" y="410876"/>
                      <a:pt x="714636" y="415059"/>
                      <a:pt x="713356" y="419101"/>
                    </a:cubicBezTo>
                    <a:cubicBezTo>
                      <a:pt x="695460" y="430317"/>
                      <a:pt x="677045" y="440463"/>
                      <a:pt x="658189" y="449497"/>
                    </a:cubicBezTo>
                    <a:cubicBezTo>
                      <a:pt x="433957" y="556803"/>
                      <a:pt x="174040" y="502052"/>
                      <a:pt x="-6" y="310849"/>
                    </a:cubicBezTo>
                    <a:cubicBezTo>
                      <a:pt x="4663" y="282800"/>
                      <a:pt x="5044" y="253897"/>
                      <a:pt x="9522" y="225527"/>
                    </a:cubicBezTo>
                    <a:cubicBezTo>
                      <a:pt x="26291" y="126447"/>
                      <a:pt x="100038" y="45498"/>
                      <a:pt x="186457" y="17556"/>
                    </a:cubicBezTo>
                    <a:cubicBezTo>
                      <a:pt x="237908" y="1024"/>
                      <a:pt x="292599" y="9983"/>
                      <a:pt x="345766" y="3371"/>
                    </a:cubicBezTo>
                    <a:cubicBezTo>
                      <a:pt x="372349" y="64"/>
                      <a:pt x="399599" y="-3135"/>
                      <a:pt x="425229" y="5077"/>
                    </a:cubicBezTo>
                    <a:cubicBezTo>
                      <a:pt x="453813" y="14143"/>
                      <a:pt x="476966" y="36326"/>
                      <a:pt x="497737" y="59576"/>
                    </a:cubicBezTo>
                    <a:cubicBezTo>
                      <a:pt x="525162" y="90501"/>
                      <a:pt x="549564" y="124609"/>
                      <a:pt x="570531" y="161323"/>
                    </a:cubicBezTo>
                    <a:cubicBezTo>
                      <a:pt x="588063" y="191825"/>
                      <a:pt x="603213" y="224461"/>
                      <a:pt x="624746" y="251657"/>
                    </a:cubicBezTo>
                    <a:cubicBezTo>
                      <a:pt x="642468" y="274161"/>
                      <a:pt x="664192" y="292505"/>
                      <a:pt x="682486" y="314369"/>
                    </a:cubicBezTo>
                    <a:lnTo>
                      <a:pt x="686392" y="319168"/>
                    </a:lnTo>
                    <a:cubicBezTo>
                      <a:pt x="705734" y="343271"/>
                      <a:pt x="720502" y="374841"/>
                      <a:pt x="716024" y="406623"/>
                    </a:cubicBezTo>
                    <a:close/>
                  </a:path>
                </a:pathLst>
              </a:custGeom>
              <a:solidFill>
                <a:srgbClr val="BD582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117B1389-1916-4A8A-A999-F2B180AD083F}"/>
                  </a:ext>
                </a:extLst>
              </p:cNvPr>
              <p:cNvGrpSpPr/>
              <p:nvPr/>
            </p:nvGrpSpPr>
            <p:grpSpPr>
              <a:xfrm>
                <a:off x="3614534" y="2442175"/>
                <a:ext cx="683334" cy="802650"/>
                <a:chOff x="3614534" y="2442175"/>
                <a:chExt cx="683334" cy="802650"/>
              </a:xfrm>
            </p:grpSpPr>
            <p:sp>
              <p:nvSpPr>
                <p:cNvPr id="7" name="Google Shape;370;p12">
                  <a:extLst>
                    <a:ext uri="{FF2B5EF4-FFF2-40B4-BE49-F238E27FC236}">
                      <a16:creationId xmlns:a16="http://schemas.microsoft.com/office/drawing/2014/main" id="{261D7F20-726D-4335-93C3-CDCB14FFB66C}"/>
                    </a:ext>
                  </a:extLst>
                </p:cNvPr>
                <p:cNvSpPr/>
                <p:nvPr/>
              </p:nvSpPr>
              <p:spPr>
                <a:xfrm>
                  <a:off x="4006599" y="2585526"/>
                  <a:ext cx="291269" cy="593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886" h="552226" extrusionOk="0">
                      <a:moveTo>
                        <a:pt x="249910" y="476080"/>
                      </a:moveTo>
                      <a:cubicBezTo>
                        <a:pt x="235141" y="508076"/>
                        <a:pt x="203508" y="526420"/>
                        <a:pt x="172733" y="538152"/>
                      </a:cubicBezTo>
                      <a:cubicBezTo>
                        <a:pt x="143387" y="548817"/>
                        <a:pt x="111658" y="556922"/>
                        <a:pt x="81645" y="548817"/>
                      </a:cubicBezTo>
                      <a:cubicBezTo>
                        <a:pt x="52273" y="540005"/>
                        <a:pt x="28036" y="516796"/>
                        <a:pt x="15711" y="485679"/>
                      </a:cubicBezTo>
                      <a:cubicBezTo>
                        <a:pt x="8596" y="464163"/>
                        <a:pt x="4576" y="441520"/>
                        <a:pt x="3801" y="418595"/>
                      </a:cubicBezTo>
                      <a:cubicBezTo>
                        <a:pt x="-677" y="360469"/>
                        <a:pt x="-3535" y="301277"/>
                        <a:pt x="9042" y="244538"/>
                      </a:cubicBezTo>
                      <a:cubicBezTo>
                        <a:pt x="22367" y="191387"/>
                        <a:pt x="44756" y="141625"/>
                        <a:pt x="74976" y="97998"/>
                      </a:cubicBezTo>
                      <a:lnTo>
                        <a:pt x="79073" y="91599"/>
                      </a:lnTo>
                      <a:cubicBezTo>
                        <a:pt x="90983" y="87119"/>
                        <a:pt x="90887" y="2437"/>
                        <a:pt x="104036" y="91"/>
                      </a:cubicBezTo>
                      <a:cubicBezTo>
                        <a:pt x="118900" y="-2682"/>
                        <a:pt x="199888" y="22808"/>
                        <a:pt x="161204" y="73468"/>
                      </a:cubicBezTo>
                      <a:cubicBezTo>
                        <a:pt x="170732" y="99918"/>
                        <a:pt x="164825" y="132766"/>
                        <a:pt x="167874" y="160816"/>
                      </a:cubicBezTo>
                      <a:cubicBezTo>
                        <a:pt x="171399" y="193558"/>
                        <a:pt x="184452" y="223848"/>
                        <a:pt x="197315" y="253497"/>
                      </a:cubicBezTo>
                      <a:lnTo>
                        <a:pt x="230282" y="329327"/>
                      </a:lnTo>
                      <a:cubicBezTo>
                        <a:pt x="241108" y="352063"/>
                        <a:pt x="249579" y="376109"/>
                        <a:pt x="255531" y="400997"/>
                      </a:cubicBezTo>
                      <a:cubicBezTo>
                        <a:pt x="261461" y="426000"/>
                        <a:pt x="259475" y="452530"/>
                        <a:pt x="249910" y="476080"/>
                      </a:cubicBezTo>
                      <a:close/>
                    </a:path>
                  </a:pathLst>
                </a:custGeom>
                <a:solidFill>
                  <a:srgbClr val="3E3E5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" name="Google Shape;376;p12">
                  <a:extLst>
                    <a:ext uri="{FF2B5EF4-FFF2-40B4-BE49-F238E27FC236}">
                      <a16:creationId xmlns:a16="http://schemas.microsoft.com/office/drawing/2014/main" id="{9BF66D7D-00C1-4977-8ACB-68AFEA651F2F}"/>
                    </a:ext>
                  </a:extLst>
                </p:cNvPr>
                <p:cNvSpPr/>
                <p:nvPr/>
              </p:nvSpPr>
              <p:spPr>
                <a:xfrm>
                  <a:off x="3839606" y="2567427"/>
                  <a:ext cx="349937" cy="6643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031" h="617659" extrusionOk="0">
                      <a:moveTo>
                        <a:pt x="310965" y="270111"/>
                      </a:moveTo>
                      <a:cubicBezTo>
                        <a:pt x="309917" y="310319"/>
                        <a:pt x="294101" y="352553"/>
                        <a:pt x="262753" y="372284"/>
                      </a:cubicBezTo>
                      <a:cubicBezTo>
                        <a:pt x="235027" y="389775"/>
                        <a:pt x="196057" y="390095"/>
                        <a:pt x="179288" y="420278"/>
                      </a:cubicBezTo>
                      <a:cubicBezTo>
                        <a:pt x="168998" y="438515"/>
                        <a:pt x="170713" y="461659"/>
                        <a:pt x="171570" y="483202"/>
                      </a:cubicBezTo>
                      <a:cubicBezTo>
                        <a:pt x="174400" y="513205"/>
                        <a:pt x="170367" y="543520"/>
                        <a:pt x="159851" y="571297"/>
                      </a:cubicBezTo>
                      <a:cubicBezTo>
                        <a:pt x="147941" y="598174"/>
                        <a:pt x="122977" y="619717"/>
                        <a:pt x="96204" y="617371"/>
                      </a:cubicBezTo>
                      <a:cubicBezTo>
                        <a:pt x="75291" y="614124"/>
                        <a:pt x="56824" y="600434"/>
                        <a:pt x="45991" y="580149"/>
                      </a:cubicBezTo>
                      <a:cubicBezTo>
                        <a:pt x="35411" y="560088"/>
                        <a:pt x="28058" y="538104"/>
                        <a:pt x="24267" y="515198"/>
                      </a:cubicBezTo>
                      <a:cubicBezTo>
                        <a:pt x="4253" y="419649"/>
                        <a:pt x="-3447" y="321387"/>
                        <a:pt x="1400" y="223397"/>
                      </a:cubicBezTo>
                      <a:cubicBezTo>
                        <a:pt x="3115" y="189696"/>
                        <a:pt x="6545" y="155140"/>
                        <a:pt x="20456" y="125491"/>
                      </a:cubicBezTo>
                      <a:cubicBezTo>
                        <a:pt x="32493" y="102760"/>
                        <a:pt x="48157" y="82697"/>
                        <a:pt x="66667" y="66299"/>
                      </a:cubicBezTo>
                      <a:cubicBezTo>
                        <a:pt x="114307" y="20972"/>
                        <a:pt x="223022" y="-43660"/>
                        <a:pt x="269518" y="41556"/>
                      </a:cubicBezTo>
                      <a:cubicBezTo>
                        <a:pt x="282191" y="64699"/>
                        <a:pt x="276474" y="97015"/>
                        <a:pt x="281428" y="122825"/>
                      </a:cubicBezTo>
                      <a:cubicBezTo>
                        <a:pt x="291337" y="172631"/>
                        <a:pt x="312299" y="217745"/>
                        <a:pt x="310965" y="270111"/>
                      </a:cubicBezTo>
                      <a:close/>
                    </a:path>
                  </a:pathLst>
                </a:custGeom>
                <a:solidFill>
                  <a:srgbClr val="F7AF8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" name="Google Shape;377;p12">
                  <a:extLst>
                    <a:ext uri="{FF2B5EF4-FFF2-40B4-BE49-F238E27FC236}">
                      <a16:creationId xmlns:a16="http://schemas.microsoft.com/office/drawing/2014/main" id="{4C5251EA-093B-4E60-ACED-AA8844E78B9C}"/>
                    </a:ext>
                  </a:extLst>
                </p:cNvPr>
                <p:cNvSpPr/>
                <p:nvPr/>
              </p:nvSpPr>
              <p:spPr>
                <a:xfrm>
                  <a:off x="3614534" y="2442175"/>
                  <a:ext cx="638892" cy="80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861" h="746235" extrusionOk="0">
                      <a:moveTo>
                        <a:pt x="459372" y="190532"/>
                      </a:moveTo>
                      <a:cubicBezTo>
                        <a:pt x="433547" y="227083"/>
                        <a:pt x="397108" y="252363"/>
                        <a:pt x="356374" y="261989"/>
                      </a:cubicBezTo>
                      <a:cubicBezTo>
                        <a:pt x="349364" y="263708"/>
                        <a:pt x="342507" y="266135"/>
                        <a:pt x="335889" y="269242"/>
                      </a:cubicBezTo>
                      <a:cubicBezTo>
                        <a:pt x="285296" y="293132"/>
                        <a:pt x="254329" y="323208"/>
                        <a:pt x="250709" y="388586"/>
                      </a:cubicBezTo>
                      <a:cubicBezTo>
                        <a:pt x="248708" y="424954"/>
                        <a:pt x="255568" y="461109"/>
                        <a:pt x="260999" y="497051"/>
                      </a:cubicBezTo>
                      <a:cubicBezTo>
                        <a:pt x="267603" y="533614"/>
                        <a:pt x="269146" y="571095"/>
                        <a:pt x="265573" y="608183"/>
                      </a:cubicBezTo>
                      <a:cubicBezTo>
                        <a:pt x="261746" y="645590"/>
                        <a:pt x="245734" y="680106"/>
                        <a:pt x="220600" y="705129"/>
                      </a:cubicBezTo>
                      <a:cubicBezTo>
                        <a:pt x="207155" y="716774"/>
                        <a:pt x="192046" y="725789"/>
                        <a:pt x="175914" y="731792"/>
                      </a:cubicBezTo>
                      <a:cubicBezTo>
                        <a:pt x="147032" y="744579"/>
                        <a:pt x="115715" y="748910"/>
                        <a:pt x="84921" y="744377"/>
                      </a:cubicBezTo>
                      <a:cubicBezTo>
                        <a:pt x="53869" y="739622"/>
                        <a:pt x="26123" y="720211"/>
                        <a:pt x="8697" y="691051"/>
                      </a:cubicBezTo>
                      <a:cubicBezTo>
                        <a:pt x="682" y="678324"/>
                        <a:pt x="-1964" y="662311"/>
                        <a:pt x="1456" y="647217"/>
                      </a:cubicBezTo>
                      <a:cubicBezTo>
                        <a:pt x="4499" y="638115"/>
                        <a:pt x="9354" y="629909"/>
                        <a:pt x="15653" y="623220"/>
                      </a:cubicBezTo>
                      <a:cubicBezTo>
                        <a:pt x="41378" y="592078"/>
                        <a:pt x="72821" y="562322"/>
                        <a:pt x="79586" y="520621"/>
                      </a:cubicBezTo>
                      <a:cubicBezTo>
                        <a:pt x="82026" y="496906"/>
                        <a:pt x="79648" y="472880"/>
                        <a:pt x="72630" y="450337"/>
                      </a:cubicBezTo>
                      <a:cubicBezTo>
                        <a:pt x="59005" y="398184"/>
                        <a:pt x="39854" y="345925"/>
                        <a:pt x="41093" y="291532"/>
                      </a:cubicBezTo>
                      <a:cubicBezTo>
                        <a:pt x="42617" y="218689"/>
                        <a:pt x="81682" y="150965"/>
                        <a:pt x="134277" y="107877"/>
                      </a:cubicBezTo>
                      <a:cubicBezTo>
                        <a:pt x="157715" y="88893"/>
                        <a:pt x="185347" y="73535"/>
                        <a:pt x="214121" y="75881"/>
                      </a:cubicBezTo>
                      <a:cubicBezTo>
                        <a:pt x="221401" y="77325"/>
                        <a:pt x="228851" y="77325"/>
                        <a:pt x="236131" y="75881"/>
                      </a:cubicBezTo>
                      <a:cubicBezTo>
                        <a:pt x="241299" y="73683"/>
                        <a:pt x="246075" y="70468"/>
                        <a:pt x="250232" y="66389"/>
                      </a:cubicBezTo>
                      <a:cubicBezTo>
                        <a:pt x="295389" y="28285"/>
                        <a:pt x="349347" y="5451"/>
                        <a:pt x="405730" y="585"/>
                      </a:cubicBezTo>
                      <a:cubicBezTo>
                        <a:pt x="461850" y="-4108"/>
                        <a:pt x="525211" y="14450"/>
                        <a:pt x="553795" y="68736"/>
                      </a:cubicBezTo>
                      <a:cubicBezTo>
                        <a:pt x="563955" y="88070"/>
                        <a:pt x="568794" y="110329"/>
                        <a:pt x="567706" y="132727"/>
                      </a:cubicBezTo>
                      <a:cubicBezTo>
                        <a:pt x="567301" y="148789"/>
                        <a:pt x="562550" y="164334"/>
                        <a:pt x="554081" y="177308"/>
                      </a:cubicBezTo>
                      <a:cubicBezTo>
                        <a:pt x="542776" y="191918"/>
                        <a:pt x="527403" y="201837"/>
                        <a:pt x="510442" y="205464"/>
                      </a:cubicBezTo>
                      <a:lnTo>
                        <a:pt x="514540" y="195439"/>
                      </a:lnTo>
                      <a:cubicBezTo>
                        <a:pt x="514476" y="184553"/>
                        <a:pt x="507522" y="175248"/>
                        <a:pt x="497961" y="173255"/>
                      </a:cubicBezTo>
                      <a:cubicBezTo>
                        <a:pt x="488551" y="171570"/>
                        <a:pt x="478913" y="173728"/>
                        <a:pt x="470806" y="179334"/>
                      </a:cubicBezTo>
                      <a:cubicBezTo>
                        <a:pt x="466318" y="182101"/>
                        <a:pt x="462418" y="185921"/>
                        <a:pt x="459372" y="190533"/>
                      </a:cubicBezTo>
                      <a:close/>
                    </a:path>
                  </a:pathLst>
                </a:custGeom>
                <a:solidFill>
                  <a:srgbClr val="3E3E5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CC04A2F6-40B2-42B4-A79D-3F3D7D12ECD5}"/>
                </a:ext>
              </a:extLst>
            </p:cNvPr>
            <p:cNvGrpSpPr/>
            <p:nvPr/>
          </p:nvGrpSpPr>
          <p:grpSpPr>
            <a:xfrm>
              <a:off x="2748969" y="3311745"/>
              <a:ext cx="669265" cy="1299681"/>
              <a:chOff x="7282582" y="760832"/>
              <a:chExt cx="805087" cy="1593907"/>
            </a:xfrm>
          </p:grpSpPr>
          <p:grpSp>
            <p:nvGrpSpPr>
              <p:cNvPr id="175" name="Group 174">
                <a:extLst>
                  <a:ext uri="{FF2B5EF4-FFF2-40B4-BE49-F238E27FC236}">
                    <a16:creationId xmlns:a16="http://schemas.microsoft.com/office/drawing/2014/main" id="{EF3D7E0B-A386-4E9B-BDAF-348C15D520B9}"/>
                  </a:ext>
                </a:extLst>
              </p:cNvPr>
              <p:cNvGrpSpPr/>
              <p:nvPr/>
            </p:nvGrpSpPr>
            <p:grpSpPr>
              <a:xfrm>
                <a:off x="7364113" y="760832"/>
                <a:ext cx="652997" cy="938336"/>
                <a:chOff x="7791164" y="543974"/>
                <a:chExt cx="1660592" cy="2461262"/>
              </a:xfrm>
            </p:grpSpPr>
            <p:sp>
              <p:nvSpPr>
                <p:cNvPr id="177" name="Graphic 352" descr="{&quot;Key&quot;:&quot;POWER_USER_SHAPE_ICON&quot;,&quot;Value&quot;:&quot;POWER_USER_SHAPE_ICON_STYLE_1&quot;}">
                  <a:extLst>
                    <a:ext uri="{FF2B5EF4-FFF2-40B4-BE49-F238E27FC236}">
                      <a16:creationId xmlns:a16="http://schemas.microsoft.com/office/drawing/2014/main" id="{8655B82B-F30D-4C08-83A8-D2F7EDEAC4E3}"/>
                    </a:ext>
                  </a:extLst>
                </p:cNvPr>
                <p:cNvSpPr/>
                <p:nvPr/>
              </p:nvSpPr>
              <p:spPr>
                <a:xfrm>
                  <a:off x="7791164" y="543974"/>
                  <a:ext cx="1643857" cy="2461262"/>
                </a:xfrm>
                <a:custGeom>
                  <a:avLst/>
                  <a:gdLst>
                    <a:gd name="connsiteX0" fmla="*/ 0 w 1613520"/>
                    <a:gd name="connsiteY0" fmla="*/ 0 h 2417919"/>
                    <a:gd name="connsiteX1" fmla="*/ 1613520 w 1613520"/>
                    <a:gd name="connsiteY1" fmla="*/ 0 h 2417919"/>
                    <a:gd name="connsiteX2" fmla="*/ 1613520 w 1613520"/>
                    <a:gd name="connsiteY2" fmla="*/ 2417919 h 2417919"/>
                    <a:gd name="connsiteX3" fmla="*/ 0 w 1613520"/>
                    <a:gd name="connsiteY3" fmla="*/ 2417919 h 2417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13520" h="2417919">
                      <a:moveTo>
                        <a:pt x="0" y="0"/>
                      </a:moveTo>
                      <a:lnTo>
                        <a:pt x="1613520" y="0"/>
                      </a:lnTo>
                      <a:lnTo>
                        <a:pt x="1613520" y="2417919"/>
                      </a:lnTo>
                      <a:lnTo>
                        <a:pt x="0" y="2417919"/>
                      </a:lnTo>
                      <a:close/>
                    </a:path>
                  </a:pathLst>
                </a:custGeom>
                <a:solidFill>
                  <a:srgbClr val="010101">
                    <a:alpha val="96000"/>
                  </a:srgbClr>
                </a:solidFill>
                <a:ln w="74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8" name="Graphic 352" descr="{&quot;Key&quot;:&quot;POWER_USER_SHAPE_ICON&quot;,&quot;Value&quot;:&quot;POWER_USER_SHAPE_ICON_STYLE_1&quot;}">
                  <a:extLst>
                    <a:ext uri="{FF2B5EF4-FFF2-40B4-BE49-F238E27FC236}">
                      <a16:creationId xmlns:a16="http://schemas.microsoft.com/office/drawing/2014/main" id="{62024667-7D02-4869-B8F6-488B3174B009}"/>
                    </a:ext>
                  </a:extLst>
                </p:cNvPr>
                <p:cNvSpPr/>
                <p:nvPr/>
              </p:nvSpPr>
              <p:spPr>
                <a:xfrm>
                  <a:off x="7807898" y="568206"/>
                  <a:ext cx="1643858" cy="2381621"/>
                </a:xfrm>
                <a:custGeom>
                  <a:avLst/>
                  <a:gdLst>
                    <a:gd name="connsiteX0" fmla="*/ 1620217 w 1620238"/>
                    <a:gd name="connsiteY0" fmla="*/ -7 h 2410949"/>
                    <a:gd name="connsiteX1" fmla="*/ 1620217 w 1620238"/>
                    <a:gd name="connsiteY1" fmla="*/ 2410943 h 2410949"/>
                    <a:gd name="connsiteX2" fmla="*/ 208827 w 1620238"/>
                    <a:gd name="connsiteY2" fmla="*/ 2410943 h 2410949"/>
                    <a:gd name="connsiteX3" fmla="*/ 2875 w 1620238"/>
                    <a:gd name="connsiteY3" fmla="*/ 2040108 h 2410949"/>
                    <a:gd name="connsiteX4" fmla="*/ 13217 w 1620238"/>
                    <a:gd name="connsiteY4" fmla="*/ -7 h 24109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20238" h="2410949">
                      <a:moveTo>
                        <a:pt x="1620217" y="-7"/>
                      </a:moveTo>
                      <a:lnTo>
                        <a:pt x="1620217" y="2410943"/>
                      </a:lnTo>
                      <a:lnTo>
                        <a:pt x="208827" y="2410943"/>
                      </a:lnTo>
                      <a:cubicBezTo>
                        <a:pt x="208827" y="2410943"/>
                        <a:pt x="13217" y="2369797"/>
                        <a:pt x="2875" y="2040108"/>
                      </a:cubicBezTo>
                      <a:cubicBezTo>
                        <a:pt x="-7468" y="1710419"/>
                        <a:pt x="13217" y="-7"/>
                        <a:pt x="13217" y="-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488" cap="flat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9" name="Graphic 352" descr="{&quot;Key&quot;:&quot;POWER_USER_SHAPE_ICON&quot;,&quot;Value&quot;:&quot;POWER_USER_SHAPE_ICON_STYLE_1&quot;}">
                  <a:extLst>
                    <a:ext uri="{FF2B5EF4-FFF2-40B4-BE49-F238E27FC236}">
                      <a16:creationId xmlns:a16="http://schemas.microsoft.com/office/drawing/2014/main" id="{2AC680AB-AF01-4BFB-8479-BC344BA8BC87}"/>
                    </a:ext>
                  </a:extLst>
                </p:cNvPr>
                <p:cNvSpPr/>
                <p:nvPr/>
              </p:nvSpPr>
              <p:spPr>
                <a:xfrm>
                  <a:off x="7810801" y="2608320"/>
                  <a:ext cx="325716" cy="370834"/>
                </a:xfrm>
                <a:custGeom>
                  <a:avLst/>
                  <a:gdLst>
                    <a:gd name="connsiteX0" fmla="*/ 325696 w 325716"/>
                    <a:gd name="connsiteY0" fmla="*/ 368504 h 370834"/>
                    <a:gd name="connsiteX1" fmla="*/ 322923 w 325716"/>
                    <a:gd name="connsiteY1" fmla="*/ 370828 h 370834"/>
                    <a:gd name="connsiteX2" fmla="*/ 205931 w 325716"/>
                    <a:gd name="connsiteY2" fmla="*/ 370828 h 370834"/>
                    <a:gd name="connsiteX3" fmla="*/ -21 w 325716"/>
                    <a:gd name="connsiteY3" fmla="*/ -7 h 370834"/>
                    <a:gd name="connsiteX4" fmla="*/ 311531 w 325716"/>
                    <a:gd name="connsiteY4" fmla="*/ 174393 h 370834"/>
                    <a:gd name="connsiteX5" fmla="*/ 325696 w 325716"/>
                    <a:gd name="connsiteY5" fmla="*/ 368504 h 370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5716" h="370834">
                      <a:moveTo>
                        <a:pt x="325696" y="368504"/>
                      </a:moveTo>
                      <a:cubicBezTo>
                        <a:pt x="324729" y="369231"/>
                        <a:pt x="323807" y="370003"/>
                        <a:pt x="322923" y="370828"/>
                      </a:cubicBezTo>
                      <a:lnTo>
                        <a:pt x="205931" y="370828"/>
                      </a:lnTo>
                      <a:cubicBezTo>
                        <a:pt x="205931" y="370828"/>
                        <a:pt x="10321" y="329682"/>
                        <a:pt x="-21" y="-7"/>
                      </a:cubicBezTo>
                      <a:cubicBezTo>
                        <a:pt x="-21" y="-7"/>
                        <a:pt x="70353" y="221834"/>
                        <a:pt x="311531" y="174393"/>
                      </a:cubicBezTo>
                      <a:cubicBezTo>
                        <a:pt x="311531" y="174393"/>
                        <a:pt x="183747" y="382669"/>
                        <a:pt x="325696" y="36850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4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0" name="Graphic 352" descr="{&quot;Key&quot;:&quot;POWER_USER_SHAPE_ICON&quot;,&quot;Value&quot;:&quot;POWER_USER_SHAPE_ICON_STYLE_1&quot;}">
                  <a:extLst>
                    <a:ext uri="{FF2B5EF4-FFF2-40B4-BE49-F238E27FC236}">
                      <a16:creationId xmlns:a16="http://schemas.microsoft.com/office/drawing/2014/main" id="{8B042D96-2D0B-4BEC-8738-F7CAA223B2F3}"/>
                    </a:ext>
                  </a:extLst>
                </p:cNvPr>
                <p:cNvSpPr/>
                <p:nvPr/>
              </p:nvSpPr>
              <p:spPr>
                <a:xfrm>
                  <a:off x="7810801" y="2608320"/>
                  <a:ext cx="325716" cy="370834"/>
                </a:xfrm>
                <a:custGeom>
                  <a:avLst/>
                  <a:gdLst>
                    <a:gd name="connsiteX0" fmla="*/ 325696 w 325716"/>
                    <a:gd name="connsiteY0" fmla="*/ 368504 h 370834"/>
                    <a:gd name="connsiteX1" fmla="*/ 322923 w 325716"/>
                    <a:gd name="connsiteY1" fmla="*/ 370828 h 370834"/>
                    <a:gd name="connsiteX2" fmla="*/ 205931 w 325716"/>
                    <a:gd name="connsiteY2" fmla="*/ 370828 h 370834"/>
                    <a:gd name="connsiteX3" fmla="*/ -21 w 325716"/>
                    <a:gd name="connsiteY3" fmla="*/ -7 h 370834"/>
                    <a:gd name="connsiteX4" fmla="*/ 311531 w 325716"/>
                    <a:gd name="connsiteY4" fmla="*/ 174393 h 370834"/>
                    <a:gd name="connsiteX5" fmla="*/ 325696 w 325716"/>
                    <a:gd name="connsiteY5" fmla="*/ 368504 h 370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5716" h="370834">
                      <a:moveTo>
                        <a:pt x="325696" y="368504"/>
                      </a:moveTo>
                      <a:cubicBezTo>
                        <a:pt x="324729" y="369231"/>
                        <a:pt x="323807" y="370003"/>
                        <a:pt x="322923" y="370828"/>
                      </a:cubicBezTo>
                      <a:lnTo>
                        <a:pt x="205931" y="370828"/>
                      </a:lnTo>
                      <a:cubicBezTo>
                        <a:pt x="205931" y="370828"/>
                        <a:pt x="10321" y="329682"/>
                        <a:pt x="-21" y="-7"/>
                      </a:cubicBezTo>
                      <a:cubicBezTo>
                        <a:pt x="-21" y="-7"/>
                        <a:pt x="70353" y="221834"/>
                        <a:pt x="311531" y="174393"/>
                      </a:cubicBezTo>
                      <a:cubicBezTo>
                        <a:pt x="311531" y="174393"/>
                        <a:pt x="183747" y="382669"/>
                        <a:pt x="325696" y="368504"/>
                      </a:cubicBezTo>
                      <a:close/>
                    </a:path>
                  </a:pathLst>
                </a:custGeom>
                <a:solidFill>
                  <a:srgbClr val="010101">
                    <a:alpha val="36000"/>
                  </a:srgbClr>
                </a:solidFill>
                <a:ln w="74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81" name="Graphic 352" descr="{&quot;Key&quot;:&quot;POWER_USER_SHAPE_ICON&quot;,&quot;Value&quot;:&quot;POWER_USER_SHAPE_ICON_STYLE_1&quot;}">
                  <a:extLst>
                    <a:ext uri="{FF2B5EF4-FFF2-40B4-BE49-F238E27FC236}">
                      <a16:creationId xmlns:a16="http://schemas.microsoft.com/office/drawing/2014/main" id="{576FC242-E333-41BF-8A31-340EA63686B7}"/>
                    </a:ext>
                  </a:extLst>
                </p:cNvPr>
                <p:cNvSpPr/>
                <p:nvPr/>
              </p:nvSpPr>
              <p:spPr>
                <a:xfrm>
                  <a:off x="8056100" y="1077016"/>
                  <a:ext cx="1192396" cy="42569"/>
                </a:xfrm>
                <a:custGeom>
                  <a:avLst/>
                  <a:gdLst>
                    <a:gd name="connsiteX0" fmla="*/ 1171112 w 1192396"/>
                    <a:gd name="connsiteY0" fmla="*/ 0 h 42569"/>
                    <a:gd name="connsiteX1" fmla="*/ 1192397 w 1192396"/>
                    <a:gd name="connsiteY1" fmla="*/ 0 h 42569"/>
                    <a:gd name="connsiteX2" fmla="*/ 1192397 w 1192396"/>
                    <a:gd name="connsiteY2" fmla="*/ 42569 h 42569"/>
                    <a:gd name="connsiteX3" fmla="*/ 1171112 w 1192396"/>
                    <a:gd name="connsiteY3" fmla="*/ 42569 h 42569"/>
                    <a:gd name="connsiteX4" fmla="*/ 21285 w 1192396"/>
                    <a:gd name="connsiteY4" fmla="*/ 42569 h 42569"/>
                    <a:gd name="connsiteX5" fmla="*/ 0 w 1192396"/>
                    <a:gd name="connsiteY5" fmla="*/ 42569 h 42569"/>
                    <a:gd name="connsiteX6" fmla="*/ 0 w 1192396"/>
                    <a:gd name="connsiteY6" fmla="*/ 0 h 42569"/>
                    <a:gd name="connsiteX7" fmla="*/ 21285 w 1192396"/>
                    <a:gd name="connsiteY7" fmla="*/ 0 h 425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92396" h="42569">
                      <a:moveTo>
                        <a:pt x="1171112" y="0"/>
                      </a:moveTo>
                      <a:cubicBezTo>
                        <a:pt x="1182867" y="0"/>
                        <a:pt x="1192397" y="0"/>
                        <a:pt x="1192397" y="0"/>
                      </a:cubicBezTo>
                      <a:lnTo>
                        <a:pt x="1192397" y="42569"/>
                      </a:lnTo>
                      <a:cubicBezTo>
                        <a:pt x="1192397" y="42569"/>
                        <a:pt x="1182867" y="42569"/>
                        <a:pt x="1171112" y="42569"/>
                      </a:cubicBezTo>
                      <a:lnTo>
                        <a:pt x="21285" y="42569"/>
                      </a:lnTo>
                      <a:cubicBezTo>
                        <a:pt x="9530" y="42569"/>
                        <a:pt x="0" y="42569"/>
                        <a:pt x="0" y="42569"/>
                      </a:cubicBezTo>
                      <a:lnTo>
                        <a:pt x="0" y="0"/>
                      </a:lnTo>
                      <a:cubicBezTo>
                        <a:pt x="0" y="0"/>
                        <a:pt x="9530" y="0"/>
                        <a:pt x="21285" y="0"/>
                      </a:cubicBez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 w="74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2" name="Graphic 352" descr="{&quot;Key&quot;:&quot;POWER_USER_SHAPE_ICON&quot;,&quot;Value&quot;:&quot;POWER_USER_SHAPE_ICON_STYLE_1&quot;}">
                  <a:extLst>
                    <a:ext uri="{FF2B5EF4-FFF2-40B4-BE49-F238E27FC236}">
                      <a16:creationId xmlns:a16="http://schemas.microsoft.com/office/drawing/2014/main" id="{5A515109-72D2-4E15-8672-9A5411D4ACD4}"/>
                    </a:ext>
                  </a:extLst>
                </p:cNvPr>
                <p:cNvSpPr/>
                <p:nvPr/>
              </p:nvSpPr>
              <p:spPr>
                <a:xfrm>
                  <a:off x="8056100" y="1204799"/>
                  <a:ext cx="1192396" cy="42569"/>
                </a:xfrm>
                <a:custGeom>
                  <a:avLst/>
                  <a:gdLst>
                    <a:gd name="connsiteX0" fmla="*/ 1171112 w 1192396"/>
                    <a:gd name="connsiteY0" fmla="*/ 0 h 42569"/>
                    <a:gd name="connsiteX1" fmla="*/ 1192397 w 1192396"/>
                    <a:gd name="connsiteY1" fmla="*/ 0 h 42569"/>
                    <a:gd name="connsiteX2" fmla="*/ 1192397 w 1192396"/>
                    <a:gd name="connsiteY2" fmla="*/ 42569 h 42569"/>
                    <a:gd name="connsiteX3" fmla="*/ 1171112 w 1192396"/>
                    <a:gd name="connsiteY3" fmla="*/ 42569 h 42569"/>
                    <a:gd name="connsiteX4" fmla="*/ 21285 w 1192396"/>
                    <a:gd name="connsiteY4" fmla="*/ 42569 h 42569"/>
                    <a:gd name="connsiteX5" fmla="*/ 0 w 1192396"/>
                    <a:gd name="connsiteY5" fmla="*/ 42569 h 42569"/>
                    <a:gd name="connsiteX6" fmla="*/ 0 w 1192396"/>
                    <a:gd name="connsiteY6" fmla="*/ 0 h 42569"/>
                    <a:gd name="connsiteX7" fmla="*/ 21285 w 1192396"/>
                    <a:gd name="connsiteY7" fmla="*/ 0 h 425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92396" h="42569">
                      <a:moveTo>
                        <a:pt x="1171112" y="0"/>
                      </a:moveTo>
                      <a:cubicBezTo>
                        <a:pt x="1182867" y="0"/>
                        <a:pt x="1192397" y="0"/>
                        <a:pt x="1192397" y="0"/>
                      </a:cubicBezTo>
                      <a:lnTo>
                        <a:pt x="1192397" y="42569"/>
                      </a:lnTo>
                      <a:cubicBezTo>
                        <a:pt x="1192397" y="42569"/>
                        <a:pt x="1182867" y="42569"/>
                        <a:pt x="1171112" y="42569"/>
                      </a:cubicBezTo>
                      <a:lnTo>
                        <a:pt x="21285" y="42569"/>
                      </a:lnTo>
                      <a:cubicBezTo>
                        <a:pt x="9530" y="42569"/>
                        <a:pt x="0" y="42569"/>
                        <a:pt x="0" y="42569"/>
                      </a:cubicBezTo>
                      <a:lnTo>
                        <a:pt x="0" y="0"/>
                      </a:lnTo>
                      <a:cubicBezTo>
                        <a:pt x="0" y="0"/>
                        <a:pt x="9530" y="0"/>
                        <a:pt x="21285" y="0"/>
                      </a:cubicBez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 w="74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3" name="Graphic 352" descr="{&quot;Key&quot;:&quot;POWER_USER_SHAPE_ICON&quot;,&quot;Value&quot;:&quot;POWER_USER_SHAPE_ICON_STYLE_1&quot;}">
                  <a:extLst>
                    <a:ext uri="{FF2B5EF4-FFF2-40B4-BE49-F238E27FC236}">
                      <a16:creationId xmlns:a16="http://schemas.microsoft.com/office/drawing/2014/main" id="{0CE4AA64-E234-47AA-ACD4-0385688873A4}"/>
                    </a:ext>
                  </a:extLst>
                </p:cNvPr>
                <p:cNvSpPr/>
                <p:nvPr/>
              </p:nvSpPr>
              <p:spPr>
                <a:xfrm>
                  <a:off x="8056100" y="1332508"/>
                  <a:ext cx="1192396" cy="42569"/>
                </a:xfrm>
                <a:custGeom>
                  <a:avLst/>
                  <a:gdLst>
                    <a:gd name="connsiteX0" fmla="*/ 1171112 w 1192396"/>
                    <a:gd name="connsiteY0" fmla="*/ 0 h 42569"/>
                    <a:gd name="connsiteX1" fmla="*/ 1192397 w 1192396"/>
                    <a:gd name="connsiteY1" fmla="*/ 0 h 42569"/>
                    <a:gd name="connsiteX2" fmla="*/ 1192397 w 1192396"/>
                    <a:gd name="connsiteY2" fmla="*/ 42570 h 42569"/>
                    <a:gd name="connsiteX3" fmla="*/ 1171112 w 1192396"/>
                    <a:gd name="connsiteY3" fmla="*/ 42570 h 42569"/>
                    <a:gd name="connsiteX4" fmla="*/ 21285 w 1192396"/>
                    <a:gd name="connsiteY4" fmla="*/ 42570 h 42569"/>
                    <a:gd name="connsiteX5" fmla="*/ 0 w 1192396"/>
                    <a:gd name="connsiteY5" fmla="*/ 42570 h 42569"/>
                    <a:gd name="connsiteX6" fmla="*/ 0 w 1192396"/>
                    <a:gd name="connsiteY6" fmla="*/ 0 h 42569"/>
                    <a:gd name="connsiteX7" fmla="*/ 21285 w 1192396"/>
                    <a:gd name="connsiteY7" fmla="*/ 0 h 425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92396" h="42569">
                      <a:moveTo>
                        <a:pt x="1171112" y="0"/>
                      </a:moveTo>
                      <a:cubicBezTo>
                        <a:pt x="1182867" y="0"/>
                        <a:pt x="1192397" y="0"/>
                        <a:pt x="1192397" y="0"/>
                      </a:cubicBezTo>
                      <a:lnTo>
                        <a:pt x="1192397" y="42570"/>
                      </a:lnTo>
                      <a:cubicBezTo>
                        <a:pt x="1192397" y="42570"/>
                        <a:pt x="1182867" y="42570"/>
                        <a:pt x="1171112" y="42570"/>
                      </a:cubicBezTo>
                      <a:lnTo>
                        <a:pt x="21285" y="42570"/>
                      </a:lnTo>
                      <a:cubicBezTo>
                        <a:pt x="9530" y="42570"/>
                        <a:pt x="0" y="42570"/>
                        <a:pt x="0" y="42570"/>
                      </a:cubicBezTo>
                      <a:lnTo>
                        <a:pt x="0" y="0"/>
                      </a:lnTo>
                      <a:cubicBezTo>
                        <a:pt x="0" y="0"/>
                        <a:pt x="9530" y="0"/>
                        <a:pt x="21285" y="0"/>
                      </a:cubicBez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 w="7488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4" name="Graphic 352" descr="{&quot;Key&quot;:&quot;POWER_USER_SHAPE_ICON&quot;,&quot;Value&quot;:&quot;POWER_USER_SHAPE_ICON_STYLE_1&quot;}">
                  <a:extLst>
                    <a:ext uri="{FF2B5EF4-FFF2-40B4-BE49-F238E27FC236}">
                      <a16:creationId xmlns:a16="http://schemas.microsoft.com/office/drawing/2014/main" id="{1F9B2AC5-0259-400D-8B53-5E9E40CA4263}"/>
                    </a:ext>
                  </a:extLst>
                </p:cNvPr>
                <p:cNvSpPr/>
                <p:nvPr/>
              </p:nvSpPr>
              <p:spPr>
                <a:xfrm>
                  <a:off x="8056100" y="1460291"/>
                  <a:ext cx="1192396" cy="42569"/>
                </a:xfrm>
                <a:custGeom>
                  <a:avLst/>
                  <a:gdLst>
                    <a:gd name="connsiteX0" fmla="*/ 1171112 w 1192396"/>
                    <a:gd name="connsiteY0" fmla="*/ 0 h 42569"/>
                    <a:gd name="connsiteX1" fmla="*/ 1192397 w 1192396"/>
                    <a:gd name="connsiteY1" fmla="*/ 0 h 42569"/>
                    <a:gd name="connsiteX2" fmla="*/ 1192397 w 1192396"/>
                    <a:gd name="connsiteY2" fmla="*/ 42569 h 42569"/>
                    <a:gd name="connsiteX3" fmla="*/ 1171112 w 1192396"/>
                    <a:gd name="connsiteY3" fmla="*/ 42569 h 42569"/>
                    <a:gd name="connsiteX4" fmla="*/ 21285 w 1192396"/>
                    <a:gd name="connsiteY4" fmla="*/ 42569 h 42569"/>
                    <a:gd name="connsiteX5" fmla="*/ 0 w 1192396"/>
                    <a:gd name="connsiteY5" fmla="*/ 42569 h 42569"/>
                    <a:gd name="connsiteX6" fmla="*/ 0 w 1192396"/>
                    <a:gd name="connsiteY6" fmla="*/ 0 h 42569"/>
                    <a:gd name="connsiteX7" fmla="*/ 21285 w 1192396"/>
                    <a:gd name="connsiteY7" fmla="*/ 0 h 425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92396" h="42569">
                      <a:moveTo>
                        <a:pt x="1171112" y="0"/>
                      </a:moveTo>
                      <a:cubicBezTo>
                        <a:pt x="1182867" y="0"/>
                        <a:pt x="1192397" y="0"/>
                        <a:pt x="1192397" y="0"/>
                      </a:cubicBezTo>
                      <a:lnTo>
                        <a:pt x="1192397" y="42569"/>
                      </a:lnTo>
                      <a:cubicBezTo>
                        <a:pt x="1192397" y="42569"/>
                        <a:pt x="1182867" y="42569"/>
                        <a:pt x="1171112" y="42569"/>
                      </a:cubicBezTo>
                      <a:lnTo>
                        <a:pt x="21285" y="42569"/>
                      </a:lnTo>
                      <a:cubicBezTo>
                        <a:pt x="9530" y="42569"/>
                        <a:pt x="0" y="42569"/>
                        <a:pt x="0" y="42569"/>
                      </a:cubicBezTo>
                      <a:lnTo>
                        <a:pt x="0" y="0"/>
                      </a:lnTo>
                      <a:cubicBezTo>
                        <a:pt x="0" y="0"/>
                        <a:pt x="9530" y="0"/>
                        <a:pt x="21285" y="0"/>
                      </a:cubicBez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 w="74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5" name="Graphic 352" descr="{&quot;Key&quot;:&quot;POWER_USER_SHAPE_ICON&quot;,&quot;Value&quot;:&quot;POWER_USER_SHAPE_ICON_STYLE_1&quot;}">
                  <a:extLst>
                    <a:ext uri="{FF2B5EF4-FFF2-40B4-BE49-F238E27FC236}">
                      <a16:creationId xmlns:a16="http://schemas.microsoft.com/office/drawing/2014/main" id="{0052C3A7-536D-4B55-8D84-DE803B85E060}"/>
                    </a:ext>
                  </a:extLst>
                </p:cNvPr>
                <p:cNvSpPr/>
                <p:nvPr/>
              </p:nvSpPr>
              <p:spPr>
                <a:xfrm>
                  <a:off x="8056100" y="1588075"/>
                  <a:ext cx="1192396" cy="42569"/>
                </a:xfrm>
                <a:custGeom>
                  <a:avLst/>
                  <a:gdLst>
                    <a:gd name="connsiteX0" fmla="*/ 1171112 w 1192396"/>
                    <a:gd name="connsiteY0" fmla="*/ 0 h 42569"/>
                    <a:gd name="connsiteX1" fmla="*/ 1192397 w 1192396"/>
                    <a:gd name="connsiteY1" fmla="*/ 0 h 42569"/>
                    <a:gd name="connsiteX2" fmla="*/ 1192397 w 1192396"/>
                    <a:gd name="connsiteY2" fmla="*/ 42569 h 42569"/>
                    <a:gd name="connsiteX3" fmla="*/ 1171112 w 1192396"/>
                    <a:gd name="connsiteY3" fmla="*/ 42569 h 42569"/>
                    <a:gd name="connsiteX4" fmla="*/ 21285 w 1192396"/>
                    <a:gd name="connsiteY4" fmla="*/ 42569 h 42569"/>
                    <a:gd name="connsiteX5" fmla="*/ 0 w 1192396"/>
                    <a:gd name="connsiteY5" fmla="*/ 42569 h 42569"/>
                    <a:gd name="connsiteX6" fmla="*/ 0 w 1192396"/>
                    <a:gd name="connsiteY6" fmla="*/ 0 h 42569"/>
                    <a:gd name="connsiteX7" fmla="*/ 21285 w 1192396"/>
                    <a:gd name="connsiteY7" fmla="*/ 0 h 425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92396" h="42569">
                      <a:moveTo>
                        <a:pt x="1171112" y="0"/>
                      </a:moveTo>
                      <a:cubicBezTo>
                        <a:pt x="1182867" y="0"/>
                        <a:pt x="1192397" y="0"/>
                        <a:pt x="1192397" y="0"/>
                      </a:cubicBezTo>
                      <a:lnTo>
                        <a:pt x="1192397" y="42569"/>
                      </a:lnTo>
                      <a:cubicBezTo>
                        <a:pt x="1192397" y="42569"/>
                        <a:pt x="1182867" y="42569"/>
                        <a:pt x="1171112" y="42569"/>
                      </a:cubicBezTo>
                      <a:lnTo>
                        <a:pt x="21285" y="42569"/>
                      </a:lnTo>
                      <a:cubicBezTo>
                        <a:pt x="9530" y="42569"/>
                        <a:pt x="0" y="42569"/>
                        <a:pt x="0" y="42569"/>
                      </a:cubicBezTo>
                      <a:lnTo>
                        <a:pt x="0" y="0"/>
                      </a:lnTo>
                      <a:cubicBezTo>
                        <a:pt x="0" y="0"/>
                        <a:pt x="9530" y="0"/>
                        <a:pt x="21285" y="0"/>
                      </a:cubicBez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 w="748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28174510-5A56-42E7-90F1-1D90D4350C66}"/>
                  </a:ext>
                </a:extLst>
              </p:cNvPr>
              <p:cNvSpPr txBox="1"/>
              <p:nvPr/>
            </p:nvSpPr>
            <p:spPr>
              <a:xfrm>
                <a:off x="7282582" y="1697882"/>
                <a:ext cx="805087" cy="6568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Sticky Policy </a:t>
                </a:r>
              </a:p>
            </p:txBody>
          </p:sp>
        </p:grpSp>
      </p:grpSp>
      <p:sp>
        <p:nvSpPr>
          <p:cNvPr id="170" name="Google Shape;140;p14">
            <a:extLst>
              <a:ext uri="{FF2B5EF4-FFF2-40B4-BE49-F238E27FC236}">
                <a16:creationId xmlns:a16="http://schemas.microsoft.com/office/drawing/2014/main" id="{BBFF83B1-DBB9-43D4-97BF-95F6DF6C6CFA}"/>
              </a:ext>
            </a:extLst>
          </p:cNvPr>
          <p:cNvSpPr txBox="1">
            <a:spLocks/>
          </p:cNvSpPr>
          <p:nvPr/>
        </p:nvSpPr>
        <p:spPr>
          <a:xfrm>
            <a:off x="305557" y="12219"/>
            <a:ext cx="7038900" cy="6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 spc="-38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3200" dirty="0"/>
              <a:t>Requirement 2</a:t>
            </a: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C4779B3C-699E-497E-8A37-A959FEB9AC1D}"/>
              </a:ext>
            </a:extLst>
          </p:cNvPr>
          <p:cNvSpPr/>
          <p:nvPr/>
        </p:nvSpPr>
        <p:spPr>
          <a:xfrm>
            <a:off x="244400" y="1074511"/>
            <a:ext cx="3102122" cy="2727761"/>
          </a:xfrm>
          <a:prstGeom prst="rect">
            <a:avLst/>
          </a:prstGeom>
          <a:solidFill>
            <a:schemeClr val="bg1"/>
          </a:solidFill>
          <a:ln>
            <a:solidFill>
              <a:srgbClr val="F39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FFE108E1-B829-4757-BEE8-1A66D67A7294}"/>
              </a:ext>
            </a:extLst>
          </p:cNvPr>
          <p:cNvSpPr txBox="1"/>
          <p:nvPr/>
        </p:nvSpPr>
        <p:spPr>
          <a:xfrm>
            <a:off x="333538" y="1191387"/>
            <a:ext cx="2910068" cy="255454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1600" b="1" dirty="0">
                <a:solidFill>
                  <a:schemeClr val="tx1"/>
                </a:solidFill>
              </a:rPr>
              <a:t>Dissemination of Vehicle Data: </a:t>
            </a:r>
            <a:r>
              <a:rPr lang="en-US" sz="1600" dirty="0">
                <a:solidFill>
                  <a:schemeClr val="tx1"/>
                </a:solidFill>
              </a:rPr>
              <a:t>data leaving the vehicle is vulnerable and a mechanism is required to prevent misuse / unauthorized sharing of data.</a:t>
            </a:r>
          </a:p>
          <a:p>
            <a:pPr algn="just"/>
            <a:endParaRPr lang="en-US" sz="1600" dirty="0">
              <a:solidFill>
                <a:schemeClr val="tx1"/>
              </a:solidFill>
              <a:cs typeface="Arial"/>
            </a:endParaRPr>
          </a:p>
          <a:p>
            <a:pPr algn="just"/>
            <a:r>
              <a:rPr lang="en-US" sz="1600" b="1" dirty="0">
                <a:solidFill>
                  <a:schemeClr val="tx1"/>
                </a:solidFill>
                <a:cs typeface="Arial"/>
              </a:rPr>
              <a:t>Sticky Policy </a:t>
            </a:r>
            <a:r>
              <a:rPr lang="en-US" sz="1600" dirty="0">
                <a:solidFill>
                  <a:schemeClr val="tx1"/>
                </a:solidFill>
                <a:cs typeface="Arial"/>
              </a:rPr>
              <a:t>approach offers accountability and </a:t>
            </a:r>
            <a:r>
              <a:rPr lang="en-US" sz="1600" b="1" dirty="0">
                <a:solidFill>
                  <a:schemeClr val="tx1"/>
                </a:solidFill>
                <a:cs typeface="Arial"/>
              </a:rPr>
              <a:t>Proxy re-encryption (PRE) </a:t>
            </a:r>
            <a:r>
              <a:rPr lang="en-US" sz="1600" dirty="0">
                <a:solidFill>
                  <a:schemeClr val="tx1"/>
                </a:solidFill>
                <a:cs typeface="Arial"/>
              </a:rPr>
              <a:t>protects the data.</a:t>
            </a:r>
            <a:endParaRPr lang="en-US" dirty="0">
              <a:solidFill>
                <a:schemeClr val="tx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9826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102">
            <a:extLst>
              <a:ext uri="{FF2B5EF4-FFF2-40B4-BE49-F238E27FC236}">
                <a16:creationId xmlns:a16="http://schemas.microsoft.com/office/drawing/2014/main" id="{7D379150-F6B4-45C8-BE10-6B278AD40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5FFCF544-A370-4A5D-A95F-CA6E0E719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750737"/>
            <a:ext cx="9144000" cy="494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6EEB3B97-A638-498B-8083-54191CE71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149" y="1303383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9" name="Rectangle 108">
            <a:extLst>
              <a:ext uri="{FF2B5EF4-FFF2-40B4-BE49-F238E27FC236}">
                <a16:creationId xmlns:a16="http://schemas.microsoft.com/office/drawing/2014/main" id="{44CC594A-A820-450F-B363-C19201FCF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51435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59FAB3DA-E9ED-4574-ABCC-378BC0FF1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" name="Google Shape;161;p17"/>
          <p:cNvSpPr txBox="1">
            <a:spLocks noGrp="1"/>
          </p:cNvSpPr>
          <p:nvPr>
            <p:ph type="title"/>
          </p:nvPr>
        </p:nvSpPr>
        <p:spPr>
          <a:xfrm>
            <a:off x="108908" y="700914"/>
            <a:ext cx="2574003" cy="2197269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 fontScale="90000"/>
          </a:bodyPr>
          <a:lstStyle/>
          <a:p>
            <a:pPr lvl="0" indent="0" defTabSz="914400">
              <a:spcBef>
                <a:spcPct val="0"/>
              </a:spcBef>
              <a:spcAft>
                <a:spcPts val="0"/>
              </a:spcAft>
            </a:pPr>
            <a:r>
              <a:rPr lang="en-US" sz="2700" spc="-50" dirty="0">
                <a:solidFill>
                  <a:srgbClr val="FFFFFF"/>
                </a:solidFill>
              </a:rPr>
              <a:t>Sticky Policy </a:t>
            </a:r>
            <a:br>
              <a:rPr lang="en-US" sz="2700" spc="-50" dirty="0">
                <a:solidFill>
                  <a:srgbClr val="FFFFFF"/>
                </a:solidFill>
              </a:rPr>
            </a:br>
            <a:r>
              <a:rPr lang="en-US" sz="2700" spc="-50" dirty="0">
                <a:solidFill>
                  <a:srgbClr val="FFFFFF"/>
                </a:solidFill>
              </a:rPr>
              <a:t>with Proxy re-encryption (Ongoing Master Thesis) </a:t>
            </a:r>
            <a:br>
              <a:rPr lang="en-US" sz="2700" spc="-50" dirty="0">
                <a:solidFill>
                  <a:srgbClr val="FFFFFF"/>
                </a:solidFill>
              </a:rPr>
            </a:br>
            <a:br>
              <a:rPr lang="en-US" sz="2700" spc="-50" dirty="0">
                <a:solidFill>
                  <a:srgbClr val="FFFFFF"/>
                </a:solidFill>
              </a:rPr>
            </a:br>
            <a:br>
              <a:rPr lang="en-US" sz="2700" spc="-50" dirty="0">
                <a:solidFill>
                  <a:srgbClr val="FFFFFF"/>
                </a:solidFill>
              </a:rPr>
            </a:br>
            <a:r>
              <a:rPr lang="en-US" sz="2700" spc="-50" dirty="0">
                <a:solidFill>
                  <a:srgbClr val="FFFFFF"/>
                </a:solidFill>
              </a:rPr>
              <a:t>	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53B8D6B0-55D6-48DC-86D8-FD95D5F11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05D6ACA2-EA3C-4218-9FD6-11DCA5549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939" y="104753"/>
            <a:ext cx="5486113" cy="493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9264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car*logistics*transport*transportation*vehicle*commute*drive*ride*automotive*road*"/>
</p:tagLst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7278</TotalTime>
  <Words>952</Words>
  <Application>Microsoft Office PowerPoint</Application>
  <PresentationFormat>On-screen Show (16:9)</PresentationFormat>
  <Paragraphs>272</Paragraphs>
  <Slides>18</Slides>
  <Notes>13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Calibri</vt:lpstr>
      <vt:lpstr>Arial</vt:lpstr>
      <vt:lpstr>Calibri Light</vt:lpstr>
      <vt:lpstr>Wingdings</vt:lpstr>
      <vt:lpstr>Retrospect</vt:lpstr>
      <vt:lpstr>   Connected Vehicle Access Control Policy Framework for Secure and Privacy-Preserving Vehicle to Everything (V2X) Communication      Ashish Ashutosh  </vt:lpstr>
      <vt:lpstr>PowerPoint Presentation</vt:lpstr>
      <vt:lpstr>PowerPoint Presentation</vt:lpstr>
      <vt:lpstr>XACML Architecture (Data Flow Model)  </vt:lpstr>
      <vt:lpstr>XACML Architecture (Policy Language Model)  </vt:lpstr>
      <vt:lpstr>Decision Process</vt:lpstr>
      <vt:lpstr>PowerPoint Presentation</vt:lpstr>
      <vt:lpstr>PowerPoint Presentation</vt:lpstr>
      <vt:lpstr>Sticky Policy  with Proxy re-encryption (Ongoing Master Thesis)     </vt:lpstr>
      <vt:lpstr> Decision Process</vt:lpstr>
      <vt:lpstr>PowerPoint Presentation</vt:lpstr>
      <vt:lpstr> Decision Process</vt:lpstr>
      <vt:lpstr>PowerPoint Presentation</vt:lpstr>
      <vt:lpstr>PowerPoint Presentation</vt:lpstr>
      <vt:lpstr>Evaluation</vt:lpstr>
      <vt:lpstr> Possible Extension</vt:lpstr>
      <vt:lpstr>PowerPoint Presentation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Vehicle Access Control Policy Framework for Secure and Privacy-Preserving Vehicle to Everything (V2X) Communication </dc:title>
  <cp:lastModifiedBy>Ashish</cp:lastModifiedBy>
  <cp:revision>1655</cp:revision>
  <dcterms:modified xsi:type="dcterms:W3CDTF">2021-10-26T19:01:48Z</dcterms:modified>
</cp:coreProperties>
</file>