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2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8c2afbfc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8c2afbfc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8c2afbfc9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8c2afbfc9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 &amp; no hand off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8c2afbfc9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8c2afbfc9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8c2afbfc9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8c2afbfc9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89e4bfdb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89e4bfdb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89e4bfdb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89e4bfdb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8dacfd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8dacfd1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89e4bfd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89e4bfd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 &amp; no hand off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73dcdc7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73dcdc79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8c2afbfc9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8c2afbfc9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89e4b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89e4b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89e4bfdb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89e4bfdb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9e4bfdb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9e4bfdb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8c2afbfc9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8c2afbfc9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89e4bfdb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89e4bfdb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lobalinsight/media/1171/file/UNICEF-Global-Insight-policy-guidance-AI-children-draft-1.0-202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accessibility4childr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.org/community/accessibility4children/wiki/Meeting_Agendas#Meeting_Five_.7C_October_28.2C_202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Taylor@ThingsEntertainment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ud.Steirnet@ALittleLiningCome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oYzSs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W3C Community Group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499" y="243570"/>
            <a:ext cx="2012000" cy="14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for Children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W3C Community Group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User Need: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information without sound and without literacy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562100"/>
            <a:ext cx="8520600" cy="30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Captions don’t help if you can’t read them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Research Status: Need is clear, but research is needed for the techniques.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Can AI or adaptive tutorials help determine when this is needed and should be provided?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Possible Techniques: 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ASL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other sign languages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visual cues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language-free UI</a:t>
            </a:r>
            <a:endParaRPr sz="2100" i="1"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User Need: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information with limited ability to read captions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464850"/>
            <a:ext cx="85206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Captions are not enough when you don’t have time to read them and watch the video or animation as well</a:t>
            </a:r>
            <a:endParaRPr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Research Status: Need is clear, but research is needed related to when to provide or prioritize different accommodations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Determine the user need/preference at which captions become a. Helpful and b. Reliable </a:t>
            </a:r>
            <a:endParaRPr sz="1400"/>
          </a:p>
          <a:p>
            <a:pPr marL="1371600" lvl="2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</a:t>
            </a:r>
            <a:r>
              <a:rPr lang="en" sz="1400"/>
              <a:t>ow adaptive interfaces can help students </a:t>
            </a:r>
            <a:r>
              <a:rPr lang="en"/>
              <a:t>select</a:t>
            </a:r>
            <a:r>
              <a:rPr lang="en" sz="1400"/>
              <a:t> these accommodations</a:t>
            </a:r>
            <a:endParaRPr/>
          </a:p>
          <a:p>
            <a:pPr marL="1371600" lvl="2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only one accommodation can be provided, how to determine which to provide</a:t>
            </a:r>
            <a:endParaRPr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o</a:t>
            </a:r>
            <a:r>
              <a:rPr lang="en" sz="1400"/>
              <a:t>rthogonal </a:t>
            </a:r>
            <a:r>
              <a:rPr lang="en"/>
              <a:t>h</a:t>
            </a:r>
            <a:r>
              <a:rPr lang="en" sz="1400"/>
              <a:t>and spelling </a:t>
            </a:r>
            <a:r>
              <a:rPr lang="en"/>
              <a:t>(emphasize shape of letter) </a:t>
            </a:r>
            <a:r>
              <a:rPr lang="en" sz="1400"/>
              <a:t>prepare users </a:t>
            </a:r>
            <a:r>
              <a:rPr lang="en"/>
              <a:t>to read the captions?</a:t>
            </a:r>
            <a:r>
              <a:rPr lang="en" sz="1400"/>
              <a:t> 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captions are part of a test to measure comprehension and fluency, how might pausing or slowing down the experience impact these measurements?</a:t>
            </a:r>
            <a:endParaRPr sz="1400"/>
          </a:p>
          <a:p>
            <a:pPr marL="914400" lvl="1" indent="-2841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75"/>
              <a:buChar char="○"/>
            </a:pPr>
            <a:r>
              <a:rPr lang="en"/>
              <a:t>Can there be images or other reading aids within the captions?</a:t>
            </a:r>
            <a:endParaRPr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Techniques: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Slow down or Pause experience to be able to read the captions</a:t>
            </a:r>
            <a:endParaRPr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 the amount of caption text (careful default scripting, edited scripting, visual cues to supplement captions, game design to limit the amount of narration presented at a given time)</a:t>
            </a:r>
            <a:endParaRPr/>
          </a:p>
          <a:p>
            <a:pPr marL="1371600" lvl="2" indent="-2841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75"/>
              <a:buChar char="■"/>
            </a:pPr>
            <a:r>
              <a:rPr lang="en"/>
              <a:t>Training to use innovative captions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User Need Category: </a:t>
            </a:r>
            <a:endParaRPr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to be accurately assessed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588325"/>
            <a:ext cx="85206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Construct Relevance in Assessments:</a:t>
            </a:r>
            <a:endParaRPr sz="25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Timing adjustable vs. High frequency words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Read aloud vs. Interpreting a graph or equation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Reading comprehension vs. Listening comprehension</a:t>
            </a:r>
            <a:endParaRPr sz="2100"/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Instruction</a:t>
            </a:r>
            <a:endParaRPr sz="2500"/>
          </a:p>
          <a:p>
            <a:pPr marL="914400" lvl="1" indent="-375443" algn="l" rtl="0">
              <a:spcBef>
                <a:spcPts val="0"/>
              </a:spcBef>
              <a:spcAft>
                <a:spcPts val="0"/>
              </a:spcAft>
              <a:buSzPct val="119047"/>
              <a:buChar char="○"/>
            </a:pPr>
            <a:r>
              <a:rPr lang="en" sz="2100"/>
              <a:t>Opportunity to work with formats that will appear on assessments (fair scoring)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Opportunity to be given appropriate instruction based on accurate assessment (fair educational opportunities)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User Need Category: </a:t>
            </a:r>
            <a:endParaRPr/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Proficiency Prioritizing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588325"/>
            <a:ext cx="85206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Executive Functioning</a:t>
            </a:r>
            <a:endParaRPr sz="25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Cognitive load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Memory (e.g., working memory)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Flexible Thinking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Following directions or instructions</a:t>
            </a:r>
            <a:endParaRPr sz="2100"/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Research Status:</a:t>
            </a:r>
            <a:endParaRPr sz="25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Often develops with age</a:t>
            </a:r>
            <a:endParaRPr sz="2100"/>
          </a:p>
          <a:p>
            <a:pPr marL="914400" lvl="1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Implications for platform and task designs, accessibility tools, accommodation implementation 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Impact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b="1">
                <a:solidFill>
                  <a:schemeClr val="dk1"/>
                </a:solidFill>
              </a:rPr>
              <a:t>In General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WCAG 3.x </a:t>
            </a:r>
            <a:endParaRPr sz="1700">
              <a:solidFill>
                <a:schemeClr val="dk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700">
                <a:solidFill>
                  <a:schemeClr val="dk1"/>
                </a:solidFill>
              </a:rPr>
              <a:t>Thanks to Jeanne Spellman and Janina Sajka for helping with this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Implementation Efforts</a:t>
            </a:r>
            <a:endParaRPr sz="1700">
              <a:solidFill>
                <a:schemeClr val="dk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700">
                <a:solidFill>
                  <a:schemeClr val="dk1"/>
                </a:solidFill>
              </a:rPr>
              <a:t>Products of participating organizations and others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b="1">
                <a:solidFill>
                  <a:schemeClr val="dk1"/>
                </a:solidFill>
              </a:rPr>
              <a:t>Other Specific-Topic Initiatives such as</a:t>
            </a:r>
            <a:endParaRPr sz="1700" b="1">
              <a:solidFill>
                <a:schemeClr val="dk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(pdf) UNICEF Policy guidance on AI for children DRAFT 1.0 | SEPTEMBER 2020</a:t>
            </a:r>
            <a:endParaRPr sz="17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 to Participate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meeting was September 2, 2021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meet for one hour every other week on Thursday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13:30 UTC (GMT)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9:30 am Eastern Time (United States)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3:30 pm Central European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also participate asynchronously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join at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Community Group Home Page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Next meeting is October 28th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Happy to Help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hoping to help Children’s Accessibility Needs to be incorporated into other initiatives and documents.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us know how we can help!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the Chairs: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Suzanne.Taylor@ThingsEntertainment.net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Maud.Stiernet@ALittleLiningComes.com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W3C Community Group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299" y="445020"/>
            <a:ext cx="2012000" cy="14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7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Chairs of the Community Group will Present at Today’s Breakout Session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Suzanne Taylor, Founder at Things Entertainment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Maud Stiernet, Owner at alittleliningcomes.com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en" sz="2355">
                <a:solidFill>
                  <a:schemeClr val="dk2"/>
                </a:solidFill>
              </a:rPr>
              <a:t>Please ask questions or make comments any time</a:t>
            </a:r>
            <a:endParaRPr sz="3355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7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Raise hand in Zoom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Or, if you are familiar with IRC: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#A11y4ChildrenIntro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q+</a:t>
            </a:r>
            <a:endParaRPr sz="1800"/>
          </a:p>
        </p:txBody>
      </p:sp>
      <p:pic>
        <p:nvPicPr>
          <p:cNvPr id="70" name="Google Shape;70;p15" title="In Zoom, go to Reactions, and then choose Raise H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73425"/>
            <a:ext cx="6743600" cy="22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Why accessibility for children?</a:t>
            </a:r>
            <a:endParaRPr sz="420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/>
          </a:bodyPr>
          <a:lstStyle/>
          <a:p>
            <a:pPr marL="457200" lvl="0" indent="-36449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6584" b="1">
                <a:solidFill>
                  <a:srgbClr val="434343"/>
                </a:solidFill>
              </a:rPr>
              <a:t>Different profiles</a:t>
            </a:r>
            <a:r>
              <a:rPr lang="en" sz="6584">
                <a:solidFill>
                  <a:srgbClr val="434343"/>
                </a:solidFill>
              </a:rPr>
              <a:t> than adults:</a:t>
            </a:r>
            <a:endParaRPr sz="6584">
              <a:solidFill>
                <a:srgbClr val="434343"/>
              </a:solidFill>
            </a:endParaRPr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6584">
                <a:solidFill>
                  <a:srgbClr val="434343"/>
                </a:solidFill>
              </a:rPr>
              <a:t>  rhythms (need instant/fast support or feedback)</a:t>
            </a:r>
            <a:endParaRPr sz="6584">
              <a:solidFill>
                <a:srgbClr val="434343"/>
              </a:solidFill>
            </a:endParaRPr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6584">
                <a:solidFill>
                  <a:srgbClr val="434343"/>
                </a:solidFill>
              </a:rPr>
              <a:t>  different exploration skills</a:t>
            </a:r>
            <a:endParaRPr sz="6584">
              <a:solidFill>
                <a:srgbClr val="434343"/>
              </a:solidFill>
            </a:endParaRPr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6584">
                <a:solidFill>
                  <a:srgbClr val="434343"/>
                </a:solidFill>
              </a:rPr>
              <a:t>  less predictable</a:t>
            </a:r>
            <a:endParaRPr sz="6584">
              <a:solidFill>
                <a:srgbClr val="434343"/>
              </a:solidFill>
            </a:endParaRPr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6584">
                <a:solidFill>
                  <a:srgbClr val="434343"/>
                </a:solidFill>
              </a:rPr>
              <a:t>  evolving competences</a:t>
            </a:r>
            <a:endParaRPr sz="6584">
              <a:solidFill>
                <a:srgbClr val="434343"/>
              </a:solidFill>
            </a:endParaRPr>
          </a:p>
          <a:p>
            <a:pPr marL="457200" lvl="0" indent="-36449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6584" b="1">
                <a:solidFill>
                  <a:srgbClr val="434343"/>
                </a:solidFill>
              </a:rPr>
              <a:t>Research gap</a:t>
            </a:r>
            <a:r>
              <a:rPr lang="en" sz="6584">
                <a:solidFill>
                  <a:srgbClr val="434343"/>
                </a:solidFill>
              </a:rPr>
              <a:t> on disabled children as online users</a:t>
            </a:r>
            <a:endParaRPr sz="6584">
              <a:solidFill>
                <a:srgbClr val="434343"/>
              </a:solidFill>
            </a:endParaRPr>
          </a:p>
          <a:p>
            <a:pPr marL="457200" lvl="0" indent="-3644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584">
                <a:solidFill>
                  <a:srgbClr val="434343"/>
                </a:solidFill>
              </a:rPr>
              <a:t>Children need </a:t>
            </a:r>
            <a:r>
              <a:rPr lang="en" sz="6584" b="1">
                <a:solidFill>
                  <a:srgbClr val="434343"/>
                </a:solidFill>
              </a:rPr>
              <a:t>age/ level appropriate</a:t>
            </a:r>
            <a:r>
              <a:rPr lang="en" sz="6584">
                <a:solidFill>
                  <a:srgbClr val="434343"/>
                </a:solidFill>
              </a:rPr>
              <a:t> accessibility features</a:t>
            </a:r>
            <a:r>
              <a:rPr lang="en" sz="6584">
                <a:solidFill>
                  <a:schemeClr val="dk1"/>
                </a:solidFill>
              </a:rPr>
              <a:t> </a:t>
            </a:r>
            <a:endParaRPr sz="6584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Participants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David Boulton, Learning Stewards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Emeline Brulé, University of Sussex (UK)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Chiara Cielo L, De Agostini (Italy)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Danielle Guzman-Orth, ETS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Kris Anne Kinney, ETS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Allison Johnson, Curriculum Associates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Melissa Malzkuhn, Motion Light Lab at Gallaudet University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AJ Polanco, ETS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(Chair) Suzanne Taylor, Things Entertainment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(Chair) Maud Stiernet, A Little Lining Comes (Belgium)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Activity: Defining “Accessibility for Children”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Differing International Definitions of Disability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Differing ages/standards for diagnoses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Acquired (learned) Learning Disabilities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Acquired (learned) Mental Health Concerns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Resource Environments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Contexts vs. Information Contexts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Intersectionality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Activity: Learning About Members’ Work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7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David Boulton presented on </a:t>
            </a:r>
            <a:r>
              <a:rPr lang="en" sz="2000" b="1" i="1"/>
              <a:t>Interactive Orthography</a:t>
            </a:r>
            <a:r>
              <a:rPr lang="en" sz="2000"/>
              <a:t> on September 30th (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https://bit.ly/3oYzSsw</a:t>
            </a:r>
            <a:r>
              <a:rPr lang="en" sz="2000"/>
              <a:t>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Melissa Malzkuhn will present on </a:t>
            </a:r>
            <a:r>
              <a:rPr lang="en" sz="2000" b="1" i="1"/>
              <a:t>Bilingual Resources for Literacy Development</a:t>
            </a:r>
            <a:r>
              <a:rPr lang="en" sz="2000"/>
              <a:t> October 28th</a:t>
            </a:r>
            <a:endParaRPr sz="2000"/>
          </a:p>
        </p:txBody>
      </p:sp>
      <p:pic>
        <p:nvPicPr>
          <p:cNvPr id="95" name="Google Shape;95;p19" descr="Inside the bubble, we find lower case letters A and L, then a dot, then lower case letters P and H. The P and H have a brace under them showing that they go together. Then there is a lower case letter A, but it is smaller than the rest of the text. To finish the word, there is another dot, followed by lowercase letters B, E and T." title="In a paragraph of text a cursor that looks like a Q hovers over the word alphabet. Above the word is a bubble that contains the word with specialized markup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250" y="1152476"/>
            <a:ext cx="3475922" cy="11491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9" descr="The page is colorfully illustrated. The text is shown over a solid white background rectangle and some words are highlighted. The ASL interpreter appears inside a rectangular overlay, which has a thick black border and a background that matches the book's illustration style." title="Page from an online story book with a play audio button and an ASL interpreter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513" y="2367774"/>
            <a:ext cx="3453394" cy="26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Web and Software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Problems and solutions from AI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Problems and solutions from XR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Assessments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Learning Contexts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Entertainment Contexts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2021 and 2022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Document user needs for children with disabilities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Document kinds of learning needs unique to children learning online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Conduct literature review to see where enough research is already available to support accommodating these user needs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Identify open research questions and advocate for further research where needed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Document additional information to help inform implementation efforts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On-screen Show (16:9)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Accessibility for Children</vt:lpstr>
      <vt:lpstr>Welcome</vt:lpstr>
      <vt:lpstr>Please ask questions or make comments any time</vt:lpstr>
      <vt:lpstr>Why accessibility for children?</vt:lpstr>
      <vt:lpstr>Active Participants</vt:lpstr>
      <vt:lpstr>Current Activity: Defining “Accessibility for Children”</vt:lpstr>
      <vt:lpstr>Current Activity: Learning About Members’ Work</vt:lpstr>
      <vt:lpstr>Scope</vt:lpstr>
      <vt:lpstr>Goals for 2021 and 2022</vt:lpstr>
      <vt:lpstr>Example User Need:  Access to information without sound and without literacy</vt:lpstr>
      <vt:lpstr>Example User Need:  Access to information with limited ability to read captions</vt:lpstr>
      <vt:lpstr>Example User Need Category:  Right to be accurately assessed</vt:lpstr>
      <vt:lpstr>Example User Need Category:  Proficiency Prioritizing</vt:lpstr>
      <vt:lpstr>Intended Impact</vt:lpstr>
      <vt:lpstr>Invite to Participate</vt:lpstr>
      <vt:lpstr>We’re Happy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for Children</dc:title>
  <dc:creator>Susie</dc:creator>
  <cp:lastModifiedBy>Suzanne Taylor</cp:lastModifiedBy>
  <cp:revision>1</cp:revision>
  <dcterms:modified xsi:type="dcterms:W3CDTF">2021-10-21T04:15:14Z</dcterms:modified>
</cp:coreProperties>
</file>