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3"/>
  </p:notesMasterIdLst>
  <p:sldIdLst>
    <p:sldId id="264" r:id="rId2"/>
    <p:sldId id="257" r:id="rId3"/>
    <p:sldId id="293" r:id="rId4"/>
    <p:sldId id="265" r:id="rId5"/>
    <p:sldId id="287" r:id="rId6"/>
    <p:sldId id="258" r:id="rId7"/>
    <p:sldId id="260" r:id="rId8"/>
    <p:sldId id="288" r:id="rId9"/>
    <p:sldId id="261" r:id="rId10"/>
    <p:sldId id="289" r:id="rId11"/>
    <p:sldId id="262" r:id="rId12"/>
    <p:sldId id="291" r:id="rId13"/>
    <p:sldId id="290" r:id="rId14"/>
    <p:sldId id="292" r:id="rId15"/>
    <p:sldId id="315" r:id="rId16"/>
    <p:sldId id="294" r:id="rId17"/>
    <p:sldId id="295" r:id="rId18"/>
    <p:sldId id="296" r:id="rId19"/>
    <p:sldId id="306" r:id="rId20"/>
    <p:sldId id="297" r:id="rId21"/>
    <p:sldId id="298" r:id="rId22"/>
    <p:sldId id="310" r:id="rId23"/>
    <p:sldId id="299" r:id="rId24"/>
    <p:sldId id="300" r:id="rId25"/>
    <p:sldId id="301" r:id="rId26"/>
    <p:sldId id="302" r:id="rId27"/>
    <p:sldId id="304" r:id="rId28"/>
    <p:sldId id="307" r:id="rId29"/>
    <p:sldId id="309" r:id="rId30"/>
    <p:sldId id="316" r:id="rId31"/>
    <p:sldId id="311" r:id="rId32"/>
    <p:sldId id="312" r:id="rId33"/>
    <p:sldId id="319" r:id="rId34"/>
    <p:sldId id="320" r:id="rId35"/>
    <p:sldId id="321" r:id="rId36"/>
    <p:sldId id="271" r:id="rId37"/>
    <p:sldId id="322" r:id="rId38"/>
    <p:sldId id="323" r:id="rId39"/>
    <p:sldId id="313" r:id="rId40"/>
    <p:sldId id="317" r:id="rId41"/>
    <p:sldId id="324"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B90658-04C9-49DA-931B-C2F3BEAD9E84}" v="36" dt="2021-10-21T01:06:13.0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83" autoAdjust="0"/>
    <p:restoredTop sz="90655" autoAdjust="0"/>
  </p:normalViewPr>
  <p:slideViewPr>
    <p:cSldViewPr snapToGrid="0">
      <p:cViewPr varScale="1">
        <p:scale>
          <a:sx n="107" d="100"/>
          <a:sy n="107" d="100"/>
        </p:scale>
        <p:origin x="1464"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A7A5FB-50F0-4D35-8CA2-4FEEEF5665A5}" type="datetimeFigureOut">
              <a:rPr lang="en-US" smtClean="0"/>
              <a:t>10/20/2021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684DF2-2F08-43AB-8E53-D2773277D3E5}" type="slidenum">
              <a:rPr lang="en-US" smtClean="0"/>
              <a:t>‹#›</a:t>
            </a:fld>
            <a:endParaRPr lang="en-US"/>
          </a:p>
        </p:txBody>
      </p:sp>
    </p:spTree>
    <p:extLst>
      <p:ext uri="{BB962C8B-B14F-4D97-AF65-F5344CB8AC3E}">
        <p14:creationId xmlns:p14="http://schemas.microsoft.com/office/powerpoint/2010/main" val="1063628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F684DF2-2F08-43AB-8E53-D2773277D3E5}" type="slidenum">
              <a:rPr lang="en-US" smtClean="0"/>
              <a:t>2</a:t>
            </a:fld>
            <a:endParaRPr lang="en-US"/>
          </a:p>
        </p:txBody>
      </p:sp>
    </p:spTree>
    <p:extLst>
      <p:ext uri="{BB962C8B-B14F-4D97-AF65-F5344CB8AC3E}">
        <p14:creationId xmlns:p14="http://schemas.microsoft.com/office/powerpoint/2010/main" val="1614791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Wide scope includes adjacent next siblings in the scope.</a:t>
            </a:r>
          </a:p>
        </p:txBody>
      </p:sp>
      <p:sp>
        <p:nvSpPr>
          <p:cNvPr id="4" name="Slide Number Placeholder 3"/>
          <p:cNvSpPr>
            <a:spLocks noGrp="1"/>
          </p:cNvSpPr>
          <p:nvPr>
            <p:ph type="sldNum" sz="quarter" idx="5"/>
          </p:nvPr>
        </p:nvSpPr>
        <p:spPr/>
        <p:txBody>
          <a:bodyPr/>
          <a:lstStyle/>
          <a:p>
            <a:fld id="{6F684DF2-2F08-43AB-8E53-D2773277D3E5}" type="slidenum">
              <a:rPr lang="en-US" smtClean="0"/>
              <a:t>25</a:t>
            </a:fld>
            <a:endParaRPr lang="en-US"/>
          </a:p>
        </p:txBody>
      </p:sp>
    </p:spTree>
    <p:extLst>
      <p:ext uri="{BB962C8B-B14F-4D97-AF65-F5344CB8AC3E}">
        <p14:creationId xmlns:p14="http://schemas.microsoft.com/office/powerpoint/2010/main" val="2448896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element different from the element holding the state can be used as the "trigger" element which toggles the state element IF it's in scope</a:t>
            </a:r>
          </a:p>
        </p:txBody>
      </p:sp>
      <p:sp>
        <p:nvSpPr>
          <p:cNvPr id="4" name="Slide Number Placeholder 3"/>
          <p:cNvSpPr>
            <a:spLocks noGrp="1"/>
          </p:cNvSpPr>
          <p:nvPr>
            <p:ph type="sldNum" sz="quarter" idx="5"/>
          </p:nvPr>
        </p:nvSpPr>
        <p:spPr/>
        <p:txBody>
          <a:bodyPr/>
          <a:lstStyle/>
          <a:p>
            <a:fld id="{6F684DF2-2F08-43AB-8E53-D2773277D3E5}" type="slidenum">
              <a:rPr lang="en-US" smtClean="0"/>
              <a:t>27</a:t>
            </a:fld>
            <a:endParaRPr lang="en-US"/>
          </a:p>
        </p:txBody>
      </p:sp>
    </p:spTree>
    <p:extLst>
      <p:ext uri="{BB962C8B-B14F-4D97-AF65-F5344CB8AC3E}">
        <p14:creationId xmlns:p14="http://schemas.microsoft.com/office/powerpoint/2010/main" val="374196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F684DF2-2F08-43AB-8E53-D2773277D3E5}" type="slidenum">
              <a:rPr lang="en-US" smtClean="0"/>
              <a:t>29</a:t>
            </a:fld>
            <a:endParaRPr lang="en-US"/>
          </a:p>
        </p:txBody>
      </p:sp>
    </p:spTree>
    <p:extLst>
      <p:ext uri="{BB962C8B-B14F-4D97-AF65-F5344CB8AC3E}">
        <p14:creationId xmlns:p14="http://schemas.microsoft.com/office/powerpoint/2010/main" val="1729564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details, please read the CSS Toggles unofficial draft spec</a:t>
            </a:r>
          </a:p>
        </p:txBody>
      </p:sp>
      <p:sp>
        <p:nvSpPr>
          <p:cNvPr id="4" name="Slide Number Placeholder 3"/>
          <p:cNvSpPr>
            <a:spLocks noGrp="1"/>
          </p:cNvSpPr>
          <p:nvPr>
            <p:ph type="sldNum" sz="quarter" idx="5"/>
          </p:nvPr>
        </p:nvSpPr>
        <p:spPr/>
        <p:txBody>
          <a:bodyPr/>
          <a:lstStyle/>
          <a:p>
            <a:fld id="{6F684DF2-2F08-43AB-8E53-D2773277D3E5}" type="slidenum">
              <a:rPr lang="en-US" smtClean="0"/>
              <a:t>30</a:t>
            </a:fld>
            <a:endParaRPr lang="en-US"/>
          </a:p>
        </p:txBody>
      </p:sp>
    </p:spTree>
    <p:extLst>
      <p:ext uri="{BB962C8B-B14F-4D97-AF65-F5344CB8AC3E}">
        <p14:creationId xmlns:p14="http://schemas.microsoft.com/office/powerpoint/2010/main" val="38441280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demo site uses neither focusgroup nor Toggles today </a:t>
            </a:r>
            <a:r>
              <a:rPr lang="en-US" dirty="0">
                <a:sym typeface="Wingdings" panose="05000000000000000000" pitchFamily="2" charset="2"/>
              </a:rPr>
              <a:t>. We'll use this as a concrete use case as well as an opportunity to explore how the two proposed features work together.</a:t>
            </a:r>
            <a:endParaRPr lang="en-US" dirty="0"/>
          </a:p>
        </p:txBody>
      </p:sp>
      <p:sp>
        <p:nvSpPr>
          <p:cNvPr id="4" name="Slide Number Placeholder 3"/>
          <p:cNvSpPr>
            <a:spLocks noGrp="1"/>
          </p:cNvSpPr>
          <p:nvPr>
            <p:ph type="sldNum" sz="quarter" idx="5"/>
          </p:nvPr>
        </p:nvSpPr>
        <p:spPr/>
        <p:txBody>
          <a:bodyPr/>
          <a:lstStyle/>
          <a:p>
            <a:fld id="{6F684DF2-2F08-43AB-8E53-D2773277D3E5}" type="slidenum">
              <a:rPr lang="en-US" smtClean="0"/>
              <a:t>32</a:t>
            </a:fld>
            <a:endParaRPr lang="en-US"/>
          </a:p>
        </p:txBody>
      </p:sp>
    </p:spTree>
    <p:extLst>
      <p:ext uri="{BB962C8B-B14F-4D97-AF65-F5344CB8AC3E}">
        <p14:creationId xmlns:p14="http://schemas.microsoft.com/office/powerpoint/2010/main" val="2859811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tab area wrap-around arrow-key navigation can be added with focusgroup.</a:t>
            </a:r>
          </a:p>
        </p:txBody>
      </p:sp>
      <p:sp>
        <p:nvSpPr>
          <p:cNvPr id="4" name="Slide Number Placeholder 3"/>
          <p:cNvSpPr>
            <a:spLocks noGrp="1"/>
          </p:cNvSpPr>
          <p:nvPr>
            <p:ph type="sldNum" sz="quarter" idx="5"/>
          </p:nvPr>
        </p:nvSpPr>
        <p:spPr/>
        <p:txBody>
          <a:bodyPr/>
          <a:lstStyle/>
          <a:p>
            <a:fld id="{6F684DF2-2F08-43AB-8E53-D2773277D3E5}" type="slidenum">
              <a:rPr lang="en-US" smtClean="0"/>
              <a:t>33</a:t>
            </a:fld>
            <a:endParaRPr lang="en-US"/>
          </a:p>
        </p:txBody>
      </p:sp>
    </p:spTree>
    <p:extLst>
      <p:ext uri="{BB962C8B-B14F-4D97-AF65-F5344CB8AC3E}">
        <p14:creationId xmlns:p14="http://schemas.microsoft.com/office/powerpoint/2010/main" val="2325037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theory] Each tab has a Toggle, and all three tabs belong to a Toggle group, enabling the toggle of any tab to "un-toggle" all others.</a:t>
            </a:r>
          </a:p>
        </p:txBody>
      </p:sp>
      <p:sp>
        <p:nvSpPr>
          <p:cNvPr id="4" name="Slide Number Placeholder 3"/>
          <p:cNvSpPr>
            <a:spLocks noGrp="1"/>
          </p:cNvSpPr>
          <p:nvPr>
            <p:ph type="sldNum" sz="quarter" idx="5"/>
          </p:nvPr>
        </p:nvSpPr>
        <p:spPr/>
        <p:txBody>
          <a:bodyPr/>
          <a:lstStyle/>
          <a:p>
            <a:fld id="{6F684DF2-2F08-43AB-8E53-D2773277D3E5}" type="slidenum">
              <a:rPr lang="en-US" smtClean="0"/>
              <a:t>34</a:t>
            </a:fld>
            <a:endParaRPr lang="en-US"/>
          </a:p>
        </p:txBody>
      </p:sp>
    </p:spTree>
    <p:extLst>
      <p:ext uri="{BB962C8B-B14F-4D97-AF65-F5344CB8AC3E}">
        <p14:creationId xmlns:p14="http://schemas.microsoft.com/office/powerpoint/2010/main" val="30870393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the focusgroup scope and the toggle group scope are the same, hinting that we could combine these concepts. However, there are many scenarios where having different scopes is relevant:</a:t>
            </a:r>
          </a:p>
          <a:p>
            <a:pPr marL="171450" indent="-171450">
              <a:buFont typeface="Arial" panose="020B0604020202020204" pitchFamily="34" charset="0"/>
              <a:buChar char="•"/>
            </a:pPr>
            <a:r>
              <a:rPr lang="en-US" dirty="0"/>
              <a:t>[extra tabs] button that logically belongs in a focusgroup, but doesn't share the toggle scope</a:t>
            </a:r>
          </a:p>
          <a:p>
            <a:pPr marL="171450" indent="-171450">
              <a:buFont typeface="Arial" panose="020B0604020202020204" pitchFamily="34" charset="0"/>
              <a:buChar char="•"/>
            </a:pPr>
            <a:r>
              <a:rPr lang="en-US" dirty="0"/>
              <a:t>Actual example </a:t>
            </a:r>
            <a:r>
              <a:rPr lang="en-US"/>
              <a:t>seen earlier: Edge </a:t>
            </a:r>
            <a:r>
              <a:rPr lang="en-US" dirty="0"/>
              <a:t>address bar</a:t>
            </a:r>
          </a:p>
        </p:txBody>
      </p:sp>
      <p:sp>
        <p:nvSpPr>
          <p:cNvPr id="4" name="Slide Number Placeholder 3"/>
          <p:cNvSpPr>
            <a:spLocks noGrp="1"/>
          </p:cNvSpPr>
          <p:nvPr>
            <p:ph type="sldNum" sz="quarter" idx="5"/>
          </p:nvPr>
        </p:nvSpPr>
        <p:spPr/>
        <p:txBody>
          <a:bodyPr/>
          <a:lstStyle/>
          <a:p>
            <a:fld id="{6F684DF2-2F08-43AB-8E53-D2773277D3E5}" type="slidenum">
              <a:rPr lang="en-US" smtClean="0"/>
              <a:t>35</a:t>
            </a:fld>
            <a:endParaRPr lang="en-US"/>
          </a:p>
        </p:txBody>
      </p:sp>
    </p:spTree>
    <p:extLst>
      <p:ext uri="{BB962C8B-B14F-4D97-AF65-F5344CB8AC3E}">
        <p14:creationId xmlns:p14="http://schemas.microsoft.com/office/powerpoint/2010/main" val="19698496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"Roving tabindex" technique handles this case by explicitly modifying the sequential keyboard navigation order so that the "toggled" tab will the designated tab stop.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focusgroup does not currently attempt to keep a "memory" of where the last focused item was located.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Toggles may make elements "activatable" but doesn't make clear what impact this may have on sequential focus navigation (other than to add the activatable items to the sequential focus order.</a:t>
            </a:r>
          </a:p>
        </p:txBody>
      </p:sp>
      <p:sp>
        <p:nvSpPr>
          <p:cNvPr id="4" name="Slide Number Placeholder 3"/>
          <p:cNvSpPr>
            <a:spLocks noGrp="1"/>
          </p:cNvSpPr>
          <p:nvPr>
            <p:ph type="sldNum" sz="quarter" idx="5"/>
          </p:nvPr>
        </p:nvSpPr>
        <p:spPr/>
        <p:txBody>
          <a:bodyPr/>
          <a:lstStyle/>
          <a:p>
            <a:fld id="{6F684DF2-2F08-43AB-8E53-D2773277D3E5}" type="slidenum">
              <a:rPr lang="en-US" smtClean="0"/>
              <a:t>36</a:t>
            </a:fld>
            <a:endParaRPr lang="en-US"/>
          </a:p>
        </p:txBody>
      </p:sp>
    </p:spTree>
    <p:extLst>
      <p:ext uri="{BB962C8B-B14F-4D97-AF65-F5344CB8AC3E}">
        <p14:creationId xmlns:p14="http://schemas.microsoft.com/office/powerpoint/2010/main" val="5919328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[tab] example uses a linked focus and toggle model (like radio buttons)—as the focus is moved with the arrow keys, the toggle state changes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Focusgroup allows focus to move within the group, but this wouldn't cause an "activation" to change a toggle. If the layout is controlled with focus, state, this works, but if controlled via :toggles, a separate "activation" action would be necessary.</a:t>
            </a:r>
          </a:p>
        </p:txBody>
      </p:sp>
      <p:sp>
        <p:nvSpPr>
          <p:cNvPr id="4" name="Slide Number Placeholder 3"/>
          <p:cNvSpPr>
            <a:spLocks noGrp="1"/>
          </p:cNvSpPr>
          <p:nvPr>
            <p:ph type="sldNum" sz="quarter" idx="5"/>
          </p:nvPr>
        </p:nvSpPr>
        <p:spPr/>
        <p:txBody>
          <a:bodyPr/>
          <a:lstStyle/>
          <a:p>
            <a:fld id="{6F684DF2-2F08-43AB-8E53-D2773277D3E5}" type="slidenum">
              <a:rPr lang="en-US" smtClean="0"/>
              <a:t>37</a:t>
            </a:fld>
            <a:endParaRPr lang="en-US"/>
          </a:p>
        </p:txBody>
      </p:sp>
    </p:spTree>
    <p:extLst>
      <p:ext uri="{BB962C8B-B14F-4D97-AF65-F5344CB8AC3E}">
        <p14:creationId xmlns:p14="http://schemas.microsoft.com/office/powerpoint/2010/main" val="438650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General motivation (less tab stops, faster keyboard access). Note, we are aware of landmark navigation as well (F6 on Windows).</a:t>
            </a:r>
          </a:p>
          <a:p>
            <a:endParaRPr lang="en-US" dirty="0"/>
          </a:p>
        </p:txBody>
      </p:sp>
      <p:sp>
        <p:nvSpPr>
          <p:cNvPr id="4" name="Slide Number Placeholder 3"/>
          <p:cNvSpPr>
            <a:spLocks noGrp="1"/>
          </p:cNvSpPr>
          <p:nvPr>
            <p:ph type="sldNum" sz="quarter" idx="5"/>
          </p:nvPr>
        </p:nvSpPr>
        <p:spPr/>
        <p:txBody>
          <a:bodyPr/>
          <a:lstStyle/>
          <a:p>
            <a:fld id="{6F684DF2-2F08-43AB-8E53-D2773277D3E5}" type="slidenum">
              <a:rPr lang="en-US" smtClean="0"/>
              <a:t>6</a:t>
            </a:fld>
            <a:endParaRPr lang="en-US"/>
          </a:p>
        </p:txBody>
      </p:sp>
    </p:spTree>
    <p:extLst>
      <p:ext uri="{BB962C8B-B14F-4D97-AF65-F5344CB8AC3E}">
        <p14:creationId xmlns:p14="http://schemas.microsoft.com/office/powerpoint/2010/main" val="2755952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Groups where arrow key navigation is enabled reduces need to have every control be a tab-stop. (40 -&gt; 14)</a:t>
            </a:r>
          </a:p>
        </p:txBody>
      </p:sp>
      <p:sp>
        <p:nvSpPr>
          <p:cNvPr id="4" name="Slide Number Placeholder 3"/>
          <p:cNvSpPr>
            <a:spLocks noGrp="1"/>
          </p:cNvSpPr>
          <p:nvPr>
            <p:ph type="sldNum" sz="quarter" idx="5"/>
          </p:nvPr>
        </p:nvSpPr>
        <p:spPr/>
        <p:txBody>
          <a:bodyPr/>
          <a:lstStyle/>
          <a:p>
            <a:fld id="{6F684DF2-2F08-43AB-8E53-D2773277D3E5}" type="slidenum">
              <a:rPr lang="en-US" smtClean="0"/>
              <a:t>7</a:t>
            </a:fld>
            <a:endParaRPr lang="en-US"/>
          </a:p>
        </p:txBody>
      </p:sp>
    </p:spTree>
    <p:extLst>
      <p:ext uri="{BB962C8B-B14F-4D97-AF65-F5344CB8AC3E}">
        <p14:creationId xmlns:p14="http://schemas.microsoft.com/office/powerpoint/2010/main" val="1971488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Grouping for arrow key navigation may not always reduce the number of TAB stops to 1 in the group. Real example from Microsoft Edge browser UI… Here each group encompass a set of related controls, all of which have multiple TAB stops within.</a:t>
            </a:r>
          </a:p>
        </p:txBody>
      </p:sp>
      <p:sp>
        <p:nvSpPr>
          <p:cNvPr id="4" name="Slide Number Placeholder 3"/>
          <p:cNvSpPr>
            <a:spLocks noGrp="1"/>
          </p:cNvSpPr>
          <p:nvPr>
            <p:ph type="sldNum" sz="quarter" idx="5"/>
          </p:nvPr>
        </p:nvSpPr>
        <p:spPr/>
        <p:txBody>
          <a:bodyPr/>
          <a:lstStyle/>
          <a:p>
            <a:fld id="{6F684DF2-2F08-43AB-8E53-D2773277D3E5}" type="slidenum">
              <a:rPr lang="en-US" smtClean="0"/>
              <a:t>9</a:t>
            </a:fld>
            <a:endParaRPr lang="en-US"/>
          </a:p>
        </p:txBody>
      </p:sp>
    </p:spTree>
    <p:extLst>
      <p:ext uri="{BB962C8B-B14F-4D97-AF65-F5344CB8AC3E}">
        <p14:creationId xmlns:p14="http://schemas.microsoft.com/office/powerpoint/2010/main" val="1994492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Expose a behavior native to specific HTML elements</a:t>
            </a:r>
          </a:p>
          <a:p>
            <a:pPr lvl="0"/>
            <a:r>
              <a:rPr lang="en-US" dirty="0"/>
              <a:t>To easily add expected keyboard support for many control patterns</a:t>
            </a:r>
          </a:p>
        </p:txBody>
      </p:sp>
      <p:sp>
        <p:nvSpPr>
          <p:cNvPr id="4" name="Slide Number Placeholder 3"/>
          <p:cNvSpPr>
            <a:spLocks noGrp="1"/>
          </p:cNvSpPr>
          <p:nvPr>
            <p:ph type="sldNum" sz="quarter" idx="5"/>
          </p:nvPr>
        </p:nvSpPr>
        <p:spPr/>
        <p:txBody>
          <a:bodyPr/>
          <a:lstStyle/>
          <a:p>
            <a:fld id="{6F684DF2-2F08-43AB-8E53-D2773277D3E5}" type="slidenum">
              <a:rPr lang="en-US" smtClean="0"/>
              <a:t>11</a:t>
            </a:fld>
            <a:endParaRPr lang="en-US"/>
          </a:p>
        </p:txBody>
      </p:sp>
    </p:spTree>
    <p:extLst>
      <p:ext uri="{BB962C8B-B14F-4D97-AF65-F5344CB8AC3E}">
        <p14:creationId xmlns:p14="http://schemas.microsoft.com/office/powerpoint/2010/main" val="2488630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details, please read the full proposal</a:t>
            </a:r>
          </a:p>
        </p:txBody>
      </p:sp>
      <p:sp>
        <p:nvSpPr>
          <p:cNvPr id="4" name="Slide Number Placeholder 3"/>
          <p:cNvSpPr>
            <a:spLocks noGrp="1"/>
          </p:cNvSpPr>
          <p:nvPr>
            <p:ph type="sldNum" sz="quarter" idx="5"/>
          </p:nvPr>
        </p:nvSpPr>
        <p:spPr/>
        <p:txBody>
          <a:bodyPr/>
          <a:lstStyle/>
          <a:p>
            <a:fld id="{6F684DF2-2F08-43AB-8E53-D2773277D3E5}" type="slidenum">
              <a:rPr lang="en-US" smtClean="0"/>
              <a:t>15</a:t>
            </a:fld>
            <a:endParaRPr lang="en-US"/>
          </a:p>
        </p:txBody>
      </p:sp>
    </p:spTree>
    <p:extLst>
      <p:ext uri="{BB962C8B-B14F-4D97-AF65-F5344CB8AC3E}">
        <p14:creationId xmlns:p14="http://schemas.microsoft.com/office/powerpoint/2010/main" val="1647224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 to N toggle states via numbers: 0, 1, 2, etc., as many as desired. </a:t>
            </a:r>
          </a:p>
        </p:txBody>
      </p:sp>
      <p:sp>
        <p:nvSpPr>
          <p:cNvPr id="4" name="Slide Number Placeholder 3"/>
          <p:cNvSpPr>
            <a:spLocks noGrp="1"/>
          </p:cNvSpPr>
          <p:nvPr>
            <p:ph type="sldNum" sz="quarter" idx="5"/>
          </p:nvPr>
        </p:nvSpPr>
        <p:spPr/>
        <p:txBody>
          <a:bodyPr/>
          <a:lstStyle/>
          <a:p>
            <a:fld id="{6F684DF2-2F08-43AB-8E53-D2773277D3E5}" type="slidenum">
              <a:rPr lang="en-US" smtClean="0"/>
              <a:t>21</a:t>
            </a:fld>
            <a:endParaRPr lang="en-US"/>
          </a:p>
        </p:txBody>
      </p:sp>
    </p:spTree>
    <p:extLst>
      <p:ext uri="{BB962C8B-B14F-4D97-AF65-F5344CB8AC3E}">
        <p14:creationId xmlns:p14="http://schemas.microsoft.com/office/powerpoint/2010/main" val="2491499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Includes options for "sticky" cycling </a:t>
            </a:r>
          </a:p>
        </p:txBody>
      </p:sp>
      <p:sp>
        <p:nvSpPr>
          <p:cNvPr id="4" name="Slide Number Placeholder 3"/>
          <p:cNvSpPr>
            <a:spLocks noGrp="1"/>
          </p:cNvSpPr>
          <p:nvPr>
            <p:ph type="sldNum" sz="quarter" idx="5"/>
          </p:nvPr>
        </p:nvSpPr>
        <p:spPr/>
        <p:txBody>
          <a:bodyPr/>
          <a:lstStyle/>
          <a:p>
            <a:fld id="{6F684DF2-2F08-43AB-8E53-D2773277D3E5}" type="slidenum">
              <a:rPr lang="en-US" smtClean="0"/>
              <a:t>22</a:t>
            </a:fld>
            <a:endParaRPr lang="en-US"/>
          </a:p>
        </p:txBody>
      </p:sp>
    </p:spTree>
    <p:extLst>
      <p:ext uri="{BB962C8B-B14F-4D97-AF65-F5344CB8AC3E}">
        <p14:creationId xmlns:p14="http://schemas.microsoft.com/office/powerpoint/2010/main" val="2225954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element different from the element holding the state can be used as the "trigger" element which toggles the state element IF its in scope</a:t>
            </a:r>
          </a:p>
        </p:txBody>
      </p:sp>
      <p:sp>
        <p:nvSpPr>
          <p:cNvPr id="4" name="Slide Number Placeholder 3"/>
          <p:cNvSpPr>
            <a:spLocks noGrp="1"/>
          </p:cNvSpPr>
          <p:nvPr>
            <p:ph type="sldNum" sz="quarter" idx="5"/>
          </p:nvPr>
        </p:nvSpPr>
        <p:spPr/>
        <p:txBody>
          <a:bodyPr/>
          <a:lstStyle/>
          <a:p>
            <a:fld id="{6F684DF2-2F08-43AB-8E53-D2773277D3E5}" type="slidenum">
              <a:rPr lang="en-US" smtClean="0"/>
              <a:t>24</a:t>
            </a:fld>
            <a:endParaRPr lang="en-US"/>
          </a:p>
        </p:txBody>
      </p:sp>
    </p:spTree>
    <p:extLst>
      <p:ext uri="{BB962C8B-B14F-4D97-AF65-F5344CB8AC3E}">
        <p14:creationId xmlns:p14="http://schemas.microsoft.com/office/powerpoint/2010/main" val="1834988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D7B44-6480-4D7F-A367-34A8818556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F3D906-C0D9-4A0C-BBFC-30090B247C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EFEB20-46BC-487D-809D-E3661E2BEE0C}"/>
              </a:ext>
            </a:extLst>
          </p:cNvPr>
          <p:cNvSpPr>
            <a:spLocks noGrp="1"/>
          </p:cNvSpPr>
          <p:nvPr>
            <p:ph type="dt" sz="half" idx="10"/>
          </p:nvPr>
        </p:nvSpPr>
        <p:spPr/>
        <p:txBody>
          <a:bodyPr/>
          <a:lstStyle/>
          <a:p>
            <a:fld id="{BE128F0E-BB90-4F7D-8CA2-F373A8C8424B}" type="datetimeFigureOut">
              <a:rPr lang="en-US" smtClean="0"/>
              <a:t>10/20/2021</a:t>
            </a:fld>
            <a:endParaRPr lang="en-US"/>
          </a:p>
        </p:txBody>
      </p:sp>
      <p:sp>
        <p:nvSpPr>
          <p:cNvPr id="5" name="Footer Placeholder 4">
            <a:extLst>
              <a:ext uri="{FF2B5EF4-FFF2-40B4-BE49-F238E27FC236}">
                <a16:creationId xmlns:a16="http://schemas.microsoft.com/office/drawing/2014/main" id="{F18A9686-963B-46B6-A523-112803FF03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5C42A0-59E6-439E-AA6A-4751910344AB}"/>
              </a:ext>
            </a:extLst>
          </p:cNvPr>
          <p:cNvSpPr>
            <a:spLocks noGrp="1"/>
          </p:cNvSpPr>
          <p:nvPr>
            <p:ph type="sldNum" sz="quarter" idx="12"/>
          </p:nvPr>
        </p:nvSpPr>
        <p:spPr/>
        <p:txBody>
          <a:bodyPr/>
          <a:lstStyle/>
          <a:p>
            <a:fld id="{B676F4F2-A7AC-4221-BDED-9CF6EF3842C7}" type="slidenum">
              <a:rPr lang="en-US" smtClean="0"/>
              <a:t>‹#›</a:t>
            </a:fld>
            <a:endParaRPr lang="en-US"/>
          </a:p>
        </p:txBody>
      </p:sp>
    </p:spTree>
    <p:extLst>
      <p:ext uri="{BB962C8B-B14F-4D97-AF65-F5344CB8AC3E}">
        <p14:creationId xmlns:p14="http://schemas.microsoft.com/office/powerpoint/2010/main" val="1153861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67707-3CA1-4A48-B517-DE1218C071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6F1DB3-71F9-4E0C-B680-0A2E1749D5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A2530A-E45E-4356-8BAA-1ECAA408B0F8}"/>
              </a:ext>
            </a:extLst>
          </p:cNvPr>
          <p:cNvSpPr>
            <a:spLocks noGrp="1"/>
          </p:cNvSpPr>
          <p:nvPr>
            <p:ph type="dt" sz="half" idx="10"/>
          </p:nvPr>
        </p:nvSpPr>
        <p:spPr/>
        <p:txBody>
          <a:bodyPr/>
          <a:lstStyle/>
          <a:p>
            <a:fld id="{BE128F0E-BB90-4F7D-8CA2-F373A8C8424B}" type="datetimeFigureOut">
              <a:rPr lang="en-US" smtClean="0"/>
              <a:t>10/20/2021</a:t>
            </a:fld>
            <a:endParaRPr lang="en-US"/>
          </a:p>
        </p:txBody>
      </p:sp>
      <p:sp>
        <p:nvSpPr>
          <p:cNvPr id="5" name="Footer Placeholder 4">
            <a:extLst>
              <a:ext uri="{FF2B5EF4-FFF2-40B4-BE49-F238E27FC236}">
                <a16:creationId xmlns:a16="http://schemas.microsoft.com/office/drawing/2014/main" id="{8C7A1B11-E10D-486C-9BFF-753420CF26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019100-2C67-4FCF-8F94-B805B65AA56F}"/>
              </a:ext>
            </a:extLst>
          </p:cNvPr>
          <p:cNvSpPr>
            <a:spLocks noGrp="1"/>
          </p:cNvSpPr>
          <p:nvPr>
            <p:ph type="sldNum" sz="quarter" idx="12"/>
          </p:nvPr>
        </p:nvSpPr>
        <p:spPr/>
        <p:txBody>
          <a:bodyPr/>
          <a:lstStyle/>
          <a:p>
            <a:fld id="{B676F4F2-A7AC-4221-BDED-9CF6EF3842C7}" type="slidenum">
              <a:rPr lang="en-US" smtClean="0"/>
              <a:t>‹#›</a:t>
            </a:fld>
            <a:endParaRPr lang="en-US"/>
          </a:p>
        </p:txBody>
      </p:sp>
    </p:spTree>
    <p:extLst>
      <p:ext uri="{BB962C8B-B14F-4D97-AF65-F5344CB8AC3E}">
        <p14:creationId xmlns:p14="http://schemas.microsoft.com/office/powerpoint/2010/main" val="415744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FA9691-6015-47FE-A20B-0AEDA78C1E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CF66C1-F672-42C9-BAC4-E388C80A77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5AD489-8F4B-412B-8DA2-A93B18ED3D52}"/>
              </a:ext>
            </a:extLst>
          </p:cNvPr>
          <p:cNvSpPr>
            <a:spLocks noGrp="1"/>
          </p:cNvSpPr>
          <p:nvPr>
            <p:ph type="dt" sz="half" idx="10"/>
          </p:nvPr>
        </p:nvSpPr>
        <p:spPr/>
        <p:txBody>
          <a:bodyPr/>
          <a:lstStyle/>
          <a:p>
            <a:fld id="{BE128F0E-BB90-4F7D-8CA2-F373A8C8424B}" type="datetimeFigureOut">
              <a:rPr lang="en-US" smtClean="0"/>
              <a:t>10/20/2021</a:t>
            </a:fld>
            <a:endParaRPr lang="en-US"/>
          </a:p>
        </p:txBody>
      </p:sp>
      <p:sp>
        <p:nvSpPr>
          <p:cNvPr id="5" name="Footer Placeholder 4">
            <a:extLst>
              <a:ext uri="{FF2B5EF4-FFF2-40B4-BE49-F238E27FC236}">
                <a16:creationId xmlns:a16="http://schemas.microsoft.com/office/drawing/2014/main" id="{3658D036-33BC-4554-9A19-23B4F67316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177D7C-3F7B-4144-AE45-9807C506A2EB}"/>
              </a:ext>
            </a:extLst>
          </p:cNvPr>
          <p:cNvSpPr>
            <a:spLocks noGrp="1"/>
          </p:cNvSpPr>
          <p:nvPr>
            <p:ph type="sldNum" sz="quarter" idx="12"/>
          </p:nvPr>
        </p:nvSpPr>
        <p:spPr/>
        <p:txBody>
          <a:bodyPr/>
          <a:lstStyle/>
          <a:p>
            <a:fld id="{B676F4F2-A7AC-4221-BDED-9CF6EF3842C7}" type="slidenum">
              <a:rPr lang="en-US" smtClean="0"/>
              <a:t>‹#›</a:t>
            </a:fld>
            <a:endParaRPr lang="en-US"/>
          </a:p>
        </p:txBody>
      </p:sp>
    </p:spTree>
    <p:extLst>
      <p:ext uri="{BB962C8B-B14F-4D97-AF65-F5344CB8AC3E}">
        <p14:creationId xmlns:p14="http://schemas.microsoft.com/office/powerpoint/2010/main" val="2573967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C4A3D-D33F-4770-8A5F-283B52DADB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9E3796-617D-401B-962B-2831298EB6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658019-790A-4109-845B-37E2CFDC67C1}"/>
              </a:ext>
            </a:extLst>
          </p:cNvPr>
          <p:cNvSpPr>
            <a:spLocks noGrp="1"/>
          </p:cNvSpPr>
          <p:nvPr>
            <p:ph type="dt" sz="half" idx="10"/>
          </p:nvPr>
        </p:nvSpPr>
        <p:spPr/>
        <p:txBody>
          <a:bodyPr/>
          <a:lstStyle/>
          <a:p>
            <a:fld id="{BE128F0E-BB90-4F7D-8CA2-F373A8C8424B}" type="datetimeFigureOut">
              <a:rPr lang="en-US" smtClean="0"/>
              <a:t>10/20/2021</a:t>
            </a:fld>
            <a:endParaRPr lang="en-US"/>
          </a:p>
        </p:txBody>
      </p:sp>
      <p:sp>
        <p:nvSpPr>
          <p:cNvPr id="5" name="Footer Placeholder 4">
            <a:extLst>
              <a:ext uri="{FF2B5EF4-FFF2-40B4-BE49-F238E27FC236}">
                <a16:creationId xmlns:a16="http://schemas.microsoft.com/office/drawing/2014/main" id="{4722D65A-7E25-4258-9DAD-489F8F1DB1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EB8EB5-04CD-4095-B571-06136D7E2FEB}"/>
              </a:ext>
            </a:extLst>
          </p:cNvPr>
          <p:cNvSpPr>
            <a:spLocks noGrp="1"/>
          </p:cNvSpPr>
          <p:nvPr>
            <p:ph type="sldNum" sz="quarter" idx="12"/>
          </p:nvPr>
        </p:nvSpPr>
        <p:spPr/>
        <p:txBody>
          <a:bodyPr/>
          <a:lstStyle/>
          <a:p>
            <a:fld id="{B676F4F2-A7AC-4221-BDED-9CF6EF3842C7}" type="slidenum">
              <a:rPr lang="en-US" smtClean="0"/>
              <a:t>‹#›</a:t>
            </a:fld>
            <a:endParaRPr lang="en-US"/>
          </a:p>
        </p:txBody>
      </p:sp>
    </p:spTree>
    <p:extLst>
      <p:ext uri="{BB962C8B-B14F-4D97-AF65-F5344CB8AC3E}">
        <p14:creationId xmlns:p14="http://schemas.microsoft.com/office/powerpoint/2010/main" val="2749980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C8814-29B9-4134-908B-FB55ECED14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D16EE00-2673-4948-98D0-0B53848382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E38231-6CBF-435B-A00F-1317E550AB46}"/>
              </a:ext>
            </a:extLst>
          </p:cNvPr>
          <p:cNvSpPr>
            <a:spLocks noGrp="1"/>
          </p:cNvSpPr>
          <p:nvPr>
            <p:ph type="dt" sz="half" idx="10"/>
          </p:nvPr>
        </p:nvSpPr>
        <p:spPr/>
        <p:txBody>
          <a:bodyPr/>
          <a:lstStyle/>
          <a:p>
            <a:fld id="{BE128F0E-BB90-4F7D-8CA2-F373A8C8424B}" type="datetimeFigureOut">
              <a:rPr lang="en-US" smtClean="0"/>
              <a:t>10/20/2021</a:t>
            </a:fld>
            <a:endParaRPr lang="en-US"/>
          </a:p>
        </p:txBody>
      </p:sp>
      <p:sp>
        <p:nvSpPr>
          <p:cNvPr id="5" name="Footer Placeholder 4">
            <a:extLst>
              <a:ext uri="{FF2B5EF4-FFF2-40B4-BE49-F238E27FC236}">
                <a16:creationId xmlns:a16="http://schemas.microsoft.com/office/drawing/2014/main" id="{8B97E404-660C-4DD8-B694-3BC6DE6CDC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1216F9-20F0-4251-B1FF-221A43E1A426}"/>
              </a:ext>
            </a:extLst>
          </p:cNvPr>
          <p:cNvSpPr>
            <a:spLocks noGrp="1"/>
          </p:cNvSpPr>
          <p:nvPr>
            <p:ph type="sldNum" sz="quarter" idx="12"/>
          </p:nvPr>
        </p:nvSpPr>
        <p:spPr/>
        <p:txBody>
          <a:bodyPr/>
          <a:lstStyle/>
          <a:p>
            <a:fld id="{B676F4F2-A7AC-4221-BDED-9CF6EF3842C7}" type="slidenum">
              <a:rPr lang="en-US" smtClean="0"/>
              <a:t>‹#›</a:t>
            </a:fld>
            <a:endParaRPr lang="en-US"/>
          </a:p>
        </p:txBody>
      </p:sp>
    </p:spTree>
    <p:extLst>
      <p:ext uri="{BB962C8B-B14F-4D97-AF65-F5344CB8AC3E}">
        <p14:creationId xmlns:p14="http://schemas.microsoft.com/office/powerpoint/2010/main" val="765035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33739-C6C2-42FE-BABC-D5EF08DC12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BC7CB7-1B0C-47A3-A8A0-E45FEE398E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DC5B21-A26C-41D5-8C52-AEE40CF87F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0A1B97-9118-4BA9-94D4-8BC5B5C0116F}"/>
              </a:ext>
            </a:extLst>
          </p:cNvPr>
          <p:cNvSpPr>
            <a:spLocks noGrp="1"/>
          </p:cNvSpPr>
          <p:nvPr>
            <p:ph type="dt" sz="half" idx="10"/>
          </p:nvPr>
        </p:nvSpPr>
        <p:spPr/>
        <p:txBody>
          <a:bodyPr/>
          <a:lstStyle/>
          <a:p>
            <a:fld id="{BE128F0E-BB90-4F7D-8CA2-F373A8C8424B}" type="datetimeFigureOut">
              <a:rPr lang="en-US" smtClean="0"/>
              <a:t>10/20/2021</a:t>
            </a:fld>
            <a:endParaRPr lang="en-US"/>
          </a:p>
        </p:txBody>
      </p:sp>
      <p:sp>
        <p:nvSpPr>
          <p:cNvPr id="6" name="Footer Placeholder 5">
            <a:extLst>
              <a:ext uri="{FF2B5EF4-FFF2-40B4-BE49-F238E27FC236}">
                <a16:creationId xmlns:a16="http://schemas.microsoft.com/office/drawing/2014/main" id="{DD00CEE6-19D5-4831-BF7F-2521182990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DB5F0A-B3B4-45D6-87C2-170D19144EE2}"/>
              </a:ext>
            </a:extLst>
          </p:cNvPr>
          <p:cNvSpPr>
            <a:spLocks noGrp="1"/>
          </p:cNvSpPr>
          <p:nvPr>
            <p:ph type="sldNum" sz="quarter" idx="12"/>
          </p:nvPr>
        </p:nvSpPr>
        <p:spPr/>
        <p:txBody>
          <a:bodyPr/>
          <a:lstStyle/>
          <a:p>
            <a:fld id="{B676F4F2-A7AC-4221-BDED-9CF6EF3842C7}" type="slidenum">
              <a:rPr lang="en-US" smtClean="0"/>
              <a:t>‹#›</a:t>
            </a:fld>
            <a:endParaRPr lang="en-US"/>
          </a:p>
        </p:txBody>
      </p:sp>
    </p:spTree>
    <p:extLst>
      <p:ext uri="{BB962C8B-B14F-4D97-AF65-F5344CB8AC3E}">
        <p14:creationId xmlns:p14="http://schemas.microsoft.com/office/powerpoint/2010/main" val="972478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F2450-C4E8-4B5E-B868-D8FA359166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3F45A5-7273-4C82-9272-8526E4DE88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BDF91B-9B7F-4466-88EF-CF20CFE5B1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45BBED-88D5-4DD8-990B-708C1310ED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BE4C11-464B-4388-AC99-050FC202B9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C705A3-5512-4168-9806-0E0EEB20FFF6}"/>
              </a:ext>
            </a:extLst>
          </p:cNvPr>
          <p:cNvSpPr>
            <a:spLocks noGrp="1"/>
          </p:cNvSpPr>
          <p:nvPr>
            <p:ph type="dt" sz="half" idx="10"/>
          </p:nvPr>
        </p:nvSpPr>
        <p:spPr/>
        <p:txBody>
          <a:bodyPr/>
          <a:lstStyle/>
          <a:p>
            <a:fld id="{BE128F0E-BB90-4F7D-8CA2-F373A8C8424B}" type="datetimeFigureOut">
              <a:rPr lang="en-US" smtClean="0"/>
              <a:t>10/20/2021</a:t>
            </a:fld>
            <a:endParaRPr lang="en-US"/>
          </a:p>
        </p:txBody>
      </p:sp>
      <p:sp>
        <p:nvSpPr>
          <p:cNvPr id="8" name="Footer Placeholder 7">
            <a:extLst>
              <a:ext uri="{FF2B5EF4-FFF2-40B4-BE49-F238E27FC236}">
                <a16:creationId xmlns:a16="http://schemas.microsoft.com/office/drawing/2014/main" id="{5D9CC383-68F2-49D7-9918-89DA06D654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18C4CD-D480-4429-9116-AE8821D599C8}"/>
              </a:ext>
            </a:extLst>
          </p:cNvPr>
          <p:cNvSpPr>
            <a:spLocks noGrp="1"/>
          </p:cNvSpPr>
          <p:nvPr>
            <p:ph type="sldNum" sz="quarter" idx="12"/>
          </p:nvPr>
        </p:nvSpPr>
        <p:spPr/>
        <p:txBody>
          <a:bodyPr/>
          <a:lstStyle/>
          <a:p>
            <a:fld id="{B676F4F2-A7AC-4221-BDED-9CF6EF3842C7}" type="slidenum">
              <a:rPr lang="en-US" smtClean="0"/>
              <a:t>‹#›</a:t>
            </a:fld>
            <a:endParaRPr lang="en-US"/>
          </a:p>
        </p:txBody>
      </p:sp>
    </p:spTree>
    <p:extLst>
      <p:ext uri="{BB962C8B-B14F-4D97-AF65-F5344CB8AC3E}">
        <p14:creationId xmlns:p14="http://schemas.microsoft.com/office/powerpoint/2010/main" val="2850477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FCC80-14D8-41FB-AC48-EEF07919EA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4AFD1-AB4F-4828-90D1-F056DCB0445E}"/>
              </a:ext>
            </a:extLst>
          </p:cNvPr>
          <p:cNvSpPr>
            <a:spLocks noGrp="1"/>
          </p:cNvSpPr>
          <p:nvPr>
            <p:ph type="dt" sz="half" idx="10"/>
          </p:nvPr>
        </p:nvSpPr>
        <p:spPr/>
        <p:txBody>
          <a:bodyPr/>
          <a:lstStyle/>
          <a:p>
            <a:fld id="{BE128F0E-BB90-4F7D-8CA2-F373A8C8424B}" type="datetimeFigureOut">
              <a:rPr lang="en-US" smtClean="0"/>
              <a:t>10/20/2021</a:t>
            </a:fld>
            <a:endParaRPr lang="en-US"/>
          </a:p>
        </p:txBody>
      </p:sp>
      <p:sp>
        <p:nvSpPr>
          <p:cNvPr id="4" name="Footer Placeholder 3">
            <a:extLst>
              <a:ext uri="{FF2B5EF4-FFF2-40B4-BE49-F238E27FC236}">
                <a16:creationId xmlns:a16="http://schemas.microsoft.com/office/drawing/2014/main" id="{64A3873D-5BFE-4B69-AD28-C6493AED6D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DFF997-3B7D-419B-9E15-9561844F1BA4}"/>
              </a:ext>
            </a:extLst>
          </p:cNvPr>
          <p:cNvSpPr>
            <a:spLocks noGrp="1"/>
          </p:cNvSpPr>
          <p:nvPr>
            <p:ph type="sldNum" sz="quarter" idx="12"/>
          </p:nvPr>
        </p:nvSpPr>
        <p:spPr/>
        <p:txBody>
          <a:bodyPr/>
          <a:lstStyle/>
          <a:p>
            <a:fld id="{B676F4F2-A7AC-4221-BDED-9CF6EF3842C7}" type="slidenum">
              <a:rPr lang="en-US" smtClean="0"/>
              <a:t>‹#›</a:t>
            </a:fld>
            <a:endParaRPr lang="en-US"/>
          </a:p>
        </p:txBody>
      </p:sp>
    </p:spTree>
    <p:extLst>
      <p:ext uri="{BB962C8B-B14F-4D97-AF65-F5344CB8AC3E}">
        <p14:creationId xmlns:p14="http://schemas.microsoft.com/office/powerpoint/2010/main" val="52237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2B6F31-817E-422E-A907-FE7AE956E43A}"/>
              </a:ext>
            </a:extLst>
          </p:cNvPr>
          <p:cNvSpPr>
            <a:spLocks noGrp="1"/>
          </p:cNvSpPr>
          <p:nvPr>
            <p:ph type="dt" sz="half" idx="10"/>
          </p:nvPr>
        </p:nvSpPr>
        <p:spPr/>
        <p:txBody>
          <a:bodyPr/>
          <a:lstStyle/>
          <a:p>
            <a:fld id="{BE128F0E-BB90-4F7D-8CA2-F373A8C8424B}" type="datetimeFigureOut">
              <a:rPr lang="en-US" smtClean="0"/>
              <a:t>10/20/2021</a:t>
            </a:fld>
            <a:endParaRPr lang="en-US"/>
          </a:p>
        </p:txBody>
      </p:sp>
      <p:sp>
        <p:nvSpPr>
          <p:cNvPr id="3" name="Footer Placeholder 2">
            <a:extLst>
              <a:ext uri="{FF2B5EF4-FFF2-40B4-BE49-F238E27FC236}">
                <a16:creationId xmlns:a16="http://schemas.microsoft.com/office/drawing/2014/main" id="{8BA80EE6-DFB8-49E9-A3FD-A478A25003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F738E8-5B98-491F-9360-A7A110C671C5}"/>
              </a:ext>
            </a:extLst>
          </p:cNvPr>
          <p:cNvSpPr>
            <a:spLocks noGrp="1"/>
          </p:cNvSpPr>
          <p:nvPr>
            <p:ph type="sldNum" sz="quarter" idx="12"/>
          </p:nvPr>
        </p:nvSpPr>
        <p:spPr/>
        <p:txBody>
          <a:bodyPr/>
          <a:lstStyle/>
          <a:p>
            <a:fld id="{B676F4F2-A7AC-4221-BDED-9CF6EF3842C7}" type="slidenum">
              <a:rPr lang="en-US" smtClean="0"/>
              <a:t>‹#›</a:t>
            </a:fld>
            <a:endParaRPr lang="en-US"/>
          </a:p>
        </p:txBody>
      </p:sp>
    </p:spTree>
    <p:extLst>
      <p:ext uri="{BB962C8B-B14F-4D97-AF65-F5344CB8AC3E}">
        <p14:creationId xmlns:p14="http://schemas.microsoft.com/office/powerpoint/2010/main" val="3201856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4DAC9-2BED-496E-87E0-775243FDD7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D84FDB-61A0-48F4-8EF5-220C59D056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34DE41-FE2A-4E00-BE1C-FEA70E7D66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B80434-582F-4604-81DE-F5208F7BF307}"/>
              </a:ext>
            </a:extLst>
          </p:cNvPr>
          <p:cNvSpPr>
            <a:spLocks noGrp="1"/>
          </p:cNvSpPr>
          <p:nvPr>
            <p:ph type="dt" sz="half" idx="10"/>
          </p:nvPr>
        </p:nvSpPr>
        <p:spPr/>
        <p:txBody>
          <a:bodyPr/>
          <a:lstStyle/>
          <a:p>
            <a:fld id="{BE128F0E-BB90-4F7D-8CA2-F373A8C8424B}" type="datetimeFigureOut">
              <a:rPr lang="en-US" smtClean="0"/>
              <a:t>10/20/2021</a:t>
            </a:fld>
            <a:endParaRPr lang="en-US"/>
          </a:p>
        </p:txBody>
      </p:sp>
      <p:sp>
        <p:nvSpPr>
          <p:cNvPr id="6" name="Footer Placeholder 5">
            <a:extLst>
              <a:ext uri="{FF2B5EF4-FFF2-40B4-BE49-F238E27FC236}">
                <a16:creationId xmlns:a16="http://schemas.microsoft.com/office/drawing/2014/main" id="{C0F32601-17EF-41B5-A189-65D3437245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642165-FEA2-43B2-A399-D7A90B371695}"/>
              </a:ext>
            </a:extLst>
          </p:cNvPr>
          <p:cNvSpPr>
            <a:spLocks noGrp="1"/>
          </p:cNvSpPr>
          <p:nvPr>
            <p:ph type="sldNum" sz="quarter" idx="12"/>
          </p:nvPr>
        </p:nvSpPr>
        <p:spPr/>
        <p:txBody>
          <a:bodyPr/>
          <a:lstStyle/>
          <a:p>
            <a:fld id="{B676F4F2-A7AC-4221-BDED-9CF6EF3842C7}" type="slidenum">
              <a:rPr lang="en-US" smtClean="0"/>
              <a:t>‹#›</a:t>
            </a:fld>
            <a:endParaRPr lang="en-US"/>
          </a:p>
        </p:txBody>
      </p:sp>
    </p:spTree>
    <p:extLst>
      <p:ext uri="{BB962C8B-B14F-4D97-AF65-F5344CB8AC3E}">
        <p14:creationId xmlns:p14="http://schemas.microsoft.com/office/powerpoint/2010/main" val="1858825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C287A-A466-4A98-83B0-006863302E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8F71BA2-2477-4BF5-B6D1-9788978863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9902C83-ABD9-4062-880A-7C1D8A25E8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EE27EA-7145-40C9-8801-A0A1091337B7}"/>
              </a:ext>
            </a:extLst>
          </p:cNvPr>
          <p:cNvSpPr>
            <a:spLocks noGrp="1"/>
          </p:cNvSpPr>
          <p:nvPr>
            <p:ph type="dt" sz="half" idx="10"/>
          </p:nvPr>
        </p:nvSpPr>
        <p:spPr/>
        <p:txBody>
          <a:bodyPr/>
          <a:lstStyle/>
          <a:p>
            <a:fld id="{BE128F0E-BB90-4F7D-8CA2-F373A8C8424B}" type="datetimeFigureOut">
              <a:rPr lang="en-US" smtClean="0"/>
              <a:t>10/20/2021</a:t>
            </a:fld>
            <a:endParaRPr lang="en-US"/>
          </a:p>
        </p:txBody>
      </p:sp>
      <p:sp>
        <p:nvSpPr>
          <p:cNvPr id="6" name="Footer Placeholder 5">
            <a:extLst>
              <a:ext uri="{FF2B5EF4-FFF2-40B4-BE49-F238E27FC236}">
                <a16:creationId xmlns:a16="http://schemas.microsoft.com/office/drawing/2014/main" id="{43FFACC4-6D15-46A7-802F-D985808810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F8CC85-096D-439F-A35C-49D03727E22E}"/>
              </a:ext>
            </a:extLst>
          </p:cNvPr>
          <p:cNvSpPr>
            <a:spLocks noGrp="1"/>
          </p:cNvSpPr>
          <p:nvPr>
            <p:ph type="sldNum" sz="quarter" idx="12"/>
          </p:nvPr>
        </p:nvSpPr>
        <p:spPr/>
        <p:txBody>
          <a:bodyPr/>
          <a:lstStyle/>
          <a:p>
            <a:fld id="{B676F4F2-A7AC-4221-BDED-9CF6EF3842C7}" type="slidenum">
              <a:rPr lang="en-US" smtClean="0"/>
              <a:t>‹#›</a:t>
            </a:fld>
            <a:endParaRPr lang="en-US"/>
          </a:p>
        </p:txBody>
      </p:sp>
    </p:spTree>
    <p:extLst>
      <p:ext uri="{BB962C8B-B14F-4D97-AF65-F5344CB8AC3E}">
        <p14:creationId xmlns:p14="http://schemas.microsoft.com/office/powerpoint/2010/main" val="384002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5CAF5D-20D0-40B9-8F25-90227B1D7D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76806E-C3E1-4E16-86B8-B5746911B3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CB09F2-7C3F-4B44-97BB-F79FBF4C45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128F0E-BB90-4F7D-8CA2-F373A8C8424B}" type="datetimeFigureOut">
              <a:rPr lang="en-US" smtClean="0"/>
              <a:t>10/20/2021</a:t>
            </a:fld>
            <a:endParaRPr lang="en-US"/>
          </a:p>
        </p:txBody>
      </p:sp>
      <p:sp>
        <p:nvSpPr>
          <p:cNvPr id="5" name="Footer Placeholder 4">
            <a:extLst>
              <a:ext uri="{FF2B5EF4-FFF2-40B4-BE49-F238E27FC236}">
                <a16:creationId xmlns:a16="http://schemas.microsoft.com/office/drawing/2014/main" id="{F2307FB2-F7D5-4B50-B80F-4AFB3068F3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8766F6-3121-4B3A-96B8-7E8EDFD631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76F4F2-A7AC-4221-BDED-9CF6EF3842C7}" type="slidenum">
              <a:rPr lang="en-US" smtClean="0"/>
              <a:t>‹#›</a:t>
            </a:fld>
            <a:endParaRPr lang="en-US"/>
          </a:p>
        </p:txBody>
      </p:sp>
    </p:spTree>
    <p:extLst>
      <p:ext uri="{BB962C8B-B14F-4D97-AF65-F5344CB8AC3E}">
        <p14:creationId xmlns:p14="http://schemas.microsoft.com/office/powerpoint/2010/main" val="20216101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batkins.github.io/css-toggle/"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hyperlink" Target="https://codepen.io/bkardell/pen/VwpJGGL"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us02web.zoom.us/rec/play/M9CQws3fPYB6vzKjvjJi6uVgYbzHKZ2L5pWpZ-A_VNUa8SbPiqsZFoGX4TmbgClfIo2RHZdeHxoi3gyN.BJWX3lSoah5ddYDW?continueMode=true&amp;_x_zm_rtaid=vgoo4d78TTmnS6SlqvSKQw.1631896465490.797a543ba5ef0034680f19392aa6a088&amp;_x_zm_rhtaid=706" TargetMode="External"/><Relationship Id="rId2" Type="http://schemas.openxmlformats.org/officeDocument/2006/relationships/hyperlink" Target="https://github.com/MicrosoftEdge/MSEdgeExplainers/blob/main/Focusgroup/explainer.md" TargetMode="Externa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97F8A-A234-499C-8A36-DE7376E4F8DC}"/>
              </a:ext>
            </a:extLst>
          </p:cNvPr>
          <p:cNvSpPr>
            <a:spLocks noGrp="1"/>
          </p:cNvSpPr>
          <p:nvPr>
            <p:ph type="ctrTitle"/>
          </p:nvPr>
        </p:nvSpPr>
        <p:spPr/>
        <p:txBody>
          <a:bodyPr>
            <a:normAutofit fontScale="90000"/>
          </a:bodyPr>
          <a:lstStyle/>
          <a:p>
            <a:r>
              <a:rPr lang="en-US" dirty="0"/>
              <a:t>&lt;div </a:t>
            </a:r>
            <a:r>
              <a:rPr lang="en-US" b="1" dirty="0">
                <a:solidFill>
                  <a:schemeClr val="accent2">
                    <a:lumMod val="75000"/>
                  </a:schemeClr>
                </a:solidFill>
              </a:rPr>
              <a:t>focusgroup</a:t>
            </a:r>
            <a:r>
              <a:rPr lang="en-US" dirty="0"/>
              <a:t>&gt;</a:t>
            </a:r>
            <a:br>
              <a:rPr lang="en-US" dirty="0"/>
            </a:br>
            <a:r>
              <a:rPr lang="en-US" dirty="0"/>
              <a:t> { </a:t>
            </a:r>
            <a:r>
              <a:rPr lang="en-US" b="1" dirty="0">
                <a:solidFill>
                  <a:schemeClr val="accent6"/>
                </a:solidFill>
              </a:rPr>
              <a:t>toggle</a:t>
            </a:r>
            <a:r>
              <a:rPr lang="en-US" dirty="0"/>
              <a:t>: … }</a:t>
            </a:r>
            <a:br>
              <a:rPr lang="en-US" dirty="0"/>
            </a:br>
            <a:r>
              <a:rPr lang="en-US" dirty="0"/>
              <a:t>and </a:t>
            </a:r>
            <a:r>
              <a:rPr lang="en-US" b="1" dirty="0">
                <a:solidFill>
                  <a:schemeClr val="accent1"/>
                </a:solidFill>
              </a:rPr>
              <a:t>tabs</a:t>
            </a:r>
          </a:p>
        </p:txBody>
      </p:sp>
      <p:sp>
        <p:nvSpPr>
          <p:cNvPr id="3" name="Subtitle 2">
            <a:extLst>
              <a:ext uri="{FF2B5EF4-FFF2-40B4-BE49-F238E27FC236}">
                <a16:creationId xmlns:a16="http://schemas.microsoft.com/office/drawing/2014/main" id="{51CA2BA4-3E3E-4749-9AC1-8489A81053E3}"/>
              </a:ext>
            </a:extLst>
          </p:cNvPr>
          <p:cNvSpPr>
            <a:spLocks noGrp="1"/>
          </p:cNvSpPr>
          <p:nvPr>
            <p:ph type="subTitle" idx="1"/>
          </p:nvPr>
        </p:nvSpPr>
        <p:spPr/>
        <p:txBody>
          <a:bodyPr>
            <a:normAutofit/>
          </a:bodyPr>
          <a:lstStyle/>
          <a:p>
            <a:r>
              <a:rPr lang="en-US" sz="1400" dirty="0"/>
              <a:t>Proposals for affordances for common User Interface design patterns. A TPAC breakout session discussion.</a:t>
            </a:r>
          </a:p>
          <a:p>
            <a:r>
              <a:rPr lang="en-US" sz="1100" dirty="0"/>
              <a:t>21 October 2021</a:t>
            </a:r>
            <a:br>
              <a:rPr lang="en-US" sz="1100" dirty="0"/>
            </a:br>
            <a:r>
              <a:rPr lang="en-US" sz="1100" dirty="0"/>
              <a:t>12:00 AM UTC and 3:00 PM UTC</a:t>
            </a:r>
            <a:br>
              <a:rPr lang="en-US" sz="1100" dirty="0"/>
            </a:br>
            <a:endParaRPr lang="en-US" sz="1100" dirty="0"/>
          </a:p>
        </p:txBody>
      </p:sp>
    </p:spTree>
    <p:extLst>
      <p:ext uri="{BB962C8B-B14F-4D97-AF65-F5344CB8AC3E}">
        <p14:creationId xmlns:p14="http://schemas.microsoft.com/office/powerpoint/2010/main" val="1099483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B1B5B-9A6B-40D2-82E8-479A7671ECF6}"/>
              </a:ext>
            </a:extLst>
          </p:cNvPr>
          <p:cNvSpPr>
            <a:spLocks noGrp="1"/>
          </p:cNvSpPr>
          <p:nvPr>
            <p:ph type="title"/>
          </p:nvPr>
        </p:nvSpPr>
        <p:spPr/>
        <p:txBody>
          <a:bodyPr/>
          <a:lstStyle/>
          <a:p>
            <a:r>
              <a:rPr lang="en-US" dirty="0"/>
              <a:t>Concept: accessibility affordance</a:t>
            </a:r>
          </a:p>
        </p:txBody>
      </p:sp>
      <p:sp>
        <p:nvSpPr>
          <p:cNvPr id="3" name="Text Placeholder 2">
            <a:extLst>
              <a:ext uri="{FF2B5EF4-FFF2-40B4-BE49-F238E27FC236}">
                <a16:creationId xmlns:a16="http://schemas.microsoft.com/office/drawing/2014/main" id="{F1D8C2F0-0D09-48A5-8E08-04278AAFA0AA}"/>
              </a:ext>
            </a:extLst>
          </p:cNvPr>
          <p:cNvSpPr>
            <a:spLocks noGrp="1"/>
          </p:cNvSpPr>
          <p:nvPr>
            <p:ph type="body" idx="1"/>
          </p:nvPr>
        </p:nvSpPr>
        <p:spPr/>
        <p:txBody>
          <a:bodyPr>
            <a:normAutofit/>
          </a:bodyPr>
          <a:lstStyle/>
          <a:p>
            <a:r>
              <a:rPr lang="en-US" dirty="0"/>
              <a:t>Keyboard navigation with Arrow Keys (or equivalent) is required for accessibility conformance in common controls (built-in or otherwise)</a:t>
            </a:r>
          </a:p>
        </p:txBody>
      </p:sp>
    </p:spTree>
    <p:extLst>
      <p:ext uri="{BB962C8B-B14F-4D97-AF65-F5344CB8AC3E}">
        <p14:creationId xmlns:p14="http://schemas.microsoft.com/office/powerpoint/2010/main" val="4083873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4FB0-BCBE-4AB7-8BA1-7F4D7DC79E6C}"/>
              </a:ext>
            </a:extLst>
          </p:cNvPr>
          <p:cNvSpPr/>
          <p:nvPr/>
        </p:nvSpPr>
        <p:spPr>
          <a:xfrm>
            <a:off x="0" y="3365500"/>
            <a:ext cx="12192000" cy="34925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p>
        </p:txBody>
      </p:sp>
      <p:pic>
        <p:nvPicPr>
          <p:cNvPr id="1026" name="Picture 2" descr="Graphical user interface, text&#10;&#10;Description automatically generated with medium confidence">
            <a:extLst>
              <a:ext uri="{FF2B5EF4-FFF2-40B4-BE49-F238E27FC236}">
                <a16:creationId xmlns:a16="http://schemas.microsoft.com/office/drawing/2014/main" id="{E74A67B5-F2CB-4D4B-A132-0D6CA79E65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1278" y="774515"/>
            <a:ext cx="2343150" cy="1323975"/>
          </a:xfrm>
          <a:prstGeom prst="rect">
            <a:avLst/>
          </a:prstGeom>
          <a:noFill/>
        </p:spPr>
      </p:pic>
      <p:pic>
        <p:nvPicPr>
          <p:cNvPr id="3" name="Picture 2">
            <a:extLst>
              <a:ext uri="{FF2B5EF4-FFF2-40B4-BE49-F238E27FC236}">
                <a16:creationId xmlns:a16="http://schemas.microsoft.com/office/drawing/2014/main" id="{D029B0C8-584A-4349-BA92-227C4A00F908}"/>
              </a:ext>
            </a:extLst>
          </p:cNvPr>
          <p:cNvPicPr>
            <a:picLocks noChangeAspect="1"/>
          </p:cNvPicPr>
          <p:nvPr/>
        </p:nvPicPr>
        <p:blipFill>
          <a:blip r:embed="rId4"/>
          <a:stretch>
            <a:fillRect/>
          </a:stretch>
        </p:blipFill>
        <p:spPr>
          <a:xfrm>
            <a:off x="752319" y="3670300"/>
            <a:ext cx="2229161" cy="2648320"/>
          </a:xfrm>
          <a:prstGeom prst="rect">
            <a:avLst/>
          </a:prstGeom>
        </p:spPr>
      </p:pic>
      <p:pic>
        <p:nvPicPr>
          <p:cNvPr id="5" name="Picture 4">
            <a:extLst>
              <a:ext uri="{FF2B5EF4-FFF2-40B4-BE49-F238E27FC236}">
                <a16:creationId xmlns:a16="http://schemas.microsoft.com/office/drawing/2014/main" id="{3028B3A6-97F6-444F-9EBC-840EA7C2FBF6}"/>
              </a:ext>
            </a:extLst>
          </p:cNvPr>
          <p:cNvPicPr>
            <a:picLocks noChangeAspect="1"/>
          </p:cNvPicPr>
          <p:nvPr/>
        </p:nvPicPr>
        <p:blipFill>
          <a:blip r:embed="rId5"/>
          <a:stretch>
            <a:fillRect/>
          </a:stretch>
        </p:blipFill>
        <p:spPr>
          <a:xfrm>
            <a:off x="5871344" y="872005"/>
            <a:ext cx="3000794" cy="1600423"/>
          </a:xfrm>
          <a:prstGeom prst="rect">
            <a:avLst/>
          </a:prstGeom>
        </p:spPr>
      </p:pic>
      <p:sp>
        <p:nvSpPr>
          <p:cNvPr id="6" name="TextBox 5">
            <a:extLst>
              <a:ext uri="{FF2B5EF4-FFF2-40B4-BE49-F238E27FC236}">
                <a16:creationId xmlns:a16="http://schemas.microsoft.com/office/drawing/2014/main" id="{50B324F2-AD04-4995-A4E6-B8236B264D9E}"/>
              </a:ext>
            </a:extLst>
          </p:cNvPr>
          <p:cNvSpPr txBox="1"/>
          <p:nvPr/>
        </p:nvSpPr>
        <p:spPr>
          <a:xfrm>
            <a:off x="2471537" y="271801"/>
            <a:ext cx="2343150" cy="369332"/>
          </a:xfrm>
          <a:prstGeom prst="rect">
            <a:avLst/>
          </a:prstGeom>
          <a:noFill/>
        </p:spPr>
        <p:txBody>
          <a:bodyPr wrap="square" rtlCol="0">
            <a:spAutoFit/>
          </a:bodyPr>
          <a:lstStyle/>
          <a:p>
            <a:r>
              <a:rPr lang="en-US" b="1" dirty="0"/>
              <a:t>Radio button groups</a:t>
            </a:r>
            <a:endParaRPr lang="en-US" dirty="0"/>
          </a:p>
        </p:txBody>
      </p:sp>
      <p:sp>
        <p:nvSpPr>
          <p:cNvPr id="7" name="TextBox 6">
            <a:extLst>
              <a:ext uri="{FF2B5EF4-FFF2-40B4-BE49-F238E27FC236}">
                <a16:creationId xmlns:a16="http://schemas.microsoft.com/office/drawing/2014/main" id="{6AD40ED1-CDBF-4883-ABED-A28B98B36049}"/>
              </a:ext>
            </a:extLst>
          </p:cNvPr>
          <p:cNvSpPr txBox="1"/>
          <p:nvPr/>
        </p:nvSpPr>
        <p:spPr>
          <a:xfrm>
            <a:off x="6377949" y="294643"/>
            <a:ext cx="1451038" cy="369332"/>
          </a:xfrm>
          <a:prstGeom prst="rect">
            <a:avLst/>
          </a:prstGeom>
          <a:noFill/>
        </p:spPr>
        <p:txBody>
          <a:bodyPr wrap="none" rtlCol="0">
            <a:spAutoFit/>
          </a:bodyPr>
          <a:lstStyle/>
          <a:p>
            <a:r>
              <a:rPr lang="en-US" b="1" dirty="0"/>
              <a:t>Select menus</a:t>
            </a:r>
          </a:p>
        </p:txBody>
      </p:sp>
      <p:pic>
        <p:nvPicPr>
          <p:cNvPr id="11" name="Picture 10">
            <a:extLst>
              <a:ext uri="{FF2B5EF4-FFF2-40B4-BE49-F238E27FC236}">
                <a16:creationId xmlns:a16="http://schemas.microsoft.com/office/drawing/2014/main" id="{1175A239-CBD9-4E91-B117-EFE95ADA2BBD}"/>
              </a:ext>
            </a:extLst>
          </p:cNvPr>
          <p:cNvPicPr>
            <a:picLocks noChangeAspect="1"/>
          </p:cNvPicPr>
          <p:nvPr/>
        </p:nvPicPr>
        <p:blipFill>
          <a:blip r:embed="rId6"/>
          <a:stretch>
            <a:fillRect/>
          </a:stretch>
        </p:blipFill>
        <p:spPr>
          <a:xfrm>
            <a:off x="3914471" y="3551221"/>
            <a:ext cx="2181529" cy="2886478"/>
          </a:xfrm>
          <a:prstGeom prst="rect">
            <a:avLst/>
          </a:prstGeom>
        </p:spPr>
      </p:pic>
      <p:pic>
        <p:nvPicPr>
          <p:cNvPr id="13" name="Picture 12">
            <a:extLst>
              <a:ext uri="{FF2B5EF4-FFF2-40B4-BE49-F238E27FC236}">
                <a16:creationId xmlns:a16="http://schemas.microsoft.com/office/drawing/2014/main" id="{4A61658E-1E17-4FB4-9EE3-AFCD6897DEE2}"/>
              </a:ext>
            </a:extLst>
          </p:cNvPr>
          <p:cNvPicPr>
            <a:picLocks noChangeAspect="1"/>
          </p:cNvPicPr>
          <p:nvPr/>
        </p:nvPicPr>
        <p:blipFill>
          <a:blip r:embed="rId7"/>
          <a:stretch>
            <a:fillRect/>
          </a:stretch>
        </p:blipFill>
        <p:spPr>
          <a:xfrm>
            <a:off x="6629134" y="3539843"/>
            <a:ext cx="5029732" cy="653865"/>
          </a:xfrm>
          <a:prstGeom prst="rect">
            <a:avLst/>
          </a:prstGeom>
        </p:spPr>
      </p:pic>
      <p:sp>
        <p:nvSpPr>
          <p:cNvPr id="14" name="TextBox 13">
            <a:extLst>
              <a:ext uri="{FF2B5EF4-FFF2-40B4-BE49-F238E27FC236}">
                <a16:creationId xmlns:a16="http://schemas.microsoft.com/office/drawing/2014/main" id="{44C19A00-2F3A-4A02-9ED6-A74D36FE1660}"/>
              </a:ext>
            </a:extLst>
          </p:cNvPr>
          <p:cNvSpPr txBox="1"/>
          <p:nvPr/>
        </p:nvSpPr>
        <p:spPr>
          <a:xfrm>
            <a:off x="1117934" y="6403644"/>
            <a:ext cx="1223797" cy="369332"/>
          </a:xfrm>
          <a:prstGeom prst="rect">
            <a:avLst/>
          </a:prstGeom>
          <a:noFill/>
        </p:spPr>
        <p:txBody>
          <a:bodyPr wrap="none" rtlCol="0">
            <a:spAutoFit/>
          </a:bodyPr>
          <a:lstStyle/>
          <a:p>
            <a:r>
              <a:rPr lang="en-US" b="1" dirty="0">
                <a:solidFill>
                  <a:schemeClr val="bg1"/>
                </a:solidFill>
              </a:rPr>
              <a:t>role=menu</a:t>
            </a:r>
          </a:p>
        </p:txBody>
      </p:sp>
      <p:sp>
        <p:nvSpPr>
          <p:cNvPr id="15" name="TextBox 14">
            <a:extLst>
              <a:ext uri="{FF2B5EF4-FFF2-40B4-BE49-F238E27FC236}">
                <a16:creationId xmlns:a16="http://schemas.microsoft.com/office/drawing/2014/main" id="{08F1E8B5-48E0-497E-B750-867A666A32BA}"/>
              </a:ext>
            </a:extLst>
          </p:cNvPr>
          <p:cNvSpPr txBox="1"/>
          <p:nvPr/>
        </p:nvSpPr>
        <p:spPr>
          <a:xfrm>
            <a:off x="4452725" y="6478836"/>
            <a:ext cx="1144096" cy="369332"/>
          </a:xfrm>
          <a:prstGeom prst="rect">
            <a:avLst/>
          </a:prstGeom>
          <a:noFill/>
        </p:spPr>
        <p:txBody>
          <a:bodyPr wrap="none" rtlCol="0">
            <a:spAutoFit/>
          </a:bodyPr>
          <a:lstStyle/>
          <a:p>
            <a:r>
              <a:rPr lang="en-US" b="1" dirty="0">
                <a:solidFill>
                  <a:schemeClr val="bg1"/>
                </a:solidFill>
              </a:rPr>
              <a:t>Accordion</a:t>
            </a:r>
          </a:p>
        </p:txBody>
      </p:sp>
      <p:sp>
        <p:nvSpPr>
          <p:cNvPr id="17" name="TextBox 16">
            <a:extLst>
              <a:ext uri="{FF2B5EF4-FFF2-40B4-BE49-F238E27FC236}">
                <a16:creationId xmlns:a16="http://schemas.microsoft.com/office/drawing/2014/main" id="{00100A1E-7AD9-41EC-87B0-01E0285ADD83}"/>
              </a:ext>
            </a:extLst>
          </p:cNvPr>
          <p:cNvSpPr txBox="1"/>
          <p:nvPr/>
        </p:nvSpPr>
        <p:spPr>
          <a:xfrm>
            <a:off x="6788942" y="4299157"/>
            <a:ext cx="1270284" cy="369332"/>
          </a:xfrm>
          <a:prstGeom prst="rect">
            <a:avLst/>
          </a:prstGeom>
          <a:noFill/>
        </p:spPr>
        <p:txBody>
          <a:bodyPr wrap="none" rtlCol="0">
            <a:spAutoFit/>
          </a:bodyPr>
          <a:lstStyle/>
          <a:p>
            <a:r>
              <a:rPr lang="en-US" b="1" dirty="0">
                <a:solidFill>
                  <a:schemeClr val="bg1"/>
                </a:solidFill>
              </a:rPr>
              <a:t>role=</a:t>
            </a:r>
            <a:r>
              <a:rPr lang="en-US" b="1" dirty="0" err="1">
                <a:solidFill>
                  <a:schemeClr val="bg1"/>
                </a:solidFill>
              </a:rPr>
              <a:t>tablist</a:t>
            </a:r>
            <a:endParaRPr lang="en-US" b="1" dirty="0">
              <a:solidFill>
                <a:schemeClr val="bg1"/>
              </a:solidFill>
            </a:endParaRPr>
          </a:p>
        </p:txBody>
      </p:sp>
      <p:pic>
        <p:nvPicPr>
          <p:cNvPr id="20" name="Picture 19">
            <a:extLst>
              <a:ext uri="{FF2B5EF4-FFF2-40B4-BE49-F238E27FC236}">
                <a16:creationId xmlns:a16="http://schemas.microsoft.com/office/drawing/2014/main" id="{FC39F23F-1C3A-4F17-9570-EDF8258BFD79}"/>
              </a:ext>
            </a:extLst>
          </p:cNvPr>
          <p:cNvPicPr>
            <a:picLocks noChangeAspect="1"/>
          </p:cNvPicPr>
          <p:nvPr/>
        </p:nvPicPr>
        <p:blipFill>
          <a:blip r:embed="rId8"/>
          <a:stretch>
            <a:fillRect/>
          </a:stretch>
        </p:blipFill>
        <p:spPr>
          <a:xfrm>
            <a:off x="8642191" y="4628142"/>
            <a:ext cx="2736559" cy="2005891"/>
          </a:xfrm>
          <a:prstGeom prst="rect">
            <a:avLst/>
          </a:prstGeom>
        </p:spPr>
      </p:pic>
      <p:sp>
        <p:nvSpPr>
          <p:cNvPr id="21" name="TextBox 20">
            <a:extLst>
              <a:ext uri="{FF2B5EF4-FFF2-40B4-BE49-F238E27FC236}">
                <a16:creationId xmlns:a16="http://schemas.microsoft.com/office/drawing/2014/main" id="{BCD5B950-901B-4B59-B95F-D4BE40FDB3C6}"/>
              </a:ext>
            </a:extLst>
          </p:cNvPr>
          <p:cNvSpPr txBox="1"/>
          <p:nvPr/>
        </p:nvSpPr>
        <p:spPr>
          <a:xfrm>
            <a:off x="7361205" y="5985995"/>
            <a:ext cx="1188530" cy="646331"/>
          </a:xfrm>
          <a:prstGeom prst="rect">
            <a:avLst/>
          </a:prstGeom>
          <a:noFill/>
        </p:spPr>
        <p:txBody>
          <a:bodyPr wrap="none" rtlCol="0">
            <a:spAutoFit/>
          </a:bodyPr>
          <a:lstStyle/>
          <a:p>
            <a:r>
              <a:rPr lang="en-US" b="1" dirty="0">
                <a:solidFill>
                  <a:schemeClr val="bg1"/>
                </a:solidFill>
              </a:rPr>
              <a:t>data table</a:t>
            </a:r>
            <a:br>
              <a:rPr lang="en-US" b="1" dirty="0">
                <a:solidFill>
                  <a:schemeClr val="bg1"/>
                </a:solidFill>
              </a:rPr>
            </a:br>
            <a:r>
              <a:rPr lang="en-US" b="1" dirty="0">
                <a:solidFill>
                  <a:schemeClr val="bg1"/>
                </a:solidFill>
              </a:rPr>
              <a:t>(role=grid)</a:t>
            </a:r>
          </a:p>
        </p:txBody>
      </p:sp>
      <p:sp>
        <p:nvSpPr>
          <p:cNvPr id="16" name="TextBox 15">
            <a:extLst>
              <a:ext uri="{FF2B5EF4-FFF2-40B4-BE49-F238E27FC236}">
                <a16:creationId xmlns:a16="http://schemas.microsoft.com/office/drawing/2014/main" id="{CC7C94E1-B45A-4117-9B04-55C5D08B50A1}"/>
              </a:ext>
            </a:extLst>
          </p:cNvPr>
          <p:cNvSpPr txBox="1"/>
          <p:nvPr/>
        </p:nvSpPr>
        <p:spPr>
          <a:xfrm>
            <a:off x="2161449" y="2267789"/>
            <a:ext cx="3439831" cy="584775"/>
          </a:xfrm>
          <a:prstGeom prst="rect">
            <a:avLst/>
          </a:prstGeom>
          <a:noFill/>
        </p:spPr>
        <p:txBody>
          <a:bodyPr wrap="square">
            <a:spAutoFit/>
          </a:bodyPr>
          <a:lstStyle/>
          <a:p>
            <a:r>
              <a:rPr lang="en-US" sz="1600" dirty="0">
                <a:solidFill>
                  <a:schemeClr val="bg1">
                    <a:lumMod val="50000"/>
                  </a:schemeClr>
                </a:solidFill>
              </a:rPr>
              <a:t>(cycle forward with right/down;</a:t>
            </a:r>
          </a:p>
          <a:p>
            <a:r>
              <a:rPr lang="en-US" sz="1600" dirty="0">
                <a:solidFill>
                  <a:schemeClr val="bg1">
                    <a:lumMod val="50000"/>
                  </a:schemeClr>
                </a:solidFill>
              </a:rPr>
              <a:t> cycle backward with left/up)</a:t>
            </a:r>
          </a:p>
        </p:txBody>
      </p:sp>
      <p:sp>
        <p:nvSpPr>
          <p:cNvPr id="4" name="TextBox 3">
            <a:extLst>
              <a:ext uri="{FF2B5EF4-FFF2-40B4-BE49-F238E27FC236}">
                <a16:creationId xmlns:a16="http://schemas.microsoft.com/office/drawing/2014/main" id="{D2703658-5AA3-465E-9719-7714672551FE}"/>
              </a:ext>
            </a:extLst>
          </p:cNvPr>
          <p:cNvSpPr txBox="1"/>
          <p:nvPr/>
        </p:nvSpPr>
        <p:spPr>
          <a:xfrm>
            <a:off x="5704169" y="2519634"/>
            <a:ext cx="3439831" cy="584775"/>
          </a:xfrm>
          <a:prstGeom prst="rect">
            <a:avLst/>
          </a:prstGeom>
          <a:noFill/>
        </p:spPr>
        <p:txBody>
          <a:bodyPr wrap="square">
            <a:spAutoFit/>
          </a:bodyPr>
          <a:lstStyle/>
          <a:p>
            <a:r>
              <a:rPr lang="en-US" sz="1600" dirty="0">
                <a:solidFill>
                  <a:schemeClr val="bg1">
                    <a:lumMod val="50000"/>
                  </a:schemeClr>
                </a:solidFill>
              </a:rPr>
              <a:t>(up/down to change focused option; home/end; type-ahead to search)</a:t>
            </a:r>
          </a:p>
        </p:txBody>
      </p:sp>
      <p:sp>
        <p:nvSpPr>
          <p:cNvPr id="8" name="TextBox 7">
            <a:extLst>
              <a:ext uri="{FF2B5EF4-FFF2-40B4-BE49-F238E27FC236}">
                <a16:creationId xmlns:a16="http://schemas.microsoft.com/office/drawing/2014/main" id="{E5BBBFB9-932E-4743-9CF4-C30C31EE6D50}"/>
              </a:ext>
            </a:extLst>
          </p:cNvPr>
          <p:cNvSpPr txBox="1"/>
          <p:nvPr/>
        </p:nvSpPr>
        <p:spPr>
          <a:xfrm rot="16200000">
            <a:off x="-666369" y="1205749"/>
            <a:ext cx="2102179" cy="769441"/>
          </a:xfrm>
          <a:prstGeom prst="rect">
            <a:avLst/>
          </a:prstGeom>
          <a:noFill/>
        </p:spPr>
        <p:txBody>
          <a:bodyPr wrap="none" rtlCol="0">
            <a:spAutoFit/>
          </a:bodyPr>
          <a:lstStyle/>
          <a:p>
            <a:r>
              <a:rPr lang="en-US" sz="4400" dirty="0"/>
              <a:t>BUILT IN</a:t>
            </a:r>
          </a:p>
        </p:txBody>
      </p:sp>
      <p:sp>
        <p:nvSpPr>
          <p:cNvPr id="10" name="TextBox 9">
            <a:extLst>
              <a:ext uri="{FF2B5EF4-FFF2-40B4-BE49-F238E27FC236}">
                <a16:creationId xmlns:a16="http://schemas.microsoft.com/office/drawing/2014/main" id="{91734BF7-92F7-4452-900C-470D66D434D5}"/>
              </a:ext>
            </a:extLst>
          </p:cNvPr>
          <p:cNvSpPr txBox="1"/>
          <p:nvPr/>
        </p:nvSpPr>
        <p:spPr>
          <a:xfrm rot="16200000">
            <a:off x="-722979" y="4711486"/>
            <a:ext cx="2219903" cy="769441"/>
          </a:xfrm>
          <a:prstGeom prst="rect">
            <a:avLst/>
          </a:prstGeom>
          <a:noFill/>
        </p:spPr>
        <p:txBody>
          <a:bodyPr wrap="none" rtlCol="0">
            <a:spAutoFit/>
          </a:bodyPr>
          <a:lstStyle/>
          <a:p>
            <a:r>
              <a:rPr lang="en-US" sz="4400" dirty="0">
                <a:solidFill>
                  <a:schemeClr val="bg1"/>
                </a:solidFill>
              </a:rPr>
              <a:t>CUSTOM</a:t>
            </a:r>
          </a:p>
        </p:txBody>
      </p:sp>
    </p:spTree>
    <p:extLst>
      <p:ext uri="{BB962C8B-B14F-4D97-AF65-F5344CB8AC3E}">
        <p14:creationId xmlns:p14="http://schemas.microsoft.com/office/powerpoint/2010/main" val="2891523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B1B5B-9A6B-40D2-82E8-479A7671ECF6}"/>
              </a:ext>
            </a:extLst>
          </p:cNvPr>
          <p:cNvSpPr>
            <a:spLocks noGrp="1"/>
          </p:cNvSpPr>
          <p:nvPr>
            <p:ph type="title"/>
          </p:nvPr>
        </p:nvSpPr>
        <p:spPr/>
        <p:txBody>
          <a:bodyPr/>
          <a:lstStyle/>
          <a:p>
            <a:r>
              <a:rPr lang="en-US" dirty="0"/>
              <a:t>Concept: focus vs state</a:t>
            </a:r>
          </a:p>
        </p:txBody>
      </p:sp>
      <p:sp>
        <p:nvSpPr>
          <p:cNvPr id="3" name="Text Placeholder 2">
            <a:extLst>
              <a:ext uri="{FF2B5EF4-FFF2-40B4-BE49-F238E27FC236}">
                <a16:creationId xmlns:a16="http://schemas.microsoft.com/office/drawing/2014/main" id="{F1D8C2F0-0D09-48A5-8E08-04278AAFA0AA}"/>
              </a:ext>
            </a:extLst>
          </p:cNvPr>
          <p:cNvSpPr>
            <a:spLocks noGrp="1"/>
          </p:cNvSpPr>
          <p:nvPr>
            <p:ph type="body" idx="1"/>
          </p:nvPr>
        </p:nvSpPr>
        <p:spPr/>
        <p:txBody>
          <a:bodyPr>
            <a:normAutofit/>
          </a:bodyPr>
          <a:lstStyle/>
          <a:p>
            <a:r>
              <a:rPr lang="en-US" dirty="0"/>
              <a:t>Often combined, but separate concepts</a:t>
            </a:r>
          </a:p>
        </p:txBody>
      </p:sp>
    </p:spTree>
    <p:extLst>
      <p:ext uri="{BB962C8B-B14F-4D97-AF65-F5344CB8AC3E}">
        <p14:creationId xmlns:p14="http://schemas.microsoft.com/office/powerpoint/2010/main" val="962144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10;&#10;Description automatically generated with medium confidence">
            <a:extLst>
              <a:ext uri="{FF2B5EF4-FFF2-40B4-BE49-F238E27FC236}">
                <a16:creationId xmlns:a16="http://schemas.microsoft.com/office/drawing/2014/main" id="{E2F460E9-62DD-4CE8-9EC3-50AA3E9794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3740" y="2672140"/>
            <a:ext cx="2343150" cy="1323975"/>
          </a:xfrm>
          <a:prstGeom prst="rect">
            <a:avLst/>
          </a:prstGeom>
          <a:noFill/>
        </p:spPr>
      </p:pic>
      <p:sp>
        <p:nvSpPr>
          <p:cNvPr id="6" name="Title 5">
            <a:extLst>
              <a:ext uri="{FF2B5EF4-FFF2-40B4-BE49-F238E27FC236}">
                <a16:creationId xmlns:a16="http://schemas.microsoft.com/office/drawing/2014/main" id="{A1E6FCE4-FCF2-4180-99C7-FA7C055A19EE}"/>
              </a:ext>
            </a:extLst>
          </p:cNvPr>
          <p:cNvSpPr>
            <a:spLocks noGrp="1"/>
          </p:cNvSpPr>
          <p:nvPr>
            <p:ph type="title"/>
          </p:nvPr>
        </p:nvSpPr>
        <p:spPr/>
        <p:txBody>
          <a:bodyPr/>
          <a:lstStyle/>
          <a:p>
            <a:r>
              <a:rPr lang="en-US" dirty="0"/>
              <a:t>Linked focus and state</a:t>
            </a:r>
          </a:p>
        </p:txBody>
      </p:sp>
      <p:sp>
        <p:nvSpPr>
          <p:cNvPr id="8" name="Content Placeholder 7">
            <a:extLst>
              <a:ext uri="{FF2B5EF4-FFF2-40B4-BE49-F238E27FC236}">
                <a16:creationId xmlns:a16="http://schemas.microsoft.com/office/drawing/2014/main" id="{B437FEA1-BA6D-41BF-8CEC-8EC280F3CA8A}"/>
              </a:ext>
            </a:extLst>
          </p:cNvPr>
          <p:cNvSpPr>
            <a:spLocks noGrp="1"/>
          </p:cNvSpPr>
          <p:nvPr>
            <p:ph idx="1"/>
          </p:nvPr>
        </p:nvSpPr>
        <p:spPr>
          <a:xfrm>
            <a:off x="838200" y="4977565"/>
            <a:ext cx="10515600" cy="1199398"/>
          </a:xfrm>
        </p:spPr>
        <p:txBody>
          <a:bodyPr/>
          <a:lstStyle/>
          <a:p>
            <a:r>
              <a:rPr lang="en-US" dirty="0"/>
              <a:t>As focus moves, so does `checked` state</a:t>
            </a:r>
          </a:p>
        </p:txBody>
      </p:sp>
      <p:sp>
        <p:nvSpPr>
          <p:cNvPr id="7" name="TextBox 6">
            <a:extLst>
              <a:ext uri="{FF2B5EF4-FFF2-40B4-BE49-F238E27FC236}">
                <a16:creationId xmlns:a16="http://schemas.microsoft.com/office/drawing/2014/main" id="{F2C79698-BAC9-4647-A1B8-65FF5CF83D2E}"/>
              </a:ext>
            </a:extLst>
          </p:cNvPr>
          <p:cNvSpPr txBox="1"/>
          <p:nvPr/>
        </p:nvSpPr>
        <p:spPr>
          <a:xfrm>
            <a:off x="2762862" y="3103294"/>
            <a:ext cx="2790508" cy="461665"/>
          </a:xfrm>
          <a:prstGeom prst="rect">
            <a:avLst/>
          </a:prstGeom>
          <a:noFill/>
        </p:spPr>
        <p:txBody>
          <a:bodyPr wrap="none" rtlCol="0">
            <a:spAutoFit/>
          </a:bodyPr>
          <a:lstStyle/>
          <a:p>
            <a:r>
              <a:rPr lang="en-US" sz="2400" b="1" dirty="0"/>
              <a:t>Radio button groups</a:t>
            </a:r>
          </a:p>
        </p:txBody>
      </p:sp>
    </p:spTree>
    <p:extLst>
      <p:ext uri="{BB962C8B-B14F-4D97-AF65-F5344CB8AC3E}">
        <p14:creationId xmlns:p14="http://schemas.microsoft.com/office/powerpoint/2010/main" val="2485131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1E6FCE4-FCF2-4180-99C7-FA7C055A19EE}"/>
              </a:ext>
            </a:extLst>
          </p:cNvPr>
          <p:cNvSpPr>
            <a:spLocks noGrp="1"/>
          </p:cNvSpPr>
          <p:nvPr>
            <p:ph type="title"/>
          </p:nvPr>
        </p:nvSpPr>
        <p:spPr/>
        <p:txBody>
          <a:bodyPr/>
          <a:lstStyle/>
          <a:p>
            <a:r>
              <a:rPr lang="en-US" dirty="0"/>
              <a:t>Focus and state separated</a:t>
            </a:r>
          </a:p>
        </p:txBody>
      </p:sp>
      <p:sp>
        <p:nvSpPr>
          <p:cNvPr id="8" name="Content Placeholder 7">
            <a:extLst>
              <a:ext uri="{FF2B5EF4-FFF2-40B4-BE49-F238E27FC236}">
                <a16:creationId xmlns:a16="http://schemas.microsoft.com/office/drawing/2014/main" id="{B437FEA1-BA6D-41BF-8CEC-8EC280F3CA8A}"/>
              </a:ext>
            </a:extLst>
          </p:cNvPr>
          <p:cNvSpPr>
            <a:spLocks noGrp="1"/>
          </p:cNvSpPr>
          <p:nvPr>
            <p:ph idx="1"/>
          </p:nvPr>
        </p:nvSpPr>
        <p:spPr>
          <a:xfrm>
            <a:off x="838200" y="4977565"/>
            <a:ext cx="10515600" cy="1199398"/>
          </a:xfrm>
        </p:spPr>
        <p:txBody>
          <a:bodyPr/>
          <a:lstStyle/>
          <a:p>
            <a:r>
              <a:rPr lang="en-US" dirty="0"/>
              <a:t>focus allows exploration/navigation; </a:t>
            </a:r>
            <a:r>
              <a:rPr lang="en-US" i="1" dirty="0"/>
              <a:t>activation</a:t>
            </a:r>
            <a:r>
              <a:rPr lang="en-US" dirty="0"/>
              <a:t> on focused control changes state</a:t>
            </a:r>
          </a:p>
        </p:txBody>
      </p:sp>
      <p:pic>
        <p:nvPicPr>
          <p:cNvPr id="2" name="Picture 1">
            <a:extLst>
              <a:ext uri="{FF2B5EF4-FFF2-40B4-BE49-F238E27FC236}">
                <a16:creationId xmlns:a16="http://schemas.microsoft.com/office/drawing/2014/main" id="{B8E17C5E-55F3-463D-B311-8D0735DC0797}"/>
              </a:ext>
            </a:extLst>
          </p:cNvPr>
          <p:cNvPicPr/>
          <p:nvPr/>
        </p:nvPicPr>
        <p:blipFill>
          <a:blip r:embed="rId2"/>
          <a:stretch>
            <a:fillRect/>
          </a:stretch>
        </p:blipFill>
        <p:spPr>
          <a:xfrm>
            <a:off x="123825" y="2177415"/>
            <a:ext cx="11944350" cy="2419350"/>
          </a:xfrm>
          <a:prstGeom prst="rect">
            <a:avLst/>
          </a:prstGeom>
        </p:spPr>
      </p:pic>
      <p:sp>
        <p:nvSpPr>
          <p:cNvPr id="4" name="Rectangle 3">
            <a:extLst>
              <a:ext uri="{FF2B5EF4-FFF2-40B4-BE49-F238E27FC236}">
                <a16:creationId xmlns:a16="http://schemas.microsoft.com/office/drawing/2014/main" id="{EFBDF3A8-ED9B-4DC2-9C13-E03E988D29E9}"/>
              </a:ext>
            </a:extLst>
          </p:cNvPr>
          <p:cNvSpPr/>
          <p:nvPr/>
        </p:nvSpPr>
        <p:spPr>
          <a:xfrm>
            <a:off x="108155" y="2694039"/>
            <a:ext cx="11965858" cy="1897626"/>
          </a:xfrm>
          <a:prstGeom prst="rect">
            <a:avLst/>
          </a:prstGeom>
          <a:solidFill>
            <a:srgbClr val="FFFFFF">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54908A19-697B-4D24-B2E1-B7C45292E8FD}"/>
              </a:ext>
            </a:extLst>
          </p:cNvPr>
          <p:cNvSpPr/>
          <p:nvPr/>
        </p:nvSpPr>
        <p:spPr>
          <a:xfrm>
            <a:off x="6489290" y="2064774"/>
            <a:ext cx="1671484" cy="747252"/>
          </a:xfrm>
          <a:prstGeom prst="roundRect">
            <a:avLst/>
          </a:prstGeom>
          <a:noFill/>
          <a:ln w="38100">
            <a:solidFill>
              <a:srgbClr val="EE0000"/>
            </a:solidFill>
            <a:prstDash val="sysDash"/>
          </a:ln>
          <a:effectLst>
            <a:glow rad="50800">
              <a:schemeClr val="bg1"/>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9678586F-411E-4350-A2DC-B7FCEA7900EC}"/>
              </a:ext>
            </a:extLst>
          </p:cNvPr>
          <p:cNvCxnSpPr>
            <a:stCxn id="5" idx="3"/>
          </p:cNvCxnSpPr>
          <p:nvPr/>
        </p:nvCxnSpPr>
        <p:spPr>
          <a:xfrm>
            <a:off x="8160774" y="2438400"/>
            <a:ext cx="884903" cy="0"/>
          </a:xfrm>
          <a:prstGeom prst="straightConnector1">
            <a:avLst/>
          </a:prstGeom>
          <a:ln w="57150">
            <a:solidFill>
              <a:srgbClr val="EE0000"/>
            </a:solidFill>
            <a:tailEnd type="triangle"/>
          </a:ln>
          <a:effectLst>
            <a:glow rad="50800">
              <a:schemeClr val="bg1"/>
            </a:glow>
          </a:effectLst>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2AA055A-3D42-4F74-8DFD-CA92E03326EF}"/>
              </a:ext>
            </a:extLst>
          </p:cNvPr>
          <p:cNvCxnSpPr>
            <a:cxnSpLocks/>
            <a:stCxn id="5" idx="1"/>
          </p:cNvCxnSpPr>
          <p:nvPr/>
        </p:nvCxnSpPr>
        <p:spPr>
          <a:xfrm flipH="1">
            <a:off x="5702711" y="2438400"/>
            <a:ext cx="786579" cy="0"/>
          </a:xfrm>
          <a:prstGeom prst="straightConnector1">
            <a:avLst/>
          </a:prstGeom>
          <a:ln w="57150">
            <a:solidFill>
              <a:srgbClr val="EE0000"/>
            </a:solidFill>
            <a:tailEnd type="triangle"/>
          </a:ln>
          <a:effectLst>
            <a:glow rad="50800">
              <a:schemeClr val="bg1"/>
            </a:glow>
          </a:effectLst>
        </p:spPr>
        <p:style>
          <a:lnRef idx="1">
            <a:schemeClr val="accent1"/>
          </a:lnRef>
          <a:fillRef idx="0">
            <a:schemeClr val="accent1"/>
          </a:fillRef>
          <a:effectRef idx="0">
            <a:schemeClr val="accent1"/>
          </a:effectRef>
          <a:fontRef idx="minor">
            <a:schemeClr val="tx1"/>
          </a:fontRef>
        </p:style>
      </p:cxnSp>
      <p:sp>
        <p:nvSpPr>
          <p:cNvPr id="16" name="Rectangle: Rounded Corners 15">
            <a:extLst>
              <a:ext uri="{FF2B5EF4-FFF2-40B4-BE49-F238E27FC236}">
                <a16:creationId xmlns:a16="http://schemas.microsoft.com/office/drawing/2014/main" id="{9CD973A0-8467-4A9D-B284-C8747FDE5CB2}"/>
              </a:ext>
            </a:extLst>
          </p:cNvPr>
          <p:cNvSpPr/>
          <p:nvPr/>
        </p:nvSpPr>
        <p:spPr>
          <a:xfrm>
            <a:off x="521110" y="2085338"/>
            <a:ext cx="1897625" cy="747252"/>
          </a:xfrm>
          <a:prstGeom prst="roundRect">
            <a:avLst/>
          </a:prstGeom>
          <a:noFill/>
          <a:ln w="38100">
            <a:solidFill>
              <a:schemeClr val="accent4">
                <a:lumMod val="75000"/>
              </a:schemeClr>
            </a:solidFill>
            <a:prstDash val="sysDash"/>
          </a:ln>
          <a:effectLst>
            <a:glow rad="50800">
              <a:schemeClr val="bg1"/>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49C13ED6-B787-421B-9943-DD98CD37C044}"/>
              </a:ext>
            </a:extLst>
          </p:cNvPr>
          <p:cNvSpPr txBox="1"/>
          <p:nvPr/>
        </p:nvSpPr>
        <p:spPr>
          <a:xfrm>
            <a:off x="278313" y="2888173"/>
            <a:ext cx="2383217" cy="400110"/>
          </a:xfrm>
          <a:prstGeom prst="rect">
            <a:avLst/>
          </a:prstGeom>
          <a:noFill/>
        </p:spPr>
        <p:txBody>
          <a:bodyPr wrap="none" rtlCol="0">
            <a:spAutoFit/>
          </a:bodyPr>
          <a:lstStyle/>
          <a:p>
            <a:r>
              <a:rPr lang="en-US" sz="2000" b="1" dirty="0"/>
              <a:t>active/expanded tab</a:t>
            </a:r>
          </a:p>
        </p:txBody>
      </p:sp>
      <p:sp>
        <p:nvSpPr>
          <p:cNvPr id="19" name="TextBox 18">
            <a:extLst>
              <a:ext uri="{FF2B5EF4-FFF2-40B4-BE49-F238E27FC236}">
                <a16:creationId xmlns:a16="http://schemas.microsoft.com/office/drawing/2014/main" id="{2DA606AE-461D-482C-91CA-779C123D0619}"/>
              </a:ext>
            </a:extLst>
          </p:cNvPr>
          <p:cNvSpPr txBox="1"/>
          <p:nvPr/>
        </p:nvSpPr>
        <p:spPr>
          <a:xfrm>
            <a:off x="6613138" y="2832590"/>
            <a:ext cx="1423788" cy="400110"/>
          </a:xfrm>
          <a:prstGeom prst="rect">
            <a:avLst/>
          </a:prstGeom>
          <a:noFill/>
        </p:spPr>
        <p:txBody>
          <a:bodyPr wrap="none" rtlCol="0">
            <a:spAutoFit/>
          </a:bodyPr>
          <a:lstStyle/>
          <a:p>
            <a:r>
              <a:rPr lang="en-US" sz="2000" b="1" dirty="0"/>
              <a:t>focused tab</a:t>
            </a:r>
          </a:p>
        </p:txBody>
      </p:sp>
    </p:spTree>
    <p:extLst>
      <p:ext uri="{BB962C8B-B14F-4D97-AF65-F5344CB8AC3E}">
        <p14:creationId xmlns:p14="http://schemas.microsoft.com/office/powerpoint/2010/main" val="2107295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BE64D-4E4E-4102-A9C9-DA568861E3B2}"/>
              </a:ext>
            </a:extLst>
          </p:cNvPr>
          <p:cNvSpPr>
            <a:spLocks noGrp="1"/>
          </p:cNvSpPr>
          <p:nvPr>
            <p:ph type="title"/>
          </p:nvPr>
        </p:nvSpPr>
        <p:spPr/>
        <p:txBody>
          <a:bodyPr/>
          <a:lstStyle/>
          <a:p>
            <a:r>
              <a:rPr lang="en-US" dirty="0"/>
              <a:t>Focusgroup proposal </a:t>
            </a:r>
            <a:r>
              <a:rPr lang="en-US" i="1" dirty="0"/>
              <a:t>short summary</a:t>
            </a:r>
          </a:p>
        </p:txBody>
      </p:sp>
      <p:sp>
        <p:nvSpPr>
          <p:cNvPr id="3" name="Content Placeholder 2">
            <a:extLst>
              <a:ext uri="{FF2B5EF4-FFF2-40B4-BE49-F238E27FC236}">
                <a16:creationId xmlns:a16="http://schemas.microsoft.com/office/drawing/2014/main" id="{9296ABFA-A5EE-417D-8048-29158AF4010A}"/>
              </a:ext>
            </a:extLst>
          </p:cNvPr>
          <p:cNvSpPr>
            <a:spLocks noGrp="1"/>
          </p:cNvSpPr>
          <p:nvPr>
            <p:ph idx="1"/>
          </p:nvPr>
        </p:nvSpPr>
        <p:spPr/>
        <p:txBody>
          <a:bodyPr>
            <a:normAutofit/>
          </a:bodyPr>
          <a:lstStyle/>
          <a:p>
            <a:r>
              <a:rPr lang="en-US" dirty="0"/>
              <a:t>Enables existing focusable elements within a scope to respond to arrow keys, home/end, etc. </a:t>
            </a:r>
          </a:p>
          <a:p>
            <a:pPr lvl="1"/>
            <a:r>
              <a:rPr lang="en-US" dirty="0"/>
              <a:t>Does not change the </a:t>
            </a:r>
            <a:r>
              <a:rPr lang="en-US" dirty="0" err="1"/>
              <a:t>focusability</a:t>
            </a:r>
            <a:r>
              <a:rPr lang="en-US" dirty="0"/>
              <a:t> (or TAB order) of anything.</a:t>
            </a:r>
          </a:p>
          <a:p>
            <a:r>
              <a:rPr lang="en-US" dirty="0"/>
              <a:t>Intended for content navigation (not layout navigation)</a:t>
            </a:r>
          </a:p>
          <a:p>
            <a:r>
              <a:rPr lang="en-US" dirty="0"/>
              <a:t>Only deals with focus change (does not persist any state)</a:t>
            </a:r>
          </a:p>
          <a:p>
            <a:r>
              <a:rPr lang="en-US" dirty="0"/>
              <a:t>Has various options: wrap, horizontal/vertical nesting, table content based navigation</a:t>
            </a:r>
          </a:p>
        </p:txBody>
      </p:sp>
    </p:spTree>
    <p:extLst>
      <p:ext uri="{BB962C8B-B14F-4D97-AF65-F5344CB8AC3E}">
        <p14:creationId xmlns:p14="http://schemas.microsoft.com/office/powerpoint/2010/main" val="1178113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927EC9-39E2-49C1-B1E4-40B39C497ECE}"/>
              </a:ext>
            </a:extLst>
          </p:cNvPr>
          <p:cNvSpPr>
            <a:spLocks noGrp="1"/>
          </p:cNvSpPr>
          <p:nvPr>
            <p:ph type="title"/>
          </p:nvPr>
        </p:nvSpPr>
        <p:spPr/>
        <p:txBody>
          <a:bodyPr/>
          <a:lstStyle/>
          <a:p>
            <a:r>
              <a:rPr lang="en-US" dirty="0"/>
              <a:t>{ </a:t>
            </a:r>
            <a:r>
              <a:rPr lang="en-US" b="1" dirty="0">
                <a:solidFill>
                  <a:schemeClr val="accent6"/>
                </a:solidFill>
              </a:rPr>
              <a:t>toggle</a:t>
            </a:r>
            <a:r>
              <a:rPr lang="en-US" dirty="0"/>
              <a:t>: … }</a:t>
            </a:r>
          </a:p>
        </p:txBody>
      </p:sp>
      <p:sp>
        <p:nvSpPr>
          <p:cNvPr id="5" name="Text Placeholder 4">
            <a:extLst>
              <a:ext uri="{FF2B5EF4-FFF2-40B4-BE49-F238E27FC236}">
                <a16:creationId xmlns:a16="http://schemas.microsoft.com/office/drawing/2014/main" id="{87F85832-1D24-43F2-9029-6780D8E9C3DF}"/>
              </a:ext>
            </a:extLst>
          </p:cNvPr>
          <p:cNvSpPr>
            <a:spLocks noGrp="1"/>
          </p:cNvSpPr>
          <p:nvPr>
            <p:ph type="body" idx="1"/>
          </p:nvPr>
        </p:nvSpPr>
        <p:spPr/>
        <p:txBody>
          <a:bodyPr/>
          <a:lstStyle/>
          <a:p>
            <a:r>
              <a:rPr lang="en-US" dirty="0"/>
              <a:t>Concepts</a:t>
            </a:r>
          </a:p>
        </p:txBody>
      </p:sp>
      <p:sp>
        <p:nvSpPr>
          <p:cNvPr id="2" name="TextBox 1">
            <a:extLst>
              <a:ext uri="{FF2B5EF4-FFF2-40B4-BE49-F238E27FC236}">
                <a16:creationId xmlns:a16="http://schemas.microsoft.com/office/drawing/2014/main" id="{358A803A-8884-4A37-A3F3-8A35B6B0A57F}"/>
              </a:ext>
            </a:extLst>
          </p:cNvPr>
          <p:cNvSpPr txBox="1"/>
          <p:nvPr/>
        </p:nvSpPr>
        <p:spPr>
          <a:xfrm>
            <a:off x="831850" y="6161103"/>
            <a:ext cx="1579087" cy="369332"/>
          </a:xfrm>
          <a:prstGeom prst="rect">
            <a:avLst/>
          </a:prstGeom>
          <a:noFill/>
        </p:spPr>
        <p:txBody>
          <a:bodyPr wrap="none" rtlCol="0">
            <a:spAutoFit/>
          </a:bodyPr>
          <a:lstStyle/>
          <a:p>
            <a:r>
              <a:rPr lang="en-US" dirty="0">
                <a:hlinkClick r:id="rId2"/>
              </a:rPr>
              <a:t>Proposal Draft</a:t>
            </a:r>
            <a:endParaRPr lang="en-US" dirty="0"/>
          </a:p>
        </p:txBody>
      </p:sp>
    </p:spTree>
    <p:extLst>
      <p:ext uri="{BB962C8B-B14F-4D97-AF65-F5344CB8AC3E}">
        <p14:creationId xmlns:p14="http://schemas.microsoft.com/office/powerpoint/2010/main" val="35637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B1B5B-9A6B-40D2-82E8-479A7671ECF6}"/>
              </a:ext>
            </a:extLst>
          </p:cNvPr>
          <p:cNvSpPr>
            <a:spLocks noGrp="1"/>
          </p:cNvSpPr>
          <p:nvPr>
            <p:ph type="title"/>
          </p:nvPr>
        </p:nvSpPr>
        <p:spPr/>
        <p:txBody>
          <a:bodyPr/>
          <a:lstStyle/>
          <a:p>
            <a:r>
              <a:rPr lang="en-US" dirty="0"/>
              <a:t>Concept: "</a:t>
            </a:r>
            <a:r>
              <a:rPr lang="en-US" dirty="0">
                <a:solidFill>
                  <a:schemeClr val="accent6"/>
                </a:solidFill>
              </a:rPr>
              <a:t>toggle</a:t>
            </a:r>
            <a:r>
              <a:rPr lang="en-US" dirty="0"/>
              <a:t>able" state</a:t>
            </a:r>
          </a:p>
        </p:txBody>
      </p:sp>
      <p:sp>
        <p:nvSpPr>
          <p:cNvPr id="3" name="Text Placeholder 2">
            <a:extLst>
              <a:ext uri="{FF2B5EF4-FFF2-40B4-BE49-F238E27FC236}">
                <a16:creationId xmlns:a16="http://schemas.microsoft.com/office/drawing/2014/main" id="{F1D8C2F0-0D09-48A5-8E08-04278AAFA0AA}"/>
              </a:ext>
            </a:extLst>
          </p:cNvPr>
          <p:cNvSpPr>
            <a:spLocks noGrp="1"/>
          </p:cNvSpPr>
          <p:nvPr>
            <p:ph type="body" idx="1"/>
          </p:nvPr>
        </p:nvSpPr>
        <p:spPr/>
        <p:txBody>
          <a:bodyPr>
            <a:normAutofit/>
          </a:bodyPr>
          <a:lstStyle/>
          <a:p>
            <a:r>
              <a:rPr lang="en-US" dirty="0"/>
              <a:t>How to save your activated state</a:t>
            </a:r>
          </a:p>
          <a:p>
            <a:r>
              <a:rPr lang="en-US" dirty="0"/>
              <a:t>state=toggle</a:t>
            </a:r>
          </a:p>
        </p:txBody>
      </p:sp>
    </p:spTree>
    <p:extLst>
      <p:ext uri="{BB962C8B-B14F-4D97-AF65-F5344CB8AC3E}">
        <p14:creationId xmlns:p14="http://schemas.microsoft.com/office/powerpoint/2010/main" val="368524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hape&#10;&#10;Description automatically generated with low confidence">
            <a:extLst>
              <a:ext uri="{FF2B5EF4-FFF2-40B4-BE49-F238E27FC236}">
                <a16:creationId xmlns:a16="http://schemas.microsoft.com/office/drawing/2014/main" id="{8EE09EC7-28C0-4F95-80BE-D383A05009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4381" y="2128684"/>
            <a:ext cx="2600632" cy="2600632"/>
          </a:xfrm>
          <a:prstGeom prst="rect">
            <a:avLst/>
          </a:prstGeom>
          <a:noFill/>
        </p:spPr>
      </p:pic>
      <p:sp>
        <p:nvSpPr>
          <p:cNvPr id="3" name="Title 2">
            <a:extLst>
              <a:ext uri="{FF2B5EF4-FFF2-40B4-BE49-F238E27FC236}">
                <a16:creationId xmlns:a16="http://schemas.microsoft.com/office/drawing/2014/main" id="{9AC83985-0455-405A-9CD4-EE8B670B618B}"/>
              </a:ext>
            </a:extLst>
          </p:cNvPr>
          <p:cNvSpPr>
            <a:spLocks noGrp="1"/>
          </p:cNvSpPr>
          <p:nvPr>
            <p:ph type="title"/>
          </p:nvPr>
        </p:nvSpPr>
        <p:spPr/>
        <p:txBody>
          <a:bodyPr/>
          <a:lstStyle/>
          <a:p>
            <a:r>
              <a:rPr lang="en-US" dirty="0"/>
              <a:t>Built-in &lt;input type=checkbox&gt;</a:t>
            </a:r>
          </a:p>
        </p:txBody>
      </p:sp>
      <p:sp>
        <p:nvSpPr>
          <p:cNvPr id="4" name="Content Placeholder 3">
            <a:extLst>
              <a:ext uri="{FF2B5EF4-FFF2-40B4-BE49-F238E27FC236}">
                <a16:creationId xmlns:a16="http://schemas.microsoft.com/office/drawing/2014/main" id="{0799AEAF-F66D-490B-986A-00054A3696DE}"/>
              </a:ext>
            </a:extLst>
          </p:cNvPr>
          <p:cNvSpPr>
            <a:spLocks noGrp="1"/>
          </p:cNvSpPr>
          <p:nvPr>
            <p:ph idx="1"/>
          </p:nvPr>
        </p:nvSpPr>
        <p:spPr>
          <a:xfrm>
            <a:off x="5329084" y="2128685"/>
            <a:ext cx="6024716" cy="3239730"/>
          </a:xfrm>
        </p:spPr>
        <p:txBody>
          <a:bodyPr/>
          <a:lstStyle/>
          <a:p>
            <a:r>
              <a:rPr lang="en-US" dirty="0"/>
              <a:t>Includes persistent toggle (checked)</a:t>
            </a:r>
          </a:p>
          <a:p>
            <a:r>
              <a:rPr lang="en-US" dirty="0"/>
              <a:t>User can "activate" it with keyboard/mouse to change the state.</a:t>
            </a:r>
          </a:p>
          <a:p>
            <a:r>
              <a:rPr lang="en-US" dirty="0"/>
              <a:t>Developers can leverage the toggle state (e.g., to adjust UI)</a:t>
            </a:r>
          </a:p>
          <a:p>
            <a:pPr lvl="1"/>
            <a:r>
              <a:rPr lang="en-US" dirty="0"/>
              <a:t>:checked pseudo class</a:t>
            </a:r>
          </a:p>
          <a:p>
            <a:pPr lvl="1"/>
            <a:r>
              <a:rPr lang="en-US" dirty="0"/>
              <a:t>DOM-accessible state</a:t>
            </a:r>
          </a:p>
        </p:txBody>
      </p:sp>
    </p:spTree>
    <p:extLst>
      <p:ext uri="{BB962C8B-B14F-4D97-AF65-F5344CB8AC3E}">
        <p14:creationId xmlns:p14="http://schemas.microsoft.com/office/powerpoint/2010/main" val="2202719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hape&#10;&#10;Description automatically generated with low confidence">
            <a:extLst>
              <a:ext uri="{FF2B5EF4-FFF2-40B4-BE49-F238E27FC236}">
                <a16:creationId xmlns:a16="http://schemas.microsoft.com/office/drawing/2014/main" id="{8EE09EC7-28C0-4F95-80BE-D383A05009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4381" y="2128684"/>
            <a:ext cx="2600632" cy="2600632"/>
          </a:xfrm>
          <a:prstGeom prst="rect">
            <a:avLst/>
          </a:prstGeom>
          <a:noFill/>
        </p:spPr>
      </p:pic>
      <p:sp>
        <p:nvSpPr>
          <p:cNvPr id="3" name="Title 2">
            <a:extLst>
              <a:ext uri="{FF2B5EF4-FFF2-40B4-BE49-F238E27FC236}">
                <a16:creationId xmlns:a16="http://schemas.microsoft.com/office/drawing/2014/main" id="{9AC83985-0455-405A-9CD4-EE8B670B618B}"/>
              </a:ext>
            </a:extLst>
          </p:cNvPr>
          <p:cNvSpPr>
            <a:spLocks noGrp="1"/>
          </p:cNvSpPr>
          <p:nvPr>
            <p:ph type="title"/>
          </p:nvPr>
        </p:nvSpPr>
        <p:spPr/>
        <p:txBody>
          <a:bodyPr/>
          <a:lstStyle/>
          <a:p>
            <a:r>
              <a:rPr lang="en-US" dirty="0"/>
              <a:t>Toggle</a:t>
            </a:r>
          </a:p>
        </p:txBody>
      </p:sp>
      <p:sp>
        <p:nvSpPr>
          <p:cNvPr id="4" name="Content Placeholder 3">
            <a:extLst>
              <a:ext uri="{FF2B5EF4-FFF2-40B4-BE49-F238E27FC236}">
                <a16:creationId xmlns:a16="http://schemas.microsoft.com/office/drawing/2014/main" id="{0799AEAF-F66D-490B-986A-00054A3696DE}"/>
              </a:ext>
            </a:extLst>
          </p:cNvPr>
          <p:cNvSpPr>
            <a:spLocks noGrp="1"/>
          </p:cNvSpPr>
          <p:nvPr>
            <p:ph idx="1"/>
          </p:nvPr>
        </p:nvSpPr>
        <p:spPr>
          <a:xfrm>
            <a:off x="5329084" y="2128685"/>
            <a:ext cx="6024716" cy="3239730"/>
          </a:xfrm>
        </p:spPr>
        <p:txBody>
          <a:bodyPr/>
          <a:lstStyle/>
          <a:p>
            <a:r>
              <a:rPr lang="en-US" dirty="0">
                <a:highlight>
                  <a:srgbClr val="FFFF00"/>
                </a:highlight>
              </a:rPr>
              <a:t>Add persistent toggle state</a:t>
            </a:r>
          </a:p>
          <a:p>
            <a:r>
              <a:rPr lang="en-US" dirty="0"/>
              <a:t>User can "activate" it with keyboard/mouse to change the state.</a:t>
            </a:r>
          </a:p>
          <a:p>
            <a:r>
              <a:rPr lang="en-US" dirty="0"/>
              <a:t>Developers can leverage the state (e.g., to adjust UI)</a:t>
            </a:r>
          </a:p>
          <a:p>
            <a:pPr lvl="1"/>
            <a:r>
              <a:rPr lang="en-US" dirty="0">
                <a:highlight>
                  <a:srgbClr val="FFFF00"/>
                </a:highlight>
              </a:rPr>
              <a:t>:toggle() pseudo class</a:t>
            </a:r>
          </a:p>
          <a:p>
            <a:pPr lvl="1"/>
            <a:r>
              <a:rPr lang="en-US" dirty="0"/>
              <a:t>DOM-accessible state</a:t>
            </a:r>
            <a:r>
              <a:rPr lang="en-US" dirty="0">
                <a:highlight>
                  <a:srgbClr val="FFFF00"/>
                </a:highlight>
              </a:rPr>
              <a:t> (TBD)</a:t>
            </a:r>
          </a:p>
        </p:txBody>
      </p:sp>
    </p:spTree>
    <p:extLst>
      <p:ext uri="{BB962C8B-B14F-4D97-AF65-F5344CB8AC3E}">
        <p14:creationId xmlns:p14="http://schemas.microsoft.com/office/powerpoint/2010/main" val="1850508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F22A7-2315-4150-BF74-8195333BFC72}"/>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5E2B9D7E-7CB5-490A-BBD0-1C97DF1499FB}"/>
              </a:ext>
            </a:extLst>
          </p:cNvPr>
          <p:cNvSpPr>
            <a:spLocks noGrp="1"/>
          </p:cNvSpPr>
          <p:nvPr>
            <p:ph idx="1"/>
          </p:nvPr>
        </p:nvSpPr>
        <p:spPr/>
        <p:txBody>
          <a:bodyPr>
            <a:normAutofit/>
          </a:bodyPr>
          <a:lstStyle/>
          <a:p>
            <a:r>
              <a:rPr lang="en-US" dirty="0"/>
              <a:t>General overview</a:t>
            </a:r>
          </a:p>
          <a:p>
            <a:r>
              <a:rPr lang="en-US" b="1" dirty="0"/>
              <a:t>focusgroup</a:t>
            </a:r>
            <a:r>
              <a:rPr lang="en-US" dirty="0"/>
              <a:t> concepts</a:t>
            </a:r>
          </a:p>
          <a:p>
            <a:r>
              <a:rPr lang="en-US" b="1" dirty="0"/>
              <a:t>toggle</a:t>
            </a:r>
            <a:r>
              <a:rPr lang="en-US" dirty="0"/>
              <a:t> concepts</a:t>
            </a:r>
          </a:p>
          <a:p>
            <a:r>
              <a:rPr lang="en-US" dirty="0"/>
              <a:t>Use case: Tabs</a:t>
            </a:r>
          </a:p>
          <a:p>
            <a:r>
              <a:rPr lang="en-US" dirty="0"/>
              <a:t>Discussion</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99761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B1B5B-9A6B-40D2-82E8-479A7671ECF6}"/>
              </a:ext>
            </a:extLst>
          </p:cNvPr>
          <p:cNvSpPr>
            <a:spLocks noGrp="1"/>
          </p:cNvSpPr>
          <p:nvPr>
            <p:ph type="title"/>
          </p:nvPr>
        </p:nvSpPr>
        <p:spPr/>
        <p:txBody>
          <a:bodyPr/>
          <a:lstStyle/>
          <a:p>
            <a:r>
              <a:rPr lang="en-US" dirty="0"/>
              <a:t>Concept: non-</a:t>
            </a:r>
            <a:r>
              <a:rPr lang="en-US" dirty="0" err="1"/>
              <a:t>boolean</a:t>
            </a:r>
            <a:r>
              <a:rPr lang="en-US" dirty="0"/>
              <a:t> toggles</a:t>
            </a:r>
          </a:p>
        </p:txBody>
      </p:sp>
      <p:sp>
        <p:nvSpPr>
          <p:cNvPr id="3" name="Text Placeholder 2">
            <a:extLst>
              <a:ext uri="{FF2B5EF4-FFF2-40B4-BE49-F238E27FC236}">
                <a16:creationId xmlns:a16="http://schemas.microsoft.com/office/drawing/2014/main" id="{F1D8C2F0-0D09-48A5-8E08-04278AAFA0AA}"/>
              </a:ext>
            </a:extLst>
          </p:cNvPr>
          <p:cNvSpPr>
            <a:spLocks noGrp="1"/>
          </p:cNvSpPr>
          <p:nvPr>
            <p:ph type="body" idx="1"/>
          </p:nvPr>
        </p:nvSpPr>
        <p:spPr/>
        <p:txBody>
          <a:bodyPr>
            <a:normAutofit/>
          </a:bodyPr>
          <a:lstStyle/>
          <a:p>
            <a:r>
              <a:rPr lang="en-US" dirty="0"/>
              <a:t>Support tri-level state toggles and beyond</a:t>
            </a:r>
          </a:p>
        </p:txBody>
      </p:sp>
    </p:spTree>
    <p:extLst>
      <p:ext uri="{BB962C8B-B14F-4D97-AF65-F5344CB8AC3E}">
        <p14:creationId xmlns:p14="http://schemas.microsoft.com/office/powerpoint/2010/main" val="136882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epiction of three checkboxes, each in one of three states: checked, tristate/indeterminate, and unchecked.">
            <a:extLst>
              <a:ext uri="{FF2B5EF4-FFF2-40B4-BE49-F238E27FC236}">
                <a16:creationId xmlns:a16="http://schemas.microsoft.com/office/drawing/2014/main" id="{C1014EB5-3374-48C2-BEE6-3FB641C4FF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3573" y="1914371"/>
            <a:ext cx="6272498" cy="3029257"/>
          </a:xfrm>
          <a:prstGeom prst="rect">
            <a:avLst/>
          </a:prstGeom>
          <a:noFill/>
        </p:spPr>
      </p:pic>
      <p:sp>
        <p:nvSpPr>
          <p:cNvPr id="2" name="TextBox 1">
            <a:extLst>
              <a:ext uri="{FF2B5EF4-FFF2-40B4-BE49-F238E27FC236}">
                <a16:creationId xmlns:a16="http://schemas.microsoft.com/office/drawing/2014/main" id="{3A156B66-D102-44C0-A8F7-FB70244EFDF5}"/>
              </a:ext>
            </a:extLst>
          </p:cNvPr>
          <p:cNvSpPr txBox="1"/>
          <p:nvPr/>
        </p:nvSpPr>
        <p:spPr>
          <a:xfrm>
            <a:off x="2808265" y="3942886"/>
            <a:ext cx="470000" cy="769441"/>
          </a:xfrm>
          <a:prstGeom prst="rect">
            <a:avLst/>
          </a:prstGeom>
          <a:noFill/>
        </p:spPr>
        <p:txBody>
          <a:bodyPr wrap="none" rtlCol="0">
            <a:spAutoFit/>
          </a:bodyPr>
          <a:lstStyle/>
          <a:p>
            <a:r>
              <a:rPr lang="en-US" sz="4400" dirty="0"/>
              <a:t>0</a:t>
            </a:r>
          </a:p>
        </p:txBody>
      </p:sp>
      <p:sp>
        <p:nvSpPr>
          <p:cNvPr id="3" name="TextBox 2">
            <a:extLst>
              <a:ext uri="{FF2B5EF4-FFF2-40B4-BE49-F238E27FC236}">
                <a16:creationId xmlns:a16="http://schemas.microsoft.com/office/drawing/2014/main" id="{CC464FFD-E583-4847-82D2-C1649EA19F66}"/>
              </a:ext>
            </a:extLst>
          </p:cNvPr>
          <p:cNvSpPr txBox="1"/>
          <p:nvPr/>
        </p:nvSpPr>
        <p:spPr>
          <a:xfrm>
            <a:off x="2798198" y="3058100"/>
            <a:ext cx="470000" cy="769441"/>
          </a:xfrm>
          <a:prstGeom prst="rect">
            <a:avLst/>
          </a:prstGeom>
          <a:noFill/>
        </p:spPr>
        <p:txBody>
          <a:bodyPr wrap="none" rtlCol="0">
            <a:spAutoFit/>
          </a:bodyPr>
          <a:lstStyle/>
          <a:p>
            <a:r>
              <a:rPr lang="en-US" sz="4400" dirty="0"/>
              <a:t>1</a:t>
            </a:r>
          </a:p>
        </p:txBody>
      </p:sp>
      <p:sp>
        <p:nvSpPr>
          <p:cNvPr id="5" name="TextBox 4">
            <a:extLst>
              <a:ext uri="{FF2B5EF4-FFF2-40B4-BE49-F238E27FC236}">
                <a16:creationId xmlns:a16="http://schemas.microsoft.com/office/drawing/2014/main" id="{8AE81097-9D15-4068-8D4C-DAE5AB3B1B4B}"/>
              </a:ext>
            </a:extLst>
          </p:cNvPr>
          <p:cNvSpPr txBox="1"/>
          <p:nvPr/>
        </p:nvSpPr>
        <p:spPr>
          <a:xfrm>
            <a:off x="2798198" y="2128952"/>
            <a:ext cx="393056" cy="769441"/>
          </a:xfrm>
          <a:prstGeom prst="rect">
            <a:avLst/>
          </a:prstGeom>
          <a:noFill/>
        </p:spPr>
        <p:txBody>
          <a:bodyPr wrap="square" rtlCol="0">
            <a:spAutoFit/>
          </a:bodyPr>
          <a:lstStyle/>
          <a:p>
            <a:r>
              <a:rPr lang="en-US" sz="4400" dirty="0"/>
              <a:t>2</a:t>
            </a:r>
          </a:p>
        </p:txBody>
      </p:sp>
      <p:sp>
        <p:nvSpPr>
          <p:cNvPr id="7" name="Arrow: Curved Right 6">
            <a:extLst>
              <a:ext uri="{FF2B5EF4-FFF2-40B4-BE49-F238E27FC236}">
                <a16:creationId xmlns:a16="http://schemas.microsoft.com/office/drawing/2014/main" id="{E1317965-C1CD-4625-9D1A-140B4154A6EE}"/>
              </a:ext>
            </a:extLst>
          </p:cNvPr>
          <p:cNvSpPr/>
          <p:nvPr/>
        </p:nvSpPr>
        <p:spPr>
          <a:xfrm>
            <a:off x="1367282" y="1865211"/>
            <a:ext cx="835742" cy="2809785"/>
          </a:xfrm>
          <a:prstGeom prst="curvedRightArrow">
            <a:avLst>
              <a:gd name="adj1" fmla="val 8264"/>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Right 7">
            <a:extLst>
              <a:ext uri="{FF2B5EF4-FFF2-40B4-BE49-F238E27FC236}">
                <a16:creationId xmlns:a16="http://schemas.microsoft.com/office/drawing/2014/main" id="{9EDCBCAA-19F2-40D5-B2EF-70A159AAE889}"/>
              </a:ext>
            </a:extLst>
          </p:cNvPr>
          <p:cNvSpPr/>
          <p:nvPr/>
        </p:nvSpPr>
        <p:spPr>
          <a:xfrm rot="16200000" flipV="1">
            <a:off x="1111630" y="3007959"/>
            <a:ext cx="2593136" cy="307640"/>
          </a:xfrm>
          <a:prstGeom prst="rightArrow">
            <a:avLst>
              <a:gd name="adj1" fmla="val 18039"/>
              <a:gd name="adj2" fmla="val 947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8122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epiction of three checkboxes, each in one of three states: checked, tristate/indeterminate, and unchecked.">
            <a:extLst>
              <a:ext uri="{FF2B5EF4-FFF2-40B4-BE49-F238E27FC236}">
                <a16:creationId xmlns:a16="http://schemas.microsoft.com/office/drawing/2014/main" id="{C1014EB5-3374-48C2-BEE6-3FB641C4FF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3573" y="1914371"/>
            <a:ext cx="6272498" cy="3029257"/>
          </a:xfrm>
          <a:prstGeom prst="rect">
            <a:avLst/>
          </a:prstGeom>
          <a:noFill/>
        </p:spPr>
      </p:pic>
      <p:sp>
        <p:nvSpPr>
          <p:cNvPr id="2" name="TextBox 1">
            <a:extLst>
              <a:ext uri="{FF2B5EF4-FFF2-40B4-BE49-F238E27FC236}">
                <a16:creationId xmlns:a16="http://schemas.microsoft.com/office/drawing/2014/main" id="{3A156B66-D102-44C0-A8F7-FB70244EFDF5}"/>
              </a:ext>
            </a:extLst>
          </p:cNvPr>
          <p:cNvSpPr txBox="1"/>
          <p:nvPr/>
        </p:nvSpPr>
        <p:spPr>
          <a:xfrm>
            <a:off x="2808265" y="3942886"/>
            <a:ext cx="470000" cy="769441"/>
          </a:xfrm>
          <a:prstGeom prst="rect">
            <a:avLst/>
          </a:prstGeom>
          <a:noFill/>
        </p:spPr>
        <p:txBody>
          <a:bodyPr wrap="none" rtlCol="0">
            <a:spAutoFit/>
          </a:bodyPr>
          <a:lstStyle/>
          <a:p>
            <a:r>
              <a:rPr lang="en-US" sz="4400" dirty="0"/>
              <a:t>0</a:t>
            </a:r>
          </a:p>
        </p:txBody>
      </p:sp>
      <p:sp>
        <p:nvSpPr>
          <p:cNvPr id="3" name="TextBox 2">
            <a:extLst>
              <a:ext uri="{FF2B5EF4-FFF2-40B4-BE49-F238E27FC236}">
                <a16:creationId xmlns:a16="http://schemas.microsoft.com/office/drawing/2014/main" id="{CC464FFD-E583-4847-82D2-C1649EA19F66}"/>
              </a:ext>
            </a:extLst>
          </p:cNvPr>
          <p:cNvSpPr txBox="1"/>
          <p:nvPr/>
        </p:nvSpPr>
        <p:spPr>
          <a:xfrm>
            <a:off x="2798198" y="3058100"/>
            <a:ext cx="470000" cy="769441"/>
          </a:xfrm>
          <a:prstGeom prst="rect">
            <a:avLst/>
          </a:prstGeom>
          <a:noFill/>
        </p:spPr>
        <p:txBody>
          <a:bodyPr wrap="none" rtlCol="0">
            <a:spAutoFit/>
          </a:bodyPr>
          <a:lstStyle/>
          <a:p>
            <a:r>
              <a:rPr lang="en-US" sz="4400" dirty="0"/>
              <a:t>1</a:t>
            </a:r>
          </a:p>
        </p:txBody>
      </p:sp>
      <p:sp>
        <p:nvSpPr>
          <p:cNvPr id="5" name="TextBox 4">
            <a:extLst>
              <a:ext uri="{FF2B5EF4-FFF2-40B4-BE49-F238E27FC236}">
                <a16:creationId xmlns:a16="http://schemas.microsoft.com/office/drawing/2014/main" id="{8AE81097-9D15-4068-8D4C-DAE5AB3B1B4B}"/>
              </a:ext>
            </a:extLst>
          </p:cNvPr>
          <p:cNvSpPr txBox="1"/>
          <p:nvPr/>
        </p:nvSpPr>
        <p:spPr>
          <a:xfrm>
            <a:off x="2798198" y="2128952"/>
            <a:ext cx="393056" cy="769441"/>
          </a:xfrm>
          <a:prstGeom prst="rect">
            <a:avLst/>
          </a:prstGeom>
          <a:noFill/>
        </p:spPr>
        <p:txBody>
          <a:bodyPr wrap="square" rtlCol="0">
            <a:spAutoFit/>
          </a:bodyPr>
          <a:lstStyle/>
          <a:p>
            <a:r>
              <a:rPr lang="en-US" sz="4400" dirty="0"/>
              <a:t>2</a:t>
            </a:r>
          </a:p>
        </p:txBody>
      </p:sp>
      <p:sp>
        <p:nvSpPr>
          <p:cNvPr id="7" name="Arrow: Curved Right 6">
            <a:extLst>
              <a:ext uri="{FF2B5EF4-FFF2-40B4-BE49-F238E27FC236}">
                <a16:creationId xmlns:a16="http://schemas.microsoft.com/office/drawing/2014/main" id="{E1317965-C1CD-4625-9D1A-140B4154A6EE}"/>
              </a:ext>
            </a:extLst>
          </p:cNvPr>
          <p:cNvSpPr/>
          <p:nvPr/>
        </p:nvSpPr>
        <p:spPr>
          <a:xfrm>
            <a:off x="1367282" y="1865212"/>
            <a:ext cx="835742" cy="1753060"/>
          </a:xfrm>
          <a:prstGeom prst="curvedRightArrow">
            <a:avLst>
              <a:gd name="adj1" fmla="val 8264"/>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Right 7">
            <a:extLst>
              <a:ext uri="{FF2B5EF4-FFF2-40B4-BE49-F238E27FC236}">
                <a16:creationId xmlns:a16="http://schemas.microsoft.com/office/drawing/2014/main" id="{9EDCBCAA-19F2-40D5-B2EF-70A159AAE889}"/>
              </a:ext>
            </a:extLst>
          </p:cNvPr>
          <p:cNvSpPr/>
          <p:nvPr/>
        </p:nvSpPr>
        <p:spPr>
          <a:xfrm rot="16200000" flipV="1">
            <a:off x="1111630" y="3007959"/>
            <a:ext cx="2593136" cy="307640"/>
          </a:xfrm>
          <a:prstGeom prst="rightArrow">
            <a:avLst>
              <a:gd name="adj1" fmla="val 18039"/>
              <a:gd name="adj2" fmla="val 947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2042ECEA-4083-4A1C-ABF0-812A6400FA1C}"/>
              </a:ext>
            </a:extLst>
          </p:cNvPr>
          <p:cNvSpPr txBox="1"/>
          <p:nvPr/>
        </p:nvSpPr>
        <p:spPr>
          <a:xfrm>
            <a:off x="1077100" y="1061885"/>
            <a:ext cx="2354555" cy="523220"/>
          </a:xfrm>
          <a:prstGeom prst="rect">
            <a:avLst/>
          </a:prstGeom>
          <a:noFill/>
        </p:spPr>
        <p:txBody>
          <a:bodyPr wrap="none" rtlCol="0">
            <a:spAutoFit/>
          </a:bodyPr>
          <a:lstStyle/>
          <a:p>
            <a:r>
              <a:rPr lang="en-US" sz="2800" dirty="0"/>
              <a:t>"sticky" cycling</a:t>
            </a:r>
          </a:p>
        </p:txBody>
      </p:sp>
    </p:spTree>
    <p:extLst>
      <p:ext uri="{BB962C8B-B14F-4D97-AF65-F5344CB8AC3E}">
        <p14:creationId xmlns:p14="http://schemas.microsoft.com/office/powerpoint/2010/main" val="3155852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B1B5B-9A6B-40D2-82E8-479A7671ECF6}"/>
              </a:ext>
            </a:extLst>
          </p:cNvPr>
          <p:cNvSpPr>
            <a:spLocks noGrp="1"/>
          </p:cNvSpPr>
          <p:nvPr>
            <p:ph type="title"/>
          </p:nvPr>
        </p:nvSpPr>
        <p:spPr/>
        <p:txBody>
          <a:bodyPr/>
          <a:lstStyle/>
          <a:p>
            <a:r>
              <a:rPr lang="en-US" dirty="0"/>
              <a:t>Concept: toggle scopes</a:t>
            </a:r>
          </a:p>
        </p:txBody>
      </p:sp>
      <p:sp>
        <p:nvSpPr>
          <p:cNvPr id="3" name="Text Placeholder 2">
            <a:extLst>
              <a:ext uri="{FF2B5EF4-FFF2-40B4-BE49-F238E27FC236}">
                <a16:creationId xmlns:a16="http://schemas.microsoft.com/office/drawing/2014/main" id="{F1D8C2F0-0D09-48A5-8E08-04278AAFA0AA}"/>
              </a:ext>
            </a:extLst>
          </p:cNvPr>
          <p:cNvSpPr>
            <a:spLocks noGrp="1"/>
          </p:cNvSpPr>
          <p:nvPr>
            <p:ph type="body" idx="1"/>
          </p:nvPr>
        </p:nvSpPr>
        <p:spPr/>
        <p:txBody>
          <a:bodyPr>
            <a:normAutofit/>
          </a:bodyPr>
          <a:lstStyle/>
          <a:p>
            <a:r>
              <a:rPr lang="en-US" dirty="0"/>
              <a:t>Activation element is separable from the toggle-containing element</a:t>
            </a:r>
          </a:p>
        </p:txBody>
      </p:sp>
    </p:spTree>
    <p:extLst>
      <p:ext uri="{BB962C8B-B14F-4D97-AF65-F5344CB8AC3E}">
        <p14:creationId xmlns:p14="http://schemas.microsoft.com/office/powerpoint/2010/main" val="3000172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a:extLst>
              <a:ext uri="{FF2B5EF4-FFF2-40B4-BE49-F238E27FC236}">
                <a16:creationId xmlns:a16="http://schemas.microsoft.com/office/drawing/2014/main" id="{706C9FF4-EDB1-442A-906F-4C6B6E142324}"/>
              </a:ext>
            </a:extLst>
          </p:cNvPr>
          <p:cNvSpPr/>
          <p:nvPr/>
        </p:nvSpPr>
        <p:spPr>
          <a:xfrm>
            <a:off x="2302547" y="1976283"/>
            <a:ext cx="4542504" cy="4227871"/>
          </a:xfrm>
          <a:prstGeom prst="triangl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alpha val="0"/>
                </a:schemeClr>
              </a:gs>
            </a:gsLst>
            <a:lin ang="5400000" scaled="1"/>
            <a:tileRect/>
          </a:grad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681A030-9395-4375-8FC9-54F38C85F007}"/>
              </a:ext>
            </a:extLst>
          </p:cNvPr>
          <p:cNvSpPr/>
          <p:nvPr/>
        </p:nvSpPr>
        <p:spPr>
          <a:xfrm>
            <a:off x="4437466" y="157318"/>
            <a:ext cx="1115123" cy="109995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B65C9CB-36CE-47BC-ABD4-FADF5BC52DBC}"/>
              </a:ext>
            </a:extLst>
          </p:cNvPr>
          <p:cNvSpPr/>
          <p:nvPr/>
        </p:nvSpPr>
        <p:spPr>
          <a:xfrm>
            <a:off x="2833009" y="1727629"/>
            <a:ext cx="842458" cy="830997"/>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A757A4C-D4EF-44A4-A60B-784765CE9365}"/>
              </a:ext>
            </a:extLst>
          </p:cNvPr>
          <p:cNvSpPr/>
          <p:nvPr/>
        </p:nvSpPr>
        <p:spPr>
          <a:xfrm>
            <a:off x="4152570" y="1744586"/>
            <a:ext cx="842458" cy="830997"/>
          </a:xfrm>
          <a:prstGeom prst="ellipse">
            <a:avLst/>
          </a:prstGeom>
          <a:noFill/>
          <a:ln w="38100">
            <a:solidFill>
              <a:srgbClr val="FFC000"/>
            </a:solidFill>
          </a:ln>
          <a:effectLst>
            <a:glow rad="63500">
              <a:schemeClr val="bg1">
                <a:alpha val="88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FC195AAF-96C5-4740-88F7-E01E258AE548}"/>
              </a:ext>
            </a:extLst>
          </p:cNvPr>
          <p:cNvSpPr/>
          <p:nvPr/>
        </p:nvSpPr>
        <p:spPr>
          <a:xfrm>
            <a:off x="5448629" y="1744586"/>
            <a:ext cx="842458" cy="830997"/>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8A380CF5-8A00-4359-8639-CCA6F73B0BE5}"/>
              </a:ext>
            </a:extLst>
          </p:cNvPr>
          <p:cNvSpPr/>
          <p:nvPr/>
        </p:nvSpPr>
        <p:spPr>
          <a:xfrm>
            <a:off x="6699965" y="1727628"/>
            <a:ext cx="842458" cy="830997"/>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32D75E44-3FA0-47E2-ABC0-D7D849F1F248}"/>
              </a:ext>
            </a:extLst>
          </p:cNvPr>
          <p:cNvSpPr txBox="1"/>
          <p:nvPr/>
        </p:nvSpPr>
        <p:spPr>
          <a:xfrm>
            <a:off x="3008671" y="522628"/>
            <a:ext cx="1340110" cy="369332"/>
          </a:xfrm>
          <a:prstGeom prst="rect">
            <a:avLst/>
          </a:prstGeom>
          <a:noFill/>
        </p:spPr>
        <p:txBody>
          <a:bodyPr wrap="none" rtlCol="0">
            <a:spAutoFit/>
          </a:bodyPr>
          <a:lstStyle/>
          <a:p>
            <a:r>
              <a:rPr lang="en-US" dirty="0"/>
              <a:t>parent node</a:t>
            </a:r>
          </a:p>
        </p:txBody>
      </p:sp>
      <p:sp>
        <p:nvSpPr>
          <p:cNvPr id="24" name="TextBox 23">
            <a:extLst>
              <a:ext uri="{FF2B5EF4-FFF2-40B4-BE49-F238E27FC236}">
                <a16:creationId xmlns:a16="http://schemas.microsoft.com/office/drawing/2014/main" id="{B8EC2445-0E0E-4871-9B69-1CA808B7B5F1}"/>
              </a:ext>
            </a:extLst>
          </p:cNvPr>
          <p:cNvSpPr txBox="1"/>
          <p:nvPr/>
        </p:nvSpPr>
        <p:spPr>
          <a:xfrm>
            <a:off x="972150" y="1958460"/>
            <a:ext cx="1732205" cy="369332"/>
          </a:xfrm>
          <a:prstGeom prst="rect">
            <a:avLst/>
          </a:prstGeom>
          <a:noFill/>
        </p:spPr>
        <p:txBody>
          <a:bodyPr wrap="none" rtlCol="0">
            <a:spAutoFit/>
          </a:bodyPr>
          <a:lstStyle/>
          <a:p>
            <a:r>
              <a:rPr lang="en-US" dirty="0"/>
              <a:t>previous siblings</a:t>
            </a:r>
          </a:p>
        </p:txBody>
      </p:sp>
      <p:sp>
        <p:nvSpPr>
          <p:cNvPr id="25" name="TextBox 24">
            <a:extLst>
              <a:ext uri="{FF2B5EF4-FFF2-40B4-BE49-F238E27FC236}">
                <a16:creationId xmlns:a16="http://schemas.microsoft.com/office/drawing/2014/main" id="{17AD40A8-45B8-45E0-9CCA-EF1A837A0601}"/>
              </a:ext>
            </a:extLst>
          </p:cNvPr>
          <p:cNvSpPr txBox="1"/>
          <p:nvPr/>
        </p:nvSpPr>
        <p:spPr>
          <a:xfrm>
            <a:off x="7744053" y="1958460"/>
            <a:ext cx="1339277" cy="369332"/>
          </a:xfrm>
          <a:prstGeom prst="rect">
            <a:avLst/>
          </a:prstGeom>
          <a:noFill/>
        </p:spPr>
        <p:txBody>
          <a:bodyPr wrap="none" rtlCol="0">
            <a:spAutoFit/>
          </a:bodyPr>
          <a:lstStyle/>
          <a:p>
            <a:r>
              <a:rPr lang="en-US" dirty="0"/>
              <a:t>next siblings</a:t>
            </a:r>
          </a:p>
        </p:txBody>
      </p:sp>
      <p:sp>
        <p:nvSpPr>
          <p:cNvPr id="30" name="TextBox 29">
            <a:extLst>
              <a:ext uri="{FF2B5EF4-FFF2-40B4-BE49-F238E27FC236}">
                <a16:creationId xmlns:a16="http://schemas.microsoft.com/office/drawing/2014/main" id="{791A8CC6-F622-46F4-92D0-1498185BBA6D}"/>
              </a:ext>
            </a:extLst>
          </p:cNvPr>
          <p:cNvSpPr txBox="1"/>
          <p:nvPr/>
        </p:nvSpPr>
        <p:spPr>
          <a:xfrm rot="17885558">
            <a:off x="2489944" y="3526892"/>
            <a:ext cx="1290097" cy="646331"/>
          </a:xfrm>
          <a:prstGeom prst="rect">
            <a:avLst/>
          </a:prstGeom>
          <a:noFill/>
        </p:spPr>
        <p:txBody>
          <a:bodyPr wrap="none" rtlCol="0">
            <a:spAutoFit/>
          </a:bodyPr>
          <a:lstStyle/>
          <a:p>
            <a:r>
              <a:rPr lang="en-US" sz="3600" b="1" dirty="0"/>
              <a:t>scope</a:t>
            </a:r>
          </a:p>
        </p:txBody>
      </p:sp>
      <p:sp>
        <p:nvSpPr>
          <p:cNvPr id="2052" name="Oval 2051">
            <a:extLst>
              <a:ext uri="{FF2B5EF4-FFF2-40B4-BE49-F238E27FC236}">
                <a16:creationId xmlns:a16="http://schemas.microsoft.com/office/drawing/2014/main" id="{92B36CA0-8607-4247-B0B7-3489C6F6540A}"/>
              </a:ext>
            </a:extLst>
          </p:cNvPr>
          <p:cNvSpPr/>
          <p:nvPr/>
        </p:nvSpPr>
        <p:spPr>
          <a:xfrm>
            <a:off x="4329380" y="1856676"/>
            <a:ext cx="480869" cy="5030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3" name="TextBox 2052">
            <a:extLst>
              <a:ext uri="{FF2B5EF4-FFF2-40B4-BE49-F238E27FC236}">
                <a16:creationId xmlns:a16="http://schemas.microsoft.com/office/drawing/2014/main" id="{D2F812DF-96E7-4558-8FB6-44FACFE0993F}"/>
              </a:ext>
            </a:extLst>
          </p:cNvPr>
          <p:cNvSpPr txBox="1"/>
          <p:nvPr/>
        </p:nvSpPr>
        <p:spPr>
          <a:xfrm>
            <a:off x="6032233" y="4229741"/>
            <a:ext cx="4086247" cy="461665"/>
          </a:xfrm>
          <a:prstGeom prst="rect">
            <a:avLst/>
          </a:prstGeom>
          <a:noFill/>
        </p:spPr>
        <p:txBody>
          <a:bodyPr wrap="none" rtlCol="0">
            <a:spAutoFit/>
          </a:bodyPr>
          <a:lstStyle/>
          <a:p>
            <a:r>
              <a:rPr lang="en-US" sz="2400" dirty="0"/>
              <a:t>User activation </a:t>
            </a:r>
            <a:r>
              <a:rPr lang="en-US" dirty="0"/>
              <a:t>(e.g., click/enter key)</a:t>
            </a:r>
          </a:p>
        </p:txBody>
      </p:sp>
      <p:sp>
        <p:nvSpPr>
          <p:cNvPr id="2054" name="TextBox 2053">
            <a:extLst>
              <a:ext uri="{FF2B5EF4-FFF2-40B4-BE49-F238E27FC236}">
                <a16:creationId xmlns:a16="http://schemas.microsoft.com/office/drawing/2014/main" id="{23BA5621-B4F5-49B8-8F8D-2499414D8EF4}"/>
              </a:ext>
            </a:extLst>
          </p:cNvPr>
          <p:cNvSpPr txBox="1"/>
          <p:nvPr/>
        </p:nvSpPr>
        <p:spPr>
          <a:xfrm>
            <a:off x="3645971" y="1356070"/>
            <a:ext cx="2072362" cy="369332"/>
          </a:xfrm>
          <a:prstGeom prst="rect">
            <a:avLst/>
          </a:prstGeom>
          <a:noFill/>
        </p:spPr>
        <p:txBody>
          <a:bodyPr wrap="none" rtlCol="0">
            <a:spAutoFit/>
          </a:bodyPr>
          <a:lstStyle/>
          <a:p>
            <a:r>
              <a:rPr lang="en-US" dirty="0"/>
              <a:t>element with toggle</a:t>
            </a:r>
          </a:p>
        </p:txBody>
      </p:sp>
      <p:sp>
        <p:nvSpPr>
          <p:cNvPr id="2049" name="Freeform: Shape 2048">
            <a:extLst>
              <a:ext uri="{FF2B5EF4-FFF2-40B4-BE49-F238E27FC236}">
                <a16:creationId xmlns:a16="http://schemas.microsoft.com/office/drawing/2014/main" id="{C1A0A864-346A-4F66-B70C-60E18DCAC2D6}"/>
              </a:ext>
            </a:extLst>
          </p:cNvPr>
          <p:cNvSpPr/>
          <p:nvPr/>
        </p:nvSpPr>
        <p:spPr>
          <a:xfrm>
            <a:off x="3969631" y="2359742"/>
            <a:ext cx="1313914" cy="2458064"/>
          </a:xfrm>
          <a:custGeom>
            <a:avLst/>
            <a:gdLst>
              <a:gd name="connsiteX0" fmla="*/ 720359 w 1313914"/>
              <a:gd name="connsiteY0" fmla="*/ 2458064 h 2458064"/>
              <a:gd name="connsiteX1" fmla="*/ 2604 w 1313914"/>
              <a:gd name="connsiteY1" fmla="*/ 1691148 h 2458064"/>
              <a:gd name="connsiteX2" fmla="*/ 946501 w 1313914"/>
              <a:gd name="connsiteY2" fmla="*/ 1229032 h 2458064"/>
              <a:gd name="connsiteX3" fmla="*/ 1300462 w 1313914"/>
              <a:gd name="connsiteY3" fmla="*/ 1592825 h 2458064"/>
              <a:gd name="connsiteX4" fmla="*/ 1182475 w 1313914"/>
              <a:gd name="connsiteY4" fmla="*/ 1946787 h 2458064"/>
              <a:gd name="connsiteX5" fmla="*/ 651533 w 1313914"/>
              <a:gd name="connsiteY5" fmla="*/ 1877961 h 2458064"/>
              <a:gd name="connsiteX6" fmla="*/ 297572 w 1313914"/>
              <a:gd name="connsiteY6" fmla="*/ 1258529 h 2458064"/>
              <a:gd name="connsiteX7" fmla="*/ 612204 w 1313914"/>
              <a:gd name="connsiteY7" fmla="*/ 796413 h 2458064"/>
              <a:gd name="connsiteX8" fmla="*/ 681030 w 1313914"/>
              <a:gd name="connsiteY8" fmla="*/ 383458 h 2458064"/>
              <a:gd name="connsiteX9" fmla="*/ 513882 w 1313914"/>
              <a:gd name="connsiteY9" fmla="*/ 0 h 245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3914" h="2458064">
                <a:moveTo>
                  <a:pt x="720359" y="2458064"/>
                </a:moveTo>
                <a:cubicBezTo>
                  <a:pt x="342636" y="2177025"/>
                  <a:pt x="-35086" y="1895986"/>
                  <a:pt x="2604" y="1691148"/>
                </a:cubicBezTo>
                <a:cubicBezTo>
                  <a:pt x="40294" y="1486310"/>
                  <a:pt x="730191" y="1245419"/>
                  <a:pt x="946501" y="1229032"/>
                </a:cubicBezTo>
                <a:cubicBezTo>
                  <a:pt x="1162811" y="1212645"/>
                  <a:pt x="1261133" y="1473199"/>
                  <a:pt x="1300462" y="1592825"/>
                </a:cubicBezTo>
                <a:cubicBezTo>
                  <a:pt x="1339791" y="1712451"/>
                  <a:pt x="1290630" y="1899264"/>
                  <a:pt x="1182475" y="1946787"/>
                </a:cubicBezTo>
                <a:cubicBezTo>
                  <a:pt x="1074320" y="1994310"/>
                  <a:pt x="799017" y="1992671"/>
                  <a:pt x="651533" y="1877961"/>
                </a:cubicBezTo>
                <a:cubicBezTo>
                  <a:pt x="504049" y="1763251"/>
                  <a:pt x="304127" y="1438787"/>
                  <a:pt x="297572" y="1258529"/>
                </a:cubicBezTo>
                <a:cubicBezTo>
                  <a:pt x="291017" y="1078271"/>
                  <a:pt x="548294" y="942258"/>
                  <a:pt x="612204" y="796413"/>
                </a:cubicBezTo>
                <a:cubicBezTo>
                  <a:pt x="676114" y="650568"/>
                  <a:pt x="697417" y="516193"/>
                  <a:pt x="681030" y="383458"/>
                </a:cubicBezTo>
                <a:cubicBezTo>
                  <a:pt x="664643" y="250723"/>
                  <a:pt x="589262" y="125361"/>
                  <a:pt x="513882" y="0"/>
                </a:cubicBezTo>
              </a:path>
            </a:pathLst>
          </a:custGeom>
          <a:noFill/>
          <a:ln w="381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5" name="TextBox 2054">
            <a:extLst>
              <a:ext uri="{FF2B5EF4-FFF2-40B4-BE49-F238E27FC236}">
                <a16:creationId xmlns:a16="http://schemas.microsoft.com/office/drawing/2014/main" id="{9088B8B7-DF2E-4ECF-9C9E-94B3E8A05BBA}"/>
              </a:ext>
            </a:extLst>
          </p:cNvPr>
          <p:cNvSpPr txBox="1"/>
          <p:nvPr/>
        </p:nvSpPr>
        <p:spPr>
          <a:xfrm>
            <a:off x="4010340" y="5599000"/>
            <a:ext cx="1809598" cy="369332"/>
          </a:xfrm>
          <a:prstGeom prst="rect">
            <a:avLst/>
          </a:prstGeom>
          <a:noFill/>
        </p:spPr>
        <p:txBody>
          <a:bodyPr wrap="none" rtlCol="0">
            <a:spAutoFit/>
          </a:bodyPr>
          <a:lstStyle/>
          <a:p>
            <a:r>
              <a:rPr lang="en-US" dirty="0"/>
              <a:t>descendant node</a:t>
            </a:r>
          </a:p>
        </p:txBody>
      </p:sp>
      <p:sp>
        <p:nvSpPr>
          <p:cNvPr id="2056" name="Oval 2055">
            <a:extLst>
              <a:ext uri="{FF2B5EF4-FFF2-40B4-BE49-F238E27FC236}">
                <a16:creationId xmlns:a16="http://schemas.microsoft.com/office/drawing/2014/main" id="{9F399BE9-07C5-40BE-B024-479B065DF003}"/>
              </a:ext>
            </a:extLst>
          </p:cNvPr>
          <p:cNvSpPr/>
          <p:nvPr/>
        </p:nvSpPr>
        <p:spPr>
          <a:xfrm>
            <a:off x="4523629" y="4759091"/>
            <a:ext cx="842458" cy="830997"/>
          </a:xfrm>
          <a:prstGeom prst="ellipse">
            <a:avLst/>
          </a:prstGeom>
          <a:noFill/>
          <a:ln w="38100">
            <a:solidFill>
              <a:srgbClr val="FFC000"/>
            </a:solidFill>
          </a:ln>
          <a:effectLst>
            <a:glow rad="63500">
              <a:schemeClr val="bg1">
                <a:alpha val="88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Lightning Bolt 28">
            <a:extLst>
              <a:ext uri="{FF2B5EF4-FFF2-40B4-BE49-F238E27FC236}">
                <a16:creationId xmlns:a16="http://schemas.microsoft.com/office/drawing/2014/main" id="{3E9B7C22-D5B9-4C4F-9F9F-8413A4B35284}"/>
              </a:ext>
            </a:extLst>
          </p:cNvPr>
          <p:cNvSpPr/>
          <p:nvPr/>
        </p:nvSpPr>
        <p:spPr>
          <a:xfrm flipH="1">
            <a:off x="5068169" y="4197883"/>
            <a:ext cx="964063" cy="830997"/>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50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ECA974-B895-4F83-93BD-FA7E76529872}"/>
              </a:ext>
            </a:extLst>
          </p:cNvPr>
          <p:cNvSpPr/>
          <p:nvPr/>
        </p:nvSpPr>
        <p:spPr>
          <a:xfrm>
            <a:off x="4550682" y="1984274"/>
            <a:ext cx="4944403" cy="4227871"/>
          </a:xfrm>
          <a:custGeom>
            <a:avLst/>
            <a:gdLst>
              <a:gd name="connsiteX0" fmla="*/ 0 w 2702648"/>
              <a:gd name="connsiteY0" fmla="*/ 0 h 4227871"/>
              <a:gd name="connsiteX1" fmla="*/ 2702648 w 2702648"/>
              <a:gd name="connsiteY1" fmla="*/ 0 h 4227871"/>
              <a:gd name="connsiteX2" fmla="*/ 2702648 w 2702648"/>
              <a:gd name="connsiteY2" fmla="*/ 4227871 h 4227871"/>
              <a:gd name="connsiteX3" fmla="*/ 0 w 2702648"/>
              <a:gd name="connsiteY3" fmla="*/ 4227871 h 4227871"/>
              <a:gd name="connsiteX4" fmla="*/ 0 w 2702648"/>
              <a:gd name="connsiteY4" fmla="*/ 0 h 4227871"/>
              <a:gd name="connsiteX0" fmla="*/ 0 w 4944403"/>
              <a:gd name="connsiteY0" fmla="*/ 0 h 4227871"/>
              <a:gd name="connsiteX1" fmla="*/ 2702648 w 4944403"/>
              <a:gd name="connsiteY1" fmla="*/ 0 h 4227871"/>
              <a:gd name="connsiteX2" fmla="*/ 4944403 w 4944403"/>
              <a:gd name="connsiteY2" fmla="*/ 4218039 h 4227871"/>
              <a:gd name="connsiteX3" fmla="*/ 0 w 4944403"/>
              <a:gd name="connsiteY3" fmla="*/ 4227871 h 4227871"/>
              <a:gd name="connsiteX4" fmla="*/ 0 w 4944403"/>
              <a:gd name="connsiteY4" fmla="*/ 0 h 4227871"/>
              <a:gd name="connsiteX0" fmla="*/ 0 w 4944403"/>
              <a:gd name="connsiteY0" fmla="*/ 0 h 4218039"/>
              <a:gd name="connsiteX1" fmla="*/ 2702648 w 4944403"/>
              <a:gd name="connsiteY1" fmla="*/ 0 h 4218039"/>
              <a:gd name="connsiteX2" fmla="*/ 4944403 w 4944403"/>
              <a:gd name="connsiteY2" fmla="*/ 4218039 h 4218039"/>
              <a:gd name="connsiteX3" fmla="*/ 2202426 w 4944403"/>
              <a:gd name="connsiteY3" fmla="*/ 4208206 h 4218039"/>
              <a:gd name="connsiteX4" fmla="*/ 0 w 4944403"/>
              <a:gd name="connsiteY4" fmla="*/ 0 h 4218039"/>
              <a:gd name="connsiteX0" fmla="*/ 0 w 4944403"/>
              <a:gd name="connsiteY0" fmla="*/ 0 h 4227871"/>
              <a:gd name="connsiteX1" fmla="*/ 2702648 w 4944403"/>
              <a:gd name="connsiteY1" fmla="*/ 0 h 4227871"/>
              <a:gd name="connsiteX2" fmla="*/ 4944403 w 4944403"/>
              <a:gd name="connsiteY2" fmla="*/ 4218039 h 4227871"/>
              <a:gd name="connsiteX3" fmla="*/ 2261419 w 4944403"/>
              <a:gd name="connsiteY3" fmla="*/ 4227871 h 4227871"/>
              <a:gd name="connsiteX4" fmla="*/ 0 w 4944403"/>
              <a:gd name="connsiteY4" fmla="*/ 0 h 42278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4403" h="4227871">
                <a:moveTo>
                  <a:pt x="0" y="0"/>
                </a:moveTo>
                <a:lnTo>
                  <a:pt x="2702648" y="0"/>
                </a:lnTo>
                <a:lnTo>
                  <a:pt x="4944403" y="4218039"/>
                </a:lnTo>
                <a:lnTo>
                  <a:pt x="2261419" y="4227871"/>
                </a:lnTo>
                <a:lnTo>
                  <a:pt x="0" y="0"/>
                </a:lnTo>
                <a:close/>
              </a:path>
            </a:pathLst>
          </a:custGeom>
          <a:gradFill flip="none" rotWithShape="1">
            <a:gsLst>
              <a:gs pos="0">
                <a:schemeClr val="accent1">
                  <a:tint val="66000"/>
                  <a:satMod val="160000"/>
                </a:schemeClr>
              </a:gs>
              <a:gs pos="50000">
                <a:schemeClr val="accent1">
                  <a:tint val="44500"/>
                  <a:satMod val="160000"/>
                </a:schemeClr>
              </a:gs>
              <a:gs pos="100000">
                <a:schemeClr val="accent1">
                  <a:tint val="23500"/>
                  <a:satMod val="160000"/>
                  <a:alpha val="0"/>
                </a:schemeClr>
              </a:gs>
            </a:gsLst>
            <a:lin ang="5400000" scaled="1"/>
            <a:tileRect/>
          </a:grad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a:extLst>
              <a:ext uri="{FF2B5EF4-FFF2-40B4-BE49-F238E27FC236}">
                <a16:creationId xmlns:a16="http://schemas.microsoft.com/office/drawing/2014/main" id="{706C9FF4-EDB1-442A-906F-4C6B6E142324}"/>
              </a:ext>
            </a:extLst>
          </p:cNvPr>
          <p:cNvSpPr/>
          <p:nvPr/>
        </p:nvSpPr>
        <p:spPr>
          <a:xfrm>
            <a:off x="2302547" y="1976283"/>
            <a:ext cx="4542504" cy="4227871"/>
          </a:xfrm>
          <a:prstGeom prst="triangl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alpha val="0"/>
                </a:schemeClr>
              </a:gs>
            </a:gsLst>
            <a:lin ang="5400000" scaled="1"/>
            <a:tileRect/>
          </a:grad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681A030-9395-4375-8FC9-54F38C85F007}"/>
              </a:ext>
            </a:extLst>
          </p:cNvPr>
          <p:cNvSpPr/>
          <p:nvPr/>
        </p:nvSpPr>
        <p:spPr>
          <a:xfrm>
            <a:off x="4437466" y="157318"/>
            <a:ext cx="1115123" cy="109995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B65C9CB-36CE-47BC-ABD4-FADF5BC52DBC}"/>
              </a:ext>
            </a:extLst>
          </p:cNvPr>
          <p:cNvSpPr/>
          <p:nvPr/>
        </p:nvSpPr>
        <p:spPr>
          <a:xfrm>
            <a:off x="2833009" y="1727629"/>
            <a:ext cx="842458" cy="830997"/>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32D75E44-3FA0-47E2-ABC0-D7D849F1F248}"/>
              </a:ext>
            </a:extLst>
          </p:cNvPr>
          <p:cNvSpPr txBox="1"/>
          <p:nvPr/>
        </p:nvSpPr>
        <p:spPr>
          <a:xfrm>
            <a:off x="3008671" y="522628"/>
            <a:ext cx="1340110" cy="369332"/>
          </a:xfrm>
          <a:prstGeom prst="rect">
            <a:avLst/>
          </a:prstGeom>
          <a:noFill/>
        </p:spPr>
        <p:txBody>
          <a:bodyPr wrap="none" rtlCol="0">
            <a:spAutoFit/>
          </a:bodyPr>
          <a:lstStyle/>
          <a:p>
            <a:r>
              <a:rPr lang="en-US" dirty="0"/>
              <a:t>parent node</a:t>
            </a:r>
          </a:p>
        </p:txBody>
      </p:sp>
      <p:sp>
        <p:nvSpPr>
          <p:cNvPr id="24" name="TextBox 23">
            <a:extLst>
              <a:ext uri="{FF2B5EF4-FFF2-40B4-BE49-F238E27FC236}">
                <a16:creationId xmlns:a16="http://schemas.microsoft.com/office/drawing/2014/main" id="{B8EC2445-0E0E-4871-9B69-1CA808B7B5F1}"/>
              </a:ext>
            </a:extLst>
          </p:cNvPr>
          <p:cNvSpPr txBox="1"/>
          <p:nvPr/>
        </p:nvSpPr>
        <p:spPr>
          <a:xfrm>
            <a:off x="972150" y="1958460"/>
            <a:ext cx="1732205" cy="369332"/>
          </a:xfrm>
          <a:prstGeom prst="rect">
            <a:avLst/>
          </a:prstGeom>
          <a:noFill/>
        </p:spPr>
        <p:txBody>
          <a:bodyPr wrap="none" rtlCol="0">
            <a:spAutoFit/>
          </a:bodyPr>
          <a:lstStyle/>
          <a:p>
            <a:r>
              <a:rPr lang="en-US" dirty="0"/>
              <a:t>previous siblings</a:t>
            </a:r>
          </a:p>
        </p:txBody>
      </p:sp>
      <p:sp>
        <p:nvSpPr>
          <p:cNvPr id="25" name="TextBox 24">
            <a:extLst>
              <a:ext uri="{FF2B5EF4-FFF2-40B4-BE49-F238E27FC236}">
                <a16:creationId xmlns:a16="http://schemas.microsoft.com/office/drawing/2014/main" id="{17AD40A8-45B8-45E0-9CCA-EF1A837A0601}"/>
              </a:ext>
            </a:extLst>
          </p:cNvPr>
          <p:cNvSpPr txBox="1"/>
          <p:nvPr/>
        </p:nvSpPr>
        <p:spPr>
          <a:xfrm>
            <a:off x="7744053" y="1958460"/>
            <a:ext cx="1339277" cy="369332"/>
          </a:xfrm>
          <a:prstGeom prst="rect">
            <a:avLst/>
          </a:prstGeom>
          <a:noFill/>
        </p:spPr>
        <p:txBody>
          <a:bodyPr wrap="none" rtlCol="0">
            <a:spAutoFit/>
          </a:bodyPr>
          <a:lstStyle/>
          <a:p>
            <a:r>
              <a:rPr lang="en-US" dirty="0"/>
              <a:t>next siblings</a:t>
            </a:r>
          </a:p>
        </p:txBody>
      </p:sp>
      <p:sp>
        <p:nvSpPr>
          <p:cNvPr id="30" name="TextBox 29">
            <a:extLst>
              <a:ext uri="{FF2B5EF4-FFF2-40B4-BE49-F238E27FC236}">
                <a16:creationId xmlns:a16="http://schemas.microsoft.com/office/drawing/2014/main" id="{791A8CC6-F622-46F4-92D0-1498185BBA6D}"/>
              </a:ext>
            </a:extLst>
          </p:cNvPr>
          <p:cNvSpPr txBox="1"/>
          <p:nvPr/>
        </p:nvSpPr>
        <p:spPr>
          <a:xfrm rot="3712843">
            <a:off x="7245578" y="3018334"/>
            <a:ext cx="2333652" cy="646331"/>
          </a:xfrm>
          <a:prstGeom prst="rect">
            <a:avLst/>
          </a:prstGeom>
          <a:noFill/>
        </p:spPr>
        <p:txBody>
          <a:bodyPr wrap="none" rtlCol="0">
            <a:spAutoFit/>
          </a:bodyPr>
          <a:lstStyle/>
          <a:p>
            <a:r>
              <a:rPr lang="en-US" sz="3600" b="1" dirty="0"/>
              <a:t>wide scope</a:t>
            </a:r>
          </a:p>
        </p:txBody>
      </p:sp>
      <p:sp>
        <p:nvSpPr>
          <p:cNvPr id="2052" name="Oval 2051">
            <a:extLst>
              <a:ext uri="{FF2B5EF4-FFF2-40B4-BE49-F238E27FC236}">
                <a16:creationId xmlns:a16="http://schemas.microsoft.com/office/drawing/2014/main" id="{92B36CA0-8607-4247-B0B7-3489C6F6540A}"/>
              </a:ext>
            </a:extLst>
          </p:cNvPr>
          <p:cNvSpPr/>
          <p:nvPr/>
        </p:nvSpPr>
        <p:spPr>
          <a:xfrm>
            <a:off x="4329380" y="1856676"/>
            <a:ext cx="480869" cy="5030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3" name="TextBox 2052">
            <a:extLst>
              <a:ext uri="{FF2B5EF4-FFF2-40B4-BE49-F238E27FC236}">
                <a16:creationId xmlns:a16="http://schemas.microsoft.com/office/drawing/2014/main" id="{D2F812DF-96E7-4558-8FB6-44FACFE0993F}"/>
              </a:ext>
            </a:extLst>
          </p:cNvPr>
          <p:cNvSpPr txBox="1"/>
          <p:nvPr/>
        </p:nvSpPr>
        <p:spPr>
          <a:xfrm>
            <a:off x="9191893" y="4501416"/>
            <a:ext cx="2301711" cy="738664"/>
          </a:xfrm>
          <a:prstGeom prst="rect">
            <a:avLst/>
          </a:prstGeom>
          <a:noFill/>
        </p:spPr>
        <p:txBody>
          <a:bodyPr wrap="square" rtlCol="0">
            <a:spAutoFit/>
          </a:bodyPr>
          <a:lstStyle/>
          <a:p>
            <a:r>
              <a:rPr lang="en-US" sz="2400" dirty="0"/>
              <a:t>User activation</a:t>
            </a:r>
            <a:br>
              <a:rPr lang="en-US" sz="2400" dirty="0"/>
            </a:br>
            <a:r>
              <a:rPr lang="en-US" dirty="0"/>
              <a:t>(e.g., click/enter key)</a:t>
            </a:r>
          </a:p>
        </p:txBody>
      </p:sp>
      <p:sp>
        <p:nvSpPr>
          <p:cNvPr id="2054" name="TextBox 2053">
            <a:extLst>
              <a:ext uri="{FF2B5EF4-FFF2-40B4-BE49-F238E27FC236}">
                <a16:creationId xmlns:a16="http://schemas.microsoft.com/office/drawing/2014/main" id="{23BA5621-B4F5-49B8-8F8D-2499414D8EF4}"/>
              </a:ext>
            </a:extLst>
          </p:cNvPr>
          <p:cNvSpPr txBox="1"/>
          <p:nvPr/>
        </p:nvSpPr>
        <p:spPr>
          <a:xfrm>
            <a:off x="3645971" y="1356070"/>
            <a:ext cx="2072362" cy="369332"/>
          </a:xfrm>
          <a:prstGeom prst="rect">
            <a:avLst/>
          </a:prstGeom>
          <a:noFill/>
        </p:spPr>
        <p:txBody>
          <a:bodyPr wrap="none" rtlCol="0">
            <a:spAutoFit/>
          </a:bodyPr>
          <a:lstStyle/>
          <a:p>
            <a:r>
              <a:rPr lang="en-US" dirty="0"/>
              <a:t>element with toggle</a:t>
            </a:r>
          </a:p>
        </p:txBody>
      </p:sp>
      <p:sp>
        <p:nvSpPr>
          <p:cNvPr id="2055" name="TextBox 2054">
            <a:extLst>
              <a:ext uri="{FF2B5EF4-FFF2-40B4-BE49-F238E27FC236}">
                <a16:creationId xmlns:a16="http://schemas.microsoft.com/office/drawing/2014/main" id="{9088B8B7-DF2E-4ECF-9C9E-94B3E8A05BBA}"/>
              </a:ext>
            </a:extLst>
          </p:cNvPr>
          <p:cNvSpPr txBox="1"/>
          <p:nvPr/>
        </p:nvSpPr>
        <p:spPr>
          <a:xfrm>
            <a:off x="7182186" y="5599000"/>
            <a:ext cx="1809598" cy="369332"/>
          </a:xfrm>
          <a:prstGeom prst="rect">
            <a:avLst/>
          </a:prstGeom>
          <a:noFill/>
        </p:spPr>
        <p:txBody>
          <a:bodyPr wrap="none" rtlCol="0">
            <a:spAutoFit/>
          </a:bodyPr>
          <a:lstStyle/>
          <a:p>
            <a:r>
              <a:rPr lang="en-US" dirty="0"/>
              <a:t>descendant node</a:t>
            </a:r>
          </a:p>
        </p:txBody>
      </p:sp>
      <p:sp>
        <p:nvSpPr>
          <p:cNvPr id="3" name="Freeform: Shape 2">
            <a:extLst>
              <a:ext uri="{FF2B5EF4-FFF2-40B4-BE49-F238E27FC236}">
                <a16:creationId xmlns:a16="http://schemas.microsoft.com/office/drawing/2014/main" id="{D07EEB80-0D82-43D2-8F80-E6EA1074A3B7}"/>
              </a:ext>
            </a:extLst>
          </p:cNvPr>
          <p:cNvSpPr/>
          <p:nvPr/>
        </p:nvSpPr>
        <p:spPr>
          <a:xfrm>
            <a:off x="4504796" y="2359742"/>
            <a:ext cx="3584062" cy="2648086"/>
          </a:xfrm>
          <a:custGeom>
            <a:avLst/>
            <a:gdLst>
              <a:gd name="connsiteX0" fmla="*/ 3577318 w 3584062"/>
              <a:gd name="connsiteY0" fmla="*/ 2389239 h 2648086"/>
              <a:gd name="connsiteX1" fmla="*/ 3478995 w 3584062"/>
              <a:gd name="connsiteY1" fmla="*/ 1622323 h 2648086"/>
              <a:gd name="connsiteX2" fmla="*/ 2849730 w 3584062"/>
              <a:gd name="connsiteY2" fmla="*/ 1199535 h 2648086"/>
              <a:gd name="connsiteX3" fmla="*/ 1945163 w 3584062"/>
              <a:gd name="connsiteY3" fmla="*/ 1130710 h 2648086"/>
              <a:gd name="connsiteX4" fmla="*/ 1502711 w 3584062"/>
              <a:gd name="connsiteY4" fmla="*/ 1396181 h 2648086"/>
              <a:gd name="connsiteX5" fmla="*/ 1443718 w 3584062"/>
              <a:gd name="connsiteY5" fmla="*/ 1877961 h 2648086"/>
              <a:gd name="connsiteX6" fmla="*/ 1768182 w 3584062"/>
              <a:gd name="connsiteY6" fmla="*/ 2389239 h 2648086"/>
              <a:gd name="connsiteX7" fmla="*/ 2426943 w 3584062"/>
              <a:gd name="connsiteY7" fmla="*/ 2644877 h 2648086"/>
              <a:gd name="connsiteX8" fmla="*/ 2908724 w 3584062"/>
              <a:gd name="connsiteY8" fmla="*/ 2507226 h 2648086"/>
              <a:gd name="connsiteX9" fmla="*/ 3134866 w 3584062"/>
              <a:gd name="connsiteY9" fmla="*/ 2143432 h 2648086"/>
              <a:gd name="connsiteX10" fmla="*/ 2898892 w 3584062"/>
              <a:gd name="connsiteY10" fmla="*/ 1533832 h 2648086"/>
              <a:gd name="connsiteX11" fmla="*/ 2200801 w 3584062"/>
              <a:gd name="connsiteY11" fmla="*/ 1307690 h 2648086"/>
              <a:gd name="connsiteX12" fmla="*/ 775124 w 3584062"/>
              <a:gd name="connsiteY12" fmla="*/ 1465006 h 2648086"/>
              <a:gd name="connsiteX13" fmla="*/ 57369 w 3584062"/>
              <a:gd name="connsiteY13" fmla="*/ 786581 h 2648086"/>
              <a:gd name="connsiteX14" fmla="*/ 96698 w 3584062"/>
              <a:gd name="connsiteY14" fmla="*/ 0 h 2648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84062" h="2648086">
                <a:moveTo>
                  <a:pt x="3577318" y="2389239"/>
                </a:moveTo>
                <a:cubicBezTo>
                  <a:pt x="3588789" y="2104923"/>
                  <a:pt x="3600260" y="1820607"/>
                  <a:pt x="3478995" y="1622323"/>
                </a:cubicBezTo>
                <a:cubicBezTo>
                  <a:pt x="3357730" y="1424039"/>
                  <a:pt x="3105369" y="1281470"/>
                  <a:pt x="2849730" y="1199535"/>
                </a:cubicBezTo>
                <a:cubicBezTo>
                  <a:pt x="2594091" y="1117600"/>
                  <a:pt x="2169666" y="1097936"/>
                  <a:pt x="1945163" y="1130710"/>
                </a:cubicBezTo>
                <a:cubicBezTo>
                  <a:pt x="1720660" y="1163484"/>
                  <a:pt x="1586285" y="1271639"/>
                  <a:pt x="1502711" y="1396181"/>
                </a:cubicBezTo>
                <a:cubicBezTo>
                  <a:pt x="1419137" y="1520723"/>
                  <a:pt x="1399473" y="1712451"/>
                  <a:pt x="1443718" y="1877961"/>
                </a:cubicBezTo>
                <a:cubicBezTo>
                  <a:pt x="1487963" y="2043471"/>
                  <a:pt x="1604311" y="2261420"/>
                  <a:pt x="1768182" y="2389239"/>
                </a:cubicBezTo>
                <a:cubicBezTo>
                  <a:pt x="1932053" y="2517058"/>
                  <a:pt x="2236853" y="2625213"/>
                  <a:pt x="2426943" y="2644877"/>
                </a:cubicBezTo>
                <a:cubicBezTo>
                  <a:pt x="2617033" y="2664541"/>
                  <a:pt x="2790737" y="2590800"/>
                  <a:pt x="2908724" y="2507226"/>
                </a:cubicBezTo>
                <a:cubicBezTo>
                  <a:pt x="3026711" y="2423652"/>
                  <a:pt x="3136505" y="2305664"/>
                  <a:pt x="3134866" y="2143432"/>
                </a:cubicBezTo>
                <a:cubicBezTo>
                  <a:pt x="3133227" y="1981200"/>
                  <a:pt x="3054570" y="1673122"/>
                  <a:pt x="2898892" y="1533832"/>
                </a:cubicBezTo>
                <a:cubicBezTo>
                  <a:pt x="2743214" y="1394542"/>
                  <a:pt x="2554762" y="1319161"/>
                  <a:pt x="2200801" y="1307690"/>
                </a:cubicBezTo>
                <a:cubicBezTo>
                  <a:pt x="1846840" y="1296219"/>
                  <a:pt x="1132362" y="1551857"/>
                  <a:pt x="775124" y="1465006"/>
                </a:cubicBezTo>
                <a:cubicBezTo>
                  <a:pt x="417886" y="1378155"/>
                  <a:pt x="170440" y="1030749"/>
                  <a:pt x="57369" y="786581"/>
                </a:cubicBezTo>
                <a:cubicBezTo>
                  <a:pt x="-55702" y="542413"/>
                  <a:pt x="20498" y="271206"/>
                  <a:pt x="96698" y="0"/>
                </a:cubicBezTo>
              </a:path>
            </a:pathLst>
          </a:custGeom>
          <a:noFill/>
          <a:ln w="381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5312AFE2-85DF-48C0-A32E-91A023CDE8EF}"/>
              </a:ext>
            </a:extLst>
          </p:cNvPr>
          <p:cNvSpPr/>
          <p:nvPr/>
        </p:nvSpPr>
        <p:spPr>
          <a:xfrm>
            <a:off x="4152569" y="1721381"/>
            <a:ext cx="842458" cy="830997"/>
          </a:xfrm>
          <a:prstGeom prst="ellipse">
            <a:avLst/>
          </a:prstGeom>
          <a:noFill/>
          <a:ln w="38100">
            <a:solidFill>
              <a:srgbClr val="FFC000"/>
            </a:solidFill>
          </a:ln>
          <a:effectLst>
            <a:glow rad="63500">
              <a:schemeClr val="bg1">
                <a:alpha val="88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FFC6B48C-DA9A-47F7-BD14-275159725536}"/>
              </a:ext>
            </a:extLst>
          </p:cNvPr>
          <p:cNvSpPr/>
          <p:nvPr/>
        </p:nvSpPr>
        <p:spPr>
          <a:xfrm>
            <a:off x="6728940" y="1738415"/>
            <a:ext cx="842458" cy="830997"/>
          </a:xfrm>
          <a:prstGeom prst="ellipse">
            <a:avLst/>
          </a:prstGeom>
          <a:noFill/>
          <a:ln w="38100">
            <a:solidFill>
              <a:srgbClr val="FFC000"/>
            </a:solidFill>
          </a:ln>
          <a:effectLst>
            <a:glow rad="63500">
              <a:schemeClr val="bg1">
                <a:alpha val="88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17D370C-5879-48A0-A222-1EECBB380493}"/>
              </a:ext>
            </a:extLst>
          </p:cNvPr>
          <p:cNvSpPr/>
          <p:nvPr/>
        </p:nvSpPr>
        <p:spPr>
          <a:xfrm>
            <a:off x="5440754" y="1733393"/>
            <a:ext cx="842458" cy="830997"/>
          </a:xfrm>
          <a:prstGeom prst="ellipse">
            <a:avLst/>
          </a:prstGeom>
          <a:noFill/>
          <a:ln w="38100">
            <a:solidFill>
              <a:srgbClr val="FFC000"/>
            </a:solidFill>
          </a:ln>
          <a:effectLst>
            <a:glow rad="63500">
              <a:schemeClr val="bg1">
                <a:alpha val="88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D3160B7F-6C79-4E14-B2A0-0CE5502A6A6E}"/>
              </a:ext>
            </a:extLst>
          </p:cNvPr>
          <p:cNvSpPr/>
          <p:nvPr/>
        </p:nvSpPr>
        <p:spPr>
          <a:xfrm>
            <a:off x="7716452" y="4767646"/>
            <a:ext cx="842458" cy="830997"/>
          </a:xfrm>
          <a:prstGeom prst="ellipse">
            <a:avLst/>
          </a:prstGeom>
          <a:noFill/>
          <a:ln w="38100">
            <a:solidFill>
              <a:srgbClr val="FFC000"/>
            </a:solidFill>
          </a:ln>
          <a:effectLst>
            <a:glow rad="63500">
              <a:schemeClr val="bg1">
                <a:alpha val="88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Lightning Bolt 28">
            <a:extLst>
              <a:ext uri="{FF2B5EF4-FFF2-40B4-BE49-F238E27FC236}">
                <a16:creationId xmlns:a16="http://schemas.microsoft.com/office/drawing/2014/main" id="{3E9B7C22-D5B9-4C4F-9F9F-8413A4B35284}"/>
              </a:ext>
            </a:extLst>
          </p:cNvPr>
          <p:cNvSpPr/>
          <p:nvPr/>
        </p:nvSpPr>
        <p:spPr>
          <a:xfrm flipH="1">
            <a:off x="8129123" y="4521787"/>
            <a:ext cx="964063" cy="830997"/>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37448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B1B5B-9A6B-40D2-82E8-479A7671ECF6}"/>
              </a:ext>
            </a:extLst>
          </p:cNvPr>
          <p:cNvSpPr>
            <a:spLocks noGrp="1"/>
          </p:cNvSpPr>
          <p:nvPr>
            <p:ph type="title"/>
          </p:nvPr>
        </p:nvSpPr>
        <p:spPr/>
        <p:txBody>
          <a:bodyPr/>
          <a:lstStyle/>
          <a:p>
            <a:r>
              <a:rPr lang="en-US" dirty="0"/>
              <a:t>Concept: linked toggle groups</a:t>
            </a:r>
          </a:p>
        </p:txBody>
      </p:sp>
      <p:sp>
        <p:nvSpPr>
          <p:cNvPr id="3" name="Text Placeholder 2">
            <a:extLst>
              <a:ext uri="{FF2B5EF4-FFF2-40B4-BE49-F238E27FC236}">
                <a16:creationId xmlns:a16="http://schemas.microsoft.com/office/drawing/2014/main" id="{F1D8C2F0-0D09-48A5-8E08-04278AAFA0AA}"/>
              </a:ext>
            </a:extLst>
          </p:cNvPr>
          <p:cNvSpPr>
            <a:spLocks noGrp="1"/>
          </p:cNvSpPr>
          <p:nvPr>
            <p:ph type="body" idx="1"/>
          </p:nvPr>
        </p:nvSpPr>
        <p:spPr/>
        <p:txBody>
          <a:bodyPr>
            <a:normAutofit/>
          </a:bodyPr>
          <a:lstStyle/>
          <a:p>
            <a:r>
              <a:rPr lang="en-US" dirty="0"/>
              <a:t>i.e., like radio button groups</a:t>
            </a:r>
          </a:p>
        </p:txBody>
      </p:sp>
    </p:spTree>
    <p:extLst>
      <p:ext uri="{BB962C8B-B14F-4D97-AF65-F5344CB8AC3E}">
        <p14:creationId xmlns:p14="http://schemas.microsoft.com/office/powerpoint/2010/main" val="1060395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D648C1D2-A7A5-4554-9654-C588DC244282}"/>
              </a:ext>
            </a:extLst>
          </p:cNvPr>
          <p:cNvSpPr>
            <a:spLocks noGrp="1" noRot="1" noMove="1" noResize="1" noEditPoints="1" noAdjustHandles="1" noChangeArrowheads="1" noChangeShapeType="1"/>
          </p:cNvSpPr>
          <p:nvPr/>
        </p:nvSpPr>
        <p:spPr>
          <a:xfrm>
            <a:off x="-727586" y="396689"/>
            <a:ext cx="11519516" cy="5938683"/>
          </a:xfrm>
          <a:prstGeom prst="triangle">
            <a:avLst/>
          </a:prstGeom>
          <a:gradFill flip="none" rotWithShape="1">
            <a:gsLst>
              <a:gs pos="0">
                <a:schemeClr val="accent6">
                  <a:lumMod val="67000"/>
                  <a:alpha val="0"/>
                </a:schemeClr>
              </a:gs>
              <a:gs pos="48000">
                <a:schemeClr val="accent6">
                  <a:lumMod val="97000"/>
                  <a:lumOff val="3000"/>
                  <a:alpha val="37000"/>
                </a:schemeClr>
              </a:gs>
              <a:gs pos="100000">
                <a:schemeClr val="accent6">
                  <a:lumMod val="60000"/>
                  <a:lumOff val="40000"/>
                </a:schemeClr>
              </a:gs>
            </a:gsLst>
            <a:lin ang="16200000" scaled="1"/>
            <a:tileRect/>
          </a:grad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681A030-9395-4375-8FC9-54F38C85F007}"/>
              </a:ext>
            </a:extLst>
          </p:cNvPr>
          <p:cNvSpPr/>
          <p:nvPr/>
        </p:nvSpPr>
        <p:spPr>
          <a:xfrm>
            <a:off x="4437466" y="157318"/>
            <a:ext cx="1115123" cy="1099953"/>
          </a:xfrm>
          <a:prstGeom prst="ellipse">
            <a:avLst/>
          </a:prstGeom>
          <a:noFill/>
          <a:ln w="38100"/>
          <a:effectLst>
            <a:glow rad="63500">
              <a:schemeClr val="bg1">
                <a:alpha val="79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32D75E44-3FA0-47E2-ABC0-D7D849F1F248}"/>
              </a:ext>
            </a:extLst>
          </p:cNvPr>
          <p:cNvSpPr txBox="1"/>
          <p:nvPr/>
        </p:nvSpPr>
        <p:spPr>
          <a:xfrm>
            <a:off x="5751455" y="396689"/>
            <a:ext cx="3967433" cy="461665"/>
          </a:xfrm>
          <a:prstGeom prst="rect">
            <a:avLst/>
          </a:prstGeom>
          <a:noFill/>
        </p:spPr>
        <p:txBody>
          <a:bodyPr wrap="none" rtlCol="0">
            <a:spAutoFit/>
          </a:bodyPr>
          <a:lstStyle/>
          <a:p>
            <a:r>
              <a:rPr lang="en-US" sz="2400" dirty="0"/>
              <a:t>node establishing group scope</a:t>
            </a:r>
          </a:p>
        </p:txBody>
      </p:sp>
      <p:sp>
        <p:nvSpPr>
          <p:cNvPr id="30" name="TextBox 29">
            <a:extLst>
              <a:ext uri="{FF2B5EF4-FFF2-40B4-BE49-F238E27FC236}">
                <a16:creationId xmlns:a16="http://schemas.microsoft.com/office/drawing/2014/main" id="{791A8CC6-F622-46F4-92D0-1498185BBA6D}"/>
              </a:ext>
            </a:extLst>
          </p:cNvPr>
          <p:cNvSpPr txBox="1"/>
          <p:nvPr/>
        </p:nvSpPr>
        <p:spPr>
          <a:xfrm rot="18897511">
            <a:off x="2930255" y="1607038"/>
            <a:ext cx="790088" cy="400110"/>
          </a:xfrm>
          <a:prstGeom prst="rect">
            <a:avLst/>
          </a:prstGeom>
          <a:noFill/>
        </p:spPr>
        <p:txBody>
          <a:bodyPr wrap="none" rtlCol="0">
            <a:spAutoFit/>
          </a:bodyPr>
          <a:lstStyle/>
          <a:p>
            <a:r>
              <a:rPr lang="en-US" sz="2000" dirty="0"/>
              <a:t>scope</a:t>
            </a:r>
          </a:p>
        </p:txBody>
      </p:sp>
      <p:sp>
        <p:nvSpPr>
          <p:cNvPr id="2054" name="TextBox 2053">
            <a:extLst>
              <a:ext uri="{FF2B5EF4-FFF2-40B4-BE49-F238E27FC236}">
                <a16:creationId xmlns:a16="http://schemas.microsoft.com/office/drawing/2014/main" id="{23BA5621-B4F5-49B8-8F8D-2499414D8EF4}"/>
              </a:ext>
            </a:extLst>
          </p:cNvPr>
          <p:cNvSpPr txBox="1"/>
          <p:nvPr/>
        </p:nvSpPr>
        <p:spPr>
          <a:xfrm>
            <a:off x="7779125" y="2227992"/>
            <a:ext cx="3750001" cy="830997"/>
          </a:xfrm>
          <a:prstGeom prst="rect">
            <a:avLst/>
          </a:prstGeom>
          <a:noFill/>
        </p:spPr>
        <p:txBody>
          <a:bodyPr wrap="square" rtlCol="0">
            <a:spAutoFit/>
          </a:bodyPr>
          <a:lstStyle/>
          <a:p>
            <a:r>
              <a:rPr lang="en-US" sz="2400" dirty="0"/>
              <a:t>related toggle elements are grouped under the scope</a:t>
            </a:r>
          </a:p>
        </p:txBody>
      </p:sp>
      <p:sp>
        <p:nvSpPr>
          <p:cNvPr id="5" name="Oval 4">
            <a:extLst>
              <a:ext uri="{FF2B5EF4-FFF2-40B4-BE49-F238E27FC236}">
                <a16:creationId xmlns:a16="http://schemas.microsoft.com/office/drawing/2014/main" id="{CE3DF243-70BF-40F6-8CA6-D36FFAA1BA77}"/>
              </a:ext>
            </a:extLst>
          </p:cNvPr>
          <p:cNvSpPr/>
          <p:nvPr/>
        </p:nvSpPr>
        <p:spPr>
          <a:xfrm>
            <a:off x="4222836" y="2900226"/>
            <a:ext cx="480869" cy="5030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B4559BD-9C29-495D-A2BA-8BA5D7BAC0EE}"/>
              </a:ext>
            </a:extLst>
          </p:cNvPr>
          <p:cNvSpPr/>
          <p:nvPr/>
        </p:nvSpPr>
        <p:spPr>
          <a:xfrm>
            <a:off x="4042041" y="2736262"/>
            <a:ext cx="842458" cy="830997"/>
          </a:xfrm>
          <a:prstGeom prst="ellipse">
            <a:avLst/>
          </a:prstGeom>
          <a:noFill/>
          <a:ln w="38100">
            <a:solidFill>
              <a:srgbClr val="FFC000"/>
            </a:solidFill>
          </a:ln>
          <a:effectLst>
            <a:glow rad="63500">
              <a:schemeClr val="bg1">
                <a:alpha val="88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4ECB42B-3B4F-4A20-A3BD-AB3D518432D9}"/>
              </a:ext>
            </a:extLst>
          </p:cNvPr>
          <p:cNvSpPr/>
          <p:nvPr/>
        </p:nvSpPr>
        <p:spPr>
          <a:xfrm>
            <a:off x="6618412" y="2753296"/>
            <a:ext cx="842458" cy="830997"/>
          </a:xfrm>
          <a:prstGeom prst="ellipse">
            <a:avLst/>
          </a:prstGeom>
          <a:noFill/>
          <a:ln w="38100">
            <a:solidFill>
              <a:srgbClr val="FFC000"/>
            </a:solidFill>
          </a:ln>
          <a:effectLst>
            <a:glow rad="63500">
              <a:schemeClr val="bg1">
                <a:alpha val="88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DF3804E-2533-4EA3-A016-CA9D91A5A6A7}"/>
              </a:ext>
            </a:extLst>
          </p:cNvPr>
          <p:cNvSpPr/>
          <p:nvPr/>
        </p:nvSpPr>
        <p:spPr>
          <a:xfrm>
            <a:off x="5330226" y="2748274"/>
            <a:ext cx="842458" cy="830997"/>
          </a:xfrm>
          <a:prstGeom prst="ellipse">
            <a:avLst/>
          </a:prstGeom>
          <a:noFill/>
          <a:ln w="38100">
            <a:solidFill>
              <a:srgbClr val="FFC000"/>
            </a:solidFill>
          </a:ln>
          <a:effectLst>
            <a:glow rad="63500">
              <a:schemeClr val="bg1">
                <a:alpha val="88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F6D79FA-116A-4683-984A-72EBE29EA8B7}"/>
              </a:ext>
            </a:extLst>
          </p:cNvPr>
          <p:cNvSpPr/>
          <p:nvPr/>
        </p:nvSpPr>
        <p:spPr>
          <a:xfrm>
            <a:off x="2753855" y="2756173"/>
            <a:ext cx="842458" cy="830997"/>
          </a:xfrm>
          <a:prstGeom prst="ellipse">
            <a:avLst/>
          </a:prstGeom>
          <a:noFill/>
          <a:ln w="38100">
            <a:solidFill>
              <a:srgbClr val="FFC000"/>
            </a:solidFill>
          </a:ln>
          <a:effectLst>
            <a:glow rad="63500">
              <a:schemeClr val="bg1">
                <a:alpha val="88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31D7116-63E4-4E8D-AD01-BDDB1476BC77}"/>
              </a:ext>
            </a:extLst>
          </p:cNvPr>
          <p:cNvSpPr/>
          <p:nvPr/>
        </p:nvSpPr>
        <p:spPr>
          <a:xfrm>
            <a:off x="3325299" y="4546864"/>
            <a:ext cx="842458" cy="830997"/>
          </a:xfrm>
          <a:prstGeom prst="ellipse">
            <a:avLst/>
          </a:prstGeom>
          <a:noFill/>
          <a:ln w="38100">
            <a:solidFill>
              <a:srgbClr val="FFC000"/>
            </a:solidFill>
          </a:ln>
          <a:effectLst>
            <a:glow rad="63500">
              <a:schemeClr val="bg1">
                <a:alpha val="88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1C9EF2FA-80CE-48FD-AFBB-2300ADA645D4}"/>
              </a:ext>
            </a:extLst>
          </p:cNvPr>
          <p:cNvSpPr/>
          <p:nvPr/>
        </p:nvSpPr>
        <p:spPr>
          <a:xfrm>
            <a:off x="4573798" y="4541823"/>
            <a:ext cx="842458" cy="830997"/>
          </a:xfrm>
          <a:prstGeom prst="ellipse">
            <a:avLst/>
          </a:prstGeom>
          <a:noFill/>
          <a:ln w="38100">
            <a:solidFill>
              <a:srgbClr val="FFC000"/>
            </a:solidFill>
          </a:ln>
          <a:effectLst>
            <a:glow rad="63500">
              <a:schemeClr val="bg1">
                <a:alpha val="88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DE6D6217-C9AF-4D09-ACC9-FCADDD7B9583}"/>
              </a:ext>
            </a:extLst>
          </p:cNvPr>
          <p:cNvSpPr/>
          <p:nvPr/>
        </p:nvSpPr>
        <p:spPr>
          <a:xfrm>
            <a:off x="4754593" y="4705787"/>
            <a:ext cx="480869" cy="5030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F72A9506-156E-47C2-8B78-4536AB8CB92E}"/>
              </a:ext>
            </a:extLst>
          </p:cNvPr>
          <p:cNvSpPr/>
          <p:nvPr/>
        </p:nvSpPr>
        <p:spPr>
          <a:xfrm>
            <a:off x="6799207" y="2917260"/>
            <a:ext cx="480869" cy="5030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12574DC0-56A1-49F3-8E62-09D290C21E6F}"/>
              </a:ext>
            </a:extLst>
          </p:cNvPr>
          <p:cNvSpPr/>
          <p:nvPr/>
        </p:nvSpPr>
        <p:spPr>
          <a:xfrm flipH="1" flipV="1">
            <a:off x="4441132" y="3143337"/>
            <a:ext cx="2636622" cy="1810499"/>
          </a:xfrm>
          <a:prstGeom prst="triangle">
            <a:avLst>
              <a:gd name="adj" fmla="val 79245"/>
            </a:avLst>
          </a:prstGeom>
          <a:noFill/>
          <a:ln w="76200" cap="sq">
            <a:solidFill>
              <a:srgbClr val="7030A0"/>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Graphical user interface, text&#10;&#10;Description automatically generated with medium confidence">
            <a:extLst>
              <a:ext uri="{FF2B5EF4-FFF2-40B4-BE49-F238E27FC236}">
                <a16:creationId xmlns:a16="http://schemas.microsoft.com/office/drawing/2014/main" id="{34E9A02D-148A-4976-81FD-2E48FA34B1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7378" y="3298360"/>
            <a:ext cx="2343150" cy="1323975"/>
          </a:xfrm>
          <a:prstGeom prst="rect">
            <a:avLst/>
          </a:prstGeom>
          <a:noFill/>
        </p:spPr>
      </p:pic>
    </p:spTree>
    <p:extLst>
      <p:ext uri="{BB962C8B-B14F-4D97-AF65-F5344CB8AC3E}">
        <p14:creationId xmlns:p14="http://schemas.microsoft.com/office/powerpoint/2010/main" val="25245795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B1B5B-9A6B-40D2-82E8-479A7671ECF6}"/>
              </a:ext>
            </a:extLst>
          </p:cNvPr>
          <p:cNvSpPr>
            <a:spLocks noGrp="1"/>
          </p:cNvSpPr>
          <p:nvPr>
            <p:ph type="title"/>
          </p:nvPr>
        </p:nvSpPr>
        <p:spPr/>
        <p:txBody>
          <a:bodyPr/>
          <a:lstStyle/>
          <a:p>
            <a:r>
              <a:rPr lang="en-US" dirty="0"/>
              <a:t>Concept: n-toggles per element</a:t>
            </a:r>
          </a:p>
        </p:txBody>
      </p:sp>
      <p:sp>
        <p:nvSpPr>
          <p:cNvPr id="3" name="Text Placeholder 2">
            <a:extLst>
              <a:ext uri="{FF2B5EF4-FFF2-40B4-BE49-F238E27FC236}">
                <a16:creationId xmlns:a16="http://schemas.microsoft.com/office/drawing/2014/main" id="{F1D8C2F0-0D09-48A5-8E08-04278AAFA0AA}"/>
              </a:ext>
            </a:extLst>
          </p:cNvPr>
          <p:cNvSpPr>
            <a:spLocks noGrp="1"/>
          </p:cNvSpPr>
          <p:nvPr>
            <p:ph type="body" idx="1"/>
          </p:nvPr>
        </p:nvSpPr>
        <p:spPr/>
        <p:txBody>
          <a:bodyPr>
            <a:normAutofit/>
          </a:bodyPr>
          <a:lstStyle/>
          <a:p>
            <a:r>
              <a:rPr lang="en-US" dirty="0"/>
              <a:t>Elements not restricted to only one toggle—can have as many toggles as needed</a:t>
            </a:r>
          </a:p>
        </p:txBody>
      </p:sp>
    </p:spTree>
    <p:extLst>
      <p:ext uri="{BB962C8B-B14F-4D97-AF65-F5344CB8AC3E}">
        <p14:creationId xmlns:p14="http://schemas.microsoft.com/office/powerpoint/2010/main" val="1472641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0681A030-9395-4375-8FC9-54F38C85F007}"/>
              </a:ext>
            </a:extLst>
          </p:cNvPr>
          <p:cNvSpPr/>
          <p:nvPr/>
        </p:nvSpPr>
        <p:spPr>
          <a:xfrm>
            <a:off x="4800802" y="28441"/>
            <a:ext cx="2418159" cy="238526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B65C9CB-36CE-47BC-ABD4-FADF5BC52DBC}"/>
              </a:ext>
            </a:extLst>
          </p:cNvPr>
          <p:cNvSpPr/>
          <p:nvPr/>
        </p:nvSpPr>
        <p:spPr>
          <a:xfrm>
            <a:off x="932508" y="2739713"/>
            <a:ext cx="1826881" cy="1802028"/>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A757A4C-D4EF-44A4-A60B-784765CE9365}"/>
              </a:ext>
            </a:extLst>
          </p:cNvPr>
          <p:cNvSpPr/>
          <p:nvPr/>
        </p:nvSpPr>
        <p:spPr>
          <a:xfrm>
            <a:off x="3739178" y="2734060"/>
            <a:ext cx="1826881" cy="1802028"/>
          </a:xfrm>
          <a:prstGeom prst="ellipse">
            <a:avLst/>
          </a:prstGeom>
          <a:noFill/>
          <a:ln w="38100">
            <a:solidFill>
              <a:srgbClr val="FFC000"/>
            </a:solidFill>
          </a:ln>
          <a:effectLst>
            <a:glow rad="63500">
              <a:schemeClr val="bg1">
                <a:alpha val="88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FC195AAF-96C5-4740-88F7-E01E258AE548}"/>
              </a:ext>
            </a:extLst>
          </p:cNvPr>
          <p:cNvSpPr/>
          <p:nvPr/>
        </p:nvSpPr>
        <p:spPr>
          <a:xfrm>
            <a:off x="6545848" y="2728408"/>
            <a:ext cx="1826881" cy="1802028"/>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8A380CF5-8A00-4359-8639-CCA6F73B0BE5}"/>
              </a:ext>
            </a:extLst>
          </p:cNvPr>
          <p:cNvSpPr/>
          <p:nvPr/>
        </p:nvSpPr>
        <p:spPr>
          <a:xfrm>
            <a:off x="9352518" y="2722756"/>
            <a:ext cx="1826881" cy="1802028"/>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2" name="Oval 2051">
            <a:extLst>
              <a:ext uri="{FF2B5EF4-FFF2-40B4-BE49-F238E27FC236}">
                <a16:creationId xmlns:a16="http://schemas.microsoft.com/office/drawing/2014/main" id="{92B36CA0-8607-4247-B0B7-3489C6F6540A}"/>
              </a:ext>
            </a:extLst>
          </p:cNvPr>
          <p:cNvSpPr/>
          <p:nvPr/>
        </p:nvSpPr>
        <p:spPr>
          <a:xfrm>
            <a:off x="4009974" y="2978590"/>
            <a:ext cx="480869" cy="5030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4" name="TextBox 2053">
            <a:extLst>
              <a:ext uri="{FF2B5EF4-FFF2-40B4-BE49-F238E27FC236}">
                <a16:creationId xmlns:a16="http://schemas.microsoft.com/office/drawing/2014/main" id="{23BA5621-B4F5-49B8-8F8D-2499414D8EF4}"/>
              </a:ext>
            </a:extLst>
          </p:cNvPr>
          <p:cNvSpPr txBox="1"/>
          <p:nvPr/>
        </p:nvSpPr>
        <p:spPr>
          <a:xfrm>
            <a:off x="3418134" y="4687427"/>
            <a:ext cx="2555828" cy="369332"/>
          </a:xfrm>
          <a:prstGeom prst="rect">
            <a:avLst/>
          </a:prstGeom>
          <a:noFill/>
        </p:spPr>
        <p:txBody>
          <a:bodyPr wrap="none" rtlCol="0">
            <a:spAutoFit/>
          </a:bodyPr>
          <a:lstStyle/>
          <a:p>
            <a:r>
              <a:rPr lang="en-US" dirty="0"/>
              <a:t>element with five toggles</a:t>
            </a:r>
          </a:p>
        </p:txBody>
      </p:sp>
      <p:sp>
        <p:nvSpPr>
          <p:cNvPr id="2" name="Oval 1">
            <a:extLst>
              <a:ext uri="{FF2B5EF4-FFF2-40B4-BE49-F238E27FC236}">
                <a16:creationId xmlns:a16="http://schemas.microsoft.com/office/drawing/2014/main" id="{EB6094AB-4C26-4FF1-8E4E-1B6858D3B437}"/>
              </a:ext>
            </a:extLst>
          </p:cNvPr>
          <p:cNvSpPr/>
          <p:nvPr/>
        </p:nvSpPr>
        <p:spPr>
          <a:xfrm>
            <a:off x="3911651" y="3627876"/>
            <a:ext cx="480869" cy="5030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BC1A62AA-36B1-4EFB-9AF4-AFBBC804644F}"/>
              </a:ext>
            </a:extLst>
          </p:cNvPr>
          <p:cNvSpPr/>
          <p:nvPr/>
        </p:nvSpPr>
        <p:spPr>
          <a:xfrm>
            <a:off x="4631318" y="2889567"/>
            <a:ext cx="480869" cy="5030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665515D3-FD4C-4CC3-934E-2A8C3E621292}"/>
              </a:ext>
            </a:extLst>
          </p:cNvPr>
          <p:cNvSpPr/>
          <p:nvPr/>
        </p:nvSpPr>
        <p:spPr>
          <a:xfrm>
            <a:off x="4970099" y="3405838"/>
            <a:ext cx="480869" cy="5030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19CD6B5-3301-40C9-886D-0119C1C335E1}"/>
              </a:ext>
            </a:extLst>
          </p:cNvPr>
          <p:cNvSpPr/>
          <p:nvPr/>
        </p:nvSpPr>
        <p:spPr>
          <a:xfrm>
            <a:off x="4511766" y="3899074"/>
            <a:ext cx="480869" cy="5030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605ED4A-A531-4867-AFF7-E603C1F65F67}"/>
              </a:ext>
            </a:extLst>
          </p:cNvPr>
          <p:cNvSpPr txBox="1"/>
          <p:nvPr/>
        </p:nvSpPr>
        <p:spPr>
          <a:xfrm>
            <a:off x="3169488" y="5187992"/>
            <a:ext cx="3060646" cy="369332"/>
          </a:xfrm>
          <a:prstGeom prst="rect">
            <a:avLst/>
          </a:prstGeom>
          <a:noFill/>
        </p:spPr>
        <p:txBody>
          <a:bodyPr wrap="none" rtlCol="0">
            <a:spAutoFit/>
          </a:bodyPr>
          <a:lstStyle/>
          <a:p>
            <a:r>
              <a:rPr lang="en-US" dirty="0"/>
              <a:t>toggles differentiated by name</a:t>
            </a:r>
          </a:p>
        </p:txBody>
      </p:sp>
    </p:spTree>
    <p:extLst>
      <p:ext uri="{BB962C8B-B14F-4D97-AF65-F5344CB8AC3E}">
        <p14:creationId xmlns:p14="http://schemas.microsoft.com/office/powerpoint/2010/main" val="1235510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0E05E-6F32-4DCE-8BA2-AAE00064BE14}"/>
              </a:ext>
            </a:extLst>
          </p:cNvPr>
          <p:cNvSpPr>
            <a:spLocks noGrp="1"/>
          </p:cNvSpPr>
          <p:nvPr>
            <p:ph type="title" idx="4294967295"/>
          </p:nvPr>
        </p:nvSpPr>
        <p:spPr>
          <a:xfrm>
            <a:off x="2340076" y="856738"/>
            <a:ext cx="9158749" cy="2382992"/>
          </a:xfrm>
        </p:spPr>
        <p:txBody>
          <a:bodyPr>
            <a:normAutofit fontScale="90000"/>
          </a:bodyPr>
          <a:lstStyle/>
          <a:p>
            <a:pPr marL="0" indent="0">
              <a:buNone/>
            </a:pPr>
            <a:r>
              <a:rPr lang="en-US" sz="8000" b="1" i="1" dirty="0">
                <a:solidFill>
                  <a:schemeClr val="accent2">
                    <a:lumMod val="75000"/>
                  </a:schemeClr>
                </a:solidFill>
              </a:rPr>
              <a:t>focus</a:t>
            </a:r>
            <a:r>
              <a:rPr lang="en-US" dirty="0"/>
              <a:t> and </a:t>
            </a:r>
            <a:br>
              <a:rPr lang="en-US" dirty="0"/>
            </a:br>
            <a:r>
              <a:rPr lang="en-US" dirty="0"/>
              <a:t>      </a:t>
            </a:r>
            <a:r>
              <a:rPr lang="en-US" sz="8000" b="1" i="1" dirty="0">
                <a:solidFill>
                  <a:schemeClr val="accent6"/>
                </a:solidFill>
              </a:rPr>
              <a:t>state</a:t>
            </a:r>
            <a:r>
              <a:rPr lang="en-US" sz="8000" dirty="0"/>
              <a:t> </a:t>
            </a:r>
            <a:br>
              <a:rPr lang="en-US" dirty="0"/>
            </a:br>
            <a:r>
              <a:rPr lang="en-US" dirty="0"/>
              <a:t>             management improvements</a:t>
            </a:r>
          </a:p>
        </p:txBody>
      </p:sp>
      <p:sp>
        <p:nvSpPr>
          <p:cNvPr id="3" name="Content Placeholder 2">
            <a:extLst>
              <a:ext uri="{FF2B5EF4-FFF2-40B4-BE49-F238E27FC236}">
                <a16:creationId xmlns:a16="http://schemas.microsoft.com/office/drawing/2014/main" id="{A4BEC4F2-2EFE-4AB0-9AA7-FDB3391FAF8F}"/>
              </a:ext>
            </a:extLst>
          </p:cNvPr>
          <p:cNvSpPr>
            <a:spLocks noGrp="1"/>
          </p:cNvSpPr>
          <p:nvPr>
            <p:ph idx="4294967295"/>
          </p:nvPr>
        </p:nvSpPr>
        <p:spPr>
          <a:xfrm>
            <a:off x="983226" y="4483509"/>
            <a:ext cx="10515600" cy="1713117"/>
          </a:xfrm>
        </p:spPr>
        <p:txBody>
          <a:bodyPr/>
          <a:lstStyle/>
          <a:p>
            <a:r>
              <a:rPr lang="en-US" dirty="0"/>
              <a:t>Fundamental concepts of UI and control design</a:t>
            </a:r>
          </a:p>
          <a:p>
            <a:r>
              <a:rPr lang="en-US" dirty="0"/>
              <a:t>Both available in the platform, but not exposed as reusable concepts for general developer use</a:t>
            </a:r>
          </a:p>
        </p:txBody>
      </p:sp>
    </p:spTree>
    <p:extLst>
      <p:ext uri="{BB962C8B-B14F-4D97-AF65-F5344CB8AC3E}">
        <p14:creationId xmlns:p14="http://schemas.microsoft.com/office/powerpoint/2010/main" val="2370331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BE64D-4E4E-4102-A9C9-DA568861E3B2}"/>
              </a:ext>
            </a:extLst>
          </p:cNvPr>
          <p:cNvSpPr>
            <a:spLocks noGrp="1"/>
          </p:cNvSpPr>
          <p:nvPr>
            <p:ph type="title"/>
          </p:nvPr>
        </p:nvSpPr>
        <p:spPr/>
        <p:txBody>
          <a:bodyPr/>
          <a:lstStyle/>
          <a:p>
            <a:r>
              <a:rPr lang="en-US" dirty="0"/>
              <a:t>Toggle proposal </a:t>
            </a:r>
            <a:r>
              <a:rPr lang="en-US" i="1" dirty="0"/>
              <a:t>short summary</a:t>
            </a:r>
          </a:p>
        </p:txBody>
      </p:sp>
      <p:sp>
        <p:nvSpPr>
          <p:cNvPr id="3" name="Content Placeholder 2">
            <a:extLst>
              <a:ext uri="{FF2B5EF4-FFF2-40B4-BE49-F238E27FC236}">
                <a16:creationId xmlns:a16="http://schemas.microsoft.com/office/drawing/2014/main" id="{9296ABFA-A5EE-417D-8048-29158AF4010A}"/>
              </a:ext>
            </a:extLst>
          </p:cNvPr>
          <p:cNvSpPr>
            <a:spLocks noGrp="1"/>
          </p:cNvSpPr>
          <p:nvPr>
            <p:ph idx="1"/>
          </p:nvPr>
        </p:nvSpPr>
        <p:spPr/>
        <p:txBody>
          <a:bodyPr>
            <a:normAutofit/>
          </a:bodyPr>
          <a:lstStyle/>
          <a:p>
            <a:r>
              <a:rPr lang="en-US" dirty="0"/>
              <a:t>Grants </a:t>
            </a:r>
            <a:r>
              <a:rPr lang="en-US" dirty="0" err="1"/>
              <a:t>toggleability</a:t>
            </a:r>
            <a:r>
              <a:rPr lang="en-US" dirty="0"/>
              <a:t> to all elements</a:t>
            </a:r>
          </a:p>
          <a:p>
            <a:pPr lvl="1"/>
            <a:r>
              <a:rPr lang="en-US" dirty="0"/>
              <a:t>Toggles are named and have N states</a:t>
            </a:r>
          </a:p>
          <a:p>
            <a:pPr lvl="1"/>
            <a:r>
              <a:rPr lang="en-US" dirty="0"/>
              <a:t>Any number of toggles per element</a:t>
            </a:r>
          </a:p>
          <a:p>
            <a:r>
              <a:rPr lang="en-US" dirty="0"/>
              <a:t>Toggle "triggers" (toggle-set) make elements activatable</a:t>
            </a:r>
          </a:p>
          <a:p>
            <a:r>
              <a:rPr lang="en-US" dirty="0"/>
              <a:t>Named toggle groups link same-named toggles together under scope</a:t>
            </a:r>
          </a:p>
          <a:p>
            <a:r>
              <a:rPr lang="en-US" dirty="0"/>
              <a:t>Toggles can be selected with :toggle(&lt;name&gt;)</a:t>
            </a:r>
          </a:p>
          <a:p>
            <a:r>
              <a:rPr lang="en-US" dirty="0"/>
              <a:t>TODO</a:t>
            </a:r>
          </a:p>
          <a:p>
            <a:pPr lvl="1"/>
            <a:r>
              <a:rPr lang="en-US" dirty="0"/>
              <a:t>Provide toggle state names (currently numbers)</a:t>
            </a:r>
          </a:p>
          <a:p>
            <a:pPr lvl="1"/>
            <a:r>
              <a:rPr lang="en-US" dirty="0"/>
              <a:t>Provide DOM access to toggle state</a:t>
            </a:r>
          </a:p>
        </p:txBody>
      </p:sp>
    </p:spTree>
    <p:extLst>
      <p:ext uri="{BB962C8B-B14F-4D97-AF65-F5344CB8AC3E}">
        <p14:creationId xmlns:p14="http://schemas.microsoft.com/office/powerpoint/2010/main" val="445934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927EC9-39E2-49C1-B1E4-40B39C497ECE}"/>
              </a:ext>
            </a:extLst>
          </p:cNvPr>
          <p:cNvSpPr>
            <a:spLocks noGrp="1"/>
          </p:cNvSpPr>
          <p:nvPr>
            <p:ph type="title"/>
          </p:nvPr>
        </p:nvSpPr>
        <p:spPr/>
        <p:txBody>
          <a:bodyPr/>
          <a:lstStyle/>
          <a:p>
            <a:r>
              <a:rPr lang="en-US" dirty="0">
                <a:solidFill>
                  <a:schemeClr val="accent1"/>
                </a:solidFill>
              </a:rPr>
              <a:t>tabs</a:t>
            </a:r>
          </a:p>
        </p:txBody>
      </p:sp>
      <p:sp>
        <p:nvSpPr>
          <p:cNvPr id="5" name="Text Placeholder 4">
            <a:extLst>
              <a:ext uri="{FF2B5EF4-FFF2-40B4-BE49-F238E27FC236}">
                <a16:creationId xmlns:a16="http://schemas.microsoft.com/office/drawing/2014/main" id="{87F85832-1D24-43F2-9029-6780D8E9C3DF}"/>
              </a:ext>
            </a:extLst>
          </p:cNvPr>
          <p:cNvSpPr>
            <a:spLocks noGrp="1"/>
          </p:cNvSpPr>
          <p:nvPr>
            <p:ph type="body" idx="1"/>
          </p:nvPr>
        </p:nvSpPr>
        <p:spPr/>
        <p:txBody>
          <a:bodyPr/>
          <a:lstStyle/>
          <a:p>
            <a:r>
              <a:rPr lang="en-US" dirty="0"/>
              <a:t>One use case: pulling it all together</a:t>
            </a:r>
          </a:p>
        </p:txBody>
      </p:sp>
    </p:spTree>
    <p:extLst>
      <p:ext uri="{BB962C8B-B14F-4D97-AF65-F5344CB8AC3E}">
        <p14:creationId xmlns:p14="http://schemas.microsoft.com/office/powerpoint/2010/main" val="6103887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3137802-74F0-4A9D-86DE-1C47C58044CF}"/>
              </a:ext>
            </a:extLst>
          </p:cNvPr>
          <p:cNvPicPr>
            <a:picLocks noChangeAspect="1"/>
          </p:cNvPicPr>
          <p:nvPr/>
        </p:nvPicPr>
        <p:blipFill>
          <a:blip r:embed="rId3"/>
          <a:stretch>
            <a:fillRect/>
          </a:stretch>
        </p:blipFill>
        <p:spPr>
          <a:xfrm>
            <a:off x="1680073" y="0"/>
            <a:ext cx="8555308" cy="6414738"/>
          </a:xfrm>
          <a:prstGeom prst="rect">
            <a:avLst/>
          </a:prstGeom>
        </p:spPr>
      </p:pic>
      <p:sp>
        <p:nvSpPr>
          <p:cNvPr id="6" name="TextBox 5">
            <a:extLst>
              <a:ext uri="{FF2B5EF4-FFF2-40B4-BE49-F238E27FC236}">
                <a16:creationId xmlns:a16="http://schemas.microsoft.com/office/drawing/2014/main" id="{98E76261-FBE4-47E5-853B-24AB2DB60BDA}"/>
              </a:ext>
            </a:extLst>
          </p:cNvPr>
          <p:cNvSpPr txBox="1"/>
          <p:nvPr/>
        </p:nvSpPr>
        <p:spPr>
          <a:xfrm>
            <a:off x="3588773" y="6414738"/>
            <a:ext cx="4212500" cy="369332"/>
          </a:xfrm>
          <a:prstGeom prst="rect">
            <a:avLst/>
          </a:prstGeom>
          <a:noFill/>
        </p:spPr>
        <p:txBody>
          <a:bodyPr wrap="none" rtlCol="0">
            <a:spAutoFit/>
          </a:bodyPr>
          <a:lstStyle/>
          <a:p>
            <a:r>
              <a:rPr lang="en-US" dirty="0">
                <a:hlinkClick r:id="rId4"/>
              </a:rPr>
              <a:t>https://codepen.io/bkardell/pen/VwpJGGL</a:t>
            </a:r>
            <a:endParaRPr lang="en-US" dirty="0"/>
          </a:p>
        </p:txBody>
      </p:sp>
    </p:spTree>
    <p:extLst>
      <p:ext uri="{BB962C8B-B14F-4D97-AF65-F5344CB8AC3E}">
        <p14:creationId xmlns:p14="http://schemas.microsoft.com/office/powerpoint/2010/main" val="3062207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7BFAE53F-13AE-4D3E-97DD-F7B41374F9FB}"/>
              </a:ext>
            </a:extLst>
          </p:cNvPr>
          <p:cNvPicPr>
            <a:picLocks noChangeAspect="1"/>
          </p:cNvPicPr>
          <p:nvPr/>
        </p:nvPicPr>
        <p:blipFill>
          <a:blip r:embed="rId3"/>
          <a:stretch>
            <a:fillRect/>
          </a:stretch>
        </p:blipFill>
        <p:spPr>
          <a:xfrm>
            <a:off x="357187" y="2390775"/>
            <a:ext cx="11477625" cy="2076450"/>
          </a:xfrm>
          <a:prstGeom prst="rect">
            <a:avLst/>
          </a:prstGeom>
        </p:spPr>
      </p:pic>
      <p:sp>
        <p:nvSpPr>
          <p:cNvPr id="7" name="Rectangle 6">
            <a:extLst>
              <a:ext uri="{FF2B5EF4-FFF2-40B4-BE49-F238E27FC236}">
                <a16:creationId xmlns:a16="http://schemas.microsoft.com/office/drawing/2014/main" id="{B38FC422-DE37-4E4A-B6D7-F07EE9DF8915}"/>
              </a:ext>
            </a:extLst>
          </p:cNvPr>
          <p:cNvSpPr/>
          <p:nvPr/>
        </p:nvSpPr>
        <p:spPr>
          <a:xfrm>
            <a:off x="573111" y="2721566"/>
            <a:ext cx="3998890" cy="485273"/>
          </a:xfrm>
          <a:prstGeom prst="rect">
            <a:avLst/>
          </a:prstGeom>
          <a:solidFill>
            <a:schemeClr val="bg2">
              <a:alpha val="61176"/>
            </a:schemeClr>
          </a:solidFill>
          <a:ln w="19050" cap="flat" cmpd="sng" algn="ctr">
            <a:solidFill>
              <a:schemeClr val="tx1"/>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dirty="0">
              <a:solidFill>
                <a:schemeClr val="accent6"/>
              </a:solidFill>
            </a:endParaRPr>
          </a:p>
        </p:txBody>
      </p:sp>
      <p:sp>
        <p:nvSpPr>
          <p:cNvPr id="3" name="TextBox 2">
            <a:extLst>
              <a:ext uri="{FF2B5EF4-FFF2-40B4-BE49-F238E27FC236}">
                <a16:creationId xmlns:a16="http://schemas.microsoft.com/office/drawing/2014/main" id="{2C1F8167-9616-4704-B291-EFFCA1D77D9E}"/>
              </a:ext>
            </a:extLst>
          </p:cNvPr>
          <p:cNvSpPr txBox="1"/>
          <p:nvPr/>
        </p:nvSpPr>
        <p:spPr>
          <a:xfrm>
            <a:off x="4855334" y="2021443"/>
            <a:ext cx="4629956" cy="369332"/>
          </a:xfrm>
          <a:prstGeom prst="rect">
            <a:avLst/>
          </a:prstGeom>
          <a:noFill/>
        </p:spPr>
        <p:txBody>
          <a:bodyPr wrap="square" rtlCol="0">
            <a:spAutoFit/>
          </a:bodyPr>
          <a:lstStyle/>
          <a:p>
            <a:r>
              <a:rPr lang="en-US" dirty="0"/>
              <a:t>focusgroup keyboard behavior (with wrapping)</a:t>
            </a:r>
          </a:p>
        </p:txBody>
      </p:sp>
      <p:cxnSp>
        <p:nvCxnSpPr>
          <p:cNvPr id="8" name="Straight Arrow Connector 7">
            <a:extLst>
              <a:ext uri="{FF2B5EF4-FFF2-40B4-BE49-F238E27FC236}">
                <a16:creationId xmlns:a16="http://schemas.microsoft.com/office/drawing/2014/main" id="{7F4C63DA-045A-4D9A-978D-31E93E3945A5}"/>
              </a:ext>
            </a:extLst>
          </p:cNvPr>
          <p:cNvCxnSpPr>
            <a:cxnSpLocks/>
          </p:cNvCxnSpPr>
          <p:nvPr/>
        </p:nvCxnSpPr>
        <p:spPr>
          <a:xfrm flipH="1">
            <a:off x="4572000" y="2326587"/>
            <a:ext cx="347729" cy="394978"/>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52674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7BFAE53F-13AE-4D3E-97DD-F7B41374F9FB}"/>
              </a:ext>
            </a:extLst>
          </p:cNvPr>
          <p:cNvPicPr>
            <a:picLocks noChangeAspect="1"/>
          </p:cNvPicPr>
          <p:nvPr/>
        </p:nvPicPr>
        <p:blipFill>
          <a:blip r:embed="rId3"/>
          <a:stretch>
            <a:fillRect/>
          </a:stretch>
        </p:blipFill>
        <p:spPr>
          <a:xfrm>
            <a:off x="357187" y="2390775"/>
            <a:ext cx="11477625" cy="2076450"/>
          </a:xfrm>
          <a:prstGeom prst="rect">
            <a:avLst/>
          </a:prstGeom>
        </p:spPr>
      </p:pic>
      <p:sp>
        <p:nvSpPr>
          <p:cNvPr id="7" name="Rectangle 6">
            <a:extLst>
              <a:ext uri="{FF2B5EF4-FFF2-40B4-BE49-F238E27FC236}">
                <a16:creationId xmlns:a16="http://schemas.microsoft.com/office/drawing/2014/main" id="{B38FC422-DE37-4E4A-B6D7-F07EE9DF8915}"/>
              </a:ext>
            </a:extLst>
          </p:cNvPr>
          <p:cNvSpPr/>
          <p:nvPr/>
        </p:nvSpPr>
        <p:spPr>
          <a:xfrm>
            <a:off x="573111" y="2721566"/>
            <a:ext cx="3998890" cy="485273"/>
          </a:xfrm>
          <a:prstGeom prst="rect">
            <a:avLst/>
          </a:prstGeom>
          <a:solidFill>
            <a:schemeClr val="accent6">
              <a:alpha val="50000"/>
            </a:schemeClr>
          </a:solidFill>
          <a:ln w="38100">
            <a:solidFill>
              <a:schemeClr val="accent1"/>
            </a:solidFill>
            <a:prstDash val="dash"/>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solidFill>
                <a:schemeClr val="accent6"/>
              </a:solidFill>
            </a:endParaRPr>
          </a:p>
        </p:txBody>
      </p:sp>
      <p:sp>
        <p:nvSpPr>
          <p:cNvPr id="3" name="TextBox 2">
            <a:extLst>
              <a:ext uri="{FF2B5EF4-FFF2-40B4-BE49-F238E27FC236}">
                <a16:creationId xmlns:a16="http://schemas.microsoft.com/office/drawing/2014/main" id="{2C1F8167-9616-4704-B291-EFFCA1D77D9E}"/>
              </a:ext>
            </a:extLst>
          </p:cNvPr>
          <p:cNvSpPr txBox="1"/>
          <p:nvPr/>
        </p:nvSpPr>
        <p:spPr>
          <a:xfrm>
            <a:off x="4855334" y="2021443"/>
            <a:ext cx="3031151" cy="369332"/>
          </a:xfrm>
          <a:prstGeom prst="rect">
            <a:avLst/>
          </a:prstGeom>
          <a:noFill/>
        </p:spPr>
        <p:txBody>
          <a:bodyPr wrap="square" rtlCol="0">
            <a:spAutoFit/>
          </a:bodyPr>
          <a:lstStyle/>
          <a:p>
            <a:r>
              <a:rPr lang="en-US" dirty="0"/>
              <a:t>toggle group scope</a:t>
            </a:r>
          </a:p>
        </p:txBody>
      </p:sp>
      <p:cxnSp>
        <p:nvCxnSpPr>
          <p:cNvPr id="8" name="Straight Arrow Connector 7">
            <a:extLst>
              <a:ext uri="{FF2B5EF4-FFF2-40B4-BE49-F238E27FC236}">
                <a16:creationId xmlns:a16="http://schemas.microsoft.com/office/drawing/2014/main" id="{7F4C63DA-045A-4D9A-978D-31E93E3945A5}"/>
              </a:ext>
            </a:extLst>
          </p:cNvPr>
          <p:cNvCxnSpPr>
            <a:cxnSpLocks/>
          </p:cNvCxnSpPr>
          <p:nvPr/>
        </p:nvCxnSpPr>
        <p:spPr>
          <a:xfrm flipH="1">
            <a:off x="4572000" y="2326587"/>
            <a:ext cx="347729" cy="394978"/>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sp>
        <p:nvSpPr>
          <p:cNvPr id="2" name="TextBox 1">
            <a:extLst>
              <a:ext uri="{FF2B5EF4-FFF2-40B4-BE49-F238E27FC236}">
                <a16:creationId xmlns:a16="http://schemas.microsoft.com/office/drawing/2014/main" id="{1E0A8ADF-0FA7-442D-9026-F74A4B1CE467}"/>
              </a:ext>
            </a:extLst>
          </p:cNvPr>
          <p:cNvSpPr txBox="1"/>
          <p:nvPr/>
        </p:nvSpPr>
        <p:spPr>
          <a:xfrm>
            <a:off x="2197671" y="1594108"/>
            <a:ext cx="1022047" cy="369332"/>
          </a:xfrm>
          <a:prstGeom prst="rect">
            <a:avLst/>
          </a:prstGeom>
          <a:noFill/>
        </p:spPr>
        <p:txBody>
          <a:bodyPr wrap="square" rtlCol="0">
            <a:spAutoFit/>
          </a:bodyPr>
          <a:lstStyle/>
          <a:p>
            <a:r>
              <a:rPr lang="en-US" dirty="0"/>
              <a:t>toggles</a:t>
            </a:r>
          </a:p>
        </p:txBody>
      </p:sp>
      <p:cxnSp>
        <p:nvCxnSpPr>
          <p:cNvPr id="4" name="Straight Arrow Connector 3">
            <a:extLst>
              <a:ext uri="{FF2B5EF4-FFF2-40B4-BE49-F238E27FC236}">
                <a16:creationId xmlns:a16="http://schemas.microsoft.com/office/drawing/2014/main" id="{66670D15-5A98-48F0-85BF-50F37E01B493}"/>
              </a:ext>
            </a:extLst>
          </p:cNvPr>
          <p:cNvCxnSpPr>
            <a:cxnSpLocks/>
          </p:cNvCxnSpPr>
          <p:nvPr/>
        </p:nvCxnSpPr>
        <p:spPr>
          <a:xfrm flipH="1">
            <a:off x="1052151" y="1899253"/>
            <a:ext cx="1203476" cy="940539"/>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cxnSp>
        <p:nvCxnSpPr>
          <p:cNvPr id="5" name="Straight Arrow Connector 4">
            <a:extLst>
              <a:ext uri="{FF2B5EF4-FFF2-40B4-BE49-F238E27FC236}">
                <a16:creationId xmlns:a16="http://schemas.microsoft.com/office/drawing/2014/main" id="{89DC75F9-BE56-4069-A74E-1CD1E35AC1FB}"/>
              </a:ext>
            </a:extLst>
          </p:cNvPr>
          <p:cNvCxnSpPr>
            <a:cxnSpLocks/>
          </p:cNvCxnSpPr>
          <p:nvPr/>
        </p:nvCxnSpPr>
        <p:spPr>
          <a:xfrm flipH="1">
            <a:off x="1878920" y="1963440"/>
            <a:ext cx="724436" cy="1000762"/>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cxnSp>
        <p:nvCxnSpPr>
          <p:cNvPr id="11" name="Straight Arrow Connector 10">
            <a:extLst>
              <a:ext uri="{FF2B5EF4-FFF2-40B4-BE49-F238E27FC236}">
                <a16:creationId xmlns:a16="http://schemas.microsoft.com/office/drawing/2014/main" id="{12A1511E-3CD8-4123-9443-12A5A5FF0277}"/>
              </a:ext>
            </a:extLst>
          </p:cNvPr>
          <p:cNvCxnSpPr>
            <a:cxnSpLocks/>
          </p:cNvCxnSpPr>
          <p:nvPr/>
        </p:nvCxnSpPr>
        <p:spPr>
          <a:xfrm>
            <a:off x="2983282" y="1931347"/>
            <a:ext cx="430531" cy="908445"/>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sp>
        <p:nvSpPr>
          <p:cNvPr id="18" name="TextBox 17">
            <a:extLst>
              <a:ext uri="{FF2B5EF4-FFF2-40B4-BE49-F238E27FC236}">
                <a16:creationId xmlns:a16="http://schemas.microsoft.com/office/drawing/2014/main" id="{47D02E29-C1B2-4058-B5E4-5BE089B183AF}"/>
              </a:ext>
            </a:extLst>
          </p:cNvPr>
          <p:cNvSpPr txBox="1"/>
          <p:nvPr/>
        </p:nvSpPr>
        <p:spPr>
          <a:xfrm>
            <a:off x="470080" y="1091848"/>
            <a:ext cx="1585924" cy="369332"/>
          </a:xfrm>
          <a:prstGeom prst="rect">
            <a:avLst/>
          </a:prstGeom>
          <a:noFill/>
        </p:spPr>
        <p:txBody>
          <a:bodyPr wrap="square" rtlCol="0">
            <a:spAutoFit/>
          </a:bodyPr>
          <a:lstStyle/>
          <a:p>
            <a:r>
              <a:rPr lang="en-US" dirty="0"/>
              <a:t>Active toggle</a:t>
            </a:r>
          </a:p>
        </p:txBody>
      </p:sp>
      <p:cxnSp>
        <p:nvCxnSpPr>
          <p:cNvPr id="20" name="Straight Arrow Connector 19">
            <a:extLst>
              <a:ext uri="{FF2B5EF4-FFF2-40B4-BE49-F238E27FC236}">
                <a16:creationId xmlns:a16="http://schemas.microsoft.com/office/drawing/2014/main" id="{FFE37606-63D8-4EFE-8F1A-04F42E7BF855}"/>
              </a:ext>
            </a:extLst>
          </p:cNvPr>
          <p:cNvCxnSpPr>
            <a:cxnSpLocks/>
          </p:cNvCxnSpPr>
          <p:nvPr/>
        </p:nvCxnSpPr>
        <p:spPr>
          <a:xfrm flipH="1">
            <a:off x="914829" y="1451073"/>
            <a:ext cx="260020" cy="1388719"/>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9618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7BFAE53F-13AE-4D3E-97DD-F7B41374F9FB}"/>
              </a:ext>
            </a:extLst>
          </p:cNvPr>
          <p:cNvPicPr>
            <a:picLocks noChangeAspect="1"/>
          </p:cNvPicPr>
          <p:nvPr/>
        </p:nvPicPr>
        <p:blipFill>
          <a:blip r:embed="rId3"/>
          <a:stretch>
            <a:fillRect/>
          </a:stretch>
        </p:blipFill>
        <p:spPr>
          <a:xfrm>
            <a:off x="357187" y="1526383"/>
            <a:ext cx="11477625" cy="2076450"/>
          </a:xfrm>
          <a:prstGeom prst="rect">
            <a:avLst/>
          </a:prstGeom>
        </p:spPr>
      </p:pic>
      <p:sp>
        <p:nvSpPr>
          <p:cNvPr id="6" name="Title 5">
            <a:extLst>
              <a:ext uri="{FF2B5EF4-FFF2-40B4-BE49-F238E27FC236}">
                <a16:creationId xmlns:a16="http://schemas.microsoft.com/office/drawing/2014/main" id="{EA02C814-462C-4F26-836F-9B02A483E905}"/>
              </a:ext>
            </a:extLst>
          </p:cNvPr>
          <p:cNvSpPr>
            <a:spLocks noGrp="1"/>
          </p:cNvSpPr>
          <p:nvPr>
            <p:ph type="title"/>
          </p:nvPr>
        </p:nvSpPr>
        <p:spPr/>
        <p:txBody>
          <a:bodyPr/>
          <a:lstStyle/>
          <a:p>
            <a:r>
              <a:rPr lang="en-US" dirty="0"/>
              <a:t>Observation: focusgroup and toggle "scope"</a:t>
            </a:r>
          </a:p>
        </p:txBody>
      </p:sp>
      <p:sp>
        <p:nvSpPr>
          <p:cNvPr id="2" name="TextBox 1">
            <a:extLst>
              <a:ext uri="{FF2B5EF4-FFF2-40B4-BE49-F238E27FC236}">
                <a16:creationId xmlns:a16="http://schemas.microsoft.com/office/drawing/2014/main" id="{D1B1B483-C104-4E34-A763-9D9C47B5F325}"/>
              </a:ext>
            </a:extLst>
          </p:cNvPr>
          <p:cNvSpPr txBox="1"/>
          <p:nvPr/>
        </p:nvSpPr>
        <p:spPr>
          <a:xfrm>
            <a:off x="4621161" y="1887794"/>
            <a:ext cx="949940" cy="369332"/>
          </a:xfrm>
          <a:prstGeom prst="rect">
            <a:avLst/>
          </a:prstGeom>
          <a:noFill/>
          <a:ln>
            <a:solidFill>
              <a:schemeClr val="bg1">
                <a:lumMod val="50000"/>
              </a:schemeClr>
            </a:solidFill>
          </a:ln>
        </p:spPr>
        <p:txBody>
          <a:bodyPr wrap="none" rtlCol="0">
            <a:spAutoFit/>
          </a:bodyPr>
          <a:lstStyle/>
          <a:p>
            <a:r>
              <a:rPr lang="en-US" b="1" dirty="0">
                <a:solidFill>
                  <a:schemeClr val="bg1">
                    <a:lumMod val="50000"/>
                  </a:schemeClr>
                </a:solidFill>
                <a:latin typeface="Times New Roman" panose="02020603050405020304" pitchFamily="18" charset="0"/>
                <a:cs typeface="Times New Roman" panose="02020603050405020304" pitchFamily="18" charset="0"/>
              </a:rPr>
              <a:t>More…</a:t>
            </a:r>
          </a:p>
        </p:txBody>
      </p:sp>
      <p:sp>
        <p:nvSpPr>
          <p:cNvPr id="7" name="Rectangle 6">
            <a:extLst>
              <a:ext uri="{FF2B5EF4-FFF2-40B4-BE49-F238E27FC236}">
                <a16:creationId xmlns:a16="http://schemas.microsoft.com/office/drawing/2014/main" id="{F40C48EB-BBD0-42E8-99F5-6E1AB2A9AFEF}"/>
              </a:ext>
            </a:extLst>
          </p:cNvPr>
          <p:cNvSpPr/>
          <p:nvPr/>
        </p:nvSpPr>
        <p:spPr>
          <a:xfrm>
            <a:off x="489728" y="1829823"/>
            <a:ext cx="5212981" cy="485273"/>
          </a:xfrm>
          <a:prstGeom prst="rect">
            <a:avLst/>
          </a:prstGeom>
          <a:solidFill>
            <a:schemeClr val="bg2">
              <a:alpha val="61176"/>
            </a:schemeClr>
          </a:solidFill>
          <a:ln w="19050" cap="flat" cmpd="sng" algn="ctr">
            <a:solidFill>
              <a:schemeClr val="tx1"/>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dirty="0">
              <a:solidFill>
                <a:schemeClr val="accent6"/>
              </a:solidFill>
            </a:endParaRPr>
          </a:p>
        </p:txBody>
      </p:sp>
      <p:sp>
        <p:nvSpPr>
          <p:cNvPr id="8" name="Rectangle 7">
            <a:extLst>
              <a:ext uri="{FF2B5EF4-FFF2-40B4-BE49-F238E27FC236}">
                <a16:creationId xmlns:a16="http://schemas.microsoft.com/office/drawing/2014/main" id="{AB8F26B7-403E-45C5-81D9-79A0A74DF31F}"/>
              </a:ext>
            </a:extLst>
          </p:cNvPr>
          <p:cNvSpPr/>
          <p:nvPr/>
        </p:nvSpPr>
        <p:spPr>
          <a:xfrm>
            <a:off x="556001" y="1888611"/>
            <a:ext cx="3998890" cy="485273"/>
          </a:xfrm>
          <a:prstGeom prst="rect">
            <a:avLst/>
          </a:prstGeom>
          <a:solidFill>
            <a:schemeClr val="accent6">
              <a:alpha val="50000"/>
            </a:schemeClr>
          </a:solidFill>
          <a:ln w="38100">
            <a:solidFill>
              <a:schemeClr val="accent1"/>
            </a:solidFill>
            <a:prstDash val="dash"/>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solidFill>
                <a:schemeClr val="accent6"/>
              </a:solidFill>
            </a:endParaRPr>
          </a:p>
        </p:txBody>
      </p:sp>
      <p:pic>
        <p:nvPicPr>
          <p:cNvPr id="4" name="Picture 3">
            <a:extLst>
              <a:ext uri="{FF2B5EF4-FFF2-40B4-BE49-F238E27FC236}">
                <a16:creationId xmlns:a16="http://schemas.microsoft.com/office/drawing/2014/main" id="{09E7C362-03B5-4CB3-AD7C-AEEA6C5A3F3E}"/>
              </a:ext>
            </a:extLst>
          </p:cNvPr>
          <p:cNvPicPr/>
          <p:nvPr/>
        </p:nvPicPr>
        <p:blipFill>
          <a:blip r:embed="rId4"/>
          <a:stretch>
            <a:fillRect/>
          </a:stretch>
        </p:blipFill>
        <p:spPr>
          <a:xfrm>
            <a:off x="2418735" y="4271444"/>
            <a:ext cx="8499065" cy="1721501"/>
          </a:xfrm>
          <a:prstGeom prst="rect">
            <a:avLst/>
          </a:prstGeom>
        </p:spPr>
      </p:pic>
      <p:sp>
        <p:nvSpPr>
          <p:cNvPr id="10" name="Rectangle 9">
            <a:extLst>
              <a:ext uri="{FF2B5EF4-FFF2-40B4-BE49-F238E27FC236}">
                <a16:creationId xmlns:a16="http://schemas.microsoft.com/office/drawing/2014/main" id="{29AB7BB8-CB90-46EB-9026-54B6268C1AA7}"/>
              </a:ext>
            </a:extLst>
          </p:cNvPr>
          <p:cNvSpPr/>
          <p:nvPr/>
        </p:nvSpPr>
        <p:spPr>
          <a:xfrm>
            <a:off x="2418735" y="4259269"/>
            <a:ext cx="7039897" cy="391390"/>
          </a:xfrm>
          <a:prstGeom prst="rect">
            <a:avLst/>
          </a:prstGeom>
          <a:solidFill>
            <a:schemeClr val="bg2">
              <a:alpha val="61176"/>
            </a:schemeClr>
          </a:solidFill>
          <a:ln w="19050" cap="flat" cmpd="sng" algn="ctr">
            <a:solidFill>
              <a:schemeClr val="tx1"/>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dirty="0">
              <a:solidFill>
                <a:schemeClr val="accent6"/>
              </a:solidFill>
            </a:endParaRPr>
          </a:p>
        </p:txBody>
      </p:sp>
      <p:sp>
        <p:nvSpPr>
          <p:cNvPr id="11" name="Rectangle 10">
            <a:extLst>
              <a:ext uri="{FF2B5EF4-FFF2-40B4-BE49-F238E27FC236}">
                <a16:creationId xmlns:a16="http://schemas.microsoft.com/office/drawing/2014/main" id="{1953BE86-B538-4C5C-A07D-890AA0424BEE}"/>
              </a:ext>
            </a:extLst>
          </p:cNvPr>
          <p:cNvSpPr/>
          <p:nvPr/>
        </p:nvSpPr>
        <p:spPr>
          <a:xfrm>
            <a:off x="2733367" y="4212327"/>
            <a:ext cx="6361471" cy="485273"/>
          </a:xfrm>
          <a:prstGeom prst="rect">
            <a:avLst/>
          </a:prstGeom>
          <a:solidFill>
            <a:schemeClr val="accent6">
              <a:alpha val="50000"/>
            </a:schemeClr>
          </a:solidFill>
          <a:ln w="38100">
            <a:solidFill>
              <a:schemeClr val="accent1"/>
            </a:solidFill>
            <a:prstDash val="dash"/>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solidFill>
                <a:schemeClr val="accent6"/>
              </a:solidFill>
            </a:endParaRPr>
          </a:p>
        </p:txBody>
      </p:sp>
      <p:sp>
        <p:nvSpPr>
          <p:cNvPr id="5" name="Rectangle 4">
            <a:extLst>
              <a:ext uri="{FF2B5EF4-FFF2-40B4-BE49-F238E27FC236}">
                <a16:creationId xmlns:a16="http://schemas.microsoft.com/office/drawing/2014/main" id="{1F40F967-CFB8-4E54-A10C-DB342A643EDF}"/>
              </a:ext>
            </a:extLst>
          </p:cNvPr>
          <p:cNvSpPr/>
          <p:nvPr/>
        </p:nvSpPr>
        <p:spPr>
          <a:xfrm>
            <a:off x="357187" y="2420826"/>
            <a:ext cx="11254710" cy="1182007"/>
          </a:xfrm>
          <a:prstGeom prst="rect">
            <a:avLst/>
          </a:prstGeom>
          <a:gradFill flip="none" rotWithShape="1">
            <a:gsLst>
              <a:gs pos="0">
                <a:schemeClr val="bg1">
                  <a:alpha val="0"/>
                </a:schemeClr>
              </a:gs>
              <a:gs pos="69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03A9B99-96E0-4E20-B50C-0C56EBA200A0}"/>
              </a:ext>
            </a:extLst>
          </p:cNvPr>
          <p:cNvSpPr/>
          <p:nvPr/>
        </p:nvSpPr>
        <p:spPr>
          <a:xfrm>
            <a:off x="99090" y="4690972"/>
            <a:ext cx="11254710" cy="1621338"/>
          </a:xfrm>
          <a:prstGeom prst="rect">
            <a:avLst/>
          </a:prstGeom>
          <a:gradFill flip="none" rotWithShape="1">
            <a:gsLst>
              <a:gs pos="0">
                <a:schemeClr val="bg1">
                  <a:alpha val="0"/>
                </a:schemeClr>
              </a:gs>
              <a:gs pos="56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4110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200"/>
                                        <p:tgtEl>
                                          <p:spTgt spid="10"/>
                                        </p:tgtEl>
                                      </p:cBhvr>
                                    </p:animEffect>
                                  </p:childTnLst>
                                </p:cTn>
                              </p:par>
                            </p:childTnLst>
                          </p:cTn>
                        </p:par>
                        <p:par>
                          <p:cTn id="30" fill="hold">
                            <p:stCondLst>
                              <p:cond delay="700"/>
                            </p:stCondLst>
                            <p:childTnLst>
                              <p:par>
                                <p:cTn id="31" presetID="10" presetClass="entr" presetSubtype="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2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10" grpId="0" animBg="1"/>
      <p:bldP spid="11" grpId="0" animBg="1"/>
      <p:bldP spid="1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C38DF-6116-470B-B3DB-ED6229A2133B}"/>
              </a:ext>
            </a:extLst>
          </p:cNvPr>
          <p:cNvSpPr>
            <a:spLocks noGrp="1"/>
          </p:cNvSpPr>
          <p:nvPr>
            <p:ph type="title"/>
          </p:nvPr>
        </p:nvSpPr>
        <p:spPr/>
        <p:txBody>
          <a:bodyPr/>
          <a:lstStyle/>
          <a:p>
            <a:r>
              <a:rPr lang="en-US" dirty="0"/>
              <a:t>Scenario Gap*: tab stop for toggled item(s)</a:t>
            </a:r>
          </a:p>
        </p:txBody>
      </p:sp>
      <p:sp>
        <p:nvSpPr>
          <p:cNvPr id="3" name="TextBox 2">
            <a:extLst>
              <a:ext uri="{FF2B5EF4-FFF2-40B4-BE49-F238E27FC236}">
                <a16:creationId xmlns:a16="http://schemas.microsoft.com/office/drawing/2014/main" id="{31ED6055-A0AE-4557-8B2C-0C88F698233C}"/>
              </a:ext>
            </a:extLst>
          </p:cNvPr>
          <p:cNvSpPr txBox="1"/>
          <p:nvPr/>
        </p:nvSpPr>
        <p:spPr>
          <a:xfrm>
            <a:off x="275303" y="6308209"/>
            <a:ext cx="4199035" cy="369332"/>
          </a:xfrm>
          <a:prstGeom prst="rect">
            <a:avLst/>
          </a:prstGeom>
          <a:noFill/>
        </p:spPr>
        <p:txBody>
          <a:bodyPr wrap="none" rtlCol="0">
            <a:spAutoFit/>
          </a:bodyPr>
          <a:lstStyle/>
          <a:p>
            <a:r>
              <a:rPr lang="en-US" dirty="0"/>
              <a:t>*Assumes a motivation to avoid JavaScript</a:t>
            </a:r>
          </a:p>
        </p:txBody>
      </p:sp>
      <p:pic>
        <p:nvPicPr>
          <p:cNvPr id="6" name="Picture 5">
            <a:extLst>
              <a:ext uri="{FF2B5EF4-FFF2-40B4-BE49-F238E27FC236}">
                <a16:creationId xmlns:a16="http://schemas.microsoft.com/office/drawing/2014/main" id="{6DFAC694-1BAD-4B68-8CBB-BD8FC717457A}"/>
              </a:ext>
            </a:extLst>
          </p:cNvPr>
          <p:cNvPicPr>
            <a:picLocks noChangeAspect="1"/>
          </p:cNvPicPr>
          <p:nvPr/>
        </p:nvPicPr>
        <p:blipFill>
          <a:blip r:embed="rId3"/>
          <a:stretch>
            <a:fillRect/>
          </a:stretch>
        </p:blipFill>
        <p:spPr>
          <a:xfrm>
            <a:off x="485006" y="1922998"/>
            <a:ext cx="11477625" cy="2076450"/>
          </a:xfrm>
          <a:prstGeom prst="rect">
            <a:avLst/>
          </a:prstGeom>
        </p:spPr>
      </p:pic>
      <p:sp>
        <p:nvSpPr>
          <p:cNvPr id="4" name="TextBox 3">
            <a:extLst>
              <a:ext uri="{FF2B5EF4-FFF2-40B4-BE49-F238E27FC236}">
                <a16:creationId xmlns:a16="http://schemas.microsoft.com/office/drawing/2014/main" id="{38E6A6C7-CD91-491C-BEAE-E0A582C0C38D}"/>
              </a:ext>
            </a:extLst>
          </p:cNvPr>
          <p:cNvSpPr txBox="1"/>
          <p:nvPr/>
        </p:nvSpPr>
        <p:spPr>
          <a:xfrm>
            <a:off x="4290936" y="3669210"/>
            <a:ext cx="7586662" cy="2031325"/>
          </a:xfrm>
          <a:prstGeom prst="rect">
            <a:avLst/>
          </a:prstGeom>
          <a:solidFill>
            <a:schemeClr val="tx1"/>
          </a:solidFill>
          <a:effectLst>
            <a:outerShdw blurRad="50800" dist="38100" dir="8100000" algn="tr" rotWithShape="0">
              <a:prstClr val="black">
                <a:alpha val="40000"/>
              </a:prstClr>
            </a:outerShdw>
          </a:effectLst>
        </p:spPr>
        <p:txBody>
          <a:bodyPr wrap="square">
            <a:spAutoFit/>
          </a:bodyPr>
          <a:lstStyle/>
          <a:p>
            <a:r>
              <a:rPr lang="en-US" sz="1400" b="0" dirty="0">
                <a:solidFill>
                  <a:srgbClr val="6A9955"/>
                </a:solidFill>
                <a:effectLst/>
                <a:latin typeface="Consolas" panose="020B0609020204030204" pitchFamily="49" charset="0"/>
              </a:rPr>
              <a:t>&lt;!-- abbreviated markup... --&gt;</a:t>
            </a:r>
            <a:endParaRPr lang="en-US" sz="1400" b="0" dirty="0">
              <a:solidFill>
                <a:srgbClr val="D4D4D4"/>
              </a:solidFill>
              <a:effectLst/>
              <a:latin typeface="Consolas" panose="020B0609020204030204" pitchFamily="49" charset="0"/>
            </a:endParaRPr>
          </a:p>
          <a:p>
            <a:r>
              <a:rPr lang="en-US" sz="1400" b="0" dirty="0">
                <a:solidFill>
                  <a:srgbClr val="808080"/>
                </a:solidFill>
                <a:effectLst/>
                <a:latin typeface="Consolas" panose="020B0609020204030204" pitchFamily="49" charset="0"/>
              </a:rPr>
              <a:t>&lt;</a:t>
            </a:r>
            <a:r>
              <a:rPr lang="en-US" sz="1400" b="0" dirty="0">
                <a:solidFill>
                  <a:srgbClr val="569CD6"/>
                </a:solidFill>
                <a:effectLst/>
                <a:latin typeface="Consolas" panose="020B0609020204030204" pitchFamily="49" charset="0"/>
              </a:rPr>
              <a:t>spicy-sections</a:t>
            </a:r>
            <a:r>
              <a:rPr lang="en-US" sz="1400" b="0" dirty="0">
                <a:solidFill>
                  <a:srgbClr val="D4D4D4"/>
                </a:solidFill>
                <a:effectLst/>
                <a:latin typeface="Consolas" panose="020B0609020204030204" pitchFamily="49" charset="0"/>
              </a:rPr>
              <a:t> </a:t>
            </a:r>
            <a:r>
              <a:rPr lang="en-US" sz="1400" b="0" dirty="0">
                <a:solidFill>
                  <a:srgbClr val="9CDCFE"/>
                </a:solidFill>
                <a:effectLst/>
                <a:latin typeface="Consolas" panose="020B0609020204030204" pitchFamily="49" charset="0"/>
              </a:rPr>
              <a:t>affordance</a:t>
            </a:r>
            <a:r>
              <a:rPr lang="en-US" sz="1400" b="0" dirty="0">
                <a:solidFill>
                  <a:srgbClr val="D4D4D4"/>
                </a:solidFill>
                <a:effectLst/>
                <a:latin typeface="Consolas" panose="020B0609020204030204" pitchFamily="49" charset="0"/>
              </a:rPr>
              <a:t>=</a:t>
            </a:r>
            <a:r>
              <a:rPr lang="en-US" sz="1400" b="0" dirty="0">
                <a:solidFill>
                  <a:srgbClr val="CE9178"/>
                </a:solidFill>
                <a:effectLst/>
                <a:latin typeface="Consolas" panose="020B0609020204030204" pitchFamily="49" charset="0"/>
              </a:rPr>
              <a:t>"tab-bar"</a:t>
            </a:r>
            <a:r>
              <a:rPr lang="en-US" sz="1400" b="0" dirty="0">
                <a:solidFill>
                  <a:srgbClr val="808080"/>
                </a:solidFill>
                <a:effectLst/>
                <a:latin typeface="Consolas" panose="020B0609020204030204" pitchFamily="49" charset="0"/>
              </a:rPr>
              <a:t>&gt;</a:t>
            </a:r>
            <a:endParaRPr lang="en-US" sz="1400" b="0" dirty="0">
              <a:solidFill>
                <a:srgbClr val="D4D4D4"/>
              </a:solidFill>
              <a:effectLst/>
              <a:latin typeface="Consolas" panose="020B0609020204030204" pitchFamily="49" charset="0"/>
            </a:endParaRPr>
          </a:p>
          <a:p>
            <a:r>
              <a:rPr lang="en-US" sz="1400" b="0" dirty="0">
                <a:solidFill>
                  <a:srgbClr val="D4D4D4"/>
                </a:solidFill>
                <a:effectLst/>
                <a:latin typeface="Consolas" panose="020B0609020204030204" pitchFamily="49" charset="0"/>
              </a:rPr>
              <a:t>  </a:t>
            </a:r>
            <a:r>
              <a:rPr lang="en-US" sz="1400" b="0" dirty="0">
                <a:solidFill>
                  <a:srgbClr val="808080"/>
                </a:solidFill>
                <a:effectLst/>
                <a:latin typeface="Consolas" panose="020B0609020204030204" pitchFamily="49" charset="0"/>
              </a:rPr>
              <a:t>&lt;</a:t>
            </a:r>
            <a:r>
              <a:rPr lang="en-US" sz="1400" b="0" dirty="0">
                <a:solidFill>
                  <a:srgbClr val="569CD6"/>
                </a:solidFill>
                <a:effectLst/>
                <a:latin typeface="Consolas" panose="020B0609020204030204" pitchFamily="49" charset="0"/>
              </a:rPr>
              <a:t>h2</a:t>
            </a:r>
            <a:r>
              <a:rPr lang="en-US" sz="1400" b="0" dirty="0">
                <a:solidFill>
                  <a:srgbClr val="D4D4D4"/>
                </a:solidFill>
                <a:effectLst/>
                <a:latin typeface="Consolas" panose="020B0609020204030204" pitchFamily="49" charset="0"/>
              </a:rPr>
              <a:t> </a:t>
            </a:r>
            <a:r>
              <a:rPr lang="en-US" sz="1400" b="0" dirty="0">
                <a:solidFill>
                  <a:srgbClr val="9CDCFE"/>
                </a:solidFill>
                <a:effectLst/>
                <a:latin typeface="Consolas" panose="020B0609020204030204" pitchFamily="49" charset="0"/>
              </a:rPr>
              <a:t>id</a:t>
            </a:r>
            <a:r>
              <a:rPr lang="en-US" sz="1400" b="0" dirty="0">
                <a:solidFill>
                  <a:srgbClr val="D4D4D4"/>
                </a:solidFill>
                <a:effectLst/>
                <a:latin typeface="Consolas" panose="020B0609020204030204" pitchFamily="49" charset="0"/>
              </a:rPr>
              <a:t>=</a:t>
            </a:r>
            <a:r>
              <a:rPr lang="en-US" sz="1400" b="0" dirty="0">
                <a:solidFill>
                  <a:srgbClr val="CE9178"/>
                </a:solidFill>
                <a:effectLst/>
                <a:latin typeface="Consolas" panose="020B0609020204030204" pitchFamily="49" charset="0"/>
              </a:rPr>
              <a:t>"cp1"</a:t>
            </a:r>
            <a:r>
              <a:rPr lang="en-US" sz="1400" b="0" dirty="0">
                <a:solidFill>
                  <a:srgbClr val="D4D4D4"/>
                </a:solidFill>
                <a:effectLst/>
                <a:latin typeface="Consolas" panose="020B0609020204030204" pitchFamily="49" charset="0"/>
              </a:rPr>
              <a:t> </a:t>
            </a:r>
            <a:r>
              <a:rPr lang="en-US" sz="1400" b="0" dirty="0">
                <a:solidFill>
                  <a:srgbClr val="9CDCFE"/>
                </a:solidFill>
                <a:effectLst/>
                <a:latin typeface="Consolas" panose="020B0609020204030204" pitchFamily="49" charset="0"/>
              </a:rPr>
              <a:t>role</a:t>
            </a:r>
            <a:r>
              <a:rPr lang="en-US" sz="1400" b="0" dirty="0">
                <a:solidFill>
                  <a:srgbClr val="D4D4D4"/>
                </a:solidFill>
                <a:effectLst/>
                <a:latin typeface="Consolas" panose="020B0609020204030204" pitchFamily="49" charset="0"/>
              </a:rPr>
              <a:t>=</a:t>
            </a:r>
            <a:r>
              <a:rPr lang="en-US" sz="1400" b="0" dirty="0">
                <a:solidFill>
                  <a:srgbClr val="CE9178"/>
                </a:solidFill>
                <a:effectLst/>
                <a:latin typeface="Consolas" panose="020B0609020204030204" pitchFamily="49" charset="0"/>
              </a:rPr>
              <a:t>"tab"</a:t>
            </a:r>
            <a:r>
              <a:rPr lang="en-US" sz="1400" b="0" dirty="0">
                <a:solidFill>
                  <a:srgbClr val="D4D4D4"/>
                </a:solidFill>
                <a:effectLst/>
                <a:latin typeface="Consolas" panose="020B0609020204030204" pitchFamily="49" charset="0"/>
              </a:rPr>
              <a:t> </a:t>
            </a:r>
            <a:r>
              <a:rPr lang="en-US" sz="1400" b="0" dirty="0">
                <a:solidFill>
                  <a:srgbClr val="9CDCFE"/>
                </a:solidFill>
                <a:effectLst/>
                <a:latin typeface="Consolas" panose="020B0609020204030204" pitchFamily="49" charset="0"/>
              </a:rPr>
              <a:t>aria-controls</a:t>
            </a:r>
            <a:r>
              <a:rPr lang="en-US" sz="1400" b="0" dirty="0">
                <a:solidFill>
                  <a:srgbClr val="D4D4D4"/>
                </a:solidFill>
                <a:effectLst/>
                <a:latin typeface="Consolas" panose="020B0609020204030204" pitchFamily="49" charset="0"/>
              </a:rPr>
              <a:t>=</a:t>
            </a:r>
            <a:r>
              <a:rPr lang="en-US" sz="1400" b="0" dirty="0">
                <a:solidFill>
                  <a:srgbClr val="CE9178"/>
                </a:solidFill>
                <a:effectLst/>
                <a:latin typeface="Consolas" panose="020B0609020204030204" pitchFamily="49" charset="0"/>
              </a:rPr>
              <a:t>"cp2"</a:t>
            </a:r>
            <a:r>
              <a:rPr lang="en-US" sz="1400" b="0" dirty="0">
                <a:solidFill>
                  <a:srgbClr val="D4D4D4"/>
                </a:solidFill>
                <a:effectLst/>
                <a:latin typeface="Consolas" panose="020B0609020204030204" pitchFamily="49" charset="0"/>
              </a:rPr>
              <a:t> </a:t>
            </a:r>
            <a:r>
              <a:rPr lang="en-US" sz="1400" b="0" dirty="0">
                <a:solidFill>
                  <a:srgbClr val="9CDCFE"/>
                </a:solidFill>
                <a:effectLst/>
                <a:latin typeface="Consolas" panose="020B0609020204030204" pitchFamily="49" charset="0"/>
              </a:rPr>
              <a:t>tabindex</a:t>
            </a:r>
            <a:r>
              <a:rPr lang="en-US" sz="1400" b="0" dirty="0">
                <a:solidFill>
                  <a:srgbClr val="D4D4D4"/>
                </a:solidFill>
                <a:effectLst/>
                <a:latin typeface="Consolas" panose="020B0609020204030204" pitchFamily="49" charset="0"/>
              </a:rPr>
              <a:t>=</a:t>
            </a:r>
            <a:r>
              <a:rPr lang="en-US" sz="1400" b="0" dirty="0">
                <a:solidFill>
                  <a:srgbClr val="CE9178"/>
                </a:solidFill>
                <a:effectLst/>
                <a:latin typeface="Consolas" panose="020B0609020204030204" pitchFamily="49" charset="0"/>
              </a:rPr>
              <a:t>"0"</a:t>
            </a:r>
            <a:r>
              <a:rPr lang="en-US" sz="1400" b="0" dirty="0">
                <a:solidFill>
                  <a:srgbClr val="808080"/>
                </a:solidFill>
                <a:effectLst/>
                <a:latin typeface="Consolas" panose="020B0609020204030204" pitchFamily="49" charset="0"/>
              </a:rPr>
              <a:t>&gt;</a:t>
            </a:r>
            <a:r>
              <a:rPr lang="en-US" sz="1400" b="0" dirty="0">
                <a:solidFill>
                  <a:srgbClr val="D4D4D4"/>
                </a:solidFill>
                <a:effectLst/>
                <a:latin typeface="Consolas" panose="020B0609020204030204" pitchFamily="49" charset="0"/>
              </a:rPr>
              <a:t>...</a:t>
            </a:r>
            <a:r>
              <a:rPr lang="en-US" sz="1400" b="0" dirty="0">
                <a:solidFill>
                  <a:srgbClr val="808080"/>
                </a:solidFill>
                <a:effectLst/>
                <a:latin typeface="Consolas" panose="020B0609020204030204" pitchFamily="49" charset="0"/>
              </a:rPr>
              <a:t>&lt;/</a:t>
            </a:r>
            <a:r>
              <a:rPr lang="en-US" sz="1400" b="0" dirty="0">
                <a:solidFill>
                  <a:srgbClr val="569CD6"/>
                </a:solidFill>
                <a:effectLst/>
                <a:latin typeface="Consolas" panose="020B0609020204030204" pitchFamily="49" charset="0"/>
              </a:rPr>
              <a:t>h2</a:t>
            </a:r>
            <a:r>
              <a:rPr lang="en-US" sz="1400" b="0" dirty="0">
                <a:solidFill>
                  <a:srgbClr val="808080"/>
                </a:solidFill>
                <a:effectLst/>
                <a:latin typeface="Consolas" panose="020B0609020204030204" pitchFamily="49" charset="0"/>
              </a:rPr>
              <a:t>&gt;</a:t>
            </a:r>
            <a:endParaRPr lang="en-US" sz="1400" b="0" dirty="0">
              <a:solidFill>
                <a:srgbClr val="D4D4D4"/>
              </a:solidFill>
              <a:effectLst/>
              <a:latin typeface="Consolas" panose="020B0609020204030204" pitchFamily="49" charset="0"/>
            </a:endParaRPr>
          </a:p>
          <a:p>
            <a:r>
              <a:rPr lang="en-US" sz="1400" b="0" dirty="0">
                <a:solidFill>
                  <a:srgbClr val="D4D4D4"/>
                </a:solidFill>
                <a:effectLst/>
                <a:latin typeface="Consolas" panose="020B0609020204030204" pitchFamily="49" charset="0"/>
              </a:rPr>
              <a:t>  </a:t>
            </a:r>
            <a:r>
              <a:rPr lang="en-US" sz="1400" b="0" dirty="0">
                <a:solidFill>
                  <a:srgbClr val="808080"/>
                </a:solidFill>
                <a:effectLst/>
                <a:latin typeface="Consolas" panose="020B0609020204030204" pitchFamily="49" charset="0"/>
              </a:rPr>
              <a:t>&lt;</a:t>
            </a:r>
            <a:r>
              <a:rPr lang="en-US" sz="1400" b="0" dirty="0">
                <a:solidFill>
                  <a:srgbClr val="569CD6"/>
                </a:solidFill>
                <a:effectLst/>
                <a:latin typeface="Consolas" panose="020B0609020204030204" pitchFamily="49" charset="0"/>
              </a:rPr>
              <a:t>div</a:t>
            </a:r>
            <a:r>
              <a:rPr lang="en-US" sz="1400" b="0" dirty="0">
                <a:solidFill>
                  <a:srgbClr val="D4D4D4"/>
                </a:solidFill>
                <a:effectLst/>
                <a:latin typeface="Consolas" panose="020B0609020204030204" pitchFamily="49" charset="0"/>
              </a:rPr>
              <a:t> </a:t>
            </a:r>
            <a:r>
              <a:rPr lang="en-US" sz="1400" b="0" dirty="0">
                <a:solidFill>
                  <a:srgbClr val="9CDCFE"/>
                </a:solidFill>
                <a:effectLst/>
                <a:latin typeface="Consolas" panose="020B0609020204030204" pitchFamily="49" charset="0"/>
              </a:rPr>
              <a:t>id</a:t>
            </a:r>
            <a:r>
              <a:rPr lang="en-US" sz="1400" b="0" dirty="0">
                <a:solidFill>
                  <a:srgbClr val="D4D4D4"/>
                </a:solidFill>
                <a:effectLst/>
                <a:latin typeface="Consolas" panose="020B0609020204030204" pitchFamily="49" charset="0"/>
              </a:rPr>
              <a:t>=</a:t>
            </a:r>
            <a:r>
              <a:rPr lang="en-US" sz="1400" b="0" dirty="0">
                <a:solidFill>
                  <a:srgbClr val="CE9178"/>
                </a:solidFill>
                <a:effectLst/>
                <a:latin typeface="Consolas" panose="020B0609020204030204" pitchFamily="49" charset="0"/>
              </a:rPr>
              <a:t>"cp2"</a:t>
            </a:r>
            <a:r>
              <a:rPr lang="en-US" sz="1400" b="0" dirty="0">
                <a:solidFill>
                  <a:srgbClr val="D4D4D4"/>
                </a:solidFill>
                <a:effectLst/>
                <a:latin typeface="Consolas" panose="020B0609020204030204" pitchFamily="49" charset="0"/>
              </a:rPr>
              <a:t> </a:t>
            </a:r>
            <a:r>
              <a:rPr lang="en-US" sz="1400" b="0" dirty="0">
                <a:solidFill>
                  <a:srgbClr val="9CDCFE"/>
                </a:solidFill>
                <a:effectLst/>
                <a:latin typeface="Consolas" panose="020B0609020204030204" pitchFamily="49" charset="0"/>
              </a:rPr>
              <a:t>role</a:t>
            </a:r>
            <a:r>
              <a:rPr lang="en-US" sz="1400" b="0" dirty="0">
                <a:solidFill>
                  <a:srgbClr val="D4D4D4"/>
                </a:solidFill>
                <a:effectLst/>
                <a:latin typeface="Consolas" panose="020B0609020204030204" pitchFamily="49" charset="0"/>
              </a:rPr>
              <a:t>=</a:t>
            </a:r>
            <a:r>
              <a:rPr lang="en-US" sz="1400" b="0" dirty="0">
                <a:solidFill>
                  <a:srgbClr val="CE9178"/>
                </a:solidFill>
                <a:effectLst/>
                <a:latin typeface="Consolas" panose="020B0609020204030204" pitchFamily="49" charset="0"/>
              </a:rPr>
              <a:t>"tabpanel"</a:t>
            </a:r>
            <a:r>
              <a:rPr lang="en-US" sz="1400" b="0" dirty="0">
                <a:solidFill>
                  <a:srgbClr val="808080"/>
                </a:solidFill>
                <a:effectLst/>
                <a:latin typeface="Consolas" panose="020B0609020204030204" pitchFamily="49" charset="0"/>
              </a:rPr>
              <a:t>&gt;&lt;/</a:t>
            </a:r>
            <a:r>
              <a:rPr lang="en-US" sz="1400" b="0" dirty="0">
                <a:solidFill>
                  <a:srgbClr val="569CD6"/>
                </a:solidFill>
                <a:effectLst/>
                <a:latin typeface="Consolas" panose="020B0609020204030204" pitchFamily="49" charset="0"/>
              </a:rPr>
              <a:t>div</a:t>
            </a:r>
            <a:r>
              <a:rPr lang="en-US" sz="1400" b="0" dirty="0">
                <a:solidFill>
                  <a:srgbClr val="808080"/>
                </a:solidFill>
                <a:effectLst/>
                <a:latin typeface="Consolas" panose="020B0609020204030204" pitchFamily="49" charset="0"/>
              </a:rPr>
              <a:t>&gt;</a:t>
            </a:r>
            <a:endParaRPr lang="en-US" sz="1400" b="0" dirty="0">
              <a:solidFill>
                <a:srgbClr val="D4D4D4"/>
              </a:solidFill>
              <a:effectLst/>
              <a:latin typeface="Consolas" panose="020B0609020204030204" pitchFamily="49" charset="0"/>
            </a:endParaRPr>
          </a:p>
          <a:p>
            <a:r>
              <a:rPr lang="en-US" sz="1400" b="0" dirty="0">
                <a:solidFill>
                  <a:srgbClr val="D4D4D4"/>
                </a:solidFill>
                <a:effectLst/>
                <a:latin typeface="Consolas" panose="020B0609020204030204" pitchFamily="49" charset="0"/>
              </a:rPr>
              <a:t>  </a:t>
            </a:r>
            <a:r>
              <a:rPr lang="en-US" sz="1400" b="0" dirty="0">
                <a:solidFill>
                  <a:srgbClr val="808080"/>
                </a:solidFill>
                <a:effectLst/>
                <a:latin typeface="Consolas" panose="020B0609020204030204" pitchFamily="49" charset="0"/>
              </a:rPr>
              <a:t>&lt;</a:t>
            </a:r>
            <a:r>
              <a:rPr lang="en-US" sz="1400" b="0" dirty="0">
                <a:solidFill>
                  <a:srgbClr val="569CD6"/>
                </a:solidFill>
                <a:effectLst/>
                <a:latin typeface="Consolas" panose="020B0609020204030204" pitchFamily="49" charset="0"/>
              </a:rPr>
              <a:t>h2</a:t>
            </a:r>
            <a:r>
              <a:rPr lang="en-US" sz="1400" b="0" dirty="0">
                <a:solidFill>
                  <a:srgbClr val="D4D4D4"/>
                </a:solidFill>
                <a:effectLst/>
                <a:latin typeface="Consolas" panose="020B0609020204030204" pitchFamily="49" charset="0"/>
              </a:rPr>
              <a:t> </a:t>
            </a:r>
            <a:r>
              <a:rPr lang="en-US" sz="1400" b="0" dirty="0">
                <a:solidFill>
                  <a:srgbClr val="9CDCFE"/>
                </a:solidFill>
                <a:effectLst/>
                <a:latin typeface="Consolas" panose="020B0609020204030204" pitchFamily="49" charset="0"/>
              </a:rPr>
              <a:t>id</a:t>
            </a:r>
            <a:r>
              <a:rPr lang="en-US" sz="1400" b="0" dirty="0">
                <a:solidFill>
                  <a:srgbClr val="D4D4D4"/>
                </a:solidFill>
                <a:effectLst/>
                <a:latin typeface="Consolas" panose="020B0609020204030204" pitchFamily="49" charset="0"/>
              </a:rPr>
              <a:t>=</a:t>
            </a:r>
            <a:r>
              <a:rPr lang="en-US" sz="1400" b="0" dirty="0">
                <a:solidFill>
                  <a:srgbClr val="CE9178"/>
                </a:solidFill>
                <a:effectLst/>
                <a:latin typeface="Consolas" panose="020B0609020204030204" pitchFamily="49" charset="0"/>
              </a:rPr>
              <a:t>"cp3"</a:t>
            </a:r>
            <a:r>
              <a:rPr lang="en-US" sz="1400" b="0" dirty="0">
                <a:solidFill>
                  <a:srgbClr val="D4D4D4"/>
                </a:solidFill>
                <a:effectLst/>
                <a:latin typeface="Consolas" panose="020B0609020204030204" pitchFamily="49" charset="0"/>
              </a:rPr>
              <a:t> </a:t>
            </a:r>
            <a:r>
              <a:rPr lang="en-US" sz="1400" b="0" dirty="0">
                <a:solidFill>
                  <a:srgbClr val="9CDCFE"/>
                </a:solidFill>
                <a:effectLst/>
                <a:latin typeface="Consolas" panose="020B0609020204030204" pitchFamily="49" charset="0"/>
              </a:rPr>
              <a:t>role</a:t>
            </a:r>
            <a:r>
              <a:rPr lang="en-US" sz="1400" b="0" dirty="0">
                <a:solidFill>
                  <a:srgbClr val="D4D4D4"/>
                </a:solidFill>
                <a:effectLst/>
                <a:latin typeface="Consolas" panose="020B0609020204030204" pitchFamily="49" charset="0"/>
              </a:rPr>
              <a:t>=</a:t>
            </a:r>
            <a:r>
              <a:rPr lang="en-US" sz="1400" b="0" dirty="0">
                <a:solidFill>
                  <a:srgbClr val="CE9178"/>
                </a:solidFill>
                <a:effectLst/>
                <a:latin typeface="Consolas" panose="020B0609020204030204" pitchFamily="49" charset="0"/>
              </a:rPr>
              <a:t>"tab"</a:t>
            </a:r>
            <a:r>
              <a:rPr lang="en-US" sz="1400" b="0" dirty="0">
                <a:solidFill>
                  <a:srgbClr val="D4D4D4"/>
                </a:solidFill>
                <a:effectLst/>
                <a:latin typeface="Consolas" panose="020B0609020204030204" pitchFamily="49" charset="0"/>
              </a:rPr>
              <a:t> </a:t>
            </a:r>
            <a:r>
              <a:rPr lang="en-US" sz="1400" b="0" dirty="0">
                <a:solidFill>
                  <a:srgbClr val="9CDCFE"/>
                </a:solidFill>
                <a:effectLst/>
                <a:latin typeface="Consolas" panose="020B0609020204030204" pitchFamily="49" charset="0"/>
              </a:rPr>
              <a:t>aria-controls</a:t>
            </a:r>
            <a:r>
              <a:rPr lang="en-US" sz="1400" b="0" dirty="0">
                <a:solidFill>
                  <a:srgbClr val="D4D4D4"/>
                </a:solidFill>
                <a:effectLst/>
                <a:latin typeface="Consolas" panose="020B0609020204030204" pitchFamily="49" charset="0"/>
              </a:rPr>
              <a:t>=</a:t>
            </a:r>
            <a:r>
              <a:rPr lang="en-US" sz="1400" b="0" dirty="0">
                <a:solidFill>
                  <a:srgbClr val="CE9178"/>
                </a:solidFill>
                <a:effectLst/>
                <a:latin typeface="Consolas" panose="020B0609020204030204" pitchFamily="49" charset="0"/>
              </a:rPr>
              <a:t>"cp4"</a:t>
            </a:r>
            <a:r>
              <a:rPr lang="en-US" sz="1400" b="0" dirty="0">
                <a:solidFill>
                  <a:srgbClr val="D4D4D4"/>
                </a:solidFill>
                <a:effectLst/>
                <a:latin typeface="Consolas" panose="020B0609020204030204" pitchFamily="49" charset="0"/>
              </a:rPr>
              <a:t> </a:t>
            </a:r>
            <a:r>
              <a:rPr lang="en-US" sz="1400" b="0" dirty="0">
                <a:solidFill>
                  <a:srgbClr val="9CDCFE"/>
                </a:solidFill>
                <a:effectLst/>
                <a:latin typeface="Consolas" panose="020B0609020204030204" pitchFamily="49" charset="0"/>
              </a:rPr>
              <a:t>tabindex</a:t>
            </a:r>
            <a:r>
              <a:rPr lang="en-US" sz="1400" b="0" dirty="0">
                <a:solidFill>
                  <a:srgbClr val="D4D4D4"/>
                </a:solidFill>
                <a:effectLst/>
                <a:latin typeface="Consolas" panose="020B0609020204030204" pitchFamily="49" charset="0"/>
              </a:rPr>
              <a:t>=</a:t>
            </a:r>
            <a:r>
              <a:rPr lang="en-US" sz="1400" b="0" dirty="0">
                <a:solidFill>
                  <a:srgbClr val="CE9178"/>
                </a:solidFill>
                <a:effectLst/>
                <a:latin typeface="Consolas" panose="020B0609020204030204" pitchFamily="49" charset="0"/>
              </a:rPr>
              <a:t>"-1"</a:t>
            </a:r>
            <a:r>
              <a:rPr lang="en-US" sz="1400" b="0" dirty="0">
                <a:solidFill>
                  <a:srgbClr val="808080"/>
                </a:solidFill>
                <a:effectLst/>
                <a:latin typeface="Consolas" panose="020B0609020204030204" pitchFamily="49" charset="0"/>
              </a:rPr>
              <a:t>&gt;</a:t>
            </a:r>
            <a:r>
              <a:rPr lang="en-US" sz="1400" b="0" dirty="0">
                <a:solidFill>
                  <a:srgbClr val="D4D4D4"/>
                </a:solidFill>
                <a:effectLst/>
                <a:latin typeface="Consolas" panose="020B0609020204030204" pitchFamily="49" charset="0"/>
              </a:rPr>
              <a:t>...</a:t>
            </a:r>
            <a:r>
              <a:rPr lang="en-US" sz="1400" b="0" dirty="0">
                <a:solidFill>
                  <a:srgbClr val="808080"/>
                </a:solidFill>
                <a:effectLst/>
                <a:latin typeface="Consolas" panose="020B0609020204030204" pitchFamily="49" charset="0"/>
              </a:rPr>
              <a:t>&lt;/</a:t>
            </a:r>
            <a:r>
              <a:rPr lang="en-US" sz="1400" b="0" dirty="0">
                <a:solidFill>
                  <a:srgbClr val="569CD6"/>
                </a:solidFill>
                <a:effectLst/>
                <a:latin typeface="Consolas" panose="020B0609020204030204" pitchFamily="49" charset="0"/>
              </a:rPr>
              <a:t>h2</a:t>
            </a:r>
            <a:r>
              <a:rPr lang="en-US" sz="1400" b="0" dirty="0">
                <a:solidFill>
                  <a:srgbClr val="808080"/>
                </a:solidFill>
                <a:effectLst/>
                <a:latin typeface="Consolas" panose="020B0609020204030204" pitchFamily="49" charset="0"/>
              </a:rPr>
              <a:t>&gt;</a:t>
            </a:r>
            <a:endParaRPr lang="en-US" sz="1400" b="0" dirty="0">
              <a:solidFill>
                <a:srgbClr val="D4D4D4"/>
              </a:solidFill>
              <a:effectLst/>
              <a:latin typeface="Consolas" panose="020B0609020204030204" pitchFamily="49" charset="0"/>
            </a:endParaRPr>
          </a:p>
          <a:p>
            <a:r>
              <a:rPr lang="en-US" sz="1400" b="0" dirty="0">
                <a:solidFill>
                  <a:srgbClr val="D4D4D4"/>
                </a:solidFill>
                <a:effectLst/>
                <a:latin typeface="Consolas" panose="020B0609020204030204" pitchFamily="49" charset="0"/>
              </a:rPr>
              <a:t>  </a:t>
            </a:r>
            <a:r>
              <a:rPr lang="en-US" sz="1400" b="0" dirty="0">
                <a:solidFill>
                  <a:srgbClr val="808080"/>
                </a:solidFill>
                <a:effectLst/>
                <a:latin typeface="Consolas" panose="020B0609020204030204" pitchFamily="49" charset="0"/>
              </a:rPr>
              <a:t>&lt;</a:t>
            </a:r>
            <a:r>
              <a:rPr lang="en-US" sz="1400" b="0" dirty="0">
                <a:solidFill>
                  <a:srgbClr val="569CD6"/>
                </a:solidFill>
                <a:effectLst/>
                <a:latin typeface="Consolas" panose="020B0609020204030204" pitchFamily="49" charset="0"/>
              </a:rPr>
              <a:t>div</a:t>
            </a:r>
            <a:r>
              <a:rPr lang="en-US" sz="1400" b="0" dirty="0">
                <a:solidFill>
                  <a:srgbClr val="D4D4D4"/>
                </a:solidFill>
                <a:effectLst/>
                <a:latin typeface="Consolas" panose="020B0609020204030204" pitchFamily="49" charset="0"/>
              </a:rPr>
              <a:t> </a:t>
            </a:r>
            <a:r>
              <a:rPr lang="en-US" sz="1400" b="0" dirty="0">
                <a:solidFill>
                  <a:srgbClr val="9CDCFE"/>
                </a:solidFill>
                <a:effectLst/>
                <a:latin typeface="Consolas" panose="020B0609020204030204" pitchFamily="49" charset="0"/>
              </a:rPr>
              <a:t>id</a:t>
            </a:r>
            <a:r>
              <a:rPr lang="en-US" sz="1400" b="0" dirty="0">
                <a:solidFill>
                  <a:srgbClr val="D4D4D4"/>
                </a:solidFill>
                <a:effectLst/>
                <a:latin typeface="Consolas" panose="020B0609020204030204" pitchFamily="49" charset="0"/>
              </a:rPr>
              <a:t>=</a:t>
            </a:r>
            <a:r>
              <a:rPr lang="en-US" sz="1400" b="0" dirty="0">
                <a:solidFill>
                  <a:srgbClr val="CE9178"/>
                </a:solidFill>
                <a:effectLst/>
                <a:latin typeface="Consolas" panose="020B0609020204030204" pitchFamily="49" charset="0"/>
              </a:rPr>
              <a:t>"cp4"</a:t>
            </a:r>
            <a:r>
              <a:rPr lang="en-US" sz="1400" b="0" dirty="0">
                <a:solidFill>
                  <a:srgbClr val="D4D4D4"/>
                </a:solidFill>
                <a:effectLst/>
                <a:latin typeface="Consolas" panose="020B0609020204030204" pitchFamily="49" charset="0"/>
              </a:rPr>
              <a:t> </a:t>
            </a:r>
            <a:r>
              <a:rPr lang="en-US" sz="1400" b="0" dirty="0">
                <a:solidFill>
                  <a:srgbClr val="9CDCFE"/>
                </a:solidFill>
                <a:effectLst/>
                <a:latin typeface="Consolas" panose="020B0609020204030204" pitchFamily="49" charset="0"/>
              </a:rPr>
              <a:t>role</a:t>
            </a:r>
            <a:r>
              <a:rPr lang="en-US" sz="1400" b="0" dirty="0">
                <a:solidFill>
                  <a:srgbClr val="D4D4D4"/>
                </a:solidFill>
                <a:effectLst/>
                <a:latin typeface="Consolas" panose="020B0609020204030204" pitchFamily="49" charset="0"/>
              </a:rPr>
              <a:t>=</a:t>
            </a:r>
            <a:r>
              <a:rPr lang="en-US" sz="1400" b="0" dirty="0">
                <a:solidFill>
                  <a:srgbClr val="CE9178"/>
                </a:solidFill>
                <a:effectLst/>
                <a:latin typeface="Consolas" panose="020B0609020204030204" pitchFamily="49" charset="0"/>
              </a:rPr>
              <a:t>"tabpanel"</a:t>
            </a:r>
            <a:r>
              <a:rPr lang="en-US" sz="1400" b="0" dirty="0">
                <a:solidFill>
                  <a:srgbClr val="808080"/>
                </a:solidFill>
                <a:effectLst/>
                <a:latin typeface="Consolas" panose="020B0609020204030204" pitchFamily="49" charset="0"/>
              </a:rPr>
              <a:t>&gt;&lt;/</a:t>
            </a:r>
            <a:r>
              <a:rPr lang="en-US" sz="1400" b="0" dirty="0">
                <a:solidFill>
                  <a:srgbClr val="569CD6"/>
                </a:solidFill>
                <a:effectLst/>
                <a:latin typeface="Consolas" panose="020B0609020204030204" pitchFamily="49" charset="0"/>
              </a:rPr>
              <a:t>div</a:t>
            </a:r>
            <a:r>
              <a:rPr lang="en-US" sz="1400" b="0" dirty="0">
                <a:solidFill>
                  <a:srgbClr val="808080"/>
                </a:solidFill>
                <a:effectLst/>
                <a:latin typeface="Consolas" panose="020B0609020204030204" pitchFamily="49" charset="0"/>
              </a:rPr>
              <a:t>&gt;</a:t>
            </a:r>
            <a:endParaRPr lang="en-US" sz="1400" b="0" dirty="0">
              <a:solidFill>
                <a:srgbClr val="D4D4D4"/>
              </a:solidFill>
              <a:effectLst/>
              <a:latin typeface="Consolas" panose="020B0609020204030204" pitchFamily="49" charset="0"/>
            </a:endParaRPr>
          </a:p>
          <a:p>
            <a:r>
              <a:rPr lang="en-US" sz="1400" b="0" dirty="0">
                <a:solidFill>
                  <a:srgbClr val="D4D4D4"/>
                </a:solidFill>
                <a:effectLst/>
                <a:latin typeface="Consolas" panose="020B0609020204030204" pitchFamily="49" charset="0"/>
              </a:rPr>
              <a:t>  </a:t>
            </a:r>
            <a:r>
              <a:rPr lang="en-US" sz="1400" b="0" dirty="0">
                <a:solidFill>
                  <a:srgbClr val="808080"/>
                </a:solidFill>
                <a:effectLst/>
                <a:latin typeface="Consolas" panose="020B0609020204030204" pitchFamily="49" charset="0"/>
              </a:rPr>
              <a:t>&lt;</a:t>
            </a:r>
            <a:r>
              <a:rPr lang="en-US" sz="1400" b="0" dirty="0">
                <a:solidFill>
                  <a:srgbClr val="569CD6"/>
                </a:solidFill>
                <a:effectLst/>
                <a:latin typeface="Consolas" panose="020B0609020204030204" pitchFamily="49" charset="0"/>
              </a:rPr>
              <a:t>h2</a:t>
            </a:r>
            <a:r>
              <a:rPr lang="en-US" sz="1400" b="0" dirty="0">
                <a:solidFill>
                  <a:srgbClr val="D4D4D4"/>
                </a:solidFill>
                <a:effectLst/>
                <a:latin typeface="Consolas" panose="020B0609020204030204" pitchFamily="49" charset="0"/>
              </a:rPr>
              <a:t> </a:t>
            </a:r>
            <a:r>
              <a:rPr lang="en-US" sz="1400" b="0" dirty="0">
                <a:solidFill>
                  <a:srgbClr val="9CDCFE"/>
                </a:solidFill>
                <a:effectLst/>
                <a:latin typeface="Consolas" panose="020B0609020204030204" pitchFamily="49" charset="0"/>
              </a:rPr>
              <a:t>id</a:t>
            </a:r>
            <a:r>
              <a:rPr lang="en-US" sz="1400" b="0" dirty="0">
                <a:solidFill>
                  <a:srgbClr val="D4D4D4"/>
                </a:solidFill>
                <a:effectLst/>
                <a:latin typeface="Consolas" panose="020B0609020204030204" pitchFamily="49" charset="0"/>
              </a:rPr>
              <a:t>=</a:t>
            </a:r>
            <a:r>
              <a:rPr lang="en-US" sz="1400" b="0" dirty="0">
                <a:solidFill>
                  <a:srgbClr val="CE9178"/>
                </a:solidFill>
                <a:effectLst/>
                <a:latin typeface="Consolas" panose="020B0609020204030204" pitchFamily="49" charset="0"/>
              </a:rPr>
              <a:t>"cp5"</a:t>
            </a:r>
            <a:r>
              <a:rPr lang="en-US" sz="1400" b="0" dirty="0">
                <a:solidFill>
                  <a:srgbClr val="D4D4D4"/>
                </a:solidFill>
                <a:effectLst/>
                <a:latin typeface="Consolas" panose="020B0609020204030204" pitchFamily="49" charset="0"/>
              </a:rPr>
              <a:t> </a:t>
            </a:r>
            <a:r>
              <a:rPr lang="en-US" sz="1400" b="0" dirty="0">
                <a:solidFill>
                  <a:srgbClr val="9CDCFE"/>
                </a:solidFill>
                <a:effectLst/>
                <a:latin typeface="Consolas" panose="020B0609020204030204" pitchFamily="49" charset="0"/>
              </a:rPr>
              <a:t>role</a:t>
            </a:r>
            <a:r>
              <a:rPr lang="en-US" sz="1400" b="0" dirty="0">
                <a:solidFill>
                  <a:srgbClr val="D4D4D4"/>
                </a:solidFill>
                <a:effectLst/>
                <a:latin typeface="Consolas" panose="020B0609020204030204" pitchFamily="49" charset="0"/>
              </a:rPr>
              <a:t>=</a:t>
            </a:r>
            <a:r>
              <a:rPr lang="en-US" sz="1400" b="0" dirty="0">
                <a:solidFill>
                  <a:srgbClr val="CE9178"/>
                </a:solidFill>
                <a:effectLst/>
                <a:latin typeface="Consolas" panose="020B0609020204030204" pitchFamily="49" charset="0"/>
              </a:rPr>
              <a:t>"tab"</a:t>
            </a:r>
            <a:r>
              <a:rPr lang="en-US" sz="1400" b="0" dirty="0">
                <a:solidFill>
                  <a:srgbClr val="D4D4D4"/>
                </a:solidFill>
                <a:effectLst/>
                <a:latin typeface="Consolas" panose="020B0609020204030204" pitchFamily="49" charset="0"/>
              </a:rPr>
              <a:t> </a:t>
            </a:r>
            <a:r>
              <a:rPr lang="en-US" sz="1400" b="0" dirty="0">
                <a:solidFill>
                  <a:srgbClr val="9CDCFE"/>
                </a:solidFill>
                <a:effectLst/>
                <a:latin typeface="Consolas" panose="020B0609020204030204" pitchFamily="49" charset="0"/>
              </a:rPr>
              <a:t>aria-controls</a:t>
            </a:r>
            <a:r>
              <a:rPr lang="en-US" sz="1400" b="0" dirty="0">
                <a:solidFill>
                  <a:srgbClr val="D4D4D4"/>
                </a:solidFill>
                <a:effectLst/>
                <a:latin typeface="Consolas" panose="020B0609020204030204" pitchFamily="49" charset="0"/>
              </a:rPr>
              <a:t>=</a:t>
            </a:r>
            <a:r>
              <a:rPr lang="en-US" sz="1400" b="0" dirty="0">
                <a:solidFill>
                  <a:srgbClr val="CE9178"/>
                </a:solidFill>
                <a:effectLst/>
                <a:latin typeface="Consolas" panose="020B0609020204030204" pitchFamily="49" charset="0"/>
              </a:rPr>
              <a:t>"cp6"</a:t>
            </a:r>
            <a:r>
              <a:rPr lang="en-US" sz="1400" b="0" dirty="0">
                <a:solidFill>
                  <a:srgbClr val="D4D4D4"/>
                </a:solidFill>
                <a:effectLst/>
                <a:latin typeface="Consolas" panose="020B0609020204030204" pitchFamily="49" charset="0"/>
              </a:rPr>
              <a:t> </a:t>
            </a:r>
            <a:r>
              <a:rPr lang="en-US" sz="1400" b="0" dirty="0">
                <a:solidFill>
                  <a:srgbClr val="9CDCFE"/>
                </a:solidFill>
                <a:effectLst/>
                <a:latin typeface="Consolas" panose="020B0609020204030204" pitchFamily="49" charset="0"/>
              </a:rPr>
              <a:t>tabindex</a:t>
            </a:r>
            <a:r>
              <a:rPr lang="en-US" sz="1400" b="0" dirty="0">
                <a:solidFill>
                  <a:srgbClr val="D4D4D4"/>
                </a:solidFill>
                <a:effectLst/>
                <a:latin typeface="Consolas" panose="020B0609020204030204" pitchFamily="49" charset="0"/>
              </a:rPr>
              <a:t>=</a:t>
            </a:r>
            <a:r>
              <a:rPr lang="en-US" sz="1400" b="0" dirty="0">
                <a:solidFill>
                  <a:srgbClr val="CE9178"/>
                </a:solidFill>
                <a:effectLst/>
                <a:latin typeface="Consolas" panose="020B0609020204030204" pitchFamily="49" charset="0"/>
              </a:rPr>
              <a:t>"-1"</a:t>
            </a:r>
            <a:r>
              <a:rPr lang="en-US" sz="1400" b="0" dirty="0">
                <a:solidFill>
                  <a:srgbClr val="808080"/>
                </a:solidFill>
                <a:effectLst/>
                <a:latin typeface="Consolas" panose="020B0609020204030204" pitchFamily="49" charset="0"/>
              </a:rPr>
              <a:t>&gt;</a:t>
            </a:r>
            <a:r>
              <a:rPr lang="en-US" sz="1400" b="0" dirty="0">
                <a:solidFill>
                  <a:srgbClr val="D4D4D4"/>
                </a:solidFill>
                <a:effectLst/>
                <a:latin typeface="Consolas" panose="020B0609020204030204" pitchFamily="49" charset="0"/>
              </a:rPr>
              <a:t>...</a:t>
            </a:r>
            <a:r>
              <a:rPr lang="en-US" sz="1400" b="0" dirty="0">
                <a:solidFill>
                  <a:srgbClr val="808080"/>
                </a:solidFill>
                <a:effectLst/>
                <a:latin typeface="Consolas" panose="020B0609020204030204" pitchFamily="49" charset="0"/>
              </a:rPr>
              <a:t>&lt;/</a:t>
            </a:r>
            <a:r>
              <a:rPr lang="en-US" sz="1400" b="0" dirty="0">
                <a:solidFill>
                  <a:srgbClr val="569CD6"/>
                </a:solidFill>
                <a:effectLst/>
                <a:latin typeface="Consolas" panose="020B0609020204030204" pitchFamily="49" charset="0"/>
              </a:rPr>
              <a:t>h2</a:t>
            </a:r>
            <a:r>
              <a:rPr lang="en-US" sz="1400" b="0" dirty="0">
                <a:solidFill>
                  <a:srgbClr val="808080"/>
                </a:solidFill>
                <a:effectLst/>
                <a:latin typeface="Consolas" panose="020B0609020204030204" pitchFamily="49" charset="0"/>
              </a:rPr>
              <a:t>&gt;</a:t>
            </a:r>
            <a:endParaRPr lang="en-US" sz="1400" b="0" dirty="0">
              <a:solidFill>
                <a:srgbClr val="D4D4D4"/>
              </a:solidFill>
              <a:effectLst/>
              <a:latin typeface="Consolas" panose="020B0609020204030204" pitchFamily="49" charset="0"/>
            </a:endParaRPr>
          </a:p>
          <a:p>
            <a:r>
              <a:rPr lang="en-US" sz="1400" b="0" dirty="0">
                <a:solidFill>
                  <a:srgbClr val="D4D4D4"/>
                </a:solidFill>
                <a:effectLst/>
                <a:latin typeface="Consolas" panose="020B0609020204030204" pitchFamily="49" charset="0"/>
              </a:rPr>
              <a:t>  </a:t>
            </a:r>
            <a:r>
              <a:rPr lang="en-US" sz="1400" b="0" dirty="0">
                <a:solidFill>
                  <a:srgbClr val="808080"/>
                </a:solidFill>
                <a:effectLst/>
                <a:latin typeface="Consolas" panose="020B0609020204030204" pitchFamily="49" charset="0"/>
              </a:rPr>
              <a:t>&lt;</a:t>
            </a:r>
            <a:r>
              <a:rPr lang="en-US" sz="1400" b="0" dirty="0">
                <a:solidFill>
                  <a:srgbClr val="569CD6"/>
                </a:solidFill>
                <a:effectLst/>
                <a:latin typeface="Consolas" panose="020B0609020204030204" pitchFamily="49" charset="0"/>
              </a:rPr>
              <a:t>div</a:t>
            </a:r>
            <a:r>
              <a:rPr lang="en-US" sz="1400" b="0" dirty="0">
                <a:solidFill>
                  <a:srgbClr val="D4D4D4"/>
                </a:solidFill>
                <a:effectLst/>
                <a:latin typeface="Consolas" panose="020B0609020204030204" pitchFamily="49" charset="0"/>
              </a:rPr>
              <a:t> </a:t>
            </a:r>
            <a:r>
              <a:rPr lang="en-US" sz="1400" b="0" dirty="0">
                <a:solidFill>
                  <a:srgbClr val="9CDCFE"/>
                </a:solidFill>
                <a:effectLst/>
                <a:latin typeface="Consolas" panose="020B0609020204030204" pitchFamily="49" charset="0"/>
              </a:rPr>
              <a:t>id</a:t>
            </a:r>
            <a:r>
              <a:rPr lang="en-US" sz="1400" b="0" dirty="0">
                <a:solidFill>
                  <a:srgbClr val="D4D4D4"/>
                </a:solidFill>
                <a:effectLst/>
                <a:latin typeface="Consolas" panose="020B0609020204030204" pitchFamily="49" charset="0"/>
              </a:rPr>
              <a:t>=</a:t>
            </a:r>
            <a:r>
              <a:rPr lang="en-US" sz="1400" b="0" dirty="0">
                <a:solidFill>
                  <a:srgbClr val="CE9178"/>
                </a:solidFill>
                <a:effectLst/>
                <a:latin typeface="Consolas" panose="020B0609020204030204" pitchFamily="49" charset="0"/>
              </a:rPr>
              <a:t>"cp6"</a:t>
            </a:r>
            <a:r>
              <a:rPr lang="en-US" sz="1400" b="0" dirty="0">
                <a:solidFill>
                  <a:srgbClr val="D4D4D4"/>
                </a:solidFill>
                <a:effectLst/>
                <a:latin typeface="Consolas" panose="020B0609020204030204" pitchFamily="49" charset="0"/>
              </a:rPr>
              <a:t> </a:t>
            </a:r>
            <a:r>
              <a:rPr lang="en-US" sz="1400" b="0" dirty="0">
                <a:solidFill>
                  <a:srgbClr val="9CDCFE"/>
                </a:solidFill>
                <a:effectLst/>
                <a:latin typeface="Consolas" panose="020B0609020204030204" pitchFamily="49" charset="0"/>
              </a:rPr>
              <a:t>role</a:t>
            </a:r>
            <a:r>
              <a:rPr lang="en-US" sz="1400" b="0" dirty="0">
                <a:solidFill>
                  <a:srgbClr val="D4D4D4"/>
                </a:solidFill>
                <a:effectLst/>
                <a:latin typeface="Consolas" panose="020B0609020204030204" pitchFamily="49" charset="0"/>
              </a:rPr>
              <a:t>=</a:t>
            </a:r>
            <a:r>
              <a:rPr lang="en-US" sz="1400" b="0" dirty="0">
                <a:solidFill>
                  <a:srgbClr val="CE9178"/>
                </a:solidFill>
                <a:effectLst/>
                <a:latin typeface="Consolas" panose="020B0609020204030204" pitchFamily="49" charset="0"/>
              </a:rPr>
              <a:t>"tabpanel"</a:t>
            </a:r>
            <a:r>
              <a:rPr lang="en-US" sz="1400" b="0" dirty="0">
                <a:solidFill>
                  <a:srgbClr val="808080"/>
                </a:solidFill>
                <a:effectLst/>
                <a:latin typeface="Consolas" panose="020B0609020204030204" pitchFamily="49" charset="0"/>
              </a:rPr>
              <a:t>&gt;&lt;/</a:t>
            </a:r>
            <a:r>
              <a:rPr lang="en-US" sz="1400" b="0" dirty="0">
                <a:solidFill>
                  <a:srgbClr val="569CD6"/>
                </a:solidFill>
                <a:effectLst/>
                <a:latin typeface="Consolas" panose="020B0609020204030204" pitchFamily="49" charset="0"/>
              </a:rPr>
              <a:t>div</a:t>
            </a:r>
            <a:r>
              <a:rPr lang="en-US" sz="1400" b="0" dirty="0">
                <a:solidFill>
                  <a:srgbClr val="808080"/>
                </a:solidFill>
                <a:effectLst/>
                <a:latin typeface="Consolas" panose="020B0609020204030204" pitchFamily="49" charset="0"/>
              </a:rPr>
              <a:t>&gt;</a:t>
            </a:r>
            <a:endParaRPr lang="en-US" sz="1400" b="0" dirty="0">
              <a:solidFill>
                <a:srgbClr val="D4D4D4"/>
              </a:solidFill>
              <a:effectLst/>
              <a:latin typeface="Consolas" panose="020B0609020204030204" pitchFamily="49" charset="0"/>
            </a:endParaRPr>
          </a:p>
          <a:p>
            <a:r>
              <a:rPr lang="en-US" sz="1400" b="0" dirty="0">
                <a:solidFill>
                  <a:srgbClr val="808080"/>
                </a:solidFill>
                <a:effectLst/>
                <a:latin typeface="Consolas" panose="020B0609020204030204" pitchFamily="49" charset="0"/>
              </a:rPr>
              <a:t>&lt;/</a:t>
            </a:r>
            <a:r>
              <a:rPr lang="en-US" sz="1400" b="0" dirty="0">
                <a:solidFill>
                  <a:srgbClr val="569CD6"/>
                </a:solidFill>
                <a:effectLst/>
                <a:latin typeface="Consolas" panose="020B0609020204030204" pitchFamily="49" charset="0"/>
              </a:rPr>
              <a:t>spicy-sections</a:t>
            </a:r>
            <a:r>
              <a:rPr lang="en-US" sz="1400" b="0" dirty="0">
                <a:solidFill>
                  <a:srgbClr val="808080"/>
                </a:solidFill>
                <a:effectLst/>
                <a:latin typeface="Consolas" panose="020B0609020204030204" pitchFamily="49" charset="0"/>
              </a:rPr>
              <a:t>&gt;</a:t>
            </a:r>
            <a:endParaRPr lang="en-US" sz="1400" b="0" dirty="0">
              <a:solidFill>
                <a:srgbClr val="D4D4D4"/>
              </a:solidFill>
              <a:effectLst/>
              <a:latin typeface="Consolas" panose="020B0609020204030204" pitchFamily="49" charset="0"/>
            </a:endParaRPr>
          </a:p>
        </p:txBody>
      </p:sp>
      <p:sp>
        <p:nvSpPr>
          <p:cNvPr id="8" name="Oval 7">
            <a:extLst>
              <a:ext uri="{FF2B5EF4-FFF2-40B4-BE49-F238E27FC236}">
                <a16:creationId xmlns:a16="http://schemas.microsoft.com/office/drawing/2014/main" id="{21792BCC-43D2-48FB-9EB3-58EDBF9D05BA}"/>
              </a:ext>
            </a:extLst>
          </p:cNvPr>
          <p:cNvSpPr/>
          <p:nvPr/>
        </p:nvSpPr>
        <p:spPr>
          <a:xfrm>
            <a:off x="697003" y="2084438"/>
            <a:ext cx="819623" cy="819623"/>
          </a:xfrm>
          <a:prstGeom prst="ellipse">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92F80FD4-C294-498F-BA83-5E55BFC29571}"/>
              </a:ext>
            </a:extLst>
          </p:cNvPr>
          <p:cNvSpPr/>
          <p:nvPr/>
        </p:nvSpPr>
        <p:spPr>
          <a:xfrm>
            <a:off x="9511622" y="3821946"/>
            <a:ext cx="819623" cy="819623"/>
          </a:xfrm>
          <a:prstGeom prst="ellipse">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cxnSp>
        <p:nvCxnSpPr>
          <p:cNvPr id="12" name="Connector: Curved 11">
            <a:extLst>
              <a:ext uri="{FF2B5EF4-FFF2-40B4-BE49-F238E27FC236}">
                <a16:creationId xmlns:a16="http://schemas.microsoft.com/office/drawing/2014/main" id="{F3BC1799-95F0-422D-A04C-9FF202C5791B}"/>
              </a:ext>
            </a:extLst>
          </p:cNvPr>
          <p:cNvCxnSpPr>
            <a:endCxn id="8" idx="7"/>
          </p:cNvCxnSpPr>
          <p:nvPr/>
        </p:nvCxnSpPr>
        <p:spPr>
          <a:xfrm rot="10800000" flipV="1">
            <a:off x="1396596" y="1690687"/>
            <a:ext cx="746837" cy="513781"/>
          </a:xfrm>
          <a:prstGeom prst="curvedConnector2">
            <a:avLst/>
          </a:prstGeom>
          <a:ln w="57150">
            <a:solidFill>
              <a:srgbClr val="EE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ctor: Curved 13">
            <a:extLst>
              <a:ext uri="{FF2B5EF4-FFF2-40B4-BE49-F238E27FC236}">
                <a16:creationId xmlns:a16="http://schemas.microsoft.com/office/drawing/2014/main" id="{6DDC1E0B-3BA6-40C2-BCF3-0F7921498D6C}"/>
              </a:ext>
            </a:extLst>
          </p:cNvPr>
          <p:cNvCxnSpPr>
            <a:cxnSpLocks/>
            <a:stCxn id="8" idx="4"/>
            <a:endCxn id="18" idx="1"/>
          </p:cNvCxnSpPr>
          <p:nvPr/>
        </p:nvCxnSpPr>
        <p:spPr>
          <a:xfrm rot="16200000" flipH="1">
            <a:off x="557489" y="3453386"/>
            <a:ext cx="1703061" cy="604409"/>
          </a:xfrm>
          <a:prstGeom prst="curvedConnector2">
            <a:avLst/>
          </a:prstGeom>
          <a:ln w="57150">
            <a:solidFill>
              <a:srgbClr val="EE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42FB574-0246-4743-90A2-9A275BEA39E2}"/>
              </a:ext>
            </a:extLst>
          </p:cNvPr>
          <p:cNvSpPr txBox="1"/>
          <p:nvPr/>
        </p:nvSpPr>
        <p:spPr>
          <a:xfrm>
            <a:off x="2143433" y="1486486"/>
            <a:ext cx="3460627" cy="369332"/>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dirty="0"/>
              <a:t>Tab stop from somewhere before…</a:t>
            </a:r>
          </a:p>
        </p:txBody>
      </p:sp>
      <p:sp>
        <p:nvSpPr>
          <p:cNvPr id="18" name="TextBox 17">
            <a:extLst>
              <a:ext uri="{FF2B5EF4-FFF2-40B4-BE49-F238E27FC236}">
                <a16:creationId xmlns:a16="http://schemas.microsoft.com/office/drawing/2014/main" id="{EC655874-2E5D-4DFF-8953-A171ACA8BD85}"/>
              </a:ext>
            </a:extLst>
          </p:cNvPr>
          <p:cNvSpPr txBox="1"/>
          <p:nvPr/>
        </p:nvSpPr>
        <p:spPr>
          <a:xfrm>
            <a:off x="1711224" y="4145457"/>
            <a:ext cx="1327191" cy="923330"/>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dirty="0"/>
              <a:t>Tab stop to somewhere after…</a:t>
            </a:r>
          </a:p>
        </p:txBody>
      </p:sp>
    </p:spTree>
    <p:extLst>
      <p:ext uri="{BB962C8B-B14F-4D97-AF65-F5344CB8AC3E}">
        <p14:creationId xmlns:p14="http://schemas.microsoft.com/office/powerpoint/2010/main" val="22634610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C38DF-6116-470B-B3DB-ED6229A2133B}"/>
              </a:ext>
            </a:extLst>
          </p:cNvPr>
          <p:cNvSpPr>
            <a:spLocks noGrp="1"/>
          </p:cNvSpPr>
          <p:nvPr>
            <p:ph type="title"/>
          </p:nvPr>
        </p:nvSpPr>
        <p:spPr/>
        <p:txBody>
          <a:bodyPr/>
          <a:lstStyle/>
          <a:p>
            <a:r>
              <a:rPr lang="en-US" dirty="0"/>
              <a:t>Scenario Gap*: toggle-on-focus</a:t>
            </a:r>
          </a:p>
        </p:txBody>
      </p:sp>
      <p:sp>
        <p:nvSpPr>
          <p:cNvPr id="3" name="TextBox 2">
            <a:extLst>
              <a:ext uri="{FF2B5EF4-FFF2-40B4-BE49-F238E27FC236}">
                <a16:creationId xmlns:a16="http://schemas.microsoft.com/office/drawing/2014/main" id="{31ED6055-A0AE-4557-8B2C-0C88F698233C}"/>
              </a:ext>
            </a:extLst>
          </p:cNvPr>
          <p:cNvSpPr txBox="1"/>
          <p:nvPr/>
        </p:nvSpPr>
        <p:spPr>
          <a:xfrm>
            <a:off x="275303" y="6308209"/>
            <a:ext cx="4199035" cy="369332"/>
          </a:xfrm>
          <a:prstGeom prst="rect">
            <a:avLst/>
          </a:prstGeom>
          <a:noFill/>
        </p:spPr>
        <p:txBody>
          <a:bodyPr wrap="none" rtlCol="0">
            <a:spAutoFit/>
          </a:bodyPr>
          <a:lstStyle/>
          <a:p>
            <a:r>
              <a:rPr lang="en-US" dirty="0"/>
              <a:t>*Assumes a motivation to avoid JavaScript</a:t>
            </a:r>
          </a:p>
        </p:txBody>
      </p:sp>
      <p:pic>
        <p:nvPicPr>
          <p:cNvPr id="6" name="Picture 5">
            <a:extLst>
              <a:ext uri="{FF2B5EF4-FFF2-40B4-BE49-F238E27FC236}">
                <a16:creationId xmlns:a16="http://schemas.microsoft.com/office/drawing/2014/main" id="{6DFAC694-1BAD-4B68-8CBB-BD8FC717457A}"/>
              </a:ext>
            </a:extLst>
          </p:cNvPr>
          <p:cNvPicPr>
            <a:picLocks noChangeAspect="1"/>
          </p:cNvPicPr>
          <p:nvPr/>
        </p:nvPicPr>
        <p:blipFill>
          <a:blip r:embed="rId3"/>
          <a:stretch>
            <a:fillRect/>
          </a:stretch>
        </p:blipFill>
        <p:spPr>
          <a:xfrm>
            <a:off x="485006" y="1922998"/>
            <a:ext cx="11477625" cy="2076450"/>
          </a:xfrm>
          <a:prstGeom prst="rect">
            <a:avLst/>
          </a:prstGeom>
        </p:spPr>
      </p:pic>
      <p:sp>
        <p:nvSpPr>
          <p:cNvPr id="13" name="Rectangle: Rounded Corners 12">
            <a:extLst>
              <a:ext uri="{FF2B5EF4-FFF2-40B4-BE49-F238E27FC236}">
                <a16:creationId xmlns:a16="http://schemas.microsoft.com/office/drawing/2014/main" id="{04E44EE1-C350-4324-BECD-916897C3943D}"/>
              </a:ext>
            </a:extLst>
          </p:cNvPr>
          <p:cNvSpPr/>
          <p:nvPr/>
        </p:nvSpPr>
        <p:spPr>
          <a:xfrm>
            <a:off x="688528" y="2264802"/>
            <a:ext cx="868810" cy="464111"/>
          </a:xfrm>
          <a:prstGeom prst="roundRect">
            <a:avLst/>
          </a:prstGeom>
          <a:noFill/>
          <a:ln w="38100">
            <a:solidFill>
              <a:srgbClr val="EE0000"/>
            </a:solidFill>
            <a:prstDash val="sysDash"/>
          </a:ln>
          <a:effectLst>
            <a:glow rad="50800">
              <a:schemeClr val="bg1"/>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6B38DA5B-FBA9-4575-872B-8AF45288E41E}"/>
              </a:ext>
            </a:extLst>
          </p:cNvPr>
          <p:cNvCxnSpPr>
            <a:cxnSpLocks/>
            <a:stCxn id="13" idx="3"/>
          </p:cNvCxnSpPr>
          <p:nvPr/>
        </p:nvCxnSpPr>
        <p:spPr>
          <a:xfrm>
            <a:off x="1557338" y="2496858"/>
            <a:ext cx="371475" cy="0"/>
          </a:xfrm>
          <a:prstGeom prst="straightConnector1">
            <a:avLst/>
          </a:prstGeom>
          <a:ln w="57150">
            <a:solidFill>
              <a:srgbClr val="EE0000"/>
            </a:solidFill>
            <a:tailEnd type="triangle"/>
          </a:ln>
          <a:effectLst>
            <a:glow rad="50800">
              <a:schemeClr val="bg1"/>
            </a:glow>
          </a:effectLst>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8340D616-E4E0-49EA-A7C0-D29C4AA82CDD}"/>
              </a:ext>
            </a:extLst>
          </p:cNvPr>
          <p:cNvCxnSpPr>
            <a:cxnSpLocks/>
            <a:stCxn id="13" idx="1"/>
          </p:cNvCxnSpPr>
          <p:nvPr/>
        </p:nvCxnSpPr>
        <p:spPr>
          <a:xfrm flipH="1">
            <a:off x="275303" y="2496858"/>
            <a:ext cx="413225" cy="0"/>
          </a:xfrm>
          <a:prstGeom prst="straightConnector1">
            <a:avLst/>
          </a:prstGeom>
          <a:ln w="57150">
            <a:solidFill>
              <a:srgbClr val="EE0000"/>
            </a:solidFill>
            <a:tailEnd type="triangle"/>
          </a:ln>
          <a:effectLst>
            <a:glow rad="50800">
              <a:schemeClr val="bg1"/>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65099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48862-0EAD-43A0-90B9-65B8DB0ACE3F}"/>
              </a:ext>
            </a:extLst>
          </p:cNvPr>
          <p:cNvSpPr>
            <a:spLocks noGrp="1"/>
          </p:cNvSpPr>
          <p:nvPr>
            <p:ph type="title"/>
          </p:nvPr>
        </p:nvSpPr>
        <p:spPr/>
        <p:txBody>
          <a:bodyPr/>
          <a:lstStyle/>
          <a:p>
            <a:r>
              <a:rPr lang="en-US" dirty="0"/>
              <a:t>Solution rough ideas…</a:t>
            </a:r>
          </a:p>
        </p:txBody>
      </p:sp>
      <p:sp>
        <p:nvSpPr>
          <p:cNvPr id="3" name="Content Placeholder 2">
            <a:extLst>
              <a:ext uri="{FF2B5EF4-FFF2-40B4-BE49-F238E27FC236}">
                <a16:creationId xmlns:a16="http://schemas.microsoft.com/office/drawing/2014/main" id="{3985671B-F9E1-426C-9849-163C1ECD539D}"/>
              </a:ext>
            </a:extLst>
          </p:cNvPr>
          <p:cNvSpPr>
            <a:spLocks noGrp="1"/>
          </p:cNvSpPr>
          <p:nvPr>
            <p:ph idx="1"/>
          </p:nvPr>
        </p:nvSpPr>
        <p:spPr/>
        <p:txBody>
          <a:bodyPr/>
          <a:lstStyle/>
          <a:p>
            <a:r>
              <a:rPr lang="en-US" i="1" dirty="0"/>
              <a:t>Tab stop for toggled items</a:t>
            </a:r>
            <a:r>
              <a:rPr lang="en-US" dirty="0"/>
              <a:t>: enable the active toggle (in a group) to participate in sequential keyboard navigation (inactive toggles wouldn't)</a:t>
            </a:r>
          </a:p>
          <a:p>
            <a:pPr lvl="1"/>
            <a:r>
              <a:rPr lang="en-US" dirty="0"/>
              <a:t>(replaces roving </a:t>
            </a:r>
            <a:r>
              <a:rPr lang="en-US" dirty="0" err="1"/>
              <a:t>tabindex</a:t>
            </a:r>
            <a:r>
              <a:rPr lang="en-US" dirty="0"/>
              <a:t> method)</a:t>
            </a:r>
          </a:p>
          <a:p>
            <a:r>
              <a:rPr lang="en-US" i="1" dirty="0"/>
              <a:t>Toggle-on-focus</a:t>
            </a:r>
            <a:r>
              <a:rPr lang="en-US" dirty="0"/>
              <a:t>: provide a configuration for a toggle to be activated by </a:t>
            </a:r>
            <a:r>
              <a:rPr lang="en-US" i="1" dirty="0"/>
              <a:t>focus</a:t>
            </a:r>
            <a:r>
              <a:rPr lang="en-US" dirty="0"/>
              <a:t> or by [explicit action/click/enter]</a:t>
            </a:r>
          </a:p>
          <a:p>
            <a:pPr lvl="1"/>
            <a:r>
              <a:rPr lang="en-US" dirty="0"/>
              <a:t>(enables linked focus vs unlinked toggle selection)</a:t>
            </a:r>
          </a:p>
        </p:txBody>
      </p:sp>
    </p:spTree>
    <p:extLst>
      <p:ext uri="{BB962C8B-B14F-4D97-AF65-F5344CB8AC3E}">
        <p14:creationId xmlns:p14="http://schemas.microsoft.com/office/powerpoint/2010/main" val="12304995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F536A-2642-485E-9FA8-933F0C30B163}"/>
              </a:ext>
            </a:extLst>
          </p:cNvPr>
          <p:cNvSpPr>
            <a:spLocks noGrp="1"/>
          </p:cNvSpPr>
          <p:nvPr>
            <p:ph type="title"/>
          </p:nvPr>
        </p:nvSpPr>
        <p:spPr/>
        <p:txBody>
          <a:bodyPr/>
          <a:lstStyle/>
          <a:p>
            <a:r>
              <a:rPr lang="en-US" dirty="0"/>
              <a:t>Other Toggle Scenarios (non-tab)</a:t>
            </a:r>
          </a:p>
        </p:txBody>
      </p:sp>
      <p:sp>
        <p:nvSpPr>
          <p:cNvPr id="3" name="Content Placeholder 2">
            <a:extLst>
              <a:ext uri="{FF2B5EF4-FFF2-40B4-BE49-F238E27FC236}">
                <a16:creationId xmlns:a16="http://schemas.microsoft.com/office/drawing/2014/main" id="{B17F13E2-BDDA-418F-BAE7-DEDCE61248CC}"/>
              </a:ext>
            </a:extLst>
          </p:cNvPr>
          <p:cNvSpPr>
            <a:spLocks noGrp="1"/>
          </p:cNvSpPr>
          <p:nvPr>
            <p:ph idx="1"/>
          </p:nvPr>
        </p:nvSpPr>
        <p:spPr/>
        <p:txBody>
          <a:bodyPr/>
          <a:lstStyle/>
          <a:p>
            <a:r>
              <a:rPr lang="en-US" dirty="0"/>
              <a:t>Multi-selection groups? Toggle groups with N&gt;1 maximum active toggles</a:t>
            </a:r>
          </a:p>
          <a:p>
            <a:pPr lvl="1"/>
            <a:r>
              <a:rPr lang="en-US" dirty="0"/>
              <a:t>Ex: (Survey) Chose 3 of the following...</a:t>
            </a:r>
          </a:p>
          <a:p>
            <a:r>
              <a:rPr lang="en-US" dirty="0"/>
              <a:t>Select All/None linked Toggle</a:t>
            </a:r>
          </a:p>
          <a:p>
            <a:pPr lvl="1"/>
            <a:r>
              <a:rPr lang="en-US" dirty="0"/>
              <a:t>Ex: </a:t>
            </a:r>
          </a:p>
        </p:txBody>
      </p:sp>
      <p:pic>
        <p:nvPicPr>
          <p:cNvPr id="5" name="Picture 4">
            <a:extLst>
              <a:ext uri="{FF2B5EF4-FFF2-40B4-BE49-F238E27FC236}">
                <a16:creationId xmlns:a16="http://schemas.microsoft.com/office/drawing/2014/main" id="{3FBEAB88-AEB3-452C-A820-767779AF46BB}"/>
              </a:ext>
            </a:extLst>
          </p:cNvPr>
          <p:cNvPicPr>
            <a:picLocks noChangeAspect="1"/>
          </p:cNvPicPr>
          <p:nvPr/>
        </p:nvPicPr>
        <p:blipFill>
          <a:blip r:embed="rId2"/>
          <a:stretch>
            <a:fillRect/>
          </a:stretch>
        </p:blipFill>
        <p:spPr>
          <a:xfrm>
            <a:off x="2245518" y="3602830"/>
            <a:ext cx="2828925" cy="3038475"/>
          </a:xfrm>
          <a:prstGeom prst="rect">
            <a:avLst/>
          </a:prstGeom>
        </p:spPr>
      </p:pic>
    </p:spTree>
    <p:extLst>
      <p:ext uri="{BB962C8B-B14F-4D97-AF65-F5344CB8AC3E}">
        <p14:creationId xmlns:p14="http://schemas.microsoft.com/office/powerpoint/2010/main" val="1036849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927EC9-39E2-49C1-B1E4-40B39C497ECE}"/>
              </a:ext>
            </a:extLst>
          </p:cNvPr>
          <p:cNvSpPr>
            <a:spLocks noGrp="1"/>
          </p:cNvSpPr>
          <p:nvPr>
            <p:ph type="title"/>
          </p:nvPr>
        </p:nvSpPr>
        <p:spPr/>
        <p:txBody>
          <a:bodyPr/>
          <a:lstStyle/>
          <a:p>
            <a:r>
              <a:rPr lang="en-US" dirty="0"/>
              <a:t>&lt;div </a:t>
            </a:r>
            <a:r>
              <a:rPr lang="en-US" b="1" dirty="0">
                <a:solidFill>
                  <a:schemeClr val="accent2">
                    <a:lumMod val="75000"/>
                  </a:schemeClr>
                </a:solidFill>
              </a:rPr>
              <a:t>focusgroup</a:t>
            </a:r>
            <a:r>
              <a:rPr lang="en-US" dirty="0"/>
              <a:t>&gt;</a:t>
            </a:r>
          </a:p>
        </p:txBody>
      </p:sp>
      <p:sp>
        <p:nvSpPr>
          <p:cNvPr id="5" name="Text Placeholder 4">
            <a:extLst>
              <a:ext uri="{FF2B5EF4-FFF2-40B4-BE49-F238E27FC236}">
                <a16:creationId xmlns:a16="http://schemas.microsoft.com/office/drawing/2014/main" id="{87F85832-1D24-43F2-9029-6780D8E9C3DF}"/>
              </a:ext>
            </a:extLst>
          </p:cNvPr>
          <p:cNvSpPr>
            <a:spLocks noGrp="1"/>
          </p:cNvSpPr>
          <p:nvPr>
            <p:ph type="body" idx="1"/>
          </p:nvPr>
        </p:nvSpPr>
        <p:spPr/>
        <p:txBody>
          <a:bodyPr/>
          <a:lstStyle/>
          <a:p>
            <a:r>
              <a:rPr lang="en-US" dirty="0"/>
              <a:t>Concepts</a:t>
            </a:r>
          </a:p>
        </p:txBody>
      </p:sp>
      <p:sp>
        <p:nvSpPr>
          <p:cNvPr id="2" name="TextBox 1">
            <a:extLst>
              <a:ext uri="{FF2B5EF4-FFF2-40B4-BE49-F238E27FC236}">
                <a16:creationId xmlns:a16="http://schemas.microsoft.com/office/drawing/2014/main" id="{358A803A-8884-4A37-A3F3-8A35B6B0A57F}"/>
              </a:ext>
            </a:extLst>
          </p:cNvPr>
          <p:cNvSpPr txBox="1"/>
          <p:nvPr/>
        </p:nvSpPr>
        <p:spPr>
          <a:xfrm>
            <a:off x="831850" y="6161103"/>
            <a:ext cx="5061450" cy="369332"/>
          </a:xfrm>
          <a:prstGeom prst="rect">
            <a:avLst/>
          </a:prstGeom>
          <a:noFill/>
        </p:spPr>
        <p:txBody>
          <a:bodyPr wrap="none" rtlCol="0">
            <a:spAutoFit/>
          </a:bodyPr>
          <a:lstStyle/>
          <a:p>
            <a:r>
              <a:rPr lang="en-US" dirty="0">
                <a:hlinkClick r:id="rId2"/>
              </a:rPr>
              <a:t>Detailed Explainer</a:t>
            </a:r>
            <a:r>
              <a:rPr lang="en-US" dirty="0"/>
              <a:t> | </a:t>
            </a:r>
            <a:r>
              <a:rPr lang="en-US" dirty="0">
                <a:hlinkClick r:id="rId3"/>
              </a:rPr>
              <a:t>Open UI presentation/overview</a:t>
            </a:r>
            <a:endParaRPr lang="en-US" dirty="0"/>
          </a:p>
        </p:txBody>
      </p:sp>
    </p:spTree>
    <p:extLst>
      <p:ext uri="{BB962C8B-B14F-4D97-AF65-F5344CB8AC3E}">
        <p14:creationId xmlns:p14="http://schemas.microsoft.com/office/powerpoint/2010/main" val="6966125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DFAD2-DC54-49A5-802F-CFDAE6E62461}"/>
              </a:ext>
            </a:extLst>
          </p:cNvPr>
          <p:cNvSpPr>
            <a:spLocks noGrp="1"/>
          </p:cNvSpPr>
          <p:nvPr>
            <p:ph type="title"/>
          </p:nvPr>
        </p:nvSpPr>
        <p:spPr/>
        <p:txBody>
          <a:bodyPr/>
          <a:lstStyle/>
          <a:p>
            <a:r>
              <a:rPr lang="en-US" dirty="0"/>
              <a:t>CSS or HTML?</a:t>
            </a:r>
          </a:p>
        </p:txBody>
      </p:sp>
      <p:sp>
        <p:nvSpPr>
          <p:cNvPr id="3" name="Content Placeholder 2">
            <a:extLst>
              <a:ext uri="{FF2B5EF4-FFF2-40B4-BE49-F238E27FC236}">
                <a16:creationId xmlns:a16="http://schemas.microsoft.com/office/drawing/2014/main" id="{B455194A-8D3A-4410-8877-0B59A4FD25BA}"/>
              </a:ext>
            </a:extLst>
          </p:cNvPr>
          <p:cNvSpPr>
            <a:spLocks noGrp="1"/>
          </p:cNvSpPr>
          <p:nvPr>
            <p:ph idx="1"/>
          </p:nvPr>
        </p:nvSpPr>
        <p:spPr/>
        <p:txBody>
          <a:bodyPr/>
          <a:lstStyle/>
          <a:p>
            <a:r>
              <a:rPr lang="en-US" dirty="0"/>
              <a:t>Should focusgroup be exposed via CSS?</a:t>
            </a:r>
          </a:p>
          <a:p>
            <a:pPr lvl="1"/>
            <a:r>
              <a:rPr lang="en-US" dirty="0"/>
              <a:t>Grouping mechanisms could be aligned?</a:t>
            </a:r>
          </a:p>
          <a:p>
            <a:r>
              <a:rPr lang="en-US" dirty="0"/>
              <a:t>toggle one-time creation in HTML?</a:t>
            </a:r>
          </a:p>
          <a:p>
            <a:pPr lvl="1"/>
            <a:r>
              <a:rPr lang="en-US" dirty="0"/>
              <a:t>toggle-create has unusual CSS semantics, may be better suited to HTML attribute?</a:t>
            </a:r>
          </a:p>
        </p:txBody>
      </p:sp>
    </p:spTree>
    <p:extLst>
      <p:ext uri="{BB962C8B-B14F-4D97-AF65-F5344CB8AC3E}">
        <p14:creationId xmlns:p14="http://schemas.microsoft.com/office/powerpoint/2010/main" val="10838693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0E971-642B-4324-9CC3-8CEDC5AB962B}"/>
              </a:ext>
            </a:extLst>
          </p:cNvPr>
          <p:cNvSpPr>
            <a:spLocks noGrp="1"/>
          </p:cNvSpPr>
          <p:nvPr>
            <p:ph type="title"/>
          </p:nvPr>
        </p:nvSpPr>
        <p:spPr/>
        <p:txBody>
          <a:bodyPr/>
          <a:lstStyle/>
          <a:p>
            <a:r>
              <a:rPr lang="en-US" dirty="0"/>
              <a:t>Open Discussion</a:t>
            </a:r>
          </a:p>
        </p:txBody>
      </p:sp>
      <p:sp>
        <p:nvSpPr>
          <p:cNvPr id="4" name="Text Placeholder 3">
            <a:extLst>
              <a:ext uri="{FF2B5EF4-FFF2-40B4-BE49-F238E27FC236}">
                <a16:creationId xmlns:a16="http://schemas.microsoft.com/office/drawing/2014/main" id="{B972D5D2-2B38-42F2-B834-F91D80F0231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69917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B1B5B-9A6B-40D2-82E8-479A7671ECF6}"/>
              </a:ext>
            </a:extLst>
          </p:cNvPr>
          <p:cNvSpPr>
            <a:spLocks noGrp="1"/>
          </p:cNvSpPr>
          <p:nvPr>
            <p:ph type="title"/>
          </p:nvPr>
        </p:nvSpPr>
        <p:spPr/>
        <p:txBody>
          <a:bodyPr/>
          <a:lstStyle/>
          <a:p>
            <a:r>
              <a:rPr lang="en-US" dirty="0"/>
              <a:t>Concept: `TAB` stop redux</a:t>
            </a:r>
          </a:p>
        </p:txBody>
      </p:sp>
      <p:sp>
        <p:nvSpPr>
          <p:cNvPr id="3" name="Text Placeholder 2">
            <a:extLst>
              <a:ext uri="{FF2B5EF4-FFF2-40B4-BE49-F238E27FC236}">
                <a16:creationId xmlns:a16="http://schemas.microsoft.com/office/drawing/2014/main" id="{F1D8C2F0-0D09-48A5-8E08-04278AAFA0AA}"/>
              </a:ext>
            </a:extLst>
          </p:cNvPr>
          <p:cNvSpPr>
            <a:spLocks noGrp="1"/>
          </p:cNvSpPr>
          <p:nvPr>
            <p:ph type="body" idx="1"/>
          </p:nvPr>
        </p:nvSpPr>
        <p:spPr/>
        <p:txBody>
          <a:bodyPr/>
          <a:lstStyle/>
          <a:p>
            <a:r>
              <a:rPr lang="en-US" dirty="0"/>
              <a:t>Faster webpage navigation for keyboard users.</a:t>
            </a:r>
          </a:p>
          <a:p>
            <a:r>
              <a:rPr lang="en-US" dirty="0"/>
              <a:t>Group related components of a control together with one TAB stop, use Arrow Keys to navigate between items in the group.</a:t>
            </a:r>
          </a:p>
        </p:txBody>
      </p:sp>
    </p:spTree>
    <p:extLst>
      <p:ext uri="{BB962C8B-B14F-4D97-AF65-F5344CB8AC3E}">
        <p14:creationId xmlns:p14="http://schemas.microsoft.com/office/powerpoint/2010/main" val="2605856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6CF4C3C-654D-474E-B64F-7873D28E4033}"/>
              </a:ext>
            </a:extLst>
          </p:cNvPr>
          <p:cNvPicPr>
            <a:picLocks noGrp="1" noRot="1" noChangeAspect="1" noMove="1" noResize="1" noEditPoints="1" noAdjustHandles="1" noChangeArrowheads="1" noChangeShapeType="1" noCrop="1"/>
          </p:cNvPicPr>
          <p:nvPr/>
        </p:nvPicPr>
        <p:blipFill>
          <a:blip r:embed="rId3"/>
          <a:stretch>
            <a:fillRect/>
          </a:stretch>
        </p:blipFill>
        <p:spPr>
          <a:xfrm>
            <a:off x="406342" y="0"/>
            <a:ext cx="11544416" cy="6858000"/>
          </a:xfrm>
          <a:prstGeom prst="rect">
            <a:avLst/>
          </a:prstGeom>
        </p:spPr>
      </p:pic>
      <p:sp>
        <p:nvSpPr>
          <p:cNvPr id="6" name="Rectangle 5">
            <a:extLst>
              <a:ext uri="{FF2B5EF4-FFF2-40B4-BE49-F238E27FC236}">
                <a16:creationId xmlns:a16="http://schemas.microsoft.com/office/drawing/2014/main" id="{21A47B8E-AB3F-483F-98B0-943F097E4680}"/>
              </a:ext>
            </a:extLst>
          </p:cNvPr>
          <p:cNvSpPr/>
          <p:nvPr/>
        </p:nvSpPr>
        <p:spPr>
          <a:xfrm>
            <a:off x="931545" y="78105"/>
            <a:ext cx="1952625"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1</a:t>
            </a:r>
          </a:p>
        </p:txBody>
      </p:sp>
      <p:sp>
        <p:nvSpPr>
          <p:cNvPr id="8" name="Rectangle 7">
            <a:extLst>
              <a:ext uri="{FF2B5EF4-FFF2-40B4-BE49-F238E27FC236}">
                <a16:creationId xmlns:a16="http://schemas.microsoft.com/office/drawing/2014/main" id="{FBA027A1-B280-4FD7-9D38-105D2152FFEB}"/>
              </a:ext>
            </a:extLst>
          </p:cNvPr>
          <p:cNvSpPr/>
          <p:nvPr/>
        </p:nvSpPr>
        <p:spPr>
          <a:xfrm>
            <a:off x="2985135" y="78105"/>
            <a:ext cx="579120"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2</a:t>
            </a:r>
          </a:p>
        </p:txBody>
      </p:sp>
      <p:sp>
        <p:nvSpPr>
          <p:cNvPr id="10" name="Rectangle 9">
            <a:extLst>
              <a:ext uri="{FF2B5EF4-FFF2-40B4-BE49-F238E27FC236}">
                <a16:creationId xmlns:a16="http://schemas.microsoft.com/office/drawing/2014/main" id="{94D555B8-7C4C-478C-A990-89EDF416F33F}"/>
              </a:ext>
            </a:extLst>
          </p:cNvPr>
          <p:cNvSpPr/>
          <p:nvPr/>
        </p:nvSpPr>
        <p:spPr>
          <a:xfrm>
            <a:off x="3649980" y="78104"/>
            <a:ext cx="289560"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3</a:t>
            </a:r>
          </a:p>
        </p:txBody>
      </p:sp>
      <p:sp>
        <p:nvSpPr>
          <p:cNvPr id="12" name="Rectangle 11">
            <a:extLst>
              <a:ext uri="{FF2B5EF4-FFF2-40B4-BE49-F238E27FC236}">
                <a16:creationId xmlns:a16="http://schemas.microsoft.com/office/drawing/2014/main" id="{672D590F-A28C-4BE7-8401-5448E276270C}"/>
              </a:ext>
            </a:extLst>
          </p:cNvPr>
          <p:cNvSpPr/>
          <p:nvPr/>
        </p:nvSpPr>
        <p:spPr>
          <a:xfrm>
            <a:off x="4034790" y="78103"/>
            <a:ext cx="579120"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4</a:t>
            </a:r>
          </a:p>
        </p:txBody>
      </p:sp>
      <p:sp>
        <p:nvSpPr>
          <p:cNvPr id="14" name="Rectangle 13">
            <a:extLst>
              <a:ext uri="{FF2B5EF4-FFF2-40B4-BE49-F238E27FC236}">
                <a16:creationId xmlns:a16="http://schemas.microsoft.com/office/drawing/2014/main" id="{4DDA944C-EC51-4D86-A883-8FD8556247A1}"/>
              </a:ext>
            </a:extLst>
          </p:cNvPr>
          <p:cNvSpPr/>
          <p:nvPr/>
        </p:nvSpPr>
        <p:spPr>
          <a:xfrm>
            <a:off x="4699634" y="78102"/>
            <a:ext cx="344805"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5</a:t>
            </a:r>
          </a:p>
        </p:txBody>
      </p:sp>
      <p:sp>
        <p:nvSpPr>
          <p:cNvPr id="16" name="Rectangle 15">
            <a:extLst>
              <a:ext uri="{FF2B5EF4-FFF2-40B4-BE49-F238E27FC236}">
                <a16:creationId xmlns:a16="http://schemas.microsoft.com/office/drawing/2014/main" id="{3DCF4D63-C9CF-40FB-AEA7-41EBD2B12311}"/>
              </a:ext>
            </a:extLst>
          </p:cNvPr>
          <p:cNvSpPr/>
          <p:nvPr/>
        </p:nvSpPr>
        <p:spPr>
          <a:xfrm>
            <a:off x="10956999" y="91440"/>
            <a:ext cx="163720"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6</a:t>
            </a:r>
          </a:p>
        </p:txBody>
      </p:sp>
      <p:sp>
        <p:nvSpPr>
          <p:cNvPr id="18" name="Rectangle 17">
            <a:extLst>
              <a:ext uri="{FF2B5EF4-FFF2-40B4-BE49-F238E27FC236}">
                <a16:creationId xmlns:a16="http://schemas.microsoft.com/office/drawing/2014/main" id="{A10270A9-1991-405A-A4C6-067E3DFC933B}"/>
              </a:ext>
            </a:extLst>
          </p:cNvPr>
          <p:cNvSpPr/>
          <p:nvPr/>
        </p:nvSpPr>
        <p:spPr>
          <a:xfrm>
            <a:off x="11190080" y="91439"/>
            <a:ext cx="228490"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7</a:t>
            </a:r>
          </a:p>
        </p:txBody>
      </p:sp>
      <p:sp>
        <p:nvSpPr>
          <p:cNvPr id="20" name="Rectangle 19">
            <a:extLst>
              <a:ext uri="{FF2B5EF4-FFF2-40B4-BE49-F238E27FC236}">
                <a16:creationId xmlns:a16="http://schemas.microsoft.com/office/drawing/2014/main" id="{8FBECFF7-74AC-45BD-B832-FDFD4B2255FA}"/>
              </a:ext>
            </a:extLst>
          </p:cNvPr>
          <p:cNvSpPr/>
          <p:nvPr/>
        </p:nvSpPr>
        <p:spPr>
          <a:xfrm>
            <a:off x="11505649" y="91439"/>
            <a:ext cx="228490"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8</a:t>
            </a:r>
          </a:p>
        </p:txBody>
      </p:sp>
      <p:sp>
        <p:nvSpPr>
          <p:cNvPr id="22" name="Rectangle 21">
            <a:extLst>
              <a:ext uri="{FF2B5EF4-FFF2-40B4-BE49-F238E27FC236}">
                <a16:creationId xmlns:a16="http://schemas.microsoft.com/office/drawing/2014/main" id="{79D33349-4085-4313-89AA-F0475E3F78A3}"/>
              </a:ext>
            </a:extLst>
          </p:cNvPr>
          <p:cNvSpPr/>
          <p:nvPr/>
        </p:nvSpPr>
        <p:spPr>
          <a:xfrm>
            <a:off x="773431" y="522605"/>
            <a:ext cx="933450"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9</a:t>
            </a:r>
          </a:p>
        </p:txBody>
      </p:sp>
      <p:sp>
        <p:nvSpPr>
          <p:cNvPr id="24" name="Rectangle 23">
            <a:extLst>
              <a:ext uri="{FF2B5EF4-FFF2-40B4-BE49-F238E27FC236}">
                <a16:creationId xmlns:a16="http://schemas.microsoft.com/office/drawing/2014/main" id="{D3ED23E1-50D1-4BC4-BA2E-F7AC315A3B57}"/>
              </a:ext>
            </a:extLst>
          </p:cNvPr>
          <p:cNvSpPr/>
          <p:nvPr/>
        </p:nvSpPr>
        <p:spPr>
          <a:xfrm>
            <a:off x="1807211" y="522605"/>
            <a:ext cx="1177924"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a:t>1</a:t>
            </a:r>
            <a:r>
              <a:rPr lang="en-US" dirty="0"/>
              <a:t>0</a:t>
            </a:r>
          </a:p>
        </p:txBody>
      </p:sp>
      <p:sp>
        <p:nvSpPr>
          <p:cNvPr id="4" name="Rectangle 3">
            <a:extLst>
              <a:ext uri="{FF2B5EF4-FFF2-40B4-BE49-F238E27FC236}">
                <a16:creationId xmlns:a16="http://schemas.microsoft.com/office/drawing/2014/main" id="{3C2C47A4-25C1-4D9B-BEAF-7A7D005DDC76}"/>
              </a:ext>
            </a:extLst>
          </p:cNvPr>
          <p:cNvSpPr/>
          <p:nvPr/>
        </p:nvSpPr>
        <p:spPr>
          <a:xfrm>
            <a:off x="9048749" y="521335"/>
            <a:ext cx="629996"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11</a:t>
            </a:r>
          </a:p>
        </p:txBody>
      </p:sp>
      <p:sp>
        <p:nvSpPr>
          <p:cNvPr id="7" name="Rectangle 6">
            <a:extLst>
              <a:ext uri="{FF2B5EF4-FFF2-40B4-BE49-F238E27FC236}">
                <a16:creationId xmlns:a16="http://schemas.microsoft.com/office/drawing/2014/main" id="{FED55124-6B31-47B3-A12F-2BBFDA3CFF5E}"/>
              </a:ext>
            </a:extLst>
          </p:cNvPr>
          <p:cNvSpPr/>
          <p:nvPr/>
        </p:nvSpPr>
        <p:spPr>
          <a:xfrm>
            <a:off x="9702163" y="521335"/>
            <a:ext cx="306390"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nchor="ctr"/>
          <a:lstStyle/>
          <a:p>
            <a:pPr algn="ctr"/>
            <a:r>
              <a:rPr lang="en-US" dirty="0"/>
              <a:t>12</a:t>
            </a:r>
          </a:p>
        </p:txBody>
      </p:sp>
      <p:sp>
        <p:nvSpPr>
          <p:cNvPr id="9" name="Rectangle 8">
            <a:extLst>
              <a:ext uri="{FF2B5EF4-FFF2-40B4-BE49-F238E27FC236}">
                <a16:creationId xmlns:a16="http://schemas.microsoft.com/office/drawing/2014/main" id="{BF5BFE08-AC23-43C2-ABE8-F80E7A0EFE18}"/>
              </a:ext>
            </a:extLst>
          </p:cNvPr>
          <p:cNvSpPr/>
          <p:nvPr/>
        </p:nvSpPr>
        <p:spPr>
          <a:xfrm>
            <a:off x="10073322" y="521334"/>
            <a:ext cx="486094"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13</a:t>
            </a:r>
          </a:p>
        </p:txBody>
      </p:sp>
      <p:sp>
        <p:nvSpPr>
          <p:cNvPr id="11" name="Rectangle 10">
            <a:extLst>
              <a:ext uri="{FF2B5EF4-FFF2-40B4-BE49-F238E27FC236}">
                <a16:creationId xmlns:a16="http://schemas.microsoft.com/office/drawing/2014/main" id="{26CF091F-516D-4E9A-86C0-A8FCE1384573}"/>
              </a:ext>
            </a:extLst>
          </p:cNvPr>
          <p:cNvSpPr/>
          <p:nvPr/>
        </p:nvSpPr>
        <p:spPr>
          <a:xfrm>
            <a:off x="10580053" y="521334"/>
            <a:ext cx="297497"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nchor="ctr"/>
          <a:lstStyle/>
          <a:p>
            <a:pPr algn="ctr"/>
            <a:r>
              <a:rPr lang="en-US" dirty="0"/>
              <a:t>14</a:t>
            </a:r>
          </a:p>
        </p:txBody>
      </p:sp>
      <p:sp>
        <p:nvSpPr>
          <p:cNvPr id="13" name="Rectangle 12">
            <a:extLst>
              <a:ext uri="{FF2B5EF4-FFF2-40B4-BE49-F238E27FC236}">
                <a16:creationId xmlns:a16="http://schemas.microsoft.com/office/drawing/2014/main" id="{035F6220-3745-479F-8EF7-02E648E9291C}"/>
              </a:ext>
            </a:extLst>
          </p:cNvPr>
          <p:cNvSpPr/>
          <p:nvPr/>
        </p:nvSpPr>
        <p:spPr>
          <a:xfrm>
            <a:off x="11418569" y="521333"/>
            <a:ext cx="301307"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nchor="ctr"/>
          <a:lstStyle/>
          <a:p>
            <a:pPr algn="ctr"/>
            <a:r>
              <a:rPr lang="en-US" dirty="0"/>
              <a:t>16</a:t>
            </a:r>
          </a:p>
        </p:txBody>
      </p:sp>
      <p:sp>
        <p:nvSpPr>
          <p:cNvPr id="26" name="Rectangle 25">
            <a:extLst>
              <a:ext uri="{FF2B5EF4-FFF2-40B4-BE49-F238E27FC236}">
                <a16:creationId xmlns:a16="http://schemas.microsoft.com/office/drawing/2014/main" id="{ABEDE87C-0CE7-46F1-BAAD-17269D124DA7}"/>
              </a:ext>
            </a:extLst>
          </p:cNvPr>
          <p:cNvSpPr/>
          <p:nvPr/>
        </p:nvSpPr>
        <p:spPr>
          <a:xfrm>
            <a:off x="10956999" y="524189"/>
            <a:ext cx="442840"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15</a:t>
            </a:r>
          </a:p>
        </p:txBody>
      </p:sp>
      <p:sp>
        <p:nvSpPr>
          <p:cNvPr id="28" name="Rectangle 27">
            <a:extLst>
              <a:ext uri="{FF2B5EF4-FFF2-40B4-BE49-F238E27FC236}">
                <a16:creationId xmlns:a16="http://schemas.microsoft.com/office/drawing/2014/main" id="{799B0002-9312-46C0-BC7D-2A4F6972BC20}"/>
              </a:ext>
            </a:extLst>
          </p:cNvPr>
          <p:cNvSpPr/>
          <p:nvPr/>
        </p:nvSpPr>
        <p:spPr>
          <a:xfrm>
            <a:off x="630556" y="916940"/>
            <a:ext cx="598169"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17</a:t>
            </a:r>
          </a:p>
        </p:txBody>
      </p:sp>
      <p:sp>
        <p:nvSpPr>
          <p:cNvPr id="30" name="Rectangle 29">
            <a:extLst>
              <a:ext uri="{FF2B5EF4-FFF2-40B4-BE49-F238E27FC236}">
                <a16:creationId xmlns:a16="http://schemas.microsoft.com/office/drawing/2014/main" id="{B0CFD38C-031F-46DB-AD44-BB9DAAAD78D8}"/>
              </a:ext>
            </a:extLst>
          </p:cNvPr>
          <p:cNvSpPr/>
          <p:nvPr/>
        </p:nvSpPr>
        <p:spPr>
          <a:xfrm>
            <a:off x="1293494" y="916940"/>
            <a:ext cx="773431"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18</a:t>
            </a:r>
          </a:p>
        </p:txBody>
      </p:sp>
      <p:sp>
        <p:nvSpPr>
          <p:cNvPr id="32" name="Rectangle 31">
            <a:extLst>
              <a:ext uri="{FF2B5EF4-FFF2-40B4-BE49-F238E27FC236}">
                <a16:creationId xmlns:a16="http://schemas.microsoft.com/office/drawing/2014/main" id="{566C7190-BB01-461C-91A8-190AFE3A8DCB}"/>
              </a:ext>
            </a:extLst>
          </p:cNvPr>
          <p:cNvSpPr/>
          <p:nvPr/>
        </p:nvSpPr>
        <p:spPr>
          <a:xfrm>
            <a:off x="2131694" y="916939"/>
            <a:ext cx="1062991"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19</a:t>
            </a:r>
          </a:p>
        </p:txBody>
      </p:sp>
      <p:sp>
        <p:nvSpPr>
          <p:cNvPr id="34" name="Rectangle 33">
            <a:extLst>
              <a:ext uri="{FF2B5EF4-FFF2-40B4-BE49-F238E27FC236}">
                <a16:creationId xmlns:a16="http://schemas.microsoft.com/office/drawing/2014/main" id="{8F312A84-239B-4948-A433-42C64CDAD152}"/>
              </a:ext>
            </a:extLst>
          </p:cNvPr>
          <p:cNvSpPr/>
          <p:nvPr/>
        </p:nvSpPr>
        <p:spPr>
          <a:xfrm>
            <a:off x="3259454" y="915668"/>
            <a:ext cx="819151"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20</a:t>
            </a:r>
          </a:p>
        </p:txBody>
      </p:sp>
      <p:sp>
        <p:nvSpPr>
          <p:cNvPr id="36" name="Rectangle 35">
            <a:extLst>
              <a:ext uri="{FF2B5EF4-FFF2-40B4-BE49-F238E27FC236}">
                <a16:creationId xmlns:a16="http://schemas.microsoft.com/office/drawing/2014/main" id="{E81E26B3-61A6-45C3-B4D2-CC4139A605B6}"/>
              </a:ext>
            </a:extLst>
          </p:cNvPr>
          <p:cNvSpPr/>
          <p:nvPr/>
        </p:nvSpPr>
        <p:spPr>
          <a:xfrm>
            <a:off x="4137658" y="915668"/>
            <a:ext cx="645797"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21</a:t>
            </a:r>
          </a:p>
        </p:txBody>
      </p:sp>
      <p:sp>
        <p:nvSpPr>
          <p:cNvPr id="38" name="Rectangle 37">
            <a:extLst>
              <a:ext uri="{FF2B5EF4-FFF2-40B4-BE49-F238E27FC236}">
                <a16:creationId xmlns:a16="http://schemas.microsoft.com/office/drawing/2014/main" id="{DFAE956E-BE7C-4164-84CB-205962A2552C}"/>
              </a:ext>
            </a:extLst>
          </p:cNvPr>
          <p:cNvSpPr/>
          <p:nvPr/>
        </p:nvSpPr>
        <p:spPr>
          <a:xfrm>
            <a:off x="4842508" y="915668"/>
            <a:ext cx="664847"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22</a:t>
            </a:r>
          </a:p>
        </p:txBody>
      </p:sp>
      <p:sp>
        <p:nvSpPr>
          <p:cNvPr id="40" name="Rectangle 39">
            <a:extLst>
              <a:ext uri="{FF2B5EF4-FFF2-40B4-BE49-F238E27FC236}">
                <a16:creationId xmlns:a16="http://schemas.microsoft.com/office/drawing/2014/main" id="{F7B182EE-7C8C-4E7E-92D6-4D373853B871}"/>
              </a:ext>
            </a:extLst>
          </p:cNvPr>
          <p:cNvSpPr/>
          <p:nvPr/>
        </p:nvSpPr>
        <p:spPr>
          <a:xfrm>
            <a:off x="5572123" y="916936"/>
            <a:ext cx="693422"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23</a:t>
            </a:r>
          </a:p>
        </p:txBody>
      </p:sp>
      <p:sp>
        <p:nvSpPr>
          <p:cNvPr id="42" name="Rectangle 41">
            <a:extLst>
              <a:ext uri="{FF2B5EF4-FFF2-40B4-BE49-F238E27FC236}">
                <a16:creationId xmlns:a16="http://schemas.microsoft.com/office/drawing/2014/main" id="{9A2E00A8-FAF7-4CB1-A865-27E77838628E}"/>
              </a:ext>
            </a:extLst>
          </p:cNvPr>
          <p:cNvSpPr/>
          <p:nvPr/>
        </p:nvSpPr>
        <p:spPr>
          <a:xfrm>
            <a:off x="6330313" y="915668"/>
            <a:ext cx="693422"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24</a:t>
            </a:r>
          </a:p>
        </p:txBody>
      </p:sp>
      <p:sp>
        <p:nvSpPr>
          <p:cNvPr id="44" name="Rectangle 43">
            <a:extLst>
              <a:ext uri="{FF2B5EF4-FFF2-40B4-BE49-F238E27FC236}">
                <a16:creationId xmlns:a16="http://schemas.microsoft.com/office/drawing/2014/main" id="{86AAB37C-56BC-4B78-A06D-F5A8F978FB42}"/>
              </a:ext>
            </a:extLst>
          </p:cNvPr>
          <p:cNvSpPr/>
          <p:nvPr/>
        </p:nvSpPr>
        <p:spPr>
          <a:xfrm>
            <a:off x="1907856" y="1411257"/>
            <a:ext cx="773431"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25</a:t>
            </a:r>
          </a:p>
        </p:txBody>
      </p:sp>
      <p:sp>
        <p:nvSpPr>
          <p:cNvPr id="46" name="Rectangle 45">
            <a:extLst>
              <a:ext uri="{FF2B5EF4-FFF2-40B4-BE49-F238E27FC236}">
                <a16:creationId xmlns:a16="http://schemas.microsoft.com/office/drawing/2014/main" id="{918F7AD1-5E30-427E-A18D-620B18EE9335}"/>
              </a:ext>
            </a:extLst>
          </p:cNvPr>
          <p:cNvSpPr/>
          <p:nvPr/>
        </p:nvSpPr>
        <p:spPr>
          <a:xfrm>
            <a:off x="2726429" y="1411256"/>
            <a:ext cx="923551"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26</a:t>
            </a:r>
          </a:p>
        </p:txBody>
      </p:sp>
      <p:sp>
        <p:nvSpPr>
          <p:cNvPr id="48" name="Rectangle 47">
            <a:extLst>
              <a:ext uri="{FF2B5EF4-FFF2-40B4-BE49-F238E27FC236}">
                <a16:creationId xmlns:a16="http://schemas.microsoft.com/office/drawing/2014/main" id="{11ED9060-5A36-4092-BD38-E0BC4FD721FB}"/>
              </a:ext>
            </a:extLst>
          </p:cNvPr>
          <p:cNvSpPr/>
          <p:nvPr/>
        </p:nvSpPr>
        <p:spPr>
          <a:xfrm>
            <a:off x="3743323" y="1412812"/>
            <a:ext cx="602617"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27</a:t>
            </a:r>
          </a:p>
        </p:txBody>
      </p:sp>
      <p:sp>
        <p:nvSpPr>
          <p:cNvPr id="50" name="Rectangle 49">
            <a:extLst>
              <a:ext uri="{FF2B5EF4-FFF2-40B4-BE49-F238E27FC236}">
                <a16:creationId xmlns:a16="http://schemas.microsoft.com/office/drawing/2014/main" id="{C5B3CF5D-06A0-4137-AB7A-8E4D0E20F7D3}"/>
              </a:ext>
            </a:extLst>
          </p:cNvPr>
          <p:cNvSpPr/>
          <p:nvPr/>
        </p:nvSpPr>
        <p:spPr>
          <a:xfrm>
            <a:off x="9421429" y="1406875"/>
            <a:ext cx="602617"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28</a:t>
            </a:r>
          </a:p>
        </p:txBody>
      </p:sp>
      <p:sp>
        <p:nvSpPr>
          <p:cNvPr id="52" name="Rectangle 51">
            <a:extLst>
              <a:ext uri="{FF2B5EF4-FFF2-40B4-BE49-F238E27FC236}">
                <a16:creationId xmlns:a16="http://schemas.microsoft.com/office/drawing/2014/main" id="{64BEC711-8C9D-4B17-B7D5-62527288D3F1}"/>
              </a:ext>
            </a:extLst>
          </p:cNvPr>
          <p:cNvSpPr/>
          <p:nvPr/>
        </p:nvSpPr>
        <p:spPr>
          <a:xfrm>
            <a:off x="10073323" y="1404113"/>
            <a:ext cx="382582"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nchor="ctr"/>
          <a:lstStyle/>
          <a:p>
            <a:pPr algn="ctr"/>
            <a:r>
              <a:rPr lang="en-US" dirty="0"/>
              <a:t>29</a:t>
            </a:r>
          </a:p>
        </p:txBody>
      </p:sp>
      <p:sp>
        <p:nvSpPr>
          <p:cNvPr id="54" name="Rectangle 53">
            <a:extLst>
              <a:ext uri="{FF2B5EF4-FFF2-40B4-BE49-F238E27FC236}">
                <a16:creationId xmlns:a16="http://schemas.microsoft.com/office/drawing/2014/main" id="{E1820F05-A682-45E5-8922-173E5FA662B3}"/>
              </a:ext>
            </a:extLst>
          </p:cNvPr>
          <p:cNvSpPr/>
          <p:nvPr/>
        </p:nvSpPr>
        <p:spPr>
          <a:xfrm>
            <a:off x="1969771" y="1848168"/>
            <a:ext cx="274320"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nchor="ctr"/>
          <a:lstStyle/>
          <a:p>
            <a:pPr algn="ctr"/>
            <a:r>
              <a:rPr lang="en-US" dirty="0"/>
              <a:t>30</a:t>
            </a:r>
          </a:p>
        </p:txBody>
      </p:sp>
      <p:sp>
        <p:nvSpPr>
          <p:cNvPr id="56" name="Rectangle 55">
            <a:extLst>
              <a:ext uri="{FF2B5EF4-FFF2-40B4-BE49-F238E27FC236}">
                <a16:creationId xmlns:a16="http://schemas.microsoft.com/office/drawing/2014/main" id="{9E46D701-A8BF-4426-BA13-9A93BCF53298}"/>
              </a:ext>
            </a:extLst>
          </p:cNvPr>
          <p:cNvSpPr/>
          <p:nvPr/>
        </p:nvSpPr>
        <p:spPr>
          <a:xfrm>
            <a:off x="2259012" y="1848168"/>
            <a:ext cx="625157"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nchor="ctr"/>
          <a:lstStyle/>
          <a:p>
            <a:pPr algn="ctr"/>
            <a:r>
              <a:rPr lang="en-US" dirty="0"/>
              <a:t>31</a:t>
            </a:r>
          </a:p>
        </p:txBody>
      </p:sp>
      <p:sp>
        <p:nvSpPr>
          <p:cNvPr id="58" name="Rectangle 57">
            <a:extLst>
              <a:ext uri="{FF2B5EF4-FFF2-40B4-BE49-F238E27FC236}">
                <a16:creationId xmlns:a16="http://schemas.microsoft.com/office/drawing/2014/main" id="{24213019-A175-47A4-91F1-F8F9B08803D4}"/>
              </a:ext>
            </a:extLst>
          </p:cNvPr>
          <p:cNvSpPr/>
          <p:nvPr/>
        </p:nvSpPr>
        <p:spPr>
          <a:xfrm>
            <a:off x="2899090" y="1848486"/>
            <a:ext cx="1642430"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nchor="ctr"/>
          <a:lstStyle/>
          <a:p>
            <a:pPr algn="ctr"/>
            <a:r>
              <a:rPr lang="en-US" dirty="0"/>
              <a:t>32</a:t>
            </a:r>
          </a:p>
        </p:txBody>
      </p:sp>
      <p:sp>
        <p:nvSpPr>
          <p:cNvPr id="60" name="Rectangle 59">
            <a:extLst>
              <a:ext uri="{FF2B5EF4-FFF2-40B4-BE49-F238E27FC236}">
                <a16:creationId xmlns:a16="http://schemas.microsoft.com/office/drawing/2014/main" id="{FC93FEEC-2994-4BB6-8BCE-6FD3ECFE409B}"/>
              </a:ext>
            </a:extLst>
          </p:cNvPr>
          <p:cNvSpPr/>
          <p:nvPr/>
        </p:nvSpPr>
        <p:spPr>
          <a:xfrm>
            <a:off x="8930640" y="1846898"/>
            <a:ext cx="316230"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nchor="ctr"/>
          <a:lstStyle/>
          <a:p>
            <a:pPr algn="ctr"/>
            <a:r>
              <a:rPr lang="en-US" dirty="0"/>
              <a:t>33</a:t>
            </a:r>
          </a:p>
        </p:txBody>
      </p:sp>
      <p:sp>
        <p:nvSpPr>
          <p:cNvPr id="62" name="Rectangle 61">
            <a:extLst>
              <a:ext uri="{FF2B5EF4-FFF2-40B4-BE49-F238E27FC236}">
                <a16:creationId xmlns:a16="http://schemas.microsoft.com/office/drawing/2014/main" id="{81D08988-39CC-4D35-81DB-B59F0461ECB4}"/>
              </a:ext>
            </a:extLst>
          </p:cNvPr>
          <p:cNvSpPr/>
          <p:nvPr/>
        </p:nvSpPr>
        <p:spPr>
          <a:xfrm>
            <a:off x="9825989" y="1825625"/>
            <a:ext cx="510541"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nchor="ctr"/>
          <a:lstStyle/>
          <a:p>
            <a:pPr algn="ctr"/>
            <a:r>
              <a:rPr lang="en-US" dirty="0"/>
              <a:t>34</a:t>
            </a:r>
          </a:p>
        </p:txBody>
      </p:sp>
      <p:sp>
        <p:nvSpPr>
          <p:cNvPr id="64" name="Rectangle 63">
            <a:extLst>
              <a:ext uri="{FF2B5EF4-FFF2-40B4-BE49-F238E27FC236}">
                <a16:creationId xmlns:a16="http://schemas.microsoft.com/office/drawing/2014/main" id="{DA6609DF-56FE-4DF3-A3C0-497E6DB3684B}"/>
              </a:ext>
            </a:extLst>
          </p:cNvPr>
          <p:cNvSpPr/>
          <p:nvPr/>
        </p:nvSpPr>
        <p:spPr>
          <a:xfrm>
            <a:off x="2007550" y="2188686"/>
            <a:ext cx="718879"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nchor="ctr"/>
          <a:lstStyle/>
          <a:p>
            <a:pPr algn="ctr"/>
            <a:r>
              <a:rPr lang="en-US" dirty="0"/>
              <a:t>35</a:t>
            </a:r>
          </a:p>
        </p:txBody>
      </p:sp>
      <p:sp>
        <p:nvSpPr>
          <p:cNvPr id="66" name="Rectangle 65">
            <a:extLst>
              <a:ext uri="{FF2B5EF4-FFF2-40B4-BE49-F238E27FC236}">
                <a16:creationId xmlns:a16="http://schemas.microsoft.com/office/drawing/2014/main" id="{E8B86643-D382-4F1C-AE53-92AFDD888D60}"/>
              </a:ext>
            </a:extLst>
          </p:cNvPr>
          <p:cNvSpPr/>
          <p:nvPr/>
        </p:nvSpPr>
        <p:spPr>
          <a:xfrm>
            <a:off x="1969772" y="2678905"/>
            <a:ext cx="274320"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nchor="ctr"/>
          <a:lstStyle/>
          <a:p>
            <a:pPr algn="ctr"/>
            <a:r>
              <a:rPr lang="en-US" dirty="0"/>
              <a:t>36</a:t>
            </a:r>
          </a:p>
        </p:txBody>
      </p:sp>
      <p:sp>
        <p:nvSpPr>
          <p:cNvPr id="68" name="Rectangle 67">
            <a:extLst>
              <a:ext uri="{FF2B5EF4-FFF2-40B4-BE49-F238E27FC236}">
                <a16:creationId xmlns:a16="http://schemas.microsoft.com/office/drawing/2014/main" id="{CDEF3EAE-71C3-484A-A666-0CC78BBE6C76}"/>
              </a:ext>
            </a:extLst>
          </p:cNvPr>
          <p:cNvSpPr/>
          <p:nvPr/>
        </p:nvSpPr>
        <p:spPr>
          <a:xfrm>
            <a:off x="8890634" y="2678904"/>
            <a:ext cx="356236"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nchor="ctr"/>
          <a:lstStyle/>
          <a:p>
            <a:pPr algn="ctr"/>
            <a:r>
              <a:rPr lang="en-US" dirty="0"/>
              <a:t>36</a:t>
            </a:r>
          </a:p>
        </p:txBody>
      </p:sp>
      <p:sp>
        <p:nvSpPr>
          <p:cNvPr id="70" name="Rectangle 69">
            <a:extLst>
              <a:ext uri="{FF2B5EF4-FFF2-40B4-BE49-F238E27FC236}">
                <a16:creationId xmlns:a16="http://schemas.microsoft.com/office/drawing/2014/main" id="{E8C8754B-C81E-447D-9910-A7FC834FEC31}"/>
              </a:ext>
            </a:extLst>
          </p:cNvPr>
          <p:cNvSpPr/>
          <p:nvPr/>
        </p:nvSpPr>
        <p:spPr>
          <a:xfrm>
            <a:off x="9271633" y="2677471"/>
            <a:ext cx="430529"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nchor="ctr"/>
          <a:lstStyle/>
          <a:p>
            <a:pPr algn="ctr"/>
            <a:r>
              <a:rPr lang="en-US" dirty="0"/>
              <a:t>37</a:t>
            </a:r>
          </a:p>
        </p:txBody>
      </p:sp>
      <p:sp>
        <p:nvSpPr>
          <p:cNvPr id="72" name="Rectangle 71">
            <a:extLst>
              <a:ext uri="{FF2B5EF4-FFF2-40B4-BE49-F238E27FC236}">
                <a16:creationId xmlns:a16="http://schemas.microsoft.com/office/drawing/2014/main" id="{E5A80350-11AA-4B2E-AC89-7A6F80203C63}"/>
              </a:ext>
            </a:extLst>
          </p:cNvPr>
          <p:cNvSpPr/>
          <p:nvPr/>
        </p:nvSpPr>
        <p:spPr>
          <a:xfrm>
            <a:off x="9726926" y="2677471"/>
            <a:ext cx="200030"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nchor="ctr"/>
          <a:lstStyle/>
          <a:p>
            <a:pPr algn="ctr"/>
            <a:r>
              <a:rPr lang="en-US" dirty="0"/>
              <a:t>38</a:t>
            </a:r>
          </a:p>
        </p:txBody>
      </p:sp>
      <p:sp>
        <p:nvSpPr>
          <p:cNvPr id="74" name="Rectangle 73">
            <a:extLst>
              <a:ext uri="{FF2B5EF4-FFF2-40B4-BE49-F238E27FC236}">
                <a16:creationId xmlns:a16="http://schemas.microsoft.com/office/drawing/2014/main" id="{6CCBAED4-80B2-4ED3-B511-7B84DF5C9B25}"/>
              </a:ext>
            </a:extLst>
          </p:cNvPr>
          <p:cNvSpPr/>
          <p:nvPr/>
        </p:nvSpPr>
        <p:spPr>
          <a:xfrm>
            <a:off x="9951719" y="2678903"/>
            <a:ext cx="200030"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nchor="ctr"/>
          <a:lstStyle/>
          <a:p>
            <a:pPr algn="ctr"/>
            <a:r>
              <a:rPr lang="en-US" dirty="0"/>
              <a:t>39</a:t>
            </a:r>
          </a:p>
        </p:txBody>
      </p:sp>
      <p:sp>
        <p:nvSpPr>
          <p:cNvPr id="76" name="Rectangle 75">
            <a:extLst>
              <a:ext uri="{FF2B5EF4-FFF2-40B4-BE49-F238E27FC236}">
                <a16:creationId xmlns:a16="http://schemas.microsoft.com/office/drawing/2014/main" id="{377D138C-FBEE-4FD2-9E3A-74FE6EF31695}"/>
              </a:ext>
            </a:extLst>
          </p:cNvPr>
          <p:cNvSpPr/>
          <p:nvPr/>
        </p:nvSpPr>
        <p:spPr>
          <a:xfrm>
            <a:off x="10176512" y="2679376"/>
            <a:ext cx="200030" cy="27749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nchor="ctr"/>
          <a:lstStyle/>
          <a:p>
            <a:pPr algn="ctr"/>
            <a:r>
              <a:rPr lang="en-US" dirty="0"/>
              <a:t>40</a:t>
            </a:r>
          </a:p>
        </p:txBody>
      </p:sp>
    </p:spTree>
    <p:extLst>
      <p:ext uri="{BB962C8B-B14F-4D97-AF65-F5344CB8AC3E}">
        <p14:creationId xmlns:p14="http://schemas.microsoft.com/office/powerpoint/2010/main" val="2258732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100"/>
                                        <p:tgtEl>
                                          <p:spTgt spid="6">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
                                        <p:tgtEl>
                                          <p:spTgt spid="6">
                                            <p:txEl>
                                              <p:pRg st="0" end="0"/>
                                            </p:txEl>
                                          </p:spTgt>
                                        </p:tgtEl>
                                      </p:cBhvr>
                                    </p:animEffect>
                                  </p:childTnLst>
                                </p:cTn>
                              </p:par>
                            </p:childTnLst>
                          </p:cTn>
                        </p:par>
                        <p:par>
                          <p:cTn id="11" fill="hold">
                            <p:stCondLst>
                              <p:cond delay="100"/>
                            </p:stCondLst>
                            <p:childTnLst>
                              <p:par>
                                <p:cTn id="12" presetID="10" presetClass="entr" presetSubtype="0" fill="hold" grpId="0" nodeType="afterEffect">
                                  <p:stCondLst>
                                    <p:cond delay="0"/>
                                  </p:stCondLst>
                                  <p:childTnLst>
                                    <p:set>
                                      <p:cBhvr>
                                        <p:cTn id="13" dur="1" fill="hold">
                                          <p:stCondLst>
                                            <p:cond delay="0"/>
                                          </p:stCondLst>
                                        </p:cTn>
                                        <p:tgtEl>
                                          <p:spTgt spid="8">
                                            <p:bg/>
                                          </p:spTgt>
                                        </p:tgtEl>
                                        <p:attrNameLst>
                                          <p:attrName>style.visibility</p:attrName>
                                        </p:attrNameLst>
                                      </p:cBhvr>
                                      <p:to>
                                        <p:strVal val="visible"/>
                                      </p:to>
                                    </p:set>
                                    <p:animEffect transition="in" filter="fade">
                                      <p:cBhvr>
                                        <p:cTn id="14" dur="100"/>
                                        <p:tgtEl>
                                          <p:spTgt spid="8">
                                            <p:bg/>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100"/>
                                        <p:tgtEl>
                                          <p:spTgt spid="8">
                                            <p:txEl>
                                              <p:pRg st="0" end="0"/>
                                            </p:txEl>
                                          </p:spTgt>
                                        </p:tgtEl>
                                      </p:cBhvr>
                                    </p:animEffect>
                                  </p:childTnLst>
                                </p:cTn>
                              </p:par>
                            </p:childTnLst>
                          </p:cTn>
                        </p:par>
                        <p:par>
                          <p:cTn id="18" fill="hold">
                            <p:stCondLst>
                              <p:cond delay="200"/>
                            </p:stCondLst>
                            <p:childTnLst>
                              <p:par>
                                <p:cTn id="19" presetID="10" presetClass="entr" presetSubtype="0" fill="hold" grpId="0" nodeType="afterEffect">
                                  <p:stCondLst>
                                    <p:cond delay="0"/>
                                  </p:stCondLst>
                                  <p:childTnLst>
                                    <p:set>
                                      <p:cBhvr>
                                        <p:cTn id="20" dur="1" fill="hold">
                                          <p:stCondLst>
                                            <p:cond delay="0"/>
                                          </p:stCondLst>
                                        </p:cTn>
                                        <p:tgtEl>
                                          <p:spTgt spid="10">
                                            <p:bg/>
                                          </p:spTgt>
                                        </p:tgtEl>
                                        <p:attrNameLst>
                                          <p:attrName>style.visibility</p:attrName>
                                        </p:attrNameLst>
                                      </p:cBhvr>
                                      <p:to>
                                        <p:strVal val="visible"/>
                                      </p:to>
                                    </p:set>
                                    <p:animEffect transition="in" filter="fade">
                                      <p:cBhvr>
                                        <p:cTn id="21" dur="100"/>
                                        <p:tgtEl>
                                          <p:spTgt spid="10">
                                            <p:bg/>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xEl>
                                              <p:pRg st="0" end="0"/>
                                            </p:txEl>
                                          </p:spTgt>
                                        </p:tgtEl>
                                        <p:attrNameLst>
                                          <p:attrName>style.visibility</p:attrName>
                                        </p:attrNameLst>
                                      </p:cBhvr>
                                      <p:to>
                                        <p:strVal val="visible"/>
                                      </p:to>
                                    </p:set>
                                    <p:animEffect transition="in" filter="fade">
                                      <p:cBhvr>
                                        <p:cTn id="24" dur="100"/>
                                        <p:tgtEl>
                                          <p:spTgt spid="10">
                                            <p:txEl>
                                              <p:pRg st="0" end="0"/>
                                            </p:txEl>
                                          </p:spTgt>
                                        </p:tgtEl>
                                      </p:cBhvr>
                                    </p:animEffect>
                                  </p:childTnLst>
                                </p:cTn>
                              </p:par>
                            </p:childTnLst>
                          </p:cTn>
                        </p:par>
                        <p:par>
                          <p:cTn id="25" fill="hold">
                            <p:stCondLst>
                              <p:cond delay="300"/>
                            </p:stCondLst>
                            <p:childTnLst>
                              <p:par>
                                <p:cTn id="26" presetID="10" presetClass="entr" presetSubtype="0" fill="hold" grpId="0" nodeType="afterEffect">
                                  <p:stCondLst>
                                    <p:cond delay="0"/>
                                  </p:stCondLst>
                                  <p:childTnLst>
                                    <p:set>
                                      <p:cBhvr>
                                        <p:cTn id="27" dur="1" fill="hold">
                                          <p:stCondLst>
                                            <p:cond delay="0"/>
                                          </p:stCondLst>
                                        </p:cTn>
                                        <p:tgtEl>
                                          <p:spTgt spid="12">
                                            <p:bg/>
                                          </p:spTgt>
                                        </p:tgtEl>
                                        <p:attrNameLst>
                                          <p:attrName>style.visibility</p:attrName>
                                        </p:attrNameLst>
                                      </p:cBhvr>
                                      <p:to>
                                        <p:strVal val="visible"/>
                                      </p:to>
                                    </p:set>
                                    <p:animEffect transition="in" filter="fade">
                                      <p:cBhvr>
                                        <p:cTn id="28" dur="100"/>
                                        <p:tgtEl>
                                          <p:spTgt spid="12">
                                            <p:bg/>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xEl>
                                              <p:pRg st="0" end="0"/>
                                            </p:txEl>
                                          </p:spTgt>
                                        </p:tgtEl>
                                        <p:attrNameLst>
                                          <p:attrName>style.visibility</p:attrName>
                                        </p:attrNameLst>
                                      </p:cBhvr>
                                      <p:to>
                                        <p:strVal val="visible"/>
                                      </p:to>
                                    </p:set>
                                    <p:animEffect transition="in" filter="fade">
                                      <p:cBhvr>
                                        <p:cTn id="31" dur="100"/>
                                        <p:tgtEl>
                                          <p:spTgt spid="12">
                                            <p:txEl>
                                              <p:pRg st="0" end="0"/>
                                            </p:txEl>
                                          </p:spTgt>
                                        </p:tgtEl>
                                      </p:cBhvr>
                                    </p:animEffect>
                                  </p:childTnLst>
                                </p:cTn>
                              </p:par>
                            </p:childTnLst>
                          </p:cTn>
                        </p:par>
                        <p:par>
                          <p:cTn id="32" fill="hold">
                            <p:stCondLst>
                              <p:cond delay="400"/>
                            </p:stCondLst>
                            <p:childTnLst>
                              <p:par>
                                <p:cTn id="33" presetID="10" presetClass="entr" presetSubtype="0" fill="hold" grpId="0" nodeType="afterEffect">
                                  <p:stCondLst>
                                    <p:cond delay="0"/>
                                  </p:stCondLst>
                                  <p:childTnLst>
                                    <p:set>
                                      <p:cBhvr>
                                        <p:cTn id="34" dur="1" fill="hold">
                                          <p:stCondLst>
                                            <p:cond delay="0"/>
                                          </p:stCondLst>
                                        </p:cTn>
                                        <p:tgtEl>
                                          <p:spTgt spid="14">
                                            <p:bg/>
                                          </p:spTgt>
                                        </p:tgtEl>
                                        <p:attrNameLst>
                                          <p:attrName>style.visibility</p:attrName>
                                        </p:attrNameLst>
                                      </p:cBhvr>
                                      <p:to>
                                        <p:strVal val="visible"/>
                                      </p:to>
                                    </p:set>
                                    <p:animEffect transition="in" filter="fade">
                                      <p:cBhvr>
                                        <p:cTn id="35" dur="100"/>
                                        <p:tgtEl>
                                          <p:spTgt spid="14">
                                            <p:bg/>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4">
                                            <p:txEl>
                                              <p:pRg st="0" end="0"/>
                                            </p:txEl>
                                          </p:spTgt>
                                        </p:tgtEl>
                                        <p:attrNameLst>
                                          <p:attrName>style.visibility</p:attrName>
                                        </p:attrNameLst>
                                      </p:cBhvr>
                                      <p:to>
                                        <p:strVal val="visible"/>
                                      </p:to>
                                    </p:set>
                                    <p:animEffect transition="in" filter="fade">
                                      <p:cBhvr>
                                        <p:cTn id="38" dur="100"/>
                                        <p:tgtEl>
                                          <p:spTgt spid="14">
                                            <p:txEl>
                                              <p:pRg st="0" end="0"/>
                                            </p:txEl>
                                          </p:spTgt>
                                        </p:tgtEl>
                                      </p:cBhvr>
                                    </p:animEffect>
                                  </p:childTnLst>
                                </p:cTn>
                              </p:par>
                            </p:childTnLst>
                          </p:cTn>
                        </p:par>
                        <p:par>
                          <p:cTn id="39" fill="hold">
                            <p:stCondLst>
                              <p:cond delay="500"/>
                            </p:stCondLst>
                            <p:childTnLst>
                              <p:par>
                                <p:cTn id="40" presetID="10" presetClass="entr" presetSubtype="0" fill="hold" grpId="0" nodeType="afterEffect">
                                  <p:stCondLst>
                                    <p:cond delay="0"/>
                                  </p:stCondLst>
                                  <p:childTnLst>
                                    <p:set>
                                      <p:cBhvr>
                                        <p:cTn id="41" dur="1" fill="hold">
                                          <p:stCondLst>
                                            <p:cond delay="0"/>
                                          </p:stCondLst>
                                        </p:cTn>
                                        <p:tgtEl>
                                          <p:spTgt spid="16">
                                            <p:bg/>
                                          </p:spTgt>
                                        </p:tgtEl>
                                        <p:attrNameLst>
                                          <p:attrName>style.visibility</p:attrName>
                                        </p:attrNameLst>
                                      </p:cBhvr>
                                      <p:to>
                                        <p:strVal val="visible"/>
                                      </p:to>
                                    </p:set>
                                    <p:animEffect transition="in" filter="fade">
                                      <p:cBhvr>
                                        <p:cTn id="42" dur="100"/>
                                        <p:tgtEl>
                                          <p:spTgt spid="16">
                                            <p:bg/>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6">
                                            <p:txEl>
                                              <p:pRg st="0" end="0"/>
                                            </p:txEl>
                                          </p:spTgt>
                                        </p:tgtEl>
                                        <p:attrNameLst>
                                          <p:attrName>style.visibility</p:attrName>
                                        </p:attrNameLst>
                                      </p:cBhvr>
                                      <p:to>
                                        <p:strVal val="visible"/>
                                      </p:to>
                                    </p:set>
                                    <p:animEffect transition="in" filter="fade">
                                      <p:cBhvr>
                                        <p:cTn id="45" dur="100"/>
                                        <p:tgtEl>
                                          <p:spTgt spid="16">
                                            <p:txEl>
                                              <p:pRg st="0" end="0"/>
                                            </p:txEl>
                                          </p:spTgt>
                                        </p:tgtEl>
                                      </p:cBhvr>
                                    </p:animEffect>
                                  </p:childTnLst>
                                </p:cTn>
                              </p:par>
                            </p:childTnLst>
                          </p:cTn>
                        </p:par>
                        <p:par>
                          <p:cTn id="46" fill="hold">
                            <p:stCondLst>
                              <p:cond delay="600"/>
                            </p:stCondLst>
                            <p:childTnLst>
                              <p:par>
                                <p:cTn id="47" presetID="10" presetClass="entr" presetSubtype="0" fill="hold" grpId="0" nodeType="afterEffect">
                                  <p:stCondLst>
                                    <p:cond delay="0"/>
                                  </p:stCondLst>
                                  <p:childTnLst>
                                    <p:set>
                                      <p:cBhvr>
                                        <p:cTn id="48" dur="1" fill="hold">
                                          <p:stCondLst>
                                            <p:cond delay="0"/>
                                          </p:stCondLst>
                                        </p:cTn>
                                        <p:tgtEl>
                                          <p:spTgt spid="18">
                                            <p:bg/>
                                          </p:spTgt>
                                        </p:tgtEl>
                                        <p:attrNameLst>
                                          <p:attrName>style.visibility</p:attrName>
                                        </p:attrNameLst>
                                      </p:cBhvr>
                                      <p:to>
                                        <p:strVal val="visible"/>
                                      </p:to>
                                    </p:set>
                                    <p:animEffect transition="in" filter="fade">
                                      <p:cBhvr>
                                        <p:cTn id="49" dur="100"/>
                                        <p:tgtEl>
                                          <p:spTgt spid="18">
                                            <p:bg/>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8">
                                            <p:txEl>
                                              <p:pRg st="0" end="0"/>
                                            </p:txEl>
                                          </p:spTgt>
                                        </p:tgtEl>
                                        <p:attrNameLst>
                                          <p:attrName>style.visibility</p:attrName>
                                        </p:attrNameLst>
                                      </p:cBhvr>
                                      <p:to>
                                        <p:strVal val="visible"/>
                                      </p:to>
                                    </p:set>
                                    <p:animEffect transition="in" filter="fade">
                                      <p:cBhvr>
                                        <p:cTn id="52" dur="100"/>
                                        <p:tgtEl>
                                          <p:spTgt spid="18">
                                            <p:txEl>
                                              <p:pRg st="0" end="0"/>
                                            </p:txEl>
                                          </p:spTgt>
                                        </p:tgtEl>
                                      </p:cBhvr>
                                    </p:animEffect>
                                  </p:childTnLst>
                                </p:cTn>
                              </p:par>
                            </p:childTnLst>
                          </p:cTn>
                        </p:par>
                        <p:par>
                          <p:cTn id="53" fill="hold">
                            <p:stCondLst>
                              <p:cond delay="700"/>
                            </p:stCondLst>
                            <p:childTnLst>
                              <p:par>
                                <p:cTn id="54" presetID="10" presetClass="entr" presetSubtype="0" fill="hold" grpId="0" nodeType="afterEffect">
                                  <p:stCondLst>
                                    <p:cond delay="0"/>
                                  </p:stCondLst>
                                  <p:childTnLst>
                                    <p:set>
                                      <p:cBhvr>
                                        <p:cTn id="55" dur="1" fill="hold">
                                          <p:stCondLst>
                                            <p:cond delay="0"/>
                                          </p:stCondLst>
                                        </p:cTn>
                                        <p:tgtEl>
                                          <p:spTgt spid="20">
                                            <p:bg/>
                                          </p:spTgt>
                                        </p:tgtEl>
                                        <p:attrNameLst>
                                          <p:attrName>style.visibility</p:attrName>
                                        </p:attrNameLst>
                                      </p:cBhvr>
                                      <p:to>
                                        <p:strVal val="visible"/>
                                      </p:to>
                                    </p:set>
                                    <p:animEffect transition="in" filter="fade">
                                      <p:cBhvr>
                                        <p:cTn id="56" dur="100"/>
                                        <p:tgtEl>
                                          <p:spTgt spid="20">
                                            <p:bg/>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0">
                                            <p:txEl>
                                              <p:pRg st="0" end="0"/>
                                            </p:txEl>
                                          </p:spTgt>
                                        </p:tgtEl>
                                        <p:attrNameLst>
                                          <p:attrName>style.visibility</p:attrName>
                                        </p:attrNameLst>
                                      </p:cBhvr>
                                      <p:to>
                                        <p:strVal val="visible"/>
                                      </p:to>
                                    </p:set>
                                    <p:animEffect transition="in" filter="fade">
                                      <p:cBhvr>
                                        <p:cTn id="59" dur="100"/>
                                        <p:tgtEl>
                                          <p:spTgt spid="20">
                                            <p:txEl>
                                              <p:pRg st="0" end="0"/>
                                            </p:txEl>
                                          </p:spTgt>
                                        </p:tgtEl>
                                      </p:cBhvr>
                                    </p:animEffect>
                                  </p:childTnLst>
                                </p:cTn>
                              </p:par>
                            </p:childTnLst>
                          </p:cTn>
                        </p:par>
                        <p:par>
                          <p:cTn id="60" fill="hold">
                            <p:stCondLst>
                              <p:cond delay="800"/>
                            </p:stCondLst>
                            <p:childTnLst>
                              <p:par>
                                <p:cTn id="61" presetID="10" presetClass="entr" presetSubtype="0" fill="hold" grpId="0" nodeType="afterEffect">
                                  <p:stCondLst>
                                    <p:cond delay="0"/>
                                  </p:stCondLst>
                                  <p:childTnLst>
                                    <p:set>
                                      <p:cBhvr>
                                        <p:cTn id="62" dur="1" fill="hold">
                                          <p:stCondLst>
                                            <p:cond delay="0"/>
                                          </p:stCondLst>
                                        </p:cTn>
                                        <p:tgtEl>
                                          <p:spTgt spid="22">
                                            <p:bg/>
                                          </p:spTgt>
                                        </p:tgtEl>
                                        <p:attrNameLst>
                                          <p:attrName>style.visibility</p:attrName>
                                        </p:attrNameLst>
                                      </p:cBhvr>
                                      <p:to>
                                        <p:strVal val="visible"/>
                                      </p:to>
                                    </p:set>
                                    <p:animEffect transition="in" filter="fade">
                                      <p:cBhvr>
                                        <p:cTn id="63" dur="100"/>
                                        <p:tgtEl>
                                          <p:spTgt spid="22">
                                            <p:bg/>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2">
                                            <p:txEl>
                                              <p:pRg st="0" end="0"/>
                                            </p:txEl>
                                          </p:spTgt>
                                        </p:tgtEl>
                                        <p:attrNameLst>
                                          <p:attrName>style.visibility</p:attrName>
                                        </p:attrNameLst>
                                      </p:cBhvr>
                                      <p:to>
                                        <p:strVal val="visible"/>
                                      </p:to>
                                    </p:set>
                                    <p:animEffect transition="in" filter="fade">
                                      <p:cBhvr>
                                        <p:cTn id="66" dur="100"/>
                                        <p:tgtEl>
                                          <p:spTgt spid="22">
                                            <p:txEl>
                                              <p:pRg st="0" end="0"/>
                                            </p:txEl>
                                          </p:spTgt>
                                        </p:tgtEl>
                                      </p:cBhvr>
                                    </p:animEffect>
                                  </p:childTnLst>
                                </p:cTn>
                              </p:par>
                            </p:childTnLst>
                          </p:cTn>
                        </p:par>
                        <p:par>
                          <p:cTn id="67" fill="hold">
                            <p:stCondLst>
                              <p:cond delay="900"/>
                            </p:stCondLst>
                            <p:childTnLst>
                              <p:par>
                                <p:cTn id="68" presetID="10" presetClass="entr" presetSubtype="0" fill="hold" grpId="0" nodeType="afterEffect">
                                  <p:stCondLst>
                                    <p:cond delay="0"/>
                                  </p:stCondLst>
                                  <p:childTnLst>
                                    <p:set>
                                      <p:cBhvr>
                                        <p:cTn id="69" dur="1" fill="hold">
                                          <p:stCondLst>
                                            <p:cond delay="0"/>
                                          </p:stCondLst>
                                        </p:cTn>
                                        <p:tgtEl>
                                          <p:spTgt spid="24">
                                            <p:bg/>
                                          </p:spTgt>
                                        </p:tgtEl>
                                        <p:attrNameLst>
                                          <p:attrName>style.visibility</p:attrName>
                                        </p:attrNameLst>
                                      </p:cBhvr>
                                      <p:to>
                                        <p:strVal val="visible"/>
                                      </p:to>
                                    </p:set>
                                    <p:animEffect transition="in" filter="fade">
                                      <p:cBhvr>
                                        <p:cTn id="70" dur="100"/>
                                        <p:tgtEl>
                                          <p:spTgt spid="24">
                                            <p:bg/>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4">
                                            <p:txEl>
                                              <p:pRg st="0" end="0"/>
                                            </p:txEl>
                                          </p:spTgt>
                                        </p:tgtEl>
                                        <p:attrNameLst>
                                          <p:attrName>style.visibility</p:attrName>
                                        </p:attrNameLst>
                                      </p:cBhvr>
                                      <p:to>
                                        <p:strVal val="visible"/>
                                      </p:to>
                                    </p:set>
                                    <p:animEffect transition="in" filter="fade">
                                      <p:cBhvr>
                                        <p:cTn id="73" dur="100"/>
                                        <p:tgtEl>
                                          <p:spTgt spid="24">
                                            <p:txEl>
                                              <p:pRg st="0" end="0"/>
                                            </p:txEl>
                                          </p:spTgt>
                                        </p:tgtEl>
                                      </p:cBhvr>
                                    </p:animEffect>
                                  </p:childTnLst>
                                </p:cTn>
                              </p:par>
                            </p:childTnLst>
                          </p:cTn>
                        </p:par>
                        <p:par>
                          <p:cTn id="74" fill="hold">
                            <p:stCondLst>
                              <p:cond delay="1000"/>
                            </p:stCondLst>
                            <p:childTnLst>
                              <p:par>
                                <p:cTn id="75" presetID="10" presetClass="entr" presetSubtype="0" fill="hold" grpId="0" nodeType="afterEffect">
                                  <p:stCondLst>
                                    <p:cond delay="0"/>
                                  </p:stCondLst>
                                  <p:childTnLst>
                                    <p:set>
                                      <p:cBhvr>
                                        <p:cTn id="76" dur="1" fill="hold">
                                          <p:stCondLst>
                                            <p:cond delay="0"/>
                                          </p:stCondLst>
                                        </p:cTn>
                                        <p:tgtEl>
                                          <p:spTgt spid="4">
                                            <p:bg/>
                                          </p:spTgt>
                                        </p:tgtEl>
                                        <p:attrNameLst>
                                          <p:attrName>style.visibility</p:attrName>
                                        </p:attrNameLst>
                                      </p:cBhvr>
                                      <p:to>
                                        <p:strVal val="visible"/>
                                      </p:to>
                                    </p:set>
                                    <p:animEffect transition="in" filter="fade">
                                      <p:cBhvr>
                                        <p:cTn id="77" dur="100"/>
                                        <p:tgtEl>
                                          <p:spTgt spid="4">
                                            <p:bg/>
                                          </p:spTgt>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4">
                                            <p:txEl>
                                              <p:pRg st="0" end="0"/>
                                            </p:txEl>
                                          </p:spTgt>
                                        </p:tgtEl>
                                        <p:attrNameLst>
                                          <p:attrName>style.visibility</p:attrName>
                                        </p:attrNameLst>
                                      </p:cBhvr>
                                      <p:to>
                                        <p:strVal val="visible"/>
                                      </p:to>
                                    </p:set>
                                    <p:animEffect transition="in" filter="fade">
                                      <p:cBhvr>
                                        <p:cTn id="80" dur="100"/>
                                        <p:tgtEl>
                                          <p:spTgt spid="4">
                                            <p:txEl>
                                              <p:pRg st="0" end="0"/>
                                            </p:txEl>
                                          </p:spTgt>
                                        </p:tgtEl>
                                      </p:cBhvr>
                                    </p:animEffect>
                                  </p:childTnLst>
                                </p:cTn>
                              </p:par>
                            </p:childTnLst>
                          </p:cTn>
                        </p:par>
                        <p:par>
                          <p:cTn id="81" fill="hold">
                            <p:stCondLst>
                              <p:cond delay="1100"/>
                            </p:stCondLst>
                            <p:childTnLst>
                              <p:par>
                                <p:cTn id="82" presetID="10" presetClass="entr" presetSubtype="0" fill="hold" grpId="0" nodeType="afterEffect">
                                  <p:stCondLst>
                                    <p:cond delay="0"/>
                                  </p:stCondLst>
                                  <p:childTnLst>
                                    <p:set>
                                      <p:cBhvr>
                                        <p:cTn id="83" dur="1" fill="hold">
                                          <p:stCondLst>
                                            <p:cond delay="0"/>
                                          </p:stCondLst>
                                        </p:cTn>
                                        <p:tgtEl>
                                          <p:spTgt spid="7">
                                            <p:bg/>
                                          </p:spTgt>
                                        </p:tgtEl>
                                        <p:attrNameLst>
                                          <p:attrName>style.visibility</p:attrName>
                                        </p:attrNameLst>
                                      </p:cBhvr>
                                      <p:to>
                                        <p:strVal val="visible"/>
                                      </p:to>
                                    </p:set>
                                    <p:animEffect transition="in" filter="fade">
                                      <p:cBhvr>
                                        <p:cTn id="84" dur="100"/>
                                        <p:tgtEl>
                                          <p:spTgt spid="7">
                                            <p:bg/>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7">
                                            <p:txEl>
                                              <p:pRg st="0" end="0"/>
                                            </p:txEl>
                                          </p:spTgt>
                                        </p:tgtEl>
                                        <p:attrNameLst>
                                          <p:attrName>style.visibility</p:attrName>
                                        </p:attrNameLst>
                                      </p:cBhvr>
                                      <p:to>
                                        <p:strVal val="visible"/>
                                      </p:to>
                                    </p:set>
                                    <p:animEffect transition="in" filter="fade">
                                      <p:cBhvr>
                                        <p:cTn id="87" dur="100"/>
                                        <p:tgtEl>
                                          <p:spTgt spid="7">
                                            <p:txEl>
                                              <p:pRg st="0" end="0"/>
                                            </p:txEl>
                                          </p:spTgt>
                                        </p:tgtEl>
                                      </p:cBhvr>
                                    </p:animEffect>
                                  </p:childTnLst>
                                </p:cTn>
                              </p:par>
                            </p:childTnLst>
                          </p:cTn>
                        </p:par>
                        <p:par>
                          <p:cTn id="88" fill="hold">
                            <p:stCondLst>
                              <p:cond delay="1200"/>
                            </p:stCondLst>
                            <p:childTnLst>
                              <p:par>
                                <p:cTn id="89" presetID="10" presetClass="entr" presetSubtype="0" fill="hold" grpId="0" nodeType="afterEffect">
                                  <p:stCondLst>
                                    <p:cond delay="0"/>
                                  </p:stCondLst>
                                  <p:childTnLst>
                                    <p:set>
                                      <p:cBhvr>
                                        <p:cTn id="90" dur="1" fill="hold">
                                          <p:stCondLst>
                                            <p:cond delay="0"/>
                                          </p:stCondLst>
                                        </p:cTn>
                                        <p:tgtEl>
                                          <p:spTgt spid="9">
                                            <p:bg/>
                                          </p:spTgt>
                                        </p:tgtEl>
                                        <p:attrNameLst>
                                          <p:attrName>style.visibility</p:attrName>
                                        </p:attrNameLst>
                                      </p:cBhvr>
                                      <p:to>
                                        <p:strVal val="visible"/>
                                      </p:to>
                                    </p:set>
                                    <p:animEffect transition="in" filter="fade">
                                      <p:cBhvr>
                                        <p:cTn id="91" dur="100"/>
                                        <p:tgtEl>
                                          <p:spTgt spid="9">
                                            <p:bg/>
                                          </p:spTgt>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9">
                                            <p:txEl>
                                              <p:pRg st="0" end="0"/>
                                            </p:txEl>
                                          </p:spTgt>
                                        </p:tgtEl>
                                        <p:attrNameLst>
                                          <p:attrName>style.visibility</p:attrName>
                                        </p:attrNameLst>
                                      </p:cBhvr>
                                      <p:to>
                                        <p:strVal val="visible"/>
                                      </p:to>
                                    </p:set>
                                    <p:animEffect transition="in" filter="fade">
                                      <p:cBhvr>
                                        <p:cTn id="94" dur="100"/>
                                        <p:tgtEl>
                                          <p:spTgt spid="9">
                                            <p:txEl>
                                              <p:pRg st="0" end="0"/>
                                            </p:txEl>
                                          </p:spTgt>
                                        </p:tgtEl>
                                      </p:cBhvr>
                                    </p:animEffect>
                                  </p:childTnLst>
                                </p:cTn>
                              </p:par>
                            </p:childTnLst>
                          </p:cTn>
                        </p:par>
                        <p:par>
                          <p:cTn id="95" fill="hold">
                            <p:stCondLst>
                              <p:cond delay="1300"/>
                            </p:stCondLst>
                            <p:childTnLst>
                              <p:par>
                                <p:cTn id="96" presetID="10" presetClass="entr" presetSubtype="0" fill="hold" grpId="0" nodeType="afterEffect">
                                  <p:stCondLst>
                                    <p:cond delay="0"/>
                                  </p:stCondLst>
                                  <p:childTnLst>
                                    <p:set>
                                      <p:cBhvr>
                                        <p:cTn id="97" dur="1" fill="hold">
                                          <p:stCondLst>
                                            <p:cond delay="0"/>
                                          </p:stCondLst>
                                        </p:cTn>
                                        <p:tgtEl>
                                          <p:spTgt spid="11">
                                            <p:bg/>
                                          </p:spTgt>
                                        </p:tgtEl>
                                        <p:attrNameLst>
                                          <p:attrName>style.visibility</p:attrName>
                                        </p:attrNameLst>
                                      </p:cBhvr>
                                      <p:to>
                                        <p:strVal val="visible"/>
                                      </p:to>
                                    </p:set>
                                    <p:animEffect transition="in" filter="fade">
                                      <p:cBhvr>
                                        <p:cTn id="98" dur="100"/>
                                        <p:tgtEl>
                                          <p:spTgt spid="11">
                                            <p:bg/>
                                          </p:spTgt>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1">
                                            <p:txEl>
                                              <p:pRg st="0" end="0"/>
                                            </p:txEl>
                                          </p:spTgt>
                                        </p:tgtEl>
                                        <p:attrNameLst>
                                          <p:attrName>style.visibility</p:attrName>
                                        </p:attrNameLst>
                                      </p:cBhvr>
                                      <p:to>
                                        <p:strVal val="visible"/>
                                      </p:to>
                                    </p:set>
                                    <p:animEffect transition="in" filter="fade">
                                      <p:cBhvr>
                                        <p:cTn id="101" dur="100"/>
                                        <p:tgtEl>
                                          <p:spTgt spid="11">
                                            <p:txEl>
                                              <p:pRg st="0" end="0"/>
                                            </p:txEl>
                                          </p:spTgt>
                                        </p:tgtEl>
                                      </p:cBhvr>
                                    </p:animEffect>
                                  </p:childTnLst>
                                </p:cTn>
                              </p:par>
                            </p:childTnLst>
                          </p:cTn>
                        </p:par>
                        <p:par>
                          <p:cTn id="102" fill="hold">
                            <p:stCondLst>
                              <p:cond delay="1400"/>
                            </p:stCondLst>
                            <p:childTnLst>
                              <p:par>
                                <p:cTn id="103" presetID="10" presetClass="entr" presetSubtype="0" fill="hold" grpId="0" nodeType="afterEffect">
                                  <p:stCondLst>
                                    <p:cond delay="0"/>
                                  </p:stCondLst>
                                  <p:childTnLst>
                                    <p:set>
                                      <p:cBhvr>
                                        <p:cTn id="104" dur="1" fill="hold">
                                          <p:stCondLst>
                                            <p:cond delay="0"/>
                                          </p:stCondLst>
                                        </p:cTn>
                                        <p:tgtEl>
                                          <p:spTgt spid="26">
                                            <p:bg/>
                                          </p:spTgt>
                                        </p:tgtEl>
                                        <p:attrNameLst>
                                          <p:attrName>style.visibility</p:attrName>
                                        </p:attrNameLst>
                                      </p:cBhvr>
                                      <p:to>
                                        <p:strVal val="visible"/>
                                      </p:to>
                                    </p:set>
                                    <p:animEffect transition="in" filter="fade">
                                      <p:cBhvr>
                                        <p:cTn id="105" dur="100"/>
                                        <p:tgtEl>
                                          <p:spTgt spid="26">
                                            <p:bg/>
                                          </p:spTgt>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26">
                                            <p:txEl>
                                              <p:pRg st="0" end="0"/>
                                            </p:txEl>
                                          </p:spTgt>
                                        </p:tgtEl>
                                        <p:attrNameLst>
                                          <p:attrName>style.visibility</p:attrName>
                                        </p:attrNameLst>
                                      </p:cBhvr>
                                      <p:to>
                                        <p:strVal val="visible"/>
                                      </p:to>
                                    </p:set>
                                    <p:animEffect transition="in" filter="fade">
                                      <p:cBhvr>
                                        <p:cTn id="108" dur="100"/>
                                        <p:tgtEl>
                                          <p:spTgt spid="26">
                                            <p:txEl>
                                              <p:pRg st="0" end="0"/>
                                            </p:txEl>
                                          </p:spTgt>
                                        </p:tgtEl>
                                      </p:cBhvr>
                                    </p:animEffect>
                                  </p:childTnLst>
                                </p:cTn>
                              </p:par>
                            </p:childTnLst>
                          </p:cTn>
                        </p:par>
                        <p:par>
                          <p:cTn id="109" fill="hold">
                            <p:stCondLst>
                              <p:cond delay="1500"/>
                            </p:stCondLst>
                            <p:childTnLst>
                              <p:par>
                                <p:cTn id="110" presetID="10" presetClass="entr" presetSubtype="0" fill="hold" grpId="0" nodeType="afterEffect">
                                  <p:stCondLst>
                                    <p:cond delay="0"/>
                                  </p:stCondLst>
                                  <p:childTnLst>
                                    <p:set>
                                      <p:cBhvr>
                                        <p:cTn id="111" dur="1" fill="hold">
                                          <p:stCondLst>
                                            <p:cond delay="0"/>
                                          </p:stCondLst>
                                        </p:cTn>
                                        <p:tgtEl>
                                          <p:spTgt spid="13">
                                            <p:bg/>
                                          </p:spTgt>
                                        </p:tgtEl>
                                        <p:attrNameLst>
                                          <p:attrName>style.visibility</p:attrName>
                                        </p:attrNameLst>
                                      </p:cBhvr>
                                      <p:to>
                                        <p:strVal val="visible"/>
                                      </p:to>
                                    </p:set>
                                    <p:animEffect transition="in" filter="fade">
                                      <p:cBhvr>
                                        <p:cTn id="112" dur="100"/>
                                        <p:tgtEl>
                                          <p:spTgt spid="13">
                                            <p:bg/>
                                          </p:spTgt>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13">
                                            <p:txEl>
                                              <p:pRg st="0" end="0"/>
                                            </p:txEl>
                                          </p:spTgt>
                                        </p:tgtEl>
                                        <p:attrNameLst>
                                          <p:attrName>style.visibility</p:attrName>
                                        </p:attrNameLst>
                                      </p:cBhvr>
                                      <p:to>
                                        <p:strVal val="visible"/>
                                      </p:to>
                                    </p:set>
                                    <p:animEffect transition="in" filter="fade">
                                      <p:cBhvr>
                                        <p:cTn id="115" dur="100"/>
                                        <p:tgtEl>
                                          <p:spTgt spid="13">
                                            <p:txEl>
                                              <p:pRg st="0" end="0"/>
                                            </p:txEl>
                                          </p:spTgt>
                                        </p:tgtEl>
                                      </p:cBhvr>
                                    </p:animEffect>
                                  </p:childTnLst>
                                </p:cTn>
                              </p:par>
                            </p:childTnLst>
                          </p:cTn>
                        </p:par>
                        <p:par>
                          <p:cTn id="116" fill="hold">
                            <p:stCondLst>
                              <p:cond delay="1600"/>
                            </p:stCondLst>
                            <p:childTnLst>
                              <p:par>
                                <p:cTn id="117" presetID="10" presetClass="entr" presetSubtype="0" fill="hold" grpId="0" nodeType="afterEffect">
                                  <p:stCondLst>
                                    <p:cond delay="0"/>
                                  </p:stCondLst>
                                  <p:childTnLst>
                                    <p:set>
                                      <p:cBhvr>
                                        <p:cTn id="118" dur="1" fill="hold">
                                          <p:stCondLst>
                                            <p:cond delay="0"/>
                                          </p:stCondLst>
                                        </p:cTn>
                                        <p:tgtEl>
                                          <p:spTgt spid="28">
                                            <p:bg/>
                                          </p:spTgt>
                                        </p:tgtEl>
                                        <p:attrNameLst>
                                          <p:attrName>style.visibility</p:attrName>
                                        </p:attrNameLst>
                                      </p:cBhvr>
                                      <p:to>
                                        <p:strVal val="visible"/>
                                      </p:to>
                                    </p:set>
                                    <p:animEffect transition="in" filter="fade">
                                      <p:cBhvr>
                                        <p:cTn id="119" dur="100"/>
                                        <p:tgtEl>
                                          <p:spTgt spid="28">
                                            <p:bg/>
                                          </p:spTgt>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28">
                                            <p:txEl>
                                              <p:pRg st="0" end="0"/>
                                            </p:txEl>
                                          </p:spTgt>
                                        </p:tgtEl>
                                        <p:attrNameLst>
                                          <p:attrName>style.visibility</p:attrName>
                                        </p:attrNameLst>
                                      </p:cBhvr>
                                      <p:to>
                                        <p:strVal val="visible"/>
                                      </p:to>
                                    </p:set>
                                    <p:animEffect transition="in" filter="fade">
                                      <p:cBhvr>
                                        <p:cTn id="122" dur="100"/>
                                        <p:tgtEl>
                                          <p:spTgt spid="28">
                                            <p:txEl>
                                              <p:pRg st="0" end="0"/>
                                            </p:txEl>
                                          </p:spTgt>
                                        </p:tgtEl>
                                      </p:cBhvr>
                                    </p:animEffect>
                                  </p:childTnLst>
                                </p:cTn>
                              </p:par>
                            </p:childTnLst>
                          </p:cTn>
                        </p:par>
                        <p:par>
                          <p:cTn id="123" fill="hold">
                            <p:stCondLst>
                              <p:cond delay="1700"/>
                            </p:stCondLst>
                            <p:childTnLst>
                              <p:par>
                                <p:cTn id="124" presetID="10" presetClass="entr" presetSubtype="0" fill="hold" grpId="0" nodeType="afterEffect">
                                  <p:stCondLst>
                                    <p:cond delay="0"/>
                                  </p:stCondLst>
                                  <p:childTnLst>
                                    <p:set>
                                      <p:cBhvr>
                                        <p:cTn id="125" dur="1" fill="hold">
                                          <p:stCondLst>
                                            <p:cond delay="0"/>
                                          </p:stCondLst>
                                        </p:cTn>
                                        <p:tgtEl>
                                          <p:spTgt spid="30">
                                            <p:bg/>
                                          </p:spTgt>
                                        </p:tgtEl>
                                        <p:attrNameLst>
                                          <p:attrName>style.visibility</p:attrName>
                                        </p:attrNameLst>
                                      </p:cBhvr>
                                      <p:to>
                                        <p:strVal val="visible"/>
                                      </p:to>
                                    </p:set>
                                    <p:animEffect transition="in" filter="fade">
                                      <p:cBhvr>
                                        <p:cTn id="126" dur="100"/>
                                        <p:tgtEl>
                                          <p:spTgt spid="30">
                                            <p:bg/>
                                          </p:spTgt>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30">
                                            <p:txEl>
                                              <p:pRg st="0" end="0"/>
                                            </p:txEl>
                                          </p:spTgt>
                                        </p:tgtEl>
                                        <p:attrNameLst>
                                          <p:attrName>style.visibility</p:attrName>
                                        </p:attrNameLst>
                                      </p:cBhvr>
                                      <p:to>
                                        <p:strVal val="visible"/>
                                      </p:to>
                                    </p:set>
                                    <p:animEffect transition="in" filter="fade">
                                      <p:cBhvr>
                                        <p:cTn id="129" dur="100"/>
                                        <p:tgtEl>
                                          <p:spTgt spid="30">
                                            <p:txEl>
                                              <p:pRg st="0" end="0"/>
                                            </p:txEl>
                                          </p:spTgt>
                                        </p:tgtEl>
                                      </p:cBhvr>
                                    </p:animEffect>
                                  </p:childTnLst>
                                </p:cTn>
                              </p:par>
                            </p:childTnLst>
                          </p:cTn>
                        </p:par>
                        <p:par>
                          <p:cTn id="130" fill="hold">
                            <p:stCondLst>
                              <p:cond delay="1800"/>
                            </p:stCondLst>
                            <p:childTnLst>
                              <p:par>
                                <p:cTn id="131" presetID="10" presetClass="entr" presetSubtype="0" fill="hold" grpId="0" nodeType="afterEffect">
                                  <p:stCondLst>
                                    <p:cond delay="0"/>
                                  </p:stCondLst>
                                  <p:childTnLst>
                                    <p:set>
                                      <p:cBhvr>
                                        <p:cTn id="132" dur="1" fill="hold">
                                          <p:stCondLst>
                                            <p:cond delay="0"/>
                                          </p:stCondLst>
                                        </p:cTn>
                                        <p:tgtEl>
                                          <p:spTgt spid="32">
                                            <p:bg/>
                                          </p:spTgt>
                                        </p:tgtEl>
                                        <p:attrNameLst>
                                          <p:attrName>style.visibility</p:attrName>
                                        </p:attrNameLst>
                                      </p:cBhvr>
                                      <p:to>
                                        <p:strVal val="visible"/>
                                      </p:to>
                                    </p:set>
                                    <p:animEffect transition="in" filter="fade">
                                      <p:cBhvr>
                                        <p:cTn id="133" dur="100"/>
                                        <p:tgtEl>
                                          <p:spTgt spid="32">
                                            <p:bg/>
                                          </p:spTgt>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32">
                                            <p:txEl>
                                              <p:pRg st="0" end="0"/>
                                            </p:txEl>
                                          </p:spTgt>
                                        </p:tgtEl>
                                        <p:attrNameLst>
                                          <p:attrName>style.visibility</p:attrName>
                                        </p:attrNameLst>
                                      </p:cBhvr>
                                      <p:to>
                                        <p:strVal val="visible"/>
                                      </p:to>
                                    </p:set>
                                    <p:animEffect transition="in" filter="fade">
                                      <p:cBhvr>
                                        <p:cTn id="136" dur="100"/>
                                        <p:tgtEl>
                                          <p:spTgt spid="32">
                                            <p:txEl>
                                              <p:pRg st="0" end="0"/>
                                            </p:txEl>
                                          </p:spTgt>
                                        </p:tgtEl>
                                      </p:cBhvr>
                                    </p:animEffect>
                                  </p:childTnLst>
                                </p:cTn>
                              </p:par>
                            </p:childTnLst>
                          </p:cTn>
                        </p:par>
                        <p:par>
                          <p:cTn id="137" fill="hold">
                            <p:stCondLst>
                              <p:cond delay="1900"/>
                            </p:stCondLst>
                            <p:childTnLst>
                              <p:par>
                                <p:cTn id="138" presetID="10" presetClass="entr" presetSubtype="0" fill="hold" grpId="0" nodeType="afterEffect">
                                  <p:stCondLst>
                                    <p:cond delay="0"/>
                                  </p:stCondLst>
                                  <p:childTnLst>
                                    <p:set>
                                      <p:cBhvr>
                                        <p:cTn id="139" dur="1" fill="hold">
                                          <p:stCondLst>
                                            <p:cond delay="0"/>
                                          </p:stCondLst>
                                        </p:cTn>
                                        <p:tgtEl>
                                          <p:spTgt spid="34">
                                            <p:bg/>
                                          </p:spTgt>
                                        </p:tgtEl>
                                        <p:attrNameLst>
                                          <p:attrName>style.visibility</p:attrName>
                                        </p:attrNameLst>
                                      </p:cBhvr>
                                      <p:to>
                                        <p:strVal val="visible"/>
                                      </p:to>
                                    </p:set>
                                    <p:animEffect transition="in" filter="fade">
                                      <p:cBhvr>
                                        <p:cTn id="140" dur="100"/>
                                        <p:tgtEl>
                                          <p:spTgt spid="34">
                                            <p:bg/>
                                          </p:spTgt>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34">
                                            <p:txEl>
                                              <p:pRg st="0" end="0"/>
                                            </p:txEl>
                                          </p:spTgt>
                                        </p:tgtEl>
                                        <p:attrNameLst>
                                          <p:attrName>style.visibility</p:attrName>
                                        </p:attrNameLst>
                                      </p:cBhvr>
                                      <p:to>
                                        <p:strVal val="visible"/>
                                      </p:to>
                                    </p:set>
                                    <p:animEffect transition="in" filter="fade">
                                      <p:cBhvr>
                                        <p:cTn id="143" dur="100"/>
                                        <p:tgtEl>
                                          <p:spTgt spid="34">
                                            <p:txEl>
                                              <p:pRg st="0" end="0"/>
                                            </p:txEl>
                                          </p:spTgt>
                                        </p:tgtEl>
                                      </p:cBhvr>
                                    </p:animEffect>
                                  </p:childTnLst>
                                </p:cTn>
                              </p:par>
                            </p:childTnLst>
                          </p:cTn>
                        </p:par>
                        <p:par>
                          <p:cTn id="144" fill="hold">
                            <p:stCondLst>
                              <p:cond delay="2000"/>
                            </p:stCondLst>
                            <p:childTnLst>
                              <p:par>
                                <p:cTn id="145" presetID="10" presetClass="entr" presetSubtype="0" fill="hold" grpId="0" nodeType="afterEffect">
                                  <p:stCondLst>
                                    <p:cond delay="0"/>
                                  </p:stCondLst>
                                  <p:childTnLst>
                                    <p:set>
                                      <p:cBhvr>
                                        <p:cTn id="146" dur="1" fill="hold">
                                          <p:stCondLst>
                                            <p:cond delay="0"/>
                                          </p:stCondLst>
                                        </p:cTn>
                                        <p:tgtEl>
                                          <p:spTgt spid="36">
                                            <p:bg/>
                                          </p:spTgt>
                                        </p:tgtEl>
                                        <p:attrNameLst>
                                          <p:attrName>style.visibility</p:attrName>
                                        </p:attrNameLst>
                                      </p:cBhvr>
                                      <p:to>
                                        <p:strVal val="visible"/>
                                      </p:to>
                                    </p:set>
                                    <p:animEffect transition="in" filter="fade">
                                      <p:cBhvr>
                                        <p:cTn id="147" dur="100"/>
                                        <p:tgtEl>
                                          <p:spTgt spid="36">
                                            <p:bg/>
                                          </p:spTgt>
                                        </p:tgtEl>
                                      </p:cBhvr>
                                    </p:animEffect>
                                  </p:childTnLst>
                                </p:cTn>
                              </p:par>
                              <p:par>
                                <p:cTn id="148" presetID="10" presetClass="entr" presetSubtype="0" fill="hold" grpId="0" nodeType="withEffect">
                                  <p:stCondLst>
                                    <p:cond delay="0"/>
                                  </p:stCondLst>
                                  <p:childTnLst>
                                    <p:set>
                                      <p:cBhvr>
                                        <p:cTn id="149" dur="1" fill="hold">
                                          <p:stCondLst>
                                            <p:cond delay="0"/>
                                          </p:stCondLst>
                                        </p:cTn>
                                        <p:tgtEl>
                                          <p:spTgt spid="36">
                                            <p:txEl>
                                              <p:pRg st="0" end="0"/>
                                            </p:txEl>
                                          </p:spTgt>
                                        </p:tgtEl>
                                        <p:attrNameLst>
                                          <p:attrName>style.visibility</p:attrName>
                                        </p:attrNameLst>
                                      </p:cBhvr>
                                      <p:to>
                                        <p:strVal val="visible"/>
                                      </p:to>
                                    </p:set>
                                    <p:animEffect transition="in" filter="fade">
                                      <p:cBhvr>
                                        <p:cTn id="150" dur="100"/>
                                        <p:tgtEl>
                                          <p:spTgt spid="36">
                                            <p:txEl>
                                              <p:pRg st="0" end="0"/>
                                            </p:txEl>
                                          </p:spTgt>
                                        </p:tgtEl>
                                      </p:cBhvr>
                                    </p:animEffect>
                                  </p:childTnLst>
                                </p:cTn>
                              </p:par>
                            </p:childTnLst>
                          </p:cTn>
                        </p:par>
                        <p:par>
                          <p:cTn id="151" fill="hold">
                            <p:stCondLst>
                              <p:cond delay="2100"/>
                            </p:stCondLst>
                            <p:childTnLst>
                              <p:par>
                                <p:cTn id="152" presetID="10" presetClass="entr" presetSubtype="0" fill="hold" grpId="0" nodeType="afterEffect">
                                  <p:stCondLst>
                                    <p:cond delay="0"/>
                                  </p:stCondLst>
                                  <p:childTnLst>
                                    <p:set>
                                      <p:cBhvr>
                                        <p:cTn id="153" dur="1" fill="hold">
                                          <p:stCondLst>
                                            <p:cond delay="0"/>
                                          </p:stCondLst>
                                        </p:cTn>
                                        <p:tgtEl>
                                          <p:spTgt spid="38">
                                            <p:bg/>
                                          </p:spTgt>
                                        </p:tgtEl>
                                        <p:attrNameLst>
                                          <p:attrName>style.visibility</p:attrName>
                                        </p:attrNameLst>
                                      </p:cBhvr>
                                      <p:to>
                                        <p:strVal val="visible"/>
                                      </p:to>
                                    </p:set>
                                    <p:animEffect transition="in" filter="fade">
                                      <p:cBhvr>
                                        <p:cTn id="154" dur="100"/>
                                        <p:tgtEl>
                                          <p:spTgt spid="38">
                                            <p:bg/>
                                          </p:spTgt>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38">
                                            <p:txEl>
                                              <p:pRg st="0" end="0"/>
                                            </p:txEl>
                                          </p:spTgt>
                                        </p:tgtEl>
                                        <p:attrNameLst>
                                          <p:attrName>style.visibility</p:attrName>
                                        </p:attrNameLst>
                                      </p:cBhvr>
                                      <p:to>
                                        <p:strVal val="visible"/>
                                      </p:to>
                                    </p:set>
                                    <p:animEffect transition="in" filter="fade">
                                      <p:cBhvr>
                                        <p:cTn id="157" dur="100"/>
                                        <p:tgtEl>
                                          <p:spTgt spid="38">
                                            <p:txEl>
                                              <p:pRg st="0" end="0"/>
                                            </p:txEl>
                                          </p:spTgt>
                                        </p:tgtEl>
                                      </p:cBhvr>
                                    </p:animEffect>
                                  </p:childTnLst>
                                </p:cTn>
                              </p:par>
                            </p:childTnLst>
                          </p:cTn>
                        </p:par>
                        <p:par>
                          <p:cTn id="158" fill="hold">
                            <p:stCondLst>
                              <p:cond delay="2200"/>
                            </p:stCondLst>
                            <p:childTnLst>
                              <p:par>
                                <p:cTn id="159" presetID="10" presetClass="entr" presetSubtype="0" fill="hold" grpId="0" nodeType="afterEffect">
                                  <p:stCondLst>
                                    <p:cond delay="0"/>
                                  </p:stCondLst>
                                  <p:childTnLst>
                                    <p:set>
                                      <p:cBhvr>
                                        <p:cTn id="160" dur="1" fill="hold">
                                          <p:stCondLst>
                                            <p:cond delay="0"/>
                                          </p:stCondLst>
                                        </p:cTn>
                                        <p:tgtEl>
                                          <p:spTgt spid="40">
                                            <p:bg/>
                                          </p:spTgt>
                                        </p:tgtEl>
                                        <p:attrNameLst>
                                          <p:attrName>style.visibility</p:attrName>
                                        </p:attrNameLst>
                                      </p:cBhvr>
                                      <p:to>
                                        <p:strVal val="visible"/>
                                      </p:to>
                                    </p:set>
                                    <p:animEffect transition="in" filter="fade">
                                      <p:cBhvr>
                                        <p:cTn id="161" dur="100"/>
                                        <p:tgtEl>
                                          <p:spTgt spid="40">
                                            <p:bg/>
                                          </p:spTgt>
                                        </p:tgtEl>
                                      </p:cBhvr>
                                    </p:animEffect>
                                  </p:childTnLst>
                                </p:cTn>
                              </p:par>
                              <p:par>
                                <p:cTn id="162" presetID="10" presetClass="entr" presetSubtype="0" fill="hold" grpId="0" nodeType="withEffect">
                                  <p:stCondLst>
                                    <p:cond delay="0"/>
                                  </p:stCondLst>
                                  <p:childTnLst>
                                    <p:set>
                                      <p:cBhvr>
                                        <p:cTn id="163" dur="1" fill="hold">
                                          <p:stCondLst>
                                            <p:cond delay="0"/>
                                          </p:stCondLst>
                                        </p:cTn>
                                        <p:tgtEl>
                                          <p:spTgt spid="40">
                                            <p:txEl>
                                              <p:pRg st="0" end="0"/>
                                            </p:txEl>
                                          </p:spTgt>
                                        </p:tgtEl>
                                        <p:attrNameLst>
                                          <p:attrName>style.visibility</p:attrName>
                                        </p:attrNameLst>
                                      </p:cBhvr>
                                      <p:to>
                                        <p:strVal val="visible"/>
                                      </p:to>
                                    </p:set>
                                    <p:animEffect transition="in" filter="fade">
                                      <p:cBhvr>
                                        <p:cTn id="164" dur="100"/>
                                        <p:tgtEl>
                                          <p:spTgt spid="40">
                                            <p:txEl>
                                              <p:pRg st="0" end="0"/>
                                            </p:txEl>
                                          </p:spTgt>
                                        </p:tgtEl>
                                      </p:cBhvr>
                                    </p:animEffect>
                                  </p:childTnLst>
                                </p:cTn>
                              </p:par>
                            </p:childTnLst>
                          </p:cTn>
                        </p:par>
                        <p:par>
                          <p:cTn id="165" fill="hold">
                            <p:stCondLst>
                              <p:cond delay="2300"/>
                            </p:stCondLst>
                            <p:childTnLst>
                              <p:par>
                                <p:cTn id="166" presetID="10" presetClass="entr" presetSubtype="0" fill="hold" grpId="0" nodeType="afterEffect">
                                  <p:stCondLst>
                                    <p:cond delay="0"/>
                                  </p:stCondLst>
                                  <p:childTnLst>
                                    <p:set>
                                      <p:cBhvr>
                                        <p:cTn id="167" dur="1" fill="hold">
                                          <p:stCondLst>
                                            <p:cond delay="0"/>
                                          </p:stCondLst>
                                        </p:cTn>
                                        <p:tgtEl>
                                          <p:spTgt spid="42">
                                            <p:bg/>
                                          </p:spTgt>
                                        </p:tgtEl>
                                        <p:attrNameLst>
                                          <p:attrName>style.visibility</p:attrName>
                                        </p:attrNameLst>
                                      </p:cBhvr>
                                      <p:to>
                                        <p:strVal val="visible"/>
                                      </p:to>
                                    </p:set>
                                    <p:animEffect transition="in" filter="fade">
                                      <p:cBhvr>
                                        <p:cTn id="168" dur="100"/>
                                        <p:tgtEl>
                                          <p:spTgt spid="42">
                                            <p:bg/>
                                          </p:spTgt>
                                        </p:tgtEl>
                                      </p:cBhvr>
                                    </p:animEffect>
                                  </p:childTnLst>
                                </p:cTn>
                              </p:par>
                              <p:par>
                                <p:cTn id="169" presetID="10" presetClass="entr" presetSubtype="0" fill="hold" grpId="0" nodeType="withEffect">
                                  <p:stCondLst>
                                    <p:cond delay="0"/>
                                  </p:stCondLst>
                                  <p:childTnLst>
                                    <p:set>
                                      <p:cBhvr>
                                        <p:cTn id="170" dur="1" fill="hold">
                                          <p:stCondLst>
                                            <p:cond delay="0"/>
                                          </p:stCondLst>
                                        </p:cTn>
                                        <p:tgtEl>
                                          <p:spTgt spid="42">
                                            <p:txEl>
                                              <p:pRg st="0" end="0"/>
                                            </p:txEl>
                                          </p:spTgt>
                                        </p:tgtEl>
                                        <p:attrNameLst>
                                          <p:attrName>style.visibility</p:attrName>
                                        </p:attrNameLst>
                                      </p:cBhvr>
                                      <p:to>
                                        <p:strVal val="visible"/>
                                      </p:to>
                                    </p:set>
                                    <p:animEffect transition="in" filter="fade">
                                      <p:cBhvr>
                                        <p:cTn id="171" dur="100"/>
                                        <p:tgtEl>
                                          <p:spTgt spid="42">
                                            <p:txEl>
                                              <p:pRg st="0" end="0"/>
                                            </p:txEl>
                                          </p:spTgt>
                                        </p:tgtEl>
                                      </p:cBhvr>
                                    </p:animEffect>
                                  </p:childTnLst>
                                </p:cTn>
                              </p:par>
                            </p:childTnLst>
                          </p:cTn>
                        </p:par>
                        <p:par>
                          <p:cTn id="172" fill="hold">
                            <p:stCondLst>
                              <p:cond delay="2400"/>
                            </p:stCondLst>
                            <p:childTnLst>
                              <p:par>
                                <p:cTn id="173" presetID="10" presetClass="entr" presetSubtype="0" fill="hold" grpId="0" nodeType="afterEffect">
                                  <p:stCondLst>
                                    <p:cond delay="0"/>
                                  </p:stCondLst>
                                  <p:childTnLst>
                                    <p:set>
                                      <p:cBhvr>
                                        <p:cTn id="174" dur="1" fill="hold">
                                          <p:stCondLst>
                                            <p:cond delay="0"/>
                                          </p:stCondLst>
                                        </p:cTn>
                                        <p:tgtEl>
                                          <p:spTgt spid="44">
                                            <p:bg/>
                                          </p:spTgt>
                                        </p:tgtEl>
                                        <p:attrNameLst>
                                          <p:attrName>style.visibility</p:attrName>
                                        </p:attrNameLst>
                                      </p:cBhvr>
                                      <p:to>
                                        <p:strVal val="visible"/>
                                      </p:to>
                                    </p:set>
                                    <p:animEffect transition="in" filter="fade">
                                      <p:cBhvr>
                                        <p:cTn id="175" dur="100"/>
                                        <p:tgtEl>
                                          <p:spTgt spid="44">
                                            <p:bg/>
                                          </p:spTgt>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44">
                                            <p:txEl>
                                              <p:pRg st="0" end="0"/>
                                            </p:txEl>
                                          </p:spTgt>
                                        </p:tgtEl>
                                        <p:attrNameLst>
                                          <p:attrName>style.visibility</p:attrName>
                                        </p:attrNameLst>
                                      </p:cBhvr>
                                      <p:to>
                                        <p:strVal val="visible"/>
                                      </p:to>
                                    </p:set>
                                    <p:animEffect transition="in" filter="fade">
                                      <p:cBhvr>
                                        <p:cTn id="178" dur="100"/>
                                        <p:tgtEl>
                                          <p:spTgt spid="44">
                                            <p:txEl>
                                              <p:pRg st="0" end="0"/>
                                            </p:txEl>
                                          </p:spTgt>
                                        </p:tgtEl>
                                      </p:cBhvr>
                                    </p:animEffect>
                                  </p:childTnLst>
                                </p:cTn>
                              </p:par>
                            </p:childTnLst>
                          </p:cTn>
                        </p:par>
                        <p:par>
                          <p:cTn id="179" fill="hold">
                            <p:stCondLst>
                              <p:cond delay="2500"/>
                            </p:stCondLst>
                            <p:childTnLst>
                              <p:par>
                                <p:cTn id="180" presetID="10" presetClass="entr" presetSubtype="0" fill="hold" grpId="0" nodeType="afterEffect">
                                  <p:stCondLst>
                                    <p:cond delay="0"/>
                                  </p:stCondLst>
                                  <p:childTnLst>
                                    <p:set>
                                      <p:cBhvr>
                                        <p:cTn id="181" dur="1" fill="hold">
                                          <p:stCondLst>
                                            <p:cond delay="0"/>
                                          </p:stCondLst>
                                        </p:cTn>
                                        <p:tgtEl>
                                          <p:spTgt spid="46">
                                            <p:bg/>
                                          </p:spTgt>
                                        </p:tgtEl>
                                        <p:attrNameLst>
                                          <p:attrName>style.visibility</p:attrName>
                                        </p:attrNameLst>
                                      </p:cBhvr>
                                      <p:to>
                                        <p:strVal val="visible"/>
                                      </p:to>
                                    </p:set>
                                    <p:animEffect transition="in" filter="fade">
                                      <p:cBhvr>
                                        <p:cTn id="182" dur="100"/>
                                        <p:tgtEl>
                                          <p:spTgt spid="46">
                                            <p:bg/>
                                          </p:spTgt>
                                        </p:tgtEl>
                                      </p:cBhvr>
                                    </p:animEffect>
                                  </p:childTnLst>
                                </p:cTn>
                              </p:par>
                              <p:par>
                                <p:cTn id="183" presetID="10" presetClass="entr" presetSubtype="0" fill="hold" grpId="0" nodeType="withEffect">
                                  <p:stCondLst>
                                    <p:cond delay="0"/>
                                  </p:stCondLst>
                                  <p:childTnLst>
                                    <p:set>
                                      <p:cBhvr>
                                        <p:cTn id="184" dur="1" fill="hold">
                                          <p:stCondLst>
                                            <p:cond delay="0"/>
                                          </p:stCondLst>
                                        </p:cTn>
                                        <p:tgtEl>
                                          <p:spTgt spid="46">
                                            <p:txEl>
                                              <p:pRg st="0" end="0"/>
                                            </p:txEl>
                                          </p:spTgt>
                                        </p:tgtEl>
                                        <p:attrNameLst>
                                          <p:attrName>style.visibility</p:attrName>
                                        </p:attrNameLst>
                                      </p:cBhvr>
                                      <p:to>
                                        <p:strVal val="visible"/>
                                      </p:to>
                                    </p:set>
                                    <p:animEffect transition="in" filter="fade">
                                      <p:cBhvr>
                                        <p:cTn id="185" dur="100"/>
                                        <p:tgtEl>
                                          <p:spTgt spid="46">
                                            <p:txEl>
                                              <p:pRg st="0" end="0"/>
                                            </p:txEl>
                                          </p:spTgt>
                                        </p:tgtEl>
                                      </p:cBhvr>
                                    </p:animEffect>
                                  </p:childTnLst>
                                </p:cTn>
                              </p:par>
                            </p:childTnLst>
                          </p:cTn>
                        </p:par>
                        <p:par>
                          <p:cTn id="186" fill="hold">
                            <p:stCondLst>
                              <p:cond delay="2600"/>
                            </p:stCondLst>
                            <p:childTnLst>
                              <p:par>
                                <p:cTn id="187" presetID="10" presetClass="entr" presetSubtype="0" fill="hold" grpId="0" nodeType="afterEffect">
                                  <p:stCondLst>
                                    <p:cond delay="0"/>
                                  </p:stCondLst>
                                  <p:childTnLst>
                                    <p:set>
                                      <p:cBhvr>
                                        <p:cTn id="188" dur="1" fill="hold">
                                          <p:stCondLst>
                                            <p:cond delay="0"/>
                                          </p:stCondLst>
                                        </p:cTn>
                                        <p:tgtEl>
                                          <p:spTgt spid="48">
                                            <p:bg/>
                                          </p:spTgt>
                                        </p:tgtEl>
                                        <p:attrNameLst>
                                          <p:attrName>style.visibility</p:attrName>
                                        </p:attrNameLst>
                                      </p:cBhvr>
                                      <p:to>
                                        <p:strVal val="visible"/>
                                      </p:to>
                                    </p:set>
                                    <p:animEffect transition="in" filter="fade">
                                      <p:cBhvr>
                                        <p:cTn id="189" dur="100"/>
                                        <p:tgtEl>
                                          <p:spTgt spid="48">
                                            <p:bg/>
                                          </p:spTgt>
                                        </p:tgtEl>
                                      </p:cBhvr>
                                    </p:animEffect>
                                  </p:childTnLst>
                                </p:cTn>
                              </p:par>
                              <p:par>
                                <p:cTn id="190" presetID="10" presetClass="entr" presetSubtype="0" fill="hold" grpId="0" nodeType="withEffect">
                                  <p:stCondLst>
                                    <p:cond delay="0"/>
                                  </p:stCondLst>
                                  <p:childTnLst>
                                    <p:set>
                                      <p:cBhvr>
                                        <p:cTn id="191" dur="1" fill="hold">
                                          <p:stCondLst>
                                            <p:cond delay="0"/>
                                          </p:stCondLst>
                                        </p:cTn>
                                        <p:tgtEl>
                                          <p:spTgt spid="48">
                                            <p:txEl>
                                              <p:pRg st="0" end="0"/>
                                            </p:txEl>
                                          </p:spTgt>
                                        </p:tgtEl>
                                        <p:attrNameLst>
                                          <p:attrName>style.visibility</p:attrName>
                                        </p:attrNameLst>
                                      </p:cBhvr>
                                      <p:to>
                                        <p:strVal val="visible"/>
                                      </p:to>
                                    </p:set>
                                    <p:animEffect transition="in" filter="fade">
                                      <p:cBhvr>
                                        <p:cTn id="192" dur="100"/>
                                        <p:tgtEl>
                                          <p:spTgt spid="48">
                                            <p:txEl>
                                              <p:pRg st="0" end="0"/>
                                            </p:txEl>
                                          </p:spTgt>
                                        </p:tgtEl>
                                      </p:cBhvr>
                                    </p:animEffect>
                                  </p:childTnLst>
                                </p:cTn>
                              </p:par>
                            </p:childTnLst>
                          </p:cTn>
                        </p:par>
                        <p:par>
                          <p:cTn id="193" fill="hold">
                            <p:stCondLst>
                              <p:cond delay="2700"/>
                            </p:stCondLst>
                            <p:childTnLst>
                              <p:par>
                                <p:cTn id="194" presetID="10" presetClass="entr" presetSubtype="0" fill="hold" grpId="0" nodeType="afterEffect">
                                  <p:stCondLst>
                                    <p:cond delay="0"/>
                                  </p:stCondLst>
                                  <p:childTnLst>
                                    <p:set>
                                      <p:cBhvr>
                                        <p:cTn id="195" dur="1" fill="hold">
                                          <p:stCondLst>
                                            <p:cond delay="0"/>
                                          </p:stCondLst>
                                        </p:cTn>
                                        <p:tgtEl>
                                          <p:spTgt spid="50">
                                            <p:bg/>
                                          </p:spTgt>
                                        </p:tgtEl>
                                        <p:attrNameLst>
                                          <p:attrName>style.visibility</p:attrName>
                                        </p:attrNameLst>
                                      </p:cBhvr>
                                      <p:to>
                                        <p:strVal val="visible"/>
                                      </p:to>
                                    </p:set>
                                    <p:animEffect transition="in" filter="fade">
                                      <p:cBhvr>
                                        <p:cTn id="196" dur="100"/>
                                        <p:tgtEl>
                                          <p:spTgt spid="50">
                                            <p:bg/>
                                          </p:spTgt>
                                        </p:tgtEl>
                                      </p:cBhvr>
                                    </p:animEffect>
                                  </p:childTnLst>
                                </p:cTn>
                              </p:par>
                              <p:par>
                                <p:cTn id="197" presetID="10" presetClass="entr" presetSubtype="0" fill="hold" grpId="0" nodeType="withEffect">
                                  <p:stCondLst>
                                    <p:cond delay="0"/>
                                  </p:stCondLst>
                                  <p:childTnLst>
                                    <p:set>
                                      <p:cBhvr>
                                        <p:cTn id="198" dur="1" fill="hold">
                                          <p:stCondLst>
                                            <p:cond delay="0"/>
                                          </p:stCondLst>
                                        </p:cTn>
                                        <p:tgtEl>
                                          <p:spTgt spid="50">
                                            <p:txEl>
                                              <p:pRg st="0" end="0"/>
                                            </p:txEl>
                                          </p:spTgt>
                                        </p:tgtEl>
                                        <p:attrNameLst>
                                          <p:attrName>style.visibility</p:attrName>
                                        </p:attrNameLst>
                                      </p:cBhvr>
                                      <p:to>
                                        <p:strVal val="visible"/>
                                      </p:to>
                                    </p:set>
                                    <p:animEffect transition="in" filter="fade">
                                      <p:cBhvr>
                                        <p:cTn id="199" dur="100"/>
                                        <p:tgtEl>
                                          <p:spTgt spid="50">
                                            <p:txEl>
                                              <p:pRg st="0" end="0"/>
                                            </p:txEl>
                                          </p:spTgt>
                                        </p:tgtEl>
                                      </p:cBhvr>
                                    </p:animEffect>
                                  </p:childTnLst>
                                </p:cTn>
                              </p:par>
                            </p:childTnLst>
                          </p:cTn>
                        </p:par>
                        <p:par>
                          <p:cTn id="200" fill="hold">
                            <p:stCondLst>
                              <p:cond delay="2800"/>
                            </p:stCondLst>
                            <p:childTnLst>
                              <p:par>
                                <p:cTn id="201" presetID="10" presetClass="entr" presetSubtype="0" fill="hold" grpId="0" nodeType="afterEffect">
                                  <p:stCondLst>
                                    <p:cond delay="0"/>
                                  </p:stCondLst>
                                  <p:childTnLst>
                                    <p:set>
                                      <p:cBhvr>
                                        <p:cTn id="202" dur="1" fill="hold">
                                          <p:stCondLst>
                                            <p:cond delay="0"/>
                                          </p:stCondLst>
                                        </p:cTn>
                                        <p:tgtEl>
                                          <p:spTgt spid="52">
                                            <p:bg/>
                                          </p:spTgt>
                                        </p:tgtEl>
                                        <p:attrNameLst>
                                          <p:attrName>style.visibility</p:attrName>
                                        </p:attrNameLst>
                                      </p:cBhvr>
                                      <p:to>
                                        <p:strVal val="visible"/>
                                      </p:to>
                                    </p:set>
                                    <p:animEffect transition="in" filter="fade">
                                      <p:cBhvr>
                                        <p:cTn id="203" dur="100"/>
                                        <p:tgtEl>
                                          <p:spTgt spid="52">
                                            <p:bg/>
                                          </p:spTgt>
                                        </p:tgtEl>
                                      </p:cBhvr>
                                    </p:animEffect>
                                  </p:childTnLst>
                                </p:cTn>
                              </p:par>
                              <p:par>
                                <p:cTn id="204" presetID="10" presetClass="entr" presetSubtype="0" fill="hold" grpId="0" nodeType="withEffect">
                                  <p:stCondLst>
                                    <p:cond delay="0"/>
                                  </p:stCondLst>
                                  <p:childTnLst>
                                    <p:set>
                                      <p:cBhvr>
                                        <p:cTn id="205" dur="1" fill="hold">
                                          <p:stCondLst>
                                            <p:cond delay="0"/>
                                          </p:stCondLst>
                                        </p:cTn>
                                        <p:tgtEl>
                                          <p:spTgt spid="52">
                                            <p:txEl>
                                              <p:pRg st="0" end="0"/>
                                            </p:txEl>
                                          </p:spTgt>
                                        </p:tgtEl>
                                        <p:attrNameLst>
                                          <p:attrName>style.visibility</p:attrName>
                                        </p:attrNameLst>
                                      </p:cBhvr>
                                      <p:to>
                                        <p:strVal val="visible"/>
                                      </p:to>
                                    </p:set>
                                    <p:animEffect transition="in" filter="fade">
                                      <p:cBhvr>
                                        <p:cTn id="206" dur="100"/>
                                        <p:tgtEl>
                                          <p:spTgt spid="52">
                                            <p:txEl>
                                              <p:pRg st="0" end="0"/>
                                            </p:txEl>
                                          </p:spTgt>
                                        </p:tgtEl>
                                      </p:cBhvr>
                                    </p:animEffect>
                                  </p:childTnLst>
                                </p:cTn>
                              </p:par>
                            </p:childTnLst>
                          </p:cTn>
                        </p:par>
                        <p:par>
                          <p:cTn id="207" fill="hold">
                            <p:stCondLst>
                              <p:cond delay="2900"/>
                            </p:stCondLst>
                            <p:childTnLst>
                              <p:par>
                                <p:cTn id="208" presetID="10" presetClass="entr" presetSubtype="0" fill="hold" grpId="0" nodeType="afterEffect">
                                  <p:stCondLst>
                                    <p:cond delay="0"/>
                                  </p:stCondLst>
                                  <p:childTnLst>
                                    <p:set>
                                      <p:cBhvr>
                                        <p:cTn id="209" dur="1" fill="hold">
                                          <p:stCondLst>
                                            <p:cond delay="0"/>
                                          </p:stCondLst>
                                        </p:cTn>
                                        <p:tgtEl>
                                          <p:spTgt spid="54">
                                            <p:bg/>
                                          </p:spTgt>
                                        </p:tgtEl>
                                        <p:attrNameLst>
                                          <p:attrName>style.visibility</p:attrName>
                                        </p:attrNameLst>
                                      </p:cBhvr>
                                      <p:to>
                                        <p:strVal val="visible"/>
                                      </p:to>
                                    </p:set>
                                    <p:animEffect transition="in" filter="fade">
                                      <p:cBhvr>
                                        <p:cTn id="210" dur="100"/>
                                        <p:tgtEl>
                                          <p:spTgt spid="54">
                                            <p:bg/>
                                          </p:spTgt>
                                        </p:tgtEl>
                                      </p:cBhvr>
                                    </p:animEffect>
                                  </p:childTnLst>
                                </p:cTn>
                              </p:par>
                              <p:par>
                                <p:cTn id="211" presetID="10" presetClass="entr" presetSubtype="0" fill="hold" grpId="0" nodeType="withEffect">
                                  <p:stCondLst>
                                    <p:cond delay="0"/>
                                  </p:stCondLst>
                                  <p:childTnLst>
                                    <p:set>
                                      <p:cBhvr>
                                        <p:cTn id="212" dur="1" fill="hold">
                                          <p:stCondLst>
                                            <p:cond delay="0"/>
                                          </p:stCondLst>
                                        </p:cTn>
                                        <p:tgtEl>
                                          <p:spTgt spid="54">
                                            <p:txEl>
                                              <p:pRg st="0" end="0"/>
                                            </p:txEl>
                                          </p:spTgt>
                                        </p:tgtEl>
                                        <p:attrNameLst>
                                          <p:attrName>style.visibility</p:attrName>
                                        </p:attrNameLst>
                                      </p:cBhvr>
                                      <p:to>
                                        <p:strVal val="visible"/>
                                      </p:to>
                                    </p:set>
                                    <p:animEffect transition="in" filter="fade">
                                      <p:cBhvr>
                                        <p:cTn id="213" dur="100"/>
                                        <p:tgtEl>
                                          <p:spTgt spid="54">
                                            <p:txEl>
                                              <p:pRg st="0" end="0"/>
                                            </p:txEl>
                                          </p:spTgt>
                                        </p:tgtEl>
                                      </p:cBhvr>
                                    </p:animEffect>
                                  </p:childTnLst>
                                </p:cTn>
                              </p:par>
                            </p:childTnLst>
                          </p:cTn>
                        </p:par>
                        <p:par>
                          <p:cTn id="214" fill="hold">
                            <p:stCondLst>
                              <p:cond delay="3000"/>
                            </p:stCondLst>
                            <p:childTnLst>
                              <p:par>
                                <p:cTn id="215" presetID="10" presetClass="entr" presetSubtype="0" fill="hold" grpId="0" nodeType="afterEffect">
                                  <p:stCondLst>
                                    <p:cond delay="0"/>
                                  </p:stCondLst>
                                  <p:childTnLst>
                                    <p:set>
                                      <p:cBhvr>
                                        <p:cTn id="216" dur="1" fill="hold">
                                          <p:stCondLst>
                                            <p:cond delay="0"/>
                                          </p:stCondLst>
                                        </p:cTn>
                                        <p:tgtEl>
                                          <p:spTgt spid="56">
                                            <p:bg/>
                                          </p:spTgt>
                                        </p:tgtEl>
                                        <p:attrNameLst>
                                          <p:attrName>style.visibility</p:attrName>
                                        </p:attrNameLst>
                                      </p:cBhvr>
                                      <p:to>
                                        <p:strVal val="visible"/>
                                      </p:to>
                                    </p:set>
                                    <p:animEffect transition="in" filter="fade">
                                      <p:cBhvr>
                                        <p:cTn id="217" dur="100"/>
                                        <p:tgtEl>
                                          <p:spTgt spid="56">
                                            <p:bg/>
                                          </p:spTgt>
                                        </p:tgtEl>
                                      </p:cBhvr>
                                    </p:animEffect>
                                  </p:childTnLst>
                                </p:cTn>
                              </p:par>
                              <p:par>
                                <p:cTn id="218" presetID="10" presetClass="entr" presetSubtype="0" fill="hold" grpId="0" nodeType="withEffect">
                                  <p:stCondLst>
                                    <p:cond delay="0"/>
                                  </p:stCondLst>
                                  <p:childTnLst>
                                    <p:set>
                                      <p:cBhvr>
                                        <p:cTn id="219" dur="1" fill="hold">
                                          <p:stCondLst>
                                            <p:cond delay="0"/>
                                          </p:stCondLst>
                                        </p:cTn>
                                        <p:tgtEl>
                                          <p:spTgt spid="56">
                                            <p:txEl>
                                              <p:pRg st="0" end="0"/>
                                            </p:txEl>
                                          </p:spTgt>
                                        </p:tgtEl>
                                        <p:attrNameLst>
                                          <p:attrName>style.visibility</p:attrName>
                                        </p:attrNameLst>
                                      </p:cBhvr>
                                      <p:to>
                                        <p:strVal val="visible"/>
                                      </p:to>
                                    </p:set>
                                    <p:animEffect transition="in" filter="fade">
                                      <p:cBhvr>
                                        <p:cTn id="220" dur="100"/>
                                        <p:tgtEl>
                                          <p:spTgt spid="56">
                                            <p:txEl>
                                              <p:pRg st="0" end="0"/>
                                            </p:txEl>
                                          </p:spTgt>
                                        </p:tgtEl>
                                      </p:cBhvr>
                                    </p:animEffect>
                                  </p:childTnLst>
                                </p:cTn>
                              </p:par>
                            </p:childTnLst>
                          </p:cTn>
                        </p:par>
                        <p:par>
                          <p:cTn id="221" fill="hold">
                            <p:stCondLst>
                              <p:cond delay="3100"/>
                            </p:stCondLst>
                            <p:childTnLst>
                              <p:par>
                                <p:cTn id="222" presetID="10" presetClass="entr" presetSubtype="0" fill="hold" grpId="0" nodeType="afterEffect">
                                  <p:stCondLst>
                                    <p:cond delay="0"/>
                                  </p:stCondLst>
                                  <p:childTnLst>
                                    <p:set>
                                      <p:cBhvr>
                                        <p:cTn id="223" dur="1" fill="hold">
                                          <p:stCondLst>
                                            <p:cond delay="0"/>
                                          </p:stCondLst>
                                        </p:cTn>
                                        <p:tgtEl>
                                          <p:spTgt spid="58">
                                            <p:bg/>
                                          </p:spTgt>
                                        </p:tgtEl>
                                        <p:attrNameLst>
                                          <p:attrName>style.visibility</p:attrName>
                                        </p:attrNameLst>
                                      </p:cBhvr>
                                      <p:to>
                                        <p:strVal val="visible"/>
                                      </p:to>
                                    </p:set>
                                    <p:animEffect transition="in" filter="fade">
                                      <p:cBhvr>
                                        <p:cTn id="224" dur="100"/>
                                        <p:tgtEl>
                                          <p:spTgt spid="58">
                                            <p:bg/>
                                          </p:spTgt>
                                        </p:tgtEl>
                                      </p:cBhvr>
                                    </p:animEffect>
                                  </p:childTnLst>
                                </p:cTn>
                              </p:par>
                              <p:par>
                                <p:cTn id="225" presetID="10" presetClass="entr" presetSubtype="0" fill="hold" grpId="0" nodeType="withEffect">
                                  <p:stCondLst>
                                    <p:cond delay="0"/>
                                  </p:stCondLst>
                                  <p:childTnLst>
                                    <p:set>
                                      <p:cBhvr>
                                        <p:cTn id="226" dur="1" fill="hold">
                                          <p:stCondLst>
                                            <p:cond delay="0"/>
                                          </p:stCondLst>
                                        </p:cTn>
                                        <p:tgtEl>
                                          <p:spTgt spid="58">
                                            <p:txEl>
                                              <p:pRg st="0" end="0"/>
                                            </p:txEl>
                                          </p:spTgt>
                                        </p:tgtEl>
                                        <p:attrNameLst>
                                          <p:attrName>style.visibility</p:attrName>
                                        </p:attrNameLst>
                                      </p:cBhvr>
                                      <p:to>
                                        <p:strVal val="visible"/>
                                      </p:to>
                                    </p:set>
                                    <p:animEffect transition="in" filter="fade">
                                      <p:cBhvr>
                                        <p:cTn id="227" dur="100"/>
                                        <p:tgtEl>
                                          <p:spTgt spid="58">
                                            <p:txEl>
                                              <p:pRg st="0" end="0"/>
                                            </p:txEl>
                                          </p:spTgt>
                                        </p:tgtEl>
                                      </p:cBhvr>
                                    </p:animEffect>
                                  </p:childTnLst>
                                </p:cTn>
                              </p:par>
                            </p:childTnLst>
                          </p:cTn>
                        </p:par>
                        <p:par>
                          <p:cTn id="228" fill="hold">
                            <p:stCondLst>
                              <p:cond delay="3200"/>
                            </p:stCondLst>
                            <p:childTnLst>
                              <p:par>
                                <p:cTn id="229" presetID="10" presetClass="entr" presetSubtype="0" fill="hold" grpId="0" nodeType="afterEffect">
                                  <p:stCondLst>
                                    <p:cond delay="0"/>
                                  </p:stCondLst>
                                  <p:childTnLst>
                                    <p:set>
                                      <p:cBhvr>
                                        <p:cTn id="230" dur="1" fill="hold">
                                          <p:stCondLst>
                                            <p:cond delay="0"/>
                                          </p:stCondLst>
                                        </p:cTn>
                                        <p:tgtEl>
                                          <p:spTgt spid="60">
                                            <p:bg/>
                                          </p:spTgt>
                                        </p:tgtEl>
                                        <p:attrNameLst>
                                          <p:attrName>style.visibility</p:attrName>
                                        </p:attrNameLst>
                                      </p:cBhvr>
                                      <p:to>
                                        <p:strVal val="visible"/>
                                      </p:to>
                                    </p:set>
                                    <p:animEffect transition="in" filter="fade">
                                      <p:cBhvr>
                                        <p:cTn id="231" dur="100"/>
                                        <p:tgtEl>
                                          <p:spTgt spid="60">
                                            <p:bg/>
                                          </p:spTgt>
                                        </p:tgtEl>
                                      </p:cBhvr>
                                    </p:animEffect>
                                  </p:childTnLst>
                                </p:cTn>
                              </p:par>
                              <p:par>
                                <p:cTn id="232" presetID="10" presetClass="entr" presetSubtype="0" fill="hold" grpId="0" nodeType="withEffect">
                                  <p:stCondLst>
                                    <p:cond delay="0"/>
                                  </p:stCondLst>
                                  <p:childTnLst>
                                    <p:set>
                                      <p:cBhvr>
                                        <p:cTn id="233" dur="1" fill="hold">
                                          <p:stCondLst>
                                            <p:cond delay="0"/>
                                          </p:stCondLst>
                                        </p:cTn>
                                        <p:tgtEl>
                                          <p:spTgt spid="60">
                                            <p:txEl>
                                              <p:pRg st="0" end="0"/>
                                            </p:txEl>
                                          </p:spTgt>
                                        </p:tgtEl>
                                        <p:attrNameLst>
                                          <p:attrName>style.visibility</p:attrName>
                                        </p:attrNameLst>
                                      </p:cBhvr>
                                      <p:to>
                                        <p:strVal val="visible"/>
                                      </p:to>
                                    </p:set>
                                    <p:animEffect transition="in" filter="fade">
                                      <p:cBhvr>
                                        <p:cTn id="234" dur="100"/>
                                        <p:tgtEl>
                                          <p:spTgt spid="60">
                                            <p:txEl>
                                              <p:pRg st="0" end="0"/>
                                            </p:txEl>
                                          </p:spTgt>
                                        </p:tgtEl>
                                      </p:cBhvr>
                                    </p:animEffect>
                                  </p:childTnLst>
                                </p:cTn>
                              </p:par>
                            </p:childTnLst>
                          </p:cTn>
                        </p:par>
                        <p:par>
                          <p:cTn id="235" fill="hold">
                            <p:stCondLst>
                              <p:cond delay="3300"/>
                            </p:stCondLst>
                            <p:childTnLst>
                              <p:par>
                                <p:cTn id="236" presetID="10" presetClass="entr" presetSubtype="0" fill="hold" grpId="0" nodeType="afterEffect">
                                  <p:stCondLst>
                                    <p:cond delay="0"/>
                                  </p:stCondLst>
                                  <p:childTnLst>
                                    <p:set>
                                      <p:cBhvr>
                                        <p:cTn id="237" dur="1" fill="hold">
                                          <p:stCondLst>
                                            <p:cond delay="0"/>
                                          </p:stCondLst>
                                        </p:cTn>
                                        <p:tgtEl>
                                          <p:spTgt spid="62">
                                            <p:bg/>
                                          </p:spTgt>
                                        </p:tgtEl>
                                        <p:attrNameLst>
                                          <p:attrName>style.visibility</p:attrName>
                                        </p:attrNameLst>
                                      </p:cBhvr>
                                      <p:to>
                                        <p:strVal val="visible"/>
                                      </p:to>
                                    </p:set>
                                    <p:animEffect transition="in" filter="fade">
                                      <p:cBhvr>
                                        <p:cTn id="238" dur="100"/>
                                        <p:tgtEl>
                                          <p:spTgt spid="62">
                                            <p:bg/>
                                          </p:spTgt>
                                        </p:tgtEl>
                                      </p:cBhvr>
                                    </p:animEffect>
                                  </p:childTnLst>
                                </p:cTn>
                              </p:par>
                              <p:par>
                                <p:cTn id="239" presetID="10" presetClass="entr" presetSubtype="0" fill="hold" grpId="0" nodeType="withEffect">
                                  <p:stCondLst>
                                    <p:cond delay="0"/>
                                  </p:stCondLst>
                                  <p:childTnLst>
                                    <p:set>
                                      <p:cBhvr>
                                        <p:cTn id="240" dur="1" fill="hold">
                                          <p:stCondLst>
                                            <p:cond delay="0"/>
                                          </p:stCondLst>
                                        </p:cTn>
                                        <p:tgtEl>
                                          <p:spTgt spid="62">
                                            <p:txEl>
                                              <p:pRg st="0" end="0"/>
                                            </p:txEl>
                                          </p:spTgt>
                                        </p:tgtEl>
                                        <p:attrNameLst>
                                          <p:attrName>style.visibility</p:attrName>
                                        </p:attrNameLst>
                                      </p:cBhvr>
                                      <p:to>
                                        <p:strVal val="visible"/>
                                      </p:to>
                                    </p:set>
                                    <p:animEffect transition="in" filter="fade">
                                      <p:cBhvr>
                                        <p:cTn id="241" dur="100"/>
                                        <p:tgtEl>
                                          <p:spTgt spid="62">
                                            <p:txEl>
                                              <p:pRg st="0" end="0"/>
                                            </p:txEl>
                                          </p:spTgt>
                                        </p:tgtEl>
                                      </p:cBhvr>
                                    </p:animEffect>
                                  </p:childTnLst>
                                </p:cTn>
                              </p:par>
                            </p:childTnLst>
                          </p:cTn>
                        </p:par>
                        <p:par>
                          <p:cTn id="242" fill="hold">
                            <p:stCondLst>
                              <p:cond delay="3400"/>
                            </p:stCondLst>
                            <p:childTnLst>
                              <p:par>
                                <p:cTn id="243" presetID="10" presetClass="entr" presetSubtype="0" fill="hold" grpId="0" nodeType="afterEffect">
                                  <p:stCondLst>
                                    <p:cond delay="0"/>
                                  </p:stCondLst>
                                  <p:childTnLst>
                                    <p:set>
                                      <p:cBhvr>
                                        <p:cTn id="244" dur="1" fill="hold">
                                          <p:stCondLst>
                                            <p:cond delay="0"/>
                                          </p:stCondLst>
                                        </p:cTn>
                                        <p:tgtEl>
                                          <p:spTgt spid="64">
                                            <p:bg/>
                                          </p:spTgt>
                                        </p:tgtEl>
                                        <p:attrNameLst>
                                          <p:attrName>style.visibility</p:attrName>
                                        </p:attrNameLst>
                                      </p:cBhvr>
                                      <p:to>
                                        <p:strVal val="visible"/>
                                      </p:to>
                                    </p:set>
                                    <p:animEffect transition="in" filter="fade">
                                      <p:cBhvr>
                                        <p:cTn id="245" dur="100"/>
                                        <p:tgtEl>
                                          <p:spTgt spid="64">
                                            <p:bg/>
                                          </p:spTgt>
                                        </p:tgtEl>
                                      </p:cBhvr>
                                    </p:animEffect>
                                  </p:childTnLst>
                                </p:cTn>
                              </p:par>
                              <p:par>
                                <p:cTn id="246" presetID="10" presetClass="entr" presetSubtype="0" fill="hold" grpId="0" nodeType="withEffect">
                                  <p:stCondLst>
                                    <p:cond delay="0"/>
                                  </p:stCondLst>
                                  <p:childTnLst>
                                    <p:set>
                                      <p:cBhvr>
                                        <p:cTn id="247" dur="1" fill="hold">
                                          <p:stCondLst>
                                            <p:cond delay="0"/>
                                          </p:stCondLst>
                                        </p:cTn>
                                        <p:tgtEl>
                                          <p:spTgt spid="64">
                                            <p:txEl>
                                              <p:pRg st="0" end="0"/>
                                            </p:txEl>
                                          </p:spTgt>
                                        </p:tgtEl>
                                        <p:attrNameLst>
                                          <p:attrName>style.visibility</p:attrName>
                                        </p:attrNameLst>
                                      </p:cBhvr>
                                      <p:to>
                                        <p:strVal val="visible"/>
                                      </p:to>
                                    </p:set>
                                    <p:animEffect transition="in" filter="fade">
                                      <p:cBhvr>
                                        <p:cTn id="248" dur="100"/>
                                        <p:tgtEl>
                                          <p:spTgt spid="64">
                                            <p:txEl>
                                              <p:pRg st="0" end="0"/>
                                            </p:txEl>
                                          </p:spTgt>
                                        </p:tgtEl>
                                      </p:cBhvr>
                                    </p:animEffect>
                                  </p:childTnLst>
                                </p:cTn>
                              </p:par>
                            </p:childTnLst>
                          </p:cTn>
                        </p:par>
                        <p:par>
                          <p:cTn id="249" fill="hold">
                            <p:stCondLst>
                              <p:cond delay="3500"/>
                            </p:stCondLst>
                            <p:childTnLst>
                              <p:par>
                                <p:cTn id="250" presetID="10" presetClass="entr" presetSubtype="0" fill="hold" grpId="0" nodeType="afterEffect">
                                  <p:stCondLst>
                                    <p:cond delay="0"/>
                                  </p:stCondLst>
                                  <p:childTnLst>
                                    <p:set>
                                      <p:cBhvr>
                                        <p:cTn id="251" dur="1" fill="hold">
                                          <p:stCondLst>
                                            <p:cond delay="0"/>
                                          </p:stCondLst>
                                        </p:cTn>
                                        <p:tgtEl>
                                          <p:spTgt spid="66">
                                            <p:bg/>
                                          </p:spTgt>
                                        </p:tgtEl>
                                        <p:attrNameLst>
                                          <p:attrName>style.visibility</p:attrName>
                                        </p:attrNameLst>
                                      </p:cBhvr>
                                      <p:to>
                                        <p:strVal val="visible"/>
                                      </p:to>
                                    </p:set>
                                    <p:animEffect transition="in" filter="fade">
                                      <p:cBhvr>
                                        <p:cTn id="252" dur="100"/>
                                        <p:tgtEl>
                                          <p:spTgt spid="66">
                                            <p:bg/>
                                          </p:spTgt>
                                        </p:tgtEl>
                                      </p:cBhvr>
                                    </p:animEffect>
                                  </p:childTnLst>
                                </p:cTn>
                              </p:par>
                              <p:par>
                                <p:cTn id="253" presetID="10" presetClass="entr" presetSubtype="0" fill="hold" grpId="0" nodeType="withEffect">
                                  <p:stCondLst>
                                    <p:cond delay="0"/>
                                  </p:stCondLst>
                                  <p:childTnLst>
                                    <p:set>
                                      <p:cBhvr>
                                        <p:cTn id="254" dur="1" fill="hold">
                                          <p:stCondLst>
                                            <p:cond delay="0"/>
                                          </p:stCondLst>
                                        </p:cTn>
                                        <p:tgtEl>
                                          <p:spTgt spid="66">
                                            <p:txEl>
                                              <p:pRg st="0" end="0"/>
                                            </p:txEl>
                                          </p:spTgt>
                                        </p:tgtEl>
                                        <p:attrNameLst>
                                          <p:attrName>style.visibility</p:attrName>
                                        </p:attrNameLst>
                                      </p:cBhvr>
                                      <p:to>
                                        <p:strVal val="visible"/>
                                      </p:to>
                                    </p:set>
                                    <p:animEffect transition="in" filter="fade">
                                      <p:cBhvr>
                                        <p:cTn id="255" dur="100"/>
                                        <p:tgtEl>
                                          <p:spTgt spid="66">
                                            <p:txEl>
                                              <p:pRg st="0" end="0"/>
                                            </p:txEl>
                                          </p:spTgt>
                                        </p:tgtEl>
                                      </p:cBhvr>
                                    </p:animEffect>
                                  </p:childTnLst>
                                </p:cTn>
                              </p:par>
                            </p:childTnLst>
                          </p:cTn>
                        </p:par>
                        <p:par>
                          <p:cTn id="256" fill="hold">
                            <p:stCondLst>
                              <p:cond delay="3600"/>
                            </p:stCondLst>
                            <p:childTnLst>
                              <p:par>
                                <p:cTn id="257" presetID="10" presetClass="entr" presetSubtype="0" fill="hold" grpId="0" nodeType="afterEffect">
                                  <p:stCondLst>
                                    <p:cond delay="0"/>
                                  </p:stCondLst>
                                  <p:childTnLst>
                                    <p:set>
                                      <p:cBhvr>
                                        <p:cTn id="258" dur="1" fill="hold">
                                          <p:stCondLst>
                                            <p:cond delay="0"/>
                                          </p:stCondLst>
                                        </p:cTn>
                                        <p:tgtEl>
                                          <p:spTgt spid="68">
                                            <p:bg/>
                                          </p:spTgt>
                                        </p:tgtEl>
                                        <p:attrNameLst>
                                          <p:attrName>style.visibility</p:attrName>
                                        </p:attrNameLst>
                                      </p:cBhvr>
                                      <p:to>
                                        <p:strVal val="visible"/>
                                      </p:to>
                                    </p:set>
                                    <p:animEffect transition="in" filter="fade">
                                      <p:cBhvr>
                                        <p:cTn id="259" dur="100"/>
                                        <p:tgtEl>
                                          <p:spTgt spid="68">
                                            <p:bg/>
                                          </p:spTgt>
                                        </p:tgtEl>
                                      </p:cBhvr>
                                    </p:animEffect>
                                  </p:childTnLst>
                                </p:cTn>
                              </p:par>
                              <p:par>
                                <p:cTn id="260" presetID="10" presetClass="entr" presetSubtype="0" fill="hold" grpId="0" nodeType="withEffect">
                                  <p:stCondLst>
                                    <p:cond delay="0"/>
                                  </p:stCondLst>
                                  <p:childTnLst>
                                    <p:set>
                                      <p:cBhvr>
                                        <p:cTn id="261" dur="1" fill="hold">
                                          <p:stCondLst>
                                            <p:cond delay="0"/>
                                          </p:stCondLst>
                                        </p:cTn>
                                        <p:tgtEl>
                                          <p:spTgt spid="68">
                                            <p:txEl>
                                              <p:pRg st="0" end="0"/>
                                            </p:txEl>
                                          </p:spTgt>
                                        </p:tgtEl>
                                        <p:attrNameLst>
                                          <p:attrName>style.visibility</p:attrName>
                                        </p:attrNameLst>
                                      </p:cBhvr>
                                      <p:to>
                                        <p:strVal val="visible"/>
                                      </p:to>
                                    </p:set>
                                    <p:animEffect transition="in" filter="fade">
                                      <p:cBhvr>
                                        <p:cTn id="262" dur="100"/>
                                        <p:tgtEl>
                                          <p:spTgt spid="68">
                                            <p:txEl>
                                              <p:pRg st="0" end="0"/>
                                            </p:txEl>
                                          </p:spTgt>
                                        </p:tgtEl>
                                      </p:cBhvr>
                                    </p:animEffect>
                                  </p:childTnLst>
                                </p:cTn>
                              </p:par>
                            </p:childTnLst>
                          </p:cTn>
                        </p:par>
                        <p:par>
                          <p:cTn id="263" fill="hold">
                            <p:stCondLst>
                              <p:cond delay="3700"/>
                            </p:stCondLst>
                            <p:childTnLst>
                              <p:par>
                                <p:cTn id="264" presetID="10" presetClass="entr" presetSubtype="0" fill="hold" grpId="0" nodeType="afterEffect">
                                  <p:stCondLst>
                                    <p:cond delay="0"/>
                                  </p:stCondLst>
                                  <p:childTnLst>
                                    <p:set>
                                      <p:cBhvr>
                                        <p:cTn id="265" dur="1" fill="hold">
                                          <p:stCondLst>
                                            <p:cond delay="0"/>
                                          </p:stCondLst>
                                        </p:cTn>
                                        <p:tgtEl>
                                          <p:spTgt spid="70">
                                            <p:bg/>
                                          </p:spTgt>
                                        </p:tgtEl>
                                        <p:attrNameLst>
                                          <p:attrName>style.visibility</p:attrName>
                                        </p:attrNameLst>
                                      </p:cBhvr>
                                      <p:to>
                                        <p:strVal val="visible"/>
                                      </p:to>
                                    </p:set>
                                    <p:animEffect transition="in" filter="fade">
                                      <p:cBhvr>
                                        <p:cTn id="266" dur="100"/>
                                        <p:tgtEl>
                                          <p:spTgt spid="70">
                                            <p:bg/>
                                          </p:spTgt>
                                        </p:tgtEl>
                                      </p:cBhvr>
                                    </p:animEffect>
                                  </p:childTnLst>
                                </p:cTn>
                              </p:par>
                              <p:par>
                                <p:cTn id="267" presetID="10" presetClass="entr" presetSubtype="0" fill="hold" grpId="0" nodeType="withEffect">
                                  <p:stCondLst>
                                    <p:cond delay="0"/>
                                  </p:stCondLst>
                                  <p:childTnLst>
                                    <p:set>
                                      <p:cBhvr>
                                        <p:cTn id="268" dur="1" fill="hold">
                                          <p:stCondLst>
                                            <p:cond delay="0"/>
                                          </p:stCondLst>
                                        </p:cTn>
                                        <p:tgtEl>
                                          <p:spTgt spid="70">
                                            <p:txEl>
                                              <p:pRg st="0" end="0"/>
                                            </p:txEl>
                                          </p:spTgt>
                                        </p:tgtEl>
                                        <p:attrNameLst>
                                          <p:attrName>style.visibility</p:attrName>
                                        </p:attrNameLst>
                                      </p:cBhvr>
                                      <p:to>
                                        <p:strVal val="visible"/>
                                      </p:to>
                                    </p:set>
                                    <p:animEffect transition="in" filter="fade">
                                      <p:cBhvr>
                                        <p:cTn id="269" dur="100"/>
                                        <p:tgtEl>
                                          <p:spTgt spid="70">
                                            <p:txEl>
                                              <p:pRg st="0" end="0"/>
                                            </p:txEl>
                                          </p:spTgt>
                                        </p:tgtEl>
                                      </p:cBhvr>
                                    </p:animEffect>
                                  </p:childTnLst>
                                </p:cTn>
                              </p:par>
                            </p:childTnLst>
                          </p:cTn>
                        </p:par>
                        <p:par>
                          <p:cTn id="270" fill="hold">
                            <p:stCondLst>
                              <p:cond delay="3800"/>
                            </p:stCondLst>
                            <p:childTnLst>
                              <p:par>
                                <p:cTn id="271" presetID="10" presetClass="entr" presetSubtype="0" fill="hold" grpId="0" nodeType="afterEffect">
                                  <p:stCondLst>
                                    <p:cond delay="0"/>
                                  </p:stCondLst>
                                  <p:childTnLst>
                                    <p:set>
                                      <p:cBhvr>
                                        <p:cTn id="272" dur="1" fill="hold">
                                          <p:stCondLst>
                                            <p:cond delay="0"/>
                                          </p:stCondLst>
                                        </p:cTn>
                                        <p:tgtEl>
                                          <p:spTgt spid="72">
                                            <p:bg/>
                                          </p:spTgt>
                                        </p:tgtEl>
                                        <p:attrNameLst>
                                          <p:attrName>style.visibility</p:attrName>
                                        </p:attrNameLst>
                                      </p:cBhvr>
                                      <p:to>
                                        <p:strVal val="visible"/>
                                      </p:to>
                                    </p:set>
                                    <p:animEffect transition="in" filter="fade">
                                      <p:cBhvr>
                                        <p:cTn id="273" dur="100"/>
                                        <p:tgtEl>
                                          <p:spTgt spid="72">
                                            <p:bg/>
                                          </p:spTgt>
                                        </p:tgtEl>
                                      </p:cBhvr>
                                    </p:animEffect>
                                  </p:childTnLst>
                                </p:cTn>
                              </p:par>
                              <p:par>
                                <p:cTn id="274" presetID="10" presetClass="entr" presetSubtype="0" fill="hold" grpId="0" nodeType="withEffect">
                                  <p:stCondLst>
                                    <p:cond delay="0"/>
                                  </p:stCondLst>
                                  <p:childTnLst>
                                    <p:set>
                                      <p:cBhvr>
                                        <p:cTn id="275" dur="1" fill="hold">
                                          <p:stCondLst>
                                            <p:cond delay="0"/>
                                          </p:stCondLst>
                                        </p:cTn>
                                        <p:tgtEl>
                                          <p:spTgt spid="72">
                                            <p:txEl>
                                              <p:pRg st="0" end="0"/>
                                            </p:txEl>
                                          </p:spTgt>
                                        </p:tgtEl>
                                        <p:attrNameLst>
                                          <p:attrName>style.visibility</p:attrName>
                                        </p:attrNameLst>
                                      </p:cBhvr>
                                      <p:to>
                                        <p:strVal val="visible"/>
                                      </p:to>
                                    </p:set>
                                    <p:animEffect transition="in" filter="fade">
                                      <p:cBhvr>
                                        <p:cTn id="276" dur="100"/>
                                        <p:tgtEl>
                                          <p:spTgt spid="72">
                                            <p:txEl>
                                              <p:pRg st="0" end="0"/>
                                            </p:txEl>
                                          </p:spTgt>
                                        </p:tgtEl>
                                      </p:cBhvr>
                                    </p:animEffect>
                                  </p:childTnLst>
                                </p:cTn>
                              </p:par>
                              <p:par>
                                <p:cTn id="277" presetID="10" presetClass="entr" presetSubtype="0" fill="hold" grpId="0" nodeType="withEffect">
                                  <p:stCondLst>
                                    <p:cond delay="0"/>
                                  </p:stCondLst>
                                  <p:childTnLst>
                                    <p:set>
                                      <p:cBhvr>
                                        <p:cTn id="278" dur="1" fill="hold">
                                          <p:stCondLst>
                                            <p:cond delay="0"/>
                                          </p:stCondLst>
                                        </p:cTn>
                                        <p:tgtEl>
                                          <p:spTgt spid="74">
                                            <p:bg/>
                                          </p:spTgt>
                                        </p:tgtEl>
                                        <p:attrNameLst>
                                          <p:attrName>style.visibility</p:attrName>
                                        </p:attrNameLst>
                                      </p:cBhvr>
                                      <p:to>
                                        <p:strVal val="visible"/>
                                      </p:to>
                                    </p:set>
                                    <p:animEffect transition="in" filter="fade">
                                      <p:cBhvr>
                                        <p:cTn id="279" dur="100"/>
                                        <p:tgtEl>
                                          <p:spTgt spid="74">
                                            <p:bg/>
                                          </p:spTgt>
                                        </p:tgtEl>
                                      </p:cBhvr>
                                    </p:animEffect>
                                  </p:childTnLst>
                                </p:cTn>
                              </p:par>
                              <p:par>
                                <p:cTn id="280" presetID="10" presetClass="entr" presetSubtype="0" fill="hold" grpId="0" nodeType="withEffect">
                                  <p:stCondLst>
                                    <p:cond delay="0"/>
                                  </p:stCondLst>
                                  <p:childTnLst>
                                    <p:set>
                                      <p:cBhvr>
                                        <p:cTn id="281" dur="1" fill="hold">
                                          <p:stCondLst>
                                            <p:cond delay="0"/>
                                          </p:stCondLst>
                                        </p:cTn>
                                        <p:tgtEl>
                                          <p:spTgt spid="74">
                                            <p:txEl>
                                              <p:pRg st="0" end="0"/>
                                            </p:txEl>
                                          </p:spTgt>
                                        </p:tgtEl>
                                        <p:attrNameLst>
                                          <p:attrName>style.visibility</p:attrName>
                                        </p:attrNameLst>
                                      </p:cBhvr>
                                      <p:to>
                                        <p:strVal val="visible"/>
                                      </p:to>
                                    </p:set>
                                    <p:animEffect transition="in" filter="fade">
                                      <p:cBhvr>
                                        <p:cTn id="282" dur="100"/>
                                        <p:tgtEl>
                                          <p:spTgt spid="74">
                                            <p:txEl>
                                              <p:pRg st="0" end="0"/>
                                            </p:txEl>
                                          </p:spTgt>
                                        </p:tgtEl>
                                      </p:cBhvr>
                                    </p:animEffect>
                                  </p:childTnLst>
                                </p:cTn>
                              </p:par>
                            </p:childTnLst>
                          </p:cTn>
                        </p:par>
                        <p:par>
                          <p:cTn id="283" fill="hold">
                            <p:stCondLst>
                              <p:cond delay="3900"/>
                            </p:stCondLst>
                            <p:childTnLst>
                              <p:par>
                                <p:cTn id="284" presetID="10" presetClass="entr" presetSubtype="0" fill="hold" grpId="0" nodeType="afterEffect">
                                  <p:stCondLst>
                                    <p:cond delay="0"/>
                                  </p:stCondLst>
                                  <p:childTnLst>
                                    <p:set>
                                      <p:cBhvr>
                                        <p:cTn id="285" dur="1" fill="hold">
                                          <p:stCondLst>
                                            <p:cond delay="0"/>
                                          </p:stCondLst>
                                        </p:cTn>
                                        <p:tgtEl>
                                          <p:spTgt spid="76">
                                            <p:bg/>
                                          </p:spTgt>
                                        </p:tgtEl>
                                        <p:attrNameLst>
                                          <p:attrName>style.visibility</p:attrName>
                                        </p:attrNameLst>
                                      </p:cBhvr>
                                      <p:to>
                                        <p:strVal val="visible"/>
                                      </p:to>
                                    </p:set>
                                    <p:animEffect transition="in" filter="fade">
                                      <p:cBhvr>
                                        <p:cTn id="286" dur="100"/>
                                        <p:tgtEl>
                                          <p:spTgt spid="76">
                                            <p:bg/>
                                          </p:spTgt>
                                        </p:tgtEl>
                                      </p:cBhvr>
                                    </p:animEffect>
                                  </p:childTnLst>
                                </p:cTn>
                              </p:par>
                              <p:par>
                                <p:cTn id="287" presetID="10" presetClass="entr" presetSubtype="0" fill="hold" grpId="0" nodeType="withEffect">
                                  <p:stCondLst>
                                    <p:cond delay="0"/>
                                  </p:stCondLst>
                                  <p:childTnLst>
                                    <p:set>
                                      <p:cBhvr>
                                        <p:cTn id="288" dur="1" fill="hold">
                                          <p:stCondLst>
                                            <p:cond delay="0"/>
                                          </p:stCondLst>
                                        </p:cTn>
                                        <p:tgtEl>
                                          <p:spTgt spid="76">
                                            <p:txEl>
                                              <p:pRg st="0" end="0"/>
                                            </p:txEl>
                                          </p:spTgt>
                                        </p:tgtEl>
                                        <p:attrNameLst>
                                          <p:attrName>style.visibility</p:attrName>
                                        </p:attrNameLst>
                                      </p:cBhvr>
                                      <p:to>
                                        <p:strVal val="visible"/>
                                      </p:to>
                                    </p:set>
                                    <p:animEffect transition="in" filter="fade">
                                      <p:cBhvr>
                                        <p:cTn id="289" dur="100"/>
                                        <p:tgtEl>
                                          <p:spTgt spid="7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8" grpId="0" build="p" animBg="1"/>
      <p:bldP spid="10" grpId="0" build="p" animBg="1"/>
      <p:bldP spid="12" grpId="0" uiExpand="1" build="p" animBg="1"/>
      <p:bldP spid="14" grpId="0" uiExpand="1" build="p" animBg="1"/>
      <p:bldP spid="16" grpId="0" uiExpand="1" build="p" animBg="1"/>
      <p:bldP spid="18" grpId="0" uiExpand="1" build="p" animBg="1"/>
      <p:bldP spid="20" grpId="0" uiExpand="1" build="p" animBg="1"/>
      <p:bldP spid="22" grpId="0" build="p" animBg="1"/>
      <p:bldP spid="24" grpId="0" uiExpand="1" build="p" animBg="1"/>
      <p:bldP spid="4" grpId="0" uiExpand="1" build="p" animBg="1"/>
      <p:bldP spid="7" grpId="0" uiExpand="1" build="p" animBg="1"/>
      <p:bldP spid="9" grpId="0" build="p" animBg="1"/>
      <p:bldP spid="11" grpId="0" build="p" animBg="1"/>
      <p:bldP spid="13" grpId="0" build="p" animBg="1"/>
      <p:bldP spid="26" grpId="0" build="p" animBg="1"/>
      <p:bldP spid="28" grpId="0" build="p" animBg="1"/>
      <p:bldP spid="30" grpId="0" uiExpand="1" build="p" animBg="1"/>
      <p:bldP spid="32" grpId="0" uiExpand="1" build="p" animBg="1"/>
      <p:bldP spid="34" grpId="0" uiExpand="1" build="p" animBg="1"/>
      <p:bldP spid="36" grpId="0" uiExpand="1" build="p" animBg="1"/>
      <p:bldP spid="38" grpId="0" uiExpand="1" build="p" animBg="1"/>
      <p:bldP spid="40" grpId="0" uiExpand="1" build="p" animBg="1"/>
      <p:bldP spid="42" grpId="0" uiExpand="1" build="p" animBg="1"/>
      <p:bldP spid="44" grpId="0" uiExpand="1" build="p" animBg="1"/>
      <p:bldP spid="46" grpId="0" uiExpand="1" build="p" animBg="1"/>
      <p:bldP spid="48" grpId="0" uiExpand="1" build="p" animBg="1"/>
      <p:bldP spid="50" grpId="0" uiExpand="1" build="p" animBg="1"/>
      <p:bldP spid="52" grpId="0" uiExpand="1" build="p" animBg="1"/>
      <p:bldP spid="54" grpId="0" uiExpand="1" build="p" animBg="1"/>
      <p:bldP spid="56" grpId="0" uiExpand="1" build="p" animBg="1"/>
      <p:bldP spid="58" grpId="0" uiExpand="1" build="p" animBg="1"/>
      <p:bldP spid="60" grpId="0" uiExpand="1" build="p" animBg="1"/>
      <p:bldP spid="62" grpId="0" uiExpand="1" build="p" animBg="1"/>
      <p:bldP spid="64" grpId="0" uiExpand="1" build="p" animBg="1"/>
      <p:bldP spid="66" grpId="0" uiExpand="1" build="p" animBg="1"/>
      <p:bldP spid="68" grpId="0" uiExpand="1" build="p" animBg="1"/>
      <p:bldP spid="70" grpId="0" uiExpand="1" build="p" animBg="1"/>
      <p:bldP spid="72" grpId="0" uiExpand="1" build="p" animBg="1"/>
      <p:bldP spid="74" grpId="0" uiExpand="1" build="p" animBg="1"/>
      <p:bldP spid="76"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6CF4C3C-654D-474E-B64F-7873D28E4033}"/>
              </a:ext>
            </a:extLst>
          </p:cNvPr>
          <p:cNvPicPr>
            <a:picLocks noGrp="1" noRot="1" noChangeAspect="1" noMove="1" noResize="1" noEditPoints="1" noAdjustHandles="1" noChangeArrowheads="1" noChangeShapeType="1" noCrop="1"/>
          </p:cNvPicPr>
          <p:nvPr/>
        </p:nvPicPr>
        <p:blipFill>
          <a:blip r:embed="rId3"/>
          <a:stretch>
            <a:fillRect/>
          </a:stretch>
        </p:blipFill>
        <p:spPr>
          <a:xfrm>
            <a:off x="406342" y="0"/>
            <a:ext cx="11544416" cy="6858000"/>
          </a:xfrm>
          <a:prstGeom prst="rect">
            <a:avLst/>
          </a:prstGeom>
        </p:spPr>
      </p:pic>
      <p:sp>
        <p:nvSpPr>
          <p:cNvPr id="15" name="Rectangle 14">
            <a:extLst>
              <a:ext uri="{FF2B5EF4-FFF2-40B4-BE49-F238E27FC236}">
                <a16:creationId xmlns:a16="http://schemas.microsoft.com/office/drawing/2014/main" id="{CBBD08EC-1B12-40D9-9373-B77A0EF6DA29}"/>
              </a:ext>
            </a:extLst>
          </p:cNvPr>
          <p:cNvSpPr/>
          <p:nvPr/>
        </p:nvSpPr>
        <p:spPr>
          <a:xfrm>
            <a:off x="2948939" y="39064"/>
            <a:ext cx="2161541" cy="347337"/>
          </a:xfrm>
          <a:prstGeom prst="rect">
            <a:avLst/>
          </a:prstGeom>
          <a:solidFill>
            <a:schemeClr val="bg2">
              <a:alpha val="60000"/>
            </a:schemeClr>
          </a:solidFill>
          <a:ln w="38100" cap="flat" cmpd="sng" algn="ctr">
            <a:solidFill>
              <a:schemeClr val="tx1"/>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sp>
        <p:nvSpPr>
          <p:cNvPr id="17" name="Rectangle 16">
            <a:extLst>
              <a:ext uri="{FF2B5EF4-FFF2-40B4-BE49-F238E27FC236}">
                <a16:creationId xmlns:a16="http://schemas.microsoft.com/office/drawing/2014/main" id="{0F7B72A0-DD47-4DED-A50C-80E2C4FB8962}"/>
              </a:ext>
            </a:extLst>
          </p:cNvPr>
          <p:cNvSpPr/>
          <p:nvPr/>
        </p:nvSpPr>
        <p:spPr>
          <a:xfrm>
            <a:off x="10916920" y="39064"/>
            <a:ext cx="892651" cy="371047"/>
          </a:xfrm>
          <a:prstGeom prst="rect">
            <a:avLst/>
          </a:prstGeom>
          <a:solidFill>
            <a:schemeClr val="bg2">
              <a:alpha val="60000"/>
            </a:schemeClr>
          </a:solidFill>
          <a:ln w="38100" cap="flat" cmpd="sng" algn="ctr">
            <a:solidFill>
              <a:schemeClr val="tx1"/>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sp>
        <p:nvSpPr>
          <p:cNvPr id="19" name="Rectangle 18">
            <a:extLst>
              <a:ext uri="{FF2B5EF4-FFF2-40B4-BE49-F238E27FC236}">
                <a16:creationId xmlns:a16="http://schemas.microsoft.com/office/drawing/2014/main" id="{F9E39F52-C3DD-471F-B22B-A87354DD2573}"/>
              </a:ext>
            </a:extLst>
          </p:cNvPr>
          <p:cNvSpPr/>
          <p:nvPr/>
        </p:nvSpPr>
        <p:spPr>
          <a:xfrm>
            <a:off x="727999" y="490538"/>
            <a:ext cx="2320001" cy="334932"/>
          </a:xfrm>
          <a:prstGeom prst="rect">
            <a:avLst/>
          </a:prstGeom>
          <a:solidFill>
            <a:schemeClr val="bg2">
              <a:alpha val="60000"/>
            </a:schemeClr>
          </a:solidFill>
          <a:ln w="38100" cap="flat" cmpd="sng" algn="ctr">
            <a:solidFill>
              <a:schemeClr val="tx1"/>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sp>
        <p:nvSpPr>
          <p:cNvPr id="21" name="Rectangle 20">
            <a:extLst>
              <a:ext uri="{FF2B5EF4-FFF2-40B4-BE49-F238E27FC236}">
                <a16:creationId xmlns:a16="http://schemas.microsoft.com/office/drawing/2014/main" id="{80B14A07-89C5-4A50-91B6-68784A1365F6}"/>
              </a:ext>
            </a:extLst>
          </p:cNvPr>
          <p:cNvSpPr/>
          <p:nvPr/>
        </p:nvSpPr>
        <p:spPr>
          <a:xfrm>
            <a:off x="8991748" y="495996"/>
            <a:ext cx="2817823" cy="334932"/>
          </a:xfrm>
          <a:prstGeom prst="rect">
            <a:avLst/>
          </a:prstGeom>
          <a:solidFill>
            <a:schemeClr val="bg2">
              <a:alpha val="60000"/>
            </a:schemeClr>
          </a:solidFill>
          <a:ln w="38100" cap="flat" cmpd="sng" algn="ctr">
            <a:solidFill>
              <a:schemeClr val="tx1"/>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sp>
        <p:nvSpPr>
          <p:cNvPr id="23" name="Rectangle 22">
            <a:extLst>
              <a:ext uri="{FF2B5EF4-FFF2-40B4-BE49-F238E27FC236}">
                <a16:creationId xmlns:a16="http://schemas.microsoft.com/office/drawing/2014/main" id="{758A9D77-E127-4F6A-A8C3-7B88898F3EC4}"/>
              </a:ext>
            </a:extLst>
          </p:cNvPr>
          <p:cNvSpPr/>
          <p:nvPr/>
        </p:nvSpPr>
        <p:spPr>
          <a:xfrm>
            <a:off x="591336" y="894743"/>
            <a:ext cx="6495264" cy="334932"/>
          </a:xfrm>
          <a:prstGeom prst="rect">
            <a:avLst/>
          </a:prstGeom>
          <a:solidFill>
            <a:schemeClr val="bg2">
              <a:alpha val="60000"/>
            </a:schemeClr>
          </a:solidFill>
          <a:ln w="38100" cap="flat" cmpd="sng" algn="ctr">
            <a:solidFill>
              <a:schemeClr val="tx1"/>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sp>
        <p:nvSpPr>
          <p:cNvPr id="27" name="Rectangle 26">
            <a:extLst>
              <a:ext uri="{FF2B5EF4-FFF2-40B4-BE49-F238E27FC236}">
                <a16:creationId xmlns:a16="http://schemas.microsoft.com/office/drawing/2014/main" id="{0BFBAD08-88EC-4685-8442-E94AB457ECFC}"/>
              </a:ext>
            </a:extLst>
          </p:cNvPr>
          <p:cNvSpPr/>
          <p:nvPr/>
        </p:nvSpPr>
        <p:spPr>
          <a:xfrm>
            <a:off x="2681287" y="1364613"/>
            <a:ext cx="1731385" cy="350718"/>
          </a:xfrm>
          <a:prstGeom prst="rect">
            <a:avLst/>
          </a:prstGeom>
          <a:solidFill>
            <a:schemeClr val="bg2">
              <a:alpha val="60000"/>
            </a:schemeClr>
          </a:solidFill>
          <a:ln w="38100" cap="flat" cmpd="sng" algn="ctr">
            <a:solidFill>
              <a:schemeClr val="tx1"/>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sp>
        <p:nvSpPr>
          <p:cNvPr id="29" name="Rectangle 28">
            <a:extLst>
              <a:ext uri="{FF2B5EF4-FFF2-40B4-BE49-F238E27FC236}">
                <a16:creationId xmlns:a16="http://schemas.microsoft.com/office/drawing/2014/main" id="{92CDE629-E85C-4F7E-B260-2C3EF2EF7458}"/>
              </a:ext>
            </a:extLst>
          </p:cNvPr>
          <p:cNvSpPr/>
          <p:nvPr/>
        </p:nvSpPr>
        <p:spPr>
          <a:xfrm>
            <a:off x="9363747" y="1364613"/>
            <a:ext cx="1195669" cy="344853"/>
          </a:xfrm>
          <a:prstGeom prst="rect">
            <a:avLst/>
          </a:prstGeom>
          <a:solidFill>
            <a:schemeClr val="bg2">
              <a:alpha val="60000"/>
            </a:schemeClr>
          </a:solidFill>
          <a:ln w="38100" cap="flat" cmpd="sng" algn="ctr">
            <a:solidFill>
              <a:schemeClr val="tx1"/>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sp>
        <p:nvSpPr>
          <p:cNvPr id="31" name="Rectangle 30">
            <a:extLst>
              <a:ext uri="{FF2B5EF4-FFF2-40B4-BE49-F238E27FC236}">
                <a16:creationId xmlns:a16="http://schemas.microsoft.com/office/drawing/2014/main" id="{ADC23F92-681E-4E3D-B247-7B0D5C84CCA0}"/>
              </a:ext>
            </a:extLst>
          </p:cNvPr>
          <p:cNvSpPr/>
          <p:nvPr/>
        </p:nvSpPr>
        <p:spPr>
          <a:xfrm>
            <a:off x="1935317" y="1823688"/>
            <a:ext cx="7791609" cy="324518"/>
          </a:xfrm>
          <a:prstGeom prst="rect">
            <a:avLst/>
          </a:prstGeom>
          <a:solidFill>
            <a:schemeClr val="bg2">
              <a:alpha val="60000"/>
            </a:schemeClr>
          </a:solidFill>
          <a:ln w="38100" cap="flat" cmpd="sng" algn="ctr">
            <a:solidFill>
              <a:schemeClr val="tx1"/>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sp>
        <p:nvSpPr>
          <p:cNvPr id="33" name="Rectangle 32">
            <a:extLst>
              <a:ext uri="{FF2B5EF4-FFF2-40B4-BE49-F238E27FC236}">
                <a16:creationId xmlns:a16="http://schemas.microsoft.com/office/drawing/2014/main" id="{E86AF587-C660-4D68-986F-EF21E9BEDF88}"/>
              </a:ext>
            </a:extLst>
          </p:cNvPr>
          <p:cNvSpPr/>
          <p:nvPr/>
        </p:nvSpPr>
        <p:spPr>
          <a:xfrm>
            <a:off x="8844280" y="2647863"/>
            <a:ext cx="1605270" cy="324518"/>
          </a:xfrm>
          <a:prstGeom prst="rect">
            <a:avLst/>
          </a:prstGeom>
          <a:solidFill>
            <a:schemeClr val="bg2">
              <a:alpha val="60000"/>
            </a:schemeClr>
          </a:solidFill>
          <a:ln w="38100" cap="flat" cmpd="sng" algn="ctr">
            <a:solidFill>
              <a:schemeClr val="tx1"/>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sp>
        <p:nvSpPr>
          <p:cNvPr id="6" name="Rectangle 5">
            <a:extLst>
              <a:ext uri="{FF2B5EF4-FFF2-40B4-BE49-F238E27FC236}">
                <a16:creationId xmlns:a16="http://schemas.microsoft.com/office/drawing/2014/main" id="{21A47B8E-AB3F-483F-98B0-943F097E4680}"/>
              </a:ext>
            </a:extLst>
          </p:cNvPr>
          <p:cNvSpPr/>
          <p:nvPr/>
        </p:nvSpPr>
        <p:spPr>
          <a:xfrm>
            <a:off x="931545" y="78105"/>
            <a:ext cx="1952625" cy="277495"/>
          </a:xfrm>
          <a:prstGeom prst="rect">
            <a:avLst/>
          </a:prstGeom>
          <a:solidFill>
            <a:srgbClr val="000000">
              <a:alpha val="50196"/>
            </a:srgbClr>
          </a:solid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1</a:t>
            </a:r>
          </a:p>
        </p:txBody>
      </p:sp>
      <p:sp>
        <p:nvSpPr>
          <p:cNvPr id="8" name="Rectangle 7">
            <a:extLst>
              <a:ext uri="{FF2B5EF4-FFF2-40B4-BE49-F238E27FC236}">
                <a16:creationId xmlns:a16="http://schemas.microsoft.com/office/drawing/2014/main" id="{FBA027A1-B280-4FD7-9D38-105D2152FFEB}"/>
              </a:ext>
            </a:extLst>
          </p:cNvPr>
          <p:cNvSpPr/>
          <p:nvPr/>
        </p:nvSpPr>
        <p:spPr>
          <a:xfrm>
            <a:off x="2985135" y="78105"/>
            <a:ext cx="579120" cy="277495"/>
          </a:xfrm>
          <a:prstGeom prst="rect">
            <a:avLst/>
          </a:prstGeom>
          <a:solidFill>
            <a:srgbClr val="000000">
              <a:alpha val="50196"/>
            </a:srgbClr>
          </a:solid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2</a:t>
            </a:r>
          </a:p>
        </p:txBody>
      </p:sp>
      <p:sp>
        <p:nvSpPr>
          <p:cNvPr id="16" name="Rectangle 15">
            <a:extLst>
              <a:ext uri="{FF2B5EF4-FFF2-40B4-BE49-F238E27FC236}">
                <a16:creationId xmlns:a16="http://schemas.microsoft.com/office/drawing/2014/main" id="{3DCF4D63-C9CF-40FB-AEA7-41EBD2B12311}"/>
              </a:ext>
            </a:extLst>
          </p:cNvPr>
          <p:cNvSpPr/>
          <p:nvPr/>
        </p:nvSpPr>
        <p:spPr>
          <a:xfrm>
            <a:off x="10956999" y="91440"/>
            <a:ext cx="163720" cy="277495"/>
          </a:xfrm>
          <a:prstGeom prst="rect">
            <a:avLst/>
          </a:prstGeom>
          <a:solidFill>
            <a:srgbClr val="000000">
              <a:alpha val="50196"/>
            </a:srgbClr>
          </a:solid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3</a:t>
            </a:r>
          </a:p>
        </p:txBody>
      </p:sp>
      <p:sp>
        <p:nvSpPr>
          <p:cNvPr id="22" name="Rectangle 21">
            <a:extLst>
              <a:ext uri="{FF2B5EF4-FFF2-40B4-BE49-F238E27FC236}">
                <a16:creationId xmlns:a16="http://schemas.microsoft.com/office/drawing/2014/main" id="{79D33349-4085-4313-89AA-F0475E3F78A3}"/>
              </a:ext>
            </a:extLst>
          </p:cNvPr>
          <p:cNvSpPr/>
          <p:nvPr/>
        </p:nvSpPr>
        <p:spPr>
          <a:xfrm>
            <a:off x="773431" y="522605"/>
            <a:ext cx="933450" cy="277495"/>
          </a:xfrm>
          <a:prstGeom prst="rect">
            <a:avLst/>
          </a:prstGeom>
          <a:solidFill>
            <a:srgbClr val="000000">
              <a:alpha val="50196"/>
            </a:srgbClr>
          </a:solid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4</a:t>
            </a:r>
          </a:p>
        </p:txBody>
      </p:sp>
      <p:sp>
        <p:nvSpPr>
          <p:cNvPr id="4" name="Rectangle 3">
            <a:extLst>
              <a:ext uri="{FF2B5EF4-FFF2-40B4-BE49-F238E27FC236}">
                <a16:creationId xmlns:a16="http://schemas.microsoft.com/office/drawing/2014/main" id="{3C2C47A4-25C1-4D9B-BEAF-7A7D005DDC76}"/>
              </a:ext>
            </a:extLst>
          </p:cNvPr>
          <p:cNvSpPr/>
          <p:nvPr/>
        </p:nvSpPr>
        <p:spPr>
          <a:xfrm>
            <a:off x="9048749" y="521335"/>
            <a:ext cx="629996" cy="277495"/>
          </a:xfrm>
          <a:prstGeom prst="rect">
            <a:avLst/>
          </a:prstGeom>
          <a:solidFill>
            <a:srgbClr val="000000">
              <a:alpha val="50196"/>
            </a:srgbClr>
          </a:solid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5</a:t>
            </a:r>
          </a:p>
        </p:txBody>
      </p:sp>
      <p:sp>
        <p:nvSpPr>
          <p:cNvPr id="28" name="Rectangle 27">
            <a:extLst>
              <a:ext uri="{FF2B5EF4-FFF2-40B4-BE49-F238E27FC236}">
                <a16:creationId xmlns:a16="http://schemas.microsoft.com/office/drawing/2014/main" id="{799B0002-9312-46C0-BC7D-2A4F6972BC20}"/>
              </a:ext>
            </a:extLst>
          </p:cNvPr>
          <p:cNvSpPr/>
          <p:nvPr/>
        </p:nvSpPr>
        <p:spPr>
          <a:xfrm>
            <a:off x="630556" y="916940"/>
            <a:ext cx="598169" cy="277495"/>
          </a:xfrm>
          <a:prstGeom prst="rect">
            <a:avLst/>
          </a:prstGeom>
          <a:solidFill>
            <a:srgbClr val="000000">
              <a:alpha val="50196"/>
            </a:srgbClr>
          </a:solid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6</a:t>
            </a:r>
          </a:p>
        </p:txBody>
      </p:sp>
      <p:sp>
        <p:nvSpPr>
          <p:cNvPr id="44" name="Rectangle 43">
            <a:extLst>
              <a:ext uri="{FF2B5EF4-FFF2-40B4-BE49-F238E27FC236}">
                <a16:creationId xmlns:a16="http://schemas.microsoft.com/office/drawing/2014/main" id="{86AAB37C-56BC-4B78-A06D-F5A8F978FB42}"/>
              </a:ext>
            </a:extLst>
          </p:cNvPr>
          <p:cNvSpPr/>
          <p:nvPr/>
        </p:nvSpPr>
        <p:spPr>
          <a:xfrm>
            <a:off x="1907856" y="1411257"/>
            <a:ext cx="773431" cy="277495"/>
          </a:xfrm>
          <a:prstGeom prst="rect">
            <a:avLst/>
          </a:prstGeom>
          <a:solidFill>
            <a:srgbClr val="000000">
              <a:alpha val="50196"/>
            </a:srgbClr>
          </a:solid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7</a:t>
            </a:r>
          </a:p>
        </p:txBody>
      </p:sp>
      <p:sp>
        <p:nvSpPr>
          <p:cNvPr id="46" name="Rectangle 45">
            <a:extLst>
              <a:ext uri="{FF2B5EF4-FFF2-40B4-BE49-F238E27FC236}">
                <a16:creationId xmlns:a16="http://schemas.microsoft.com/office/drawing/2014/main" id="{918F7AD1-5E30-427E-A18D-620B18EE9335}"/>
              </a:ext>
            </a:extLst>
          </p:cNvPr>
          <p:cNvSpPr/>
          <p:nvPr/>
        </p:nvSpPr>
        <p:spPr>
          <a:xfrm>
            <a:off x="2726429" y="1411256"/>
            <a:ext cx="923551" cy="277495"/>
          </a:xfrm>
          <a:prstGeom prst="rect">
            <a:avLst/>
          </a:prstGeom>
          <a:solidFill>
            <a:srgbClr val="000000">
              <a:alpha val="50196"/>
            </a:srgbClr>
          </a:solid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8</a:t>
            </a:r>
          </a:p>
        </p:txBody>
      </p:sp>
      <p:sp>
        <p:nvSpPr>
          <p:cNvPr id="50" name="Rectangle 49">
            <a:extLst>
              <a:ext uri="{FF2B5EF4-FFF2-40B4-BE49-F238E27FC236}">
                <a16:creationId xmlns:a16="http://schemas.microsoft.com/office/drawing/2014/main" id="{C5B3CF5D-06A0-4137-AB7A-8E4D0E20F7D3}"/>
              </a:ext>
            </a:extLst>
          </p:cNvPr>
          <p:cNvSpPr/>
          <p:nvPr/>
        </p:nvSpPr>
        <p:spPr>
          <a:xfrm>
            <a:off x="9421429" y="1406875"/>
            <a:ext cx="602617" cy="277495"/>
          </a:xfrm>
          <a:prstGeom prst="rect">
            <a:avLst/>
          </a:prstGeom>
          <a:solidFill>
            <a:srgbClr val="000000">
              <a:alpha val="50196"/>
            </a:srgbClr>
          </a:solid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dirty="0"/>
              <a:t>9</a:t>
            </a:r>
          </a:p>
        </p:txBody>
      </p:sp>
      <p:sp>
        <p:nvSpPr>
          <p:cNvPr id="54" name="Rectangle 53">
            <a:extLst>
              <a:ext uri="{FF2B5EF4-FFF2-40B4-BE49-F238E27FC236}">
                <a16:creationId xmlns:a16="http://schemas.microsoft.com/office/drawing/2014/main" id="{E1820F05-A682-45E5-8922-173E5FA662B3}"/>
              </a:ext>
            </a:extLst>
          </p:cNvPr>
          <p:cNvSpPr/>
          <p:nvPr/>
        </p:nvSpPr>
        <p:spPr>
          <a:xfrm>
            <a:off x="1969771" y="1848168"/>
            <a:ext cx="274320" cy="277495"/>
          </a:xfrm>
          <a:prstGeom prst="rect">
            <a:avLst/>
          </a:prstGeom>
          <a:solidFill>
            <a:srgbClr val="000000">
              <a:alpha val="50196"/>
            </a:srgbClr>
          </a:solid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nchor="ctr"/>
          <a:lstStyle/>
          <a:p>
            <a:pPr algn="ctr"/>
            <a:r>
              <a:rPr lang="en-US" dirty="0"/>
              <a:t>10</a:t>
            </a:r>
          </a:p>
        </p:txBody>
      </p:sp>
      <p:sp>
        <p:nvSpPr>
          <p:cNvPr id="62" name="Rectangle 61">
            <a:extLst>
              <a:ext uri="{FF2B5EF4-FFF2-40B4-BE49-F238E27FC236}">
                <a16:creationId xmlns:a16="http://schemas.microsoft.com/office/drawing/2014/main" id="{81D08988-39CC-4D35-81DB-B59F0461ECB4}"/>
              </a:ext>
            </a:extLst>
          </p:cNvPr>
          <p:cNvSpPr/>
          <p:nvPr/>
        </p:nvSpPr>
        <p:spPr>
          <a:xfrm>
            <a:off x="9825989" y="1825625"/>
            <a:ext cx="510541" cy="277495"/>
          </a:xfrm>
          <a:prstGeom prst="rect">
            <a:avLst/>
          </a:prstGeom>
          <a:solidFill>
            <a:srgbClr val="000000">
              <a:alpha val="50196"/>
            </a:srgbClr>
          </a:solid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nchor="ctr"/>
          <a:lstStyle/>
          <a:p>
            <a:pPr algn="ctr"/>
            <a:r>
              <a:rPr lang="en-US" dirty="0"/>
              <a:t>11</a:t>
            </a:r>
          </a:p>
        </p:txBody>
      </p:sp>
      <p:sp>
        <p:nvSpPr>
          <p:cNvPr id="64" name="Rectangle 63">
            <a:extLst>
              <a:ext uri="{FF2B5EF4-FFF2-40B4-BE49-F238E27FC236}">
                <a16:creationId xmlns:a16="http://schemas.microsoft.com/office/drawing/2014/main" id="{DA6609DF-56FE-4DF3-A3C0-497E6DB3684B}"/>
              </a:ext>
            </a:extLst>
          </p:cNvPr>
          <p:cNvSpPr/>
          <p:nvPr/>
        </p:nvSpPr>
        <p:spPr>
          <a:xfrm>
            <a:off x="2007550" y="2188686"/>
            <a:ext cx="718879" cy="277495"/>
          </a:xfrm>
          <a:prstGeom prst="rect">
            <a:avLst/>
          </a:prstGeom>
          <a:solidFill>
            <a:srgbClr val="000000">
              <a:alpha val="50196"/>
            </a:srgbClr>
          </a:solid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nchor="ctr"/>
          <a:lstStyle/>
          <a:p>
            <a:pPr algn="ctr"/>
            <a:r>
              <a:rPr lang="en-US" dirty="0"/>
              <a:t>12</a:t>
            </a:r>
          </a:p>
        </p:txBody>
      </p:sp>
      <p:sp>
        <p:nvSpPr>
          <p:cNvPr id="66" name="Rectangle 65">
            <a:extLst>
              <a:ext uri="{FF2B5EF4-FFF2-40B4-BE49-F238E27FC236}">
                <a16:creationId xmlns:a16="http://schemas.microsoft.com/office/drawing/2014/main" id="{E8B86643-D382-4F1C-AE53-92AFDD888D60}"/>
              </a:ext>
            </a:extLst>
          </p:cNvPr>
          <p:cNvSpPr/>
          <p:nvPr/>
        </p:nvSpPr>
        <p:spPr>
          <a:xfrm>
            <a:off x="1969772" y="2678905"/>
            <a:ext cx="274320" cy="277495"/>
          </a:xfrm>
          <a:prstGeom prst="rect">
            <a:avLst/>
          </a:prstGeom>
          <a:solidFill>
            <a:srgbClr val="000000">
              <a:alpha val="50196"/>
            </a:srgbClr>
          </a:solid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nchor="ctr"/>
          <a:lstStyle/>
          <a:p>
            <a:pPr algn="ctr"/>
            <a:r>
              <a:rPr lang="en-US" dirty="0"/>
              <a:t>13</a:t>
            </a:r>
          </a:p>
        </p:txBody>
      </p:sp>
      <p:sp>
        <p:nvSpPr>
          <p:cNvPr id="68" name="Rectangle 67">
            <a:extLst>
              <a:ext uri="{FF2B5EF4-FFF2-40B4-BE49-F238E27FC236}">
                <a16:creationId xmlns:a16="http://schemas.microsoft.com/office/drawing/2014/main" id="{CDEF3EAE-71C3-484A-A666-0CC78BBE6C76}"/>
              </a:ext>
            </a:extLst>
          </p:cNvPr>
          <p:cNvSpPr/>
          <p:nvPr/>
        </p:nvSpPr>
        <p:spPr>
          <a:xfrm>
            <a:off x="8890634" y="2678904"/>
            <a:ext cx="356236" cy="277495"/>
          </a:xfrm>
          <a:prstGeom prst="rect">
            <a:avLst/>
          </a:prstGeom>
          <a:solidFill>
            <a:srgbClr val="000000">
              <a:alpha val="50196"/>
            </a:srgbClr>
          </a:solid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nchor="ctr"/>
          <a:lstStyle/>
          <a:p>
            <a:pPr algn="ctr"/>
            <a:r>
              <a:rPr lang="en-US" dirty="0"/>
              <a:t>14</a:t>
            </a:r>
          </a:p>
        </p:txBody>
      </p:sp>
    </p:spTree>
    <p:extLst>
      <p:ext uri="{BB962C8B-B14F-4D97-AF65-F5344CB8AC3E}">
        <p14:creationId xmlns:p14="http://schemas.microsoft.com/office/powerpoint/2010/main" val="281620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
                                        <p:tgtEl>
                                          <p:spTgt spid="15"/>
                                        </p:tgtEl>
                                      </p:cBhvr>
                                    </p:animEffect>
                                  </p:childTnLst>
                                </p:cTn>
                              </p:par>
                            </p:childTnLst>
                          </p:cTn>
                        </p:par>
                        <p:par>
                          <p:cTn id="8" fill="hold">
                            <p:stCondLst>
                              <p:cond delay="200"/>
                            </p:stCondLst>
                            <p:childTnLst>
                              <p:par>
                                <p:cTn id="9" presetID="10"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200"/>
                                        <p:tgtEl>
                                          <p:spTgt spid="17"/>
                                        </p:tgtEl>
                                      </p:cBhvr>
                                    </p:animEffect>
                                  </p:childTnLst>
                                </p:cTn>
                              </p:par>
                            </p:childTnLst>
                          </p:cTn>
                        </p:par>
                        <p:par>
                          <p:cTn id="12" fill="hold">
                            <p:stCondLst>
                              <p:cond delay="400"/>
                            </p:stCondLst>
                            <p:childTnLst>
                              <p:par>
                                <p:cTn id="13" presetID="10" presetClass="entr" presetSubtype="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200"/>
                                        <p:tgtEl>
                                          <p:spTgt spid="19"/>
                                        </p:tgtEl>
                                      </p:cBhvr>
                                    </p:animEffect>
                                  </p:childTnLst>
                                </p:cTn>
                              </p:par>
                            </p:childTnLst>
                          </p:cTn>
                        </p:par>
                        <p:par>
                          <p:cTn id="16" fill="hold">
                            <p:stCondLst>
                              <p:cond delay="600"/>
                            </p:stCondLst>
                            <p:childTnLst>
                              <p:par>
                                <p:cTn id="17" presetID="10" presetClass="entr" presetSubtype="0"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200"/>
                                        <p:tgtEl>
                                          <p:spTgt spid="21"/>
                                        </p:tgtEl>
                                      </p:cBhvr>
                                    </p:animEffect>
                                  </p:childTnLst>
                                </p:cTn>
                              </p:par>
                            </p:childTnLst>
                          </p:cTn>
                        </p:par>
                        <p:par>
                          <p:cTn id="20" fill="hold">
                            <p:stCondLst>
                              <p:cond delay="800"/>
                            </p:stCondLst>
                            <p:childTnLst>
                              <p:par>
                                <p:cTn id="21" presetID="10" presetClass="entr" presetSubtype="0"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200"/>
                                        <p:tgtEl>
                                          <p:spTgt spid="23"/>
                                        </p:tgtEl>
                                      </p:cBhvr>
                                    </p:animEffec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200"/>
                                        <p:tgtEl>
                                          <p:spTgt spid="27"/>
                                        </p:tgtEl>
                                      </p:cBhvr>
                                    </p:animEffect>
                                  </p:childTnLst>
                                </p:cTn>
                              </p:par>
                            </p:childTnLst>
                          </p:cTn>
                        </p:par>
                        <p:par>
                          <p:cTn id="28" fill="hold">
                            <p:stCondLst>
                              <p:cond delay="1200"/>
                            </p:stCondLst>
                            <p:childTnLst>
                              <p:par>
                                <p:cTn id="29" presetID="10" presetClass="entr" presetSubtype="0"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200"/>
                                        <p:tgtEl>
                                          <p:spTgt spid="29"/>
                                        </p:tgtEl>
                                      </p:cBhvr>
                                    </p:animEffect>
                                  </p:childTnLst>
                                </p:cTn>
                              </p:par>
                            </p:childTnLst>
                          </p:cTn>
                        </p:par>
                        <p:par>
                          <p:cTn id="32" fill="hold">
                            <p:stCondLst>
                              <p:cond delay="1400"/>
                            </p:stCondLst>
                            <p:childTnLst>
                              <p:par>
                                <p:cTn id="33" presetID="10" presetClass="entr" presetSubtype="0"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200"/>
                                        <p:tgtEl>
                                          <p:spTgt spid="31"/>
                                        </p:tgtEl>
                                      </p:cBhvr>
                                    </p:animEffect>
                                  </p:childTnLst>
                                </p:cTn>
                              </p:par>
                            </p:childTnLst>
                          </p:cTn>
                        </p:par>
                        <p:par>
                          <p:cTn id="36" fill="hold">
                            <p:stCondLst>
                              <p:cond delay="1600"/>
                            </p:stCondLst>
                            <p:childTnLst>
                              <p:par>
                                <p:cTn id="37" presetID="10" presetClass="entr" presetSubtype="0" fill="hold" grpId="0"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fade">
                                      <p:cBhvr>
                                        <p:cTn id="39" dur="200"/>
                                        <p:tgtEl>
                                          <p:spTgt spid="33"/>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100"/>
                                        <p:tgtEl>
                                          <p:spTgt spid="6"/>
                                        </p:tgtEl>
                                      </p:cBhvr>
                                    </p:animEffect>
                                  </p:childTnLst>
                                </p:cTn>
                              </p:par>
                            </p:childTnLst>
                          </p:cTn>
                        </p:par>
                        <p:par>
                          <p:cTn id="45" fill="hold">
                            <p:stCondLst>
                              <p:cond delay="100"/>
                            </p:stCondLst>
                            <p:childTnLst>
                              <p:par>
                                <p:cTn id="46" presetID="10" presetClass="entr" presetSubtype="0" fill="hold" grpId="0" nodeType="after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100"/>
                                        <p:tgtEl>
                                          <p:spTgt spid="8"/>
                                        </p:tgtEl>
                                      </p:cBhvr>
                                    </p:animEffect>
                                  </p:childTnLst>
                                </p:cTn>
                              </p:par>
                            </p:childTnLst>
                          </p:cTn>
                        </p:par>
                        <p:par>
                          <p:cTn id="49" fill="hold">
                            <p:stCondLst>
                              <p:cond delay="200"/>
                            </p:stCondLst>
                            <p:childTnLst>
                              <p:par>
                                <p:cTn id="50" presetID="10" presetClass="entr" presetSubtype="0" fill="hold" grpId="0" nodeType="after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100"/>
                                        <p:tgtEl>
                                          <p:spTgt spid="16"/>
                                        </p:tgtEl>
                                      </p:cBhvr>
                                    </p:animEffect>
                                  </p:childTnLst>
                                </p:cTn>
                              </p:par>
                            </p:childTnLst>
                          </p:cTn>
                        </p:par>
                        <p:par>
                          <p:cTn id="53" fill="hold">
                            <p:stCondLst>
                              <p:cond delay="300"/>
                            </p:stCondLst>
                            <p:childTnLst>
                              <p:par>
                                <p:cTn id="54" presetID="10" presetClass="entr" presetSubtype="0" fill="hold" grpId="0" nodeType="after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fade">
                                      <p:cBhvr>
                                        <p:cTn id="56" dur="100"/>
                                        <p:tgtEl>
                                          <p:spTgt spid="22"/>
                                        </p:tgtEl>
                                      </p:cBhvr>
                                    </p:animEffect>
                                  </p:childTnLst>
                                </p:cTn>
                              </p:par>
                            </p:childTnLst>
                          </p:cTn>
                        </p:par>
                        <p:par>
                          <p:cTn id="57" fill="hold">
                            <p:stCondLst>
                              <p:cond delay="400"/>
                            </p:stCondLst>
                            <p:childTnLst>
                              <p:par>
                                <p:cTn id="58" presetID="10" presetClass="entr" presetSubtype="0" fill="hold" grpId="0" nodeType="afterEffect">
                                  <p:stCondLst>
                                    <p:cond delay="0"/>
                                  </p:stCondLst>
                                  <p:childTnLst>
                                    <p:set>
                                      <p:cBhvr>
                                        <p:cTn id="59" dur="1" fill="hold">
                                          <p:stCondLst>
                                            <p:cond delay="0"/>
                                          </p:stCondLst>
                                        </p:cTn>
                                        <p:tgtEl>
                                          <p:spTgt spid="4"/>
                                        </p:tgtEl>
                                        <p:attrNameLst>
                                          <p:attrName>style.visibility</p:attrName>
                                        </p:attrNameLst>
                                      </p:cBhvr>
                                      <p:to>
                                        <p:strVal val="visible"/>
                                      </p:to>
                                    </p:set>
                                    <p:animEffect transition="in" filter="fade">
                                      <p:cBhvr>
                                        <p:cTn id="60" dur="100"/>
                                        <p:tgtEl>
                                          <p:spTgt spid="4"/>
                                        </p:tgtEl>
                                      </p:cBhvr>
                                    </p:animEffect>
                                  </p:childTnLst>
                                </p:cTn>
                              </p:par>
                            </p:childTnLst>
                          </p:cTn>
                        </p:par>
                        <p:par>
                          <p:cTn id="61" fill="hold">
                            <p:stCondLst>
                              <p:cond delay="500"/>
                            </p:stCondLst>
                            <p:childTnLst>
                              <p:par>
                                <p:cTn id="62" presetID="10"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
                                        <p:tgtEl>
                                          <p:spTgt spid="28"/>
                                        </p:tgtEl>
                                      </p:cBhvr>
                                    </p:animEffect>
                                  </p:childTnLst>
                                </p:cTn>
                              </p:par>
                            </p:childTnLst>
                          </p:cTn>
                        </p:par>
                        <p:par>
                          <p:cTn id="65" fill="hold">
                            <p:stCondLst>
                              <p:cond delay="600"/>
                            </p:stCondLst>
                            <p:childTnLst>
                              <p:par>
                                <p:cTn id="66" presetID="10" presetClass="entr" presetSubtype="0" fill="hold" grpId="0"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fade">
                                      <p:cBhvr>
                                        <p:cTn id="68" dur="100"/>
                                        <p:tgtEl>
                                          <p:spTgt spid="44"/>
                                        </p:tgtEl>
                                      </p:cBhvr>
                                    </p:animEffect>
                                  </p:childTnLst>
                                </p:cTn>
                              </p:par>
                            </p:childTnLst>
                          </p:cTn>
                        </p:par>
                        <p:par>
                          <p:cTn id="69" fill="hold">
                            <p:stCondLst>
                              <p:cond delay="700"/>
                            </p:stCondLst>
                            <p:childTnLst>
                              <p:par>
                                <p:cTn id="70" presetID="10" presetClass="entr" presetSubtype="0" fill="hold" grpId="0" nodeType="afterEffect">
                                  <p:stCondLst>
                                    <p:cond delay="0"/>
                                  </p:stCondLst>
                                  <p:childTnLst>
                                    <p:set>
                                      <p:cBhvr>
                                        <p:cTn id="71" dur="1" fill="hold">
                                          <p:stCondLst>
                                            <p:cond delay="0"/>
                                          </p:stCondLst>
                                        </p:cTn>
                                        <p:tgtEl>
                                          <p:spTgt spid="46"/>
                                        </p:tgtEl>
                                        <p:attrNameLst>
                                          <p:attrName>style.visibility</p:attrName>
                                        </p:attrNameLst>
                                      </p:cBhvr>
                                      <p:to>
                                        <p:strVal val="visible"/>
                                      </p:to>
                                    </p:set>
                                    <p:animEffect transition="in" filter="fade">
                                      <p:cBhvr>
                                        <p:cTn id="72" dur="100"/>
                                        <p:tgtEl>
                                          <p:spTgt spid="46"/>
                                        </p:tgtEl>
                                      </p:cBhvr>
                                    </p:animEffect>
                                  </p:childTnLst>
                                </p:cTn>
                              </p:par>
                            </p:childTnLst>
                          </p:cTn>
                        </p:par>
                        <p:par>
                          <p:cTn id="73" fill="hold">
                            <p:stCondLst>
                              <p:cond delay="800"/>
                            </p:stCondLst>
                            <p:childTnLst>
                              <p:par>
                                <p:cTn id="74" presetID="10" presetClass="entr" presetSubtype="0" fill="hold" grpId="0" nodeType="after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fade">
                                      <p:cBhvr>
                                        <p:cTn id="76" dur="100"/>
                                        <p:tgtEl>
                                          <p:spTgt spid="50"/>
                                        </p:tgtEl>
                                      </p:cBhvr>
                                    </p:animEffect>
                                  </p:childTnLst>
                                </p:cTn>
                              </p:par>
                            </p:childTnLst>
                          </p:cTn>
                        </p:par>
                        <p:par>
                          <p:cTn id="77" fill="hold">
                            <p:stCondLst>
                              <p:cond delay="900"/>
                            </p:stCondLst>
                            <p:childTnLst>
                              <p:par>
                                <p:cTn id="78" presetID="10" presetClass="entr" presetSubtype="0" fill="hold" grpId="0" nodeType="afterEffect">
                                  <p:stCondLst>
                                    <p:cond delay="0"/>
                                  </p:stCondLst>
                                  <p:childTnLst>
                                    <p:set>
                                      <p:cBhvr>
                                        <p:cTn id="79" dur="1" fill="hold">
                                          <p:stCondLst>
                                            <p:cond delay="0"/>
                                          </p:stCondLst>
                                        </p:cTn>
                                        <p:tgtEl>
                                          <p:spTgt spid="54"/>
                                        </p:tgtEl>
                                        <p:attrNameLst>
                                          <p:attrName>style.visibility</p:attrName>
                                        </p:attrNameLst>
                                      </p:cBhvr>
                                      <p:to>
                                        <p:strVal val="visible"/>
                                      </p:to>
                                    </p:set>
                                    <p:animEffect transition="in" filter="fade">
                                      <p:cBhvr>
                                        <p:cTn id="80" dur="100"/>
                                        <p:tgtEl>
                                          <p:spTgt spid="54"/>
                                        </p:tgtEl>
                                      </p:cBhvr>
                                    </p:animEffect>
                                  </p:childTnLst>
                                </p:cTn>
                              </p:par>
                            </p:childTnLst>
                          </p:cTn>
                        </p:par>
                        <p:par>
                          <p:cTn id="81" fill="hold">
                            <p:stCondLst>
                              <p:cond delay="1000"/>
                            </p:stCondLst>
                            <p:childTnLst>
                              <p:par>
                                <p:cTn id="82" presetID="10" presetClass="entr" presetSubtype="0" fill="hold" grpId="0" nodeType="afterEffect">
                                  <p:stCondLst>
                                    <p:cond delay="0"/>
                                  </p:stCondLst>
                                  <p:childTnLst>
                                    <p:set>
                                      <p:cBhvr>
                                        <p:cTn id="83" dur="1" fill="hold">
                                          <p:stCondLst>
                                            <p:cond delay="0"/>
                                          </p:stCondLst>
                                        </p:cTn>
                                        <p:tgtEl>
                                          <p:spTgt spid="62"/>
                                        </p:tgtEl>
                                        <p:attrNameLst>
                                          <p:attrName>style.visibility</p:attrName>
                                        </p:attrNameLst>
                                      </p:cBhvr>
                                      <p:to>
                                        <p:strVal val="visible"/>
                                      </p:to>
                                    </p:set>
                                    <p:animEffect transition="in" filter="fade">
                                      <p:cBhvr>
                                        <p:cTn id="84" dur="100"/>
                                        <p:tgtEl>
                                          <p:spTgt spid="62"/>
                                        </p:tgtEl>
                                      </p:cBhvr>
                                    </p:animEffect>
                                  </p:childTnLst>
                                </p:cTn>
                              </p:par>
                            </p:childTnLst>
                          </p:cTn>
                        </p:par>
                        <p:par>
                          <p:cTn id="85" fill="hold">
                            <p:stCondLst>
                              <p:cond delay="1100"/>
                            </p:stCondLst>
                            <p:childTnLst>
                              <p:par>
                                <p:cTn id="86" presetID="10" presetClass="entr" presetSubtype="0" fill="hold" grpId="0" nodeType="afterEffect">
                                  <p:stCondLst>
                                    <p:cond delay="0"/>
                                  </p:stCondLst>
                                  <p:childTnLst>
                                    <p:set>
                                      <p:cBhvr>
                                        <p:cTn id="87" dur="1" fill="hold">
                                          <p:stCondLst>
                                            <p:cond delay="0"/>
                                          </p:stCondLst>
                                        </p:cTn>
                                        <p:tgtEl>
                                          <p:spTgt spid="64"/>
                                        </p:tgtEl>
                                        <p:attrNameLst>
                                          <p:attrName>style.visibility</p:attrName>
                                        </p:attrNameLst>
                                      </p:cBhvr>
                                      <p:to>
                                        <p:strVal val="visible"/>
                                      </p:to>
                                    </p:set>
                                    <p:animEffect transition="in" filter="fade">
                                      <p:cBhvr>
                                        <p:cTn id="88" dur="100"/>
                                        <p:tgtEl>
                                          <p:spTgt spid="64"/>
                                        </p:tgtEl>
                                      </p:cBhvr>
                                    </p:animEffect>
                                  </p:childTnLst>
                                </p:cTn>
                              </p:par>
                            </p:childTnLst>
                          </p:cTn>
                        </p:par>
                        <p:par>
                          <p:cTn id="89" fill="hold">
                            <p:stCondLst>
                              <p:cond delay="1200"/>
                            </p:stCondLst>
                            <p:childTnLst>
                              <p:par>
                                <p:cTn id="90" presetID="10" presetClass="entr" presetSubtype="0" fill="hold" grpId="0" nodeType="afterEffect">
                                  <p:stCondLst>
                                    <p:cond delay="0"/>
                                  </p:stCondLst>
                                  <p:childTnLst>
                                    <p:set>
                                      <p:cBhvr>
                                        <p:cTn id="91" dur="1" fill="hold">
                                          <p:stCondLst>
                                            <p:cond delay="0"/>
                                          </p:stCondLst>
                                        </p:cTn>
                                        <p:tgtEl>
                                          <p:spTgt spid="66"/>
                                        </p:tgtEl>
                                        <p:attrNameLst>
                                          <p:attrName>style.visibility</p:attrName>
                                        </p:attrNameLst>
                                      </p:cBhvr>
                                      <p:to>
                                        <p:strVal val="visible"/>
                                      </p:to>
                                    </p:set>
                                    <p:animEffect transition="in" filter="fade">
                                      <p:cBhvr>
                                        <p:cTn id="92" dur="100"/>
                                        <p:tgtEl>
                                          <p:spTgt spid="66"/>
                                        </p:tgtEl>
                                      </p:cBhvr>
                                    </p:animEffect>
                                  </p:childTnLst>
                                </p:cTn>
                              </p:par>
                            </p:childTnLst>
                          </p:cTn>
                        </p:par>
                        <p:par>
                          <p:cTn id="93" fill="hold">
                            <p:stCondLst>
                              <p:cond delay="1300"/>
                            </p:stCondLst>
                            <p:childTnLst>
                              <p:par>
                                <p:cTn id="94" presetID="10" presetClass="entr" presetSubtype="0" fill="hold" grpId="0" nodeType="afterEffect">
                                  <p:stCondLst>
                                    <p:cond delay="0"/>
                                  </p:stCondLst>
                                  <p:childTnLst>
                                    <p:set>
                                      <p:cBhvr>
                                        <p:cTn id="95" dur="1" fill="hold">
                                          <p:stCondLst>
                                            <p:cond delay="0"/>
                                          </p:stCondLst>
                                        </p:cTn>
                                        <p:tgtEl>
                                          <p:spTgt spid="68"/>
                                        </p:tgtEl>
                                        <p:attrNameLst>
                                          <p:attrName>style.visibility</p:attrName>
                                        </p:attrNameLst>
                                      </p:cBhvr>
                                      <p:to>
                                        <p:strVal val="visible"/>
                                      </p:to>
                                    </p:set>
                                    <p:animEffect transition="in" filter="fade">
                                      <p:cBhvr>
                                        <p:cTn id="96" dur="1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9" grpId="0" animBg="1"/>
      <p:bldP spid="21" grpId="0" animBg="1"/>
      <p:bldP spid="23" grpId="0" animBg="1"/>
      <p:bldP spid="27" grpId="0" animBg="1"/>
      <p:bldP spid="29" grpId="0" animBg="1"/>
      <p:bldP spid="31" grpId="0" animBg="1"/>
      <p:bldP spid="33" grpId="0" animBg="1"/>
      <p:bldP spid="6" grpId="0" animBg="1"/>
      <p:bldP spid="8" grpId="0" animBg="1"/>
      <p:bldP spid="16" grpId="0" animBg="1"/>
      <p:bldP spid="22" grpId="0" animBg="1"/>
      <p:bldP spid="4" grpId="0" animBg="1"/>
      <p:bldP spid="28" grpId="0" animBg="1"/>
      <p:bldP spid="44" grpId="0" animBg="1"/>
      <p:bldP spid="46" grpId="0" animBg="1"/>
      <p:bldP spid="50" grpId="0" animBg="1"/>
      <p:bldP spid="54" grpId="0" animBg="1"/>
      <p:bldP spid="62" grpId="0" animBg="1"/>
      <p:bldP spid="64" grpId="0" animBg="1"/>
      <p:bldP spid="66" grpId="0" animBg="1"/>
      <p:bldP spid="6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B1B5B-9A6B-40D2-82E8-479A7671ECF6}"/>
              </a:ext>
            </a:extLst>
          </p:cNvPr>
          <p:cNvSpPr>
            <a:spLocks noGrp="1"/>
          </p:cNvSpPr>
          <p:nvPr>
            <p:ph type="title"/>
          </p:nvPr>
        </p:nvSpPr>
        <p:spPr/>
        <p:txBody>
          <a:bodyPr/>
          <a:lstStyle/>
          <a:p>
            <a:r>
              <a:rPr lang="en-US" dirty="0"/>
              <a:t>Concept: navigate control groups</a:t>
            </a:r>
          </a:p>
        </p:txBody>
      </p:sp>
      <p:sp>
        <p:nvSpPr>
          <p:cNvPr id="3" name="Text Placeholder 2">
            <a:extLst>
              <a:ext uri="{FF2B5EF4-FFF2-40B4-BE49-F238E27FC236}">
                <a16:creationId xmlns:a16="http://schemas.microsoft.com/office/drawing/2014/main" id="{F1D8C2F0-0D09-48A5-8E08-04278AAFA0AA}"/>
              </a:ext>
            </a:extLst>
          </p:cNvPr>
          <p:cNvSpPr>
            <a:spLocks noGrp="1"/>
          </p:cNvSpPr>
          <p:nvPr>
            <p:ph type="body" idx="1"/>
          </p:nvPr>
        </p:nvSpPr>
        <p:spPr/>
        <p:txBody>
          <a:bodyPr>
            <a:normAutofit/>
          </a:bodyPr>
          <a:lstStyle/>
          <a:p>
            <a:r>
              <a:rPr lang="en-US" dirty="0"/>
              <a:t>Logical Arrow Key navigation among related concepts (may or may not reduce TAB stops)</a:t>
            </a:r>
          </a:p>
        </p:txBody>
      </p:sp>
    </p:spTree>
    <p:extLst>
      <p:ext uri="{BB962C8B-B14F-4D97-AF65-F5344CB8AC3E}">
        <p14:creationId xmlns:p14="http://schemas.microsoft.com/office/powerpoint/2010/main" val="840345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4D881BD-923F-49D7-96EC-D8B10CD8BDD6}"/>
              </a:ext>
            </a:extLst>
          </p:cNvPr>
          <p:cNvPicPr>
            <a:picLocks noGrp="1" noRot="1" noChangeAspect="1" noMove="1" noResize="1" noEditPoints="1" noAdjustHandles="1" noChangeArrowheads="1" noChangeShapeType="1" noCrop="1"/>
          </p:cNvPicPr>
          <p:nvPr/>
        </p:nvPicPr>
        <p:blipFill>
          <a:blip r:embed="rId3"/>
          <a:stretch>
            <a:fillRect/>
          </a:stretch>
        </p:blipFill>
        <p:spPr>
          <a:xfrm>
            <a:off x="123825" y="2177415"/>
            <a:ext cx="11944350" cy="2419350"/>
          </a:xfrm>
          <a:prstGeom prst="rect">
            <a:avLst/>
          </a:prstGeom>
        </p:spPr>
      </p:pic>
      <p:sp>
        <p:nvSpPr>
          <p:cNvPr id="39" name="Rectangle 38">
            <a:extLst>
              <a:ext uri="{FF2B5EF4-FFF2-40B4-BE49-F238E27FC236}">
                <a16:creationId xmlns:a16="http://schemas.microsoft.com/office/drawing/2014/main" id="{AFFC424E-277F-4482-A3A7-392A021CA68A}"/>
              </a:ext>
            </a:extLst>
          </p:cNvPr>
          <p:cNvSpPr/>
          <p:nvPr/>
        </p:nvSpPr>
        <p:spPr>
          <a:xfrm>
            <a:off x="160020" y="3121154"/>
            <a:ext cx="11879580" cy="365760"/>
          </a:xfrm>
          <a:prstGeom prst="rect">
            <a:avLst/>
          </a:prstGeom>
          <a:solidFill>
            <a:schemeClr val="bg2">
              <a:alpha val="61176"/>
            </a:schemeClr>
          </a:solidFill>
          <a:ln w="19050" cap="flat" cmpd="sng" algn="ctr">
            <a:solidFill>
              <a:schemeClr val="tx1"/>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dirty="0">
              <a:solidFill>
                <a:schemeClr val="accent6"/>
              </a:solidFill>
            </a:endParaRPr>
          </a:p>
        </p:txBody>
      </p:sp>
      <p:sp>
        <p:nvSpPr>
          <p:cNvPr id="37" name="Rectangle 36">
            <a:extLst>
              <a:ext uri="{FF2B5EF4-FFF2-40B4-BE49-F238E27FC236}">
                <a16:creationId xmlns:a16="http://schemas.microsoft.com/office/drawing/2014/main" id="{729EC271-AA19-45D0-89FC-59C386F3B584}"/>
              </a:ext>
            </a:extLst>
          </p:cNvPr>
          <p:cNvSpPr/>
          <p:nvPr/>
        </p:nvSpPr>
        <p:spPr>
          <a:xfrm>
            <a:off x="160020" y="2706625"/>
            <a:ext cx="11879580" cy="365760"/>
          </a:xfrm>
          <a:prstGeom prst="rect">
            <a:avLst/>
          </a:prstGeom>
          <a:solidFill>
            <a:schemeClr val="bg2">
              <a:alpha val="61176"/>
            </a:schemeClr>
          </a:solidFill>
          <a:ln w="19050" cap="flat" cmpd="sng" algn="ctr">
            <a:solidFill>
              <a:schemeClr val="tx1"/>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dirty="0">
              <a:solidFill>
                <a:schemeClr val="accent6"/>
              </a:solidFill>
            </a:endParaRPr>
          </a:p>
        </p:txBody>
      </p:sp>
      <p:sp>
        <p:nvSpPr>
          <p:cNvPr id="35" name="Rectangle 34">
            <a:extLst>
              <a:ext uri="{FF2B5EF4-FFF2-40B4-BE49-F238E27FC236}">
                <a16:creationId xmlns:a16="http://schemas.microsoft.com/office/drawing/2014/main" id="{BC5BC6C1-4EBA-4C04-B147-B966C38D6B31}"/>
              </a:ext>
            </a:extLst>
          </p:cNvPr>
          <p:cNvSpPr/>
          <p:nvPr/>
        </p:nvSpPr>
        <p:spPr>
          <a:xfrm>
            <a:off x="160020" y="2237231"/>
            <a:ext cx="9916851" cy="420625"/>
          </a:xfrm>
          <a:prstGeom prst="rect">
            <a:avLst/>
          </a:prstGeom>
          <a:solidFill>
            <a:schemeClr val="bg2">
              <a:alpha val="61176"/>
            </a:schemeClr>
          </a:solidFill>
          <a:ln w="19050" cap="flat" cmpd="sng" algn="ctr">
            <a:solidFill>
              <a:schemeClr val="tx1"/>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dirty="0">
              <a:solidFill>
                <a:schemeClr val="accent6"/>
              </a:solidFill>
            </a:endParaRPr>
          </a:p>
        </p:txBody>
      </p:sp>
      <p:sp>
        <p:nvSpPr>
          <p:cNvPr id="7" name="Rectangle 6">
            <a:extLst>
              <a:ext uri="{FF2B5EF4-FFF2-40B4-BE49-F238E27FC236}">
                <a16:creationId xmlns:a16="http://schemas.microsoft.com/office/drawing/2014/main" id="{20AF5337-B5D0-497A-81A6-DFEAD7248EB0}"/>
              </a:ext>
            </a:extLst>
          </p:cNvPr>
          <p:cNvSpPr/>
          <p:nvPr/>
        </p:nvSpPr>
        <p:spPr>
          <a:xfrm>
            <a:off x="201930" y="2292326"/>
            <a:ext cx="434340" cy="365760"/>
          </a:xfrm>
          <a:prstGeom prst="rect">
            <a:avLst/>
          </a:prstGeom>
          <a:solidFill>
            <a:srgbClr val="000000">
              <a:alpha val="61176"/>
            </a:srgbClr>
          </a:solidFill>
          <a:ln w="190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dirty="0"/>
              <a:t>1</a:t>
            </a:r>
          </a:p>
        </p:txBody>
      </p:sp>
      <p:sp>
        <p:nvSpPr>
          <p:cNvPr id="13" name="Rectangle 12">
            <a:extLst>
              <a:ext uri="{FF2B5EF4-FFF2-40B4-BE49-F238E27FC236}">
                <a16:creationId xmlns:a16="http://schemas.microsoft.com/office/drawing/2014/main" id="{2BD6F42F-EB99-4ED0-8FD4-E8B24ADE3452}"/>
              </a:ext>
            </a:extLst>
          </p:cNvPr>
          <p:cNvSpPr/>
          <p:nvPr/>
        </p:nvSpPr>
        <p:spPr>
          <a:xfrm>
            <a:off x="712470" y="2273300"/>
            <a:ext cx="1456690" cy="365760"/>
          </a:xfrm>
          <a:prstGeom prst="rect">
            <a:avLst/>
          </a:prstGeom>
          <a:solidFill>
            <a:srgbClr val="000000">
              <a:alpha val="61176"/>
            </a:srgbClr>
          </a:solidFill>
          <a:ln w="190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dirty="0"/>
              <a:t>2</a:t>
            </a:r>
          </a:p>
        </p:txBody>
      </p:sp>
      <p:sp>
        <p:nvSpPr>
          <p:cNvPr id="15" name="Rectangle 14">
            <a:extLst>
              <a:ext uri="{FF2B5EF4-FFF2-40B4-BE49-F238E27FC236}">
                <a16:creationId xmlns:a16="http://schemas.microsoft.com/office/drawing/2014/main" id="{29013951-F353-4C83-B35C-31AA32A85576}"/>
              </a:ext>
            </a:extLst>
          </p:cNvPr>
          <p:cNvSpPr/>
          <p:nvPr/>
        </p:nvSpPr>
        <p:spPr>
          <a:xfrm>
            <a:off x="9580880" y="2265680"/>
            <a:ext cx="360680" cy="365760"/>
          </a:xfrm>
          <a:prstGeom prst="rect">
            <a:avLst/>
          </a:prstGeom>
          <a:solidFill>
            <a:srgbClr val="000000">
              <a:alpha val="61176"/>
            </a:srgbClr>
          </a:solidFill>
          <a:ln w="190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dirty="0"/>
              <a:t>3</a:t>
            </a:r>
          </a:p>
        </p:txBody>
      </p:sp>
      <p:sp>
        <p:nvSpPr>
          <p:cNvPr id="17" name="Rectangle 16">
            <a:extLst>
              <a:ext uri="{FF2B5EF4-FFF2-40B4-BE49-F238E27FC236}">
                <a16:creationId xmlns:a16="http://schemas.microsoft.com/office/drawing/2014/main" id="{73463E3F-C5DA-4F5E-AC93-397A0E132203}"/>
              </a:ext>
            </a:extLst>
          </p:cNvPr>
          <p:cNvSpPr/>
          <p:nvPr/>
        </p:nvSpPr>
        <p:spPr>
          <a:xfrm>
            <a:off x="270164" y="2737485"/>
            <a:ext cx="366106" cy="315595"/>
          </a:xfrm>
          <a:prstGeom prst="rect">
            <a:avLst/>
          </a:prstGeom>
          <a:solidFill>
            <a:srgbClr val="000000">
              <a:alpha val="61176"/>
            </a:srgbClr>
          </a:solidFill>
          <a:ln w="190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dirty="0"/>
              <a:t>4</a:t>
            </a:r>
          </a:p>
        </p:txBody>
      </p:sp>
      <p:sp>
        <p:nvSpPr>
          <p:cNvPr id="19" name="Rectangle 18">
            <a:extLst>
              <a:ext uri="{FF2B5EF4-FFF2-40B4-BE49-F238E27FC236}">
                <a16:creationId xmlns:a16="http://schemas.microsoft.com/office/drawing/2014/main" id="{E0CAEC66-719D-4AAF-A914-76752CC93BB3}"/>
              </a:ext>
            </a:extLst>
          </p:cNvPr>
          <p:cNvSpPr/>
          <p:nvPr/>
        </p:nvSpPr>
        <p:spPr>
          <a:xfrm>
            <a:off x="1301404" y="2734945"/>
            <a:ext cx="366106" cy="315595"/>
          </a:xfrm>
          <a:prstGeom prst="rect">
            <a:avLst/>
          </a:prstGeom>
          <a:solidFill>
            <a:srgbClr val="000000">
              <a:alpha val="61176"/>
            </a:srgbClr>
          </a:solidFill>
          <a:ln w="190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dirty="0"/>
              <a:t>5</a:t>
            </a:r>
          </a:p>
        </p:txBody>
      </p:sp>
      <p:sp>
        <p:nvSpPr>
          <p:cNvPr id="21" name="Rectangle 20">
            <a:extLst>
              <a:ext uri="{FF2B5EF4-FFF2-40B4-BE49-F238E27FC236}">
                <a16:creationId xmlns:a16="http://schemas.microsoft.com/office/drawing/2014/main" id="{09DD2125-D9C9-4FAB-A727-AD240D76ACEE}"/>
              </a:ext>
            </a:extLst>
          </p:cNvPr>
          <p:cNvSpPr/>
          <p:nvPr/>
        </p:nvSpPr>
        <p:spPr>
          <a:xfrm>
            <a:off x="1921164" y="2734944"/>
            <a:ext cx="801716" cy="315595"/>
          </a:xfrm>
          <a:prstGeom prst="rect">
            <a:avLst/>
          </a:prstGeom>
          <a:solidFill>
            <a:srgbClr val="000000">
              <a:alpha val="61176"/>
            </a:srgbClr>
          </a:solidFill>
          <a:ln w="190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dirty="0"/>
              <a:t>6</a:t>
            </a:r>
          </a:p>
        </p:txBody>
      </p:sp>
      <p:sp>
        <p:nvSpPr>
          <p:cNvPr id="23" name="Rectangle 22">
            <a:extLst>
              <a:ext uri="{FF2B5EF4-FFF2-40B4-BE49-F238E27FC236}">
                <a16:creationId xmlns:a16="http://schemas.microsoft.com/office/drawing/2014/main" id="{9C8DADA5-CA04-4DE9-A43A-3D9B506BB93D}"/>
              </a:ext>
            </a:extLst>
          </p:cNvPr>
          <p:cNvSpPr/>
          <p:nvPr/>
        </p:nvSpPr>
        <p:spPr>
          <a:xfrm>
            <a:off x="2916844" y="2734944"/>
            <a:ext cx="1090930" cy="315595"/>
          </a:xfrm>
          <a:prstGeom prst="rect">
            <a:avLst/>
          </a:prstGeom>
          <a:solidFill>
            <a:srgbClr val="000000">
              <a:alpha val="61176"/>
            </a:srgbClr>
          </a:solidFill>
          <a:ln w="190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dirty="0"/>
              <a:t>7</a:t>
            </a:r>
          </a:p>
        </p:txBody>
      </p:sp>
      <p:sp>
        <p:nvSpPr>
          <p:cNvPr id="25" name="Rectangle 24">
            <a:extLst>
              <a:ext uri="{FF2B5EF4-FFF2-40B4-BE49-F238E27FC236}">
                <a16:creationId xmlns:a16="http://schemas.microsoft.com/office/drawing/2014/main" id="{1A6F30CD-C269-470C-8F1A-D32B61668104}"/>
              </a:ext>
            </a:extLst>
          </p:cNvPr>
          <p:cNvSpPr/>
          <p:nvPr/>
        </p:nvSpPr>
        <p:spPr>
          <a:xfrm>
            <a:off x="9758680" y="2734944"/>
            <a:ext cx="318192" cy="315595"/>
          </a:xfrm>
          <a:prstGeom prst="rect">
            <a:avLst/>
          </a:prstGeom>
          <a:solidFill>
            <a:srgbClr val="000000">
              <a:alpha val="61176"/>
            </a:srgbClr>
          </a:solidFill>
          <a:ln w="190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dirty="0"/>
              <a:t>8</a:t>
            </a:r>
          </a:p>
        </p:txBody>
      </p:sp>
      <p:sp>
        <p:nvSpPr>
          <p:cNvPr id="27" name="Rectangle 26">
            <a:extLst>
              <a:ext uri="{FF2B5EF4-FFF2-40B4-BE49-F238E27FC236}">
                <a16:creationId xmlns:a16="http://schemas.microsoft.com/office/drawing/2014/main" id="{B72D2744-5B7C-4722-AC96-4EED3304A5F8}"/>
              </a:ext>
            </a:extLst>
          </p:cNvPr>
          <p:cNvSpPr/>
          <p:nvPr/>
        </p:nvSpPr>
        <p:spPr>
          <a:xfrm>
            <a:off x="10270836" y="2734944"/>
            <a:ext cx="1154084" cy="315595"/>
          </a:xfrm>
          <a:prstGeom prst="rect">
            <a:avLst/>
          </a:prstGeom>
          <a:solidFill>
            <a:srgbClr val="000000">
              <a:alpha val="61176"/>
            </a:srgbClr>
          </a:solidFill>
          <a:ln w="190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dirty="0"/>
              <a:t>9</a:t>
            </a:r>
          </a:p>
        </p:txBody>
      </p:sp>
      <p:sp>
        <p:nvSpPr>
          <p:cNvPr id="29" name="Rectangle 28">
            <a:extLst>
              <a:ext uri="{FF2B5EF4-FFF2-40B4-BE49-F238E27FC236}">
                <a16:creationId xmlns:a16="http://schemas.microsoft.com/office/drawing/2014/main" id="{CF037AA4-015C-49A9-B0A1-C4CCB552C830}"/>
              </a:ext>
            </a:extLst>
          </p:cNvPr>
          <p:cNvSpPr/>
          <p:nvPr/>
        </p:nvSpPr>
        <p:spPr>
          <a:xfrm>
            <a:off x="11587451" y="2734944"/>
            <a:ext cx="318192" cy="315595"/>
          </a:xfrm>
          <a:prstGeom prst="rect">
            <a:avLst/>
          </a:prstGeom>
          <a:solidFill>
            <a:srgbClr val="000000">
              <a:alpha val="61176"/>
            </a:srgbClr>
          </a:solidFill>
          <a:ln w="190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wrap="none" rtlCol="0" anchor="ctr"/>
          <a:lstStyle/>
          <a:p>
            <a:pPr algn="ctr"/>
            <a:r>
              <a:rPr lang="en-US" dirty="0"/>
              <a:t>10</a:t>
            </a:r>
          </a:p>
        </p:txBody>
      </p:sp>
      <p:sp>
        <p:nvSpPr>
          <p:cNvPr id="31" name="Rectangle 30">
            <a:extLst>
              <a:ext uri="{FF2B5EF4-FFF2-40B4-BE49-F238E27FC236}">
                <a16:creationId xmlns:a16="http://schemas.microsoft.com/office/drawing/2014/main" id="{D61FEE98-DB59-4556-91F0-ECDDFD3756C0}"/>
              </a:ext>
            </a:extLst>
          </p:cNvPr>
          <p:cNvSpPr/>
          <p:nvPr/>
        </p:nvSpPr>
        <p:spPr>
          <a:xfrm>
            <a:off x="236046" y="3145155"/>
            <a:ext cx="1145713" cy="315595"/>
          </a:xfrm>
          <a:prstGeom prst="rect">
            <a:avLst/>
          </a:prstGeom>
          <a:solidFill>
            <a:srgbClr val="000000">
              <a:alpha val="61176"/>
            </a:srgbClr>
          </a:solidFill>
          <a:ln w="190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dirty="0"/>
              <a:t>11</a:t>
            </a:r>
          </a:p>
        </p:txBody>
      </p:sp>
      <p:sp>
        <p:nvSpPr>
          <p:cNvPr id="33" name="Rectangle 32">
            <a:extLst>
              <a:ext uri="{FF2B5EF4-FFF2-40B4-BE49-F238E27FC236}">
                <a16:creationId xmlns:a16="http://schemas.microsoft.com/office/drawing/2014/main" id="{D1557ED5-7F77-4DA6-8AB8-EDEA3ED59BB7}"/>
              </a:ext>
            </a:extLst>
          </p:cNvPr>
          <p:cNvSpPr/>
          <p:nvPr/>
        </p:nvSpPr>
        <p:spPr>
          <a:xfrm>
            <a:off x="10631516" y="3145155"/>
            <a:ext cx="1362364" cy="315595"/>
          </a:xfrm>
          <a:prstGeom prst="rect">
            <a:avLst/>
          </a:prstGeom>
          <a:solidFill>
            <a:srgbClr val="000000">
              <a:alpha val="61176"/>
            </a:srgbClr>
          </a:solidFill>
          <a:ln w="190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dirty="0"/>
              <a:t>12</a:t>
            </a:r>
          </a:p>
        </p:txBody>
      </p:sp>
    </p:spTree>
    <p:extLst>
      <p:ext uri="{BB962C8B-B14F-4D97-AF65-F5344CB8AC3E}">
        <p14:creationId xmlns:p14="http://schemas.microsoft.com/office/powerpoint/2010/main" val="230680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200"/>
                                        <p:tgtEl>
                                          <p:spTgt spid="35"/>
                                        </p:tgtEl>
                                      </p:cBhvr>
                                    </p:animEffect>
                                  </p:childTnLst>
                                </p:cTn>
                              </p:par>
                            </p:childTnLst>
                          </p:cTn>
                        </p:par>
                        <p:par>
                          <p:cTn id="8" fill="hold">
                            <p:stCondLst>
                              <p:cond delay="200"/>
                            </p:stCondLst>
                            <p:childTnLst>
                              <p:par>
                                <p:cTn id="9" presetID="10"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200"/>
                                        <p:tgtEl>
                                          <p:spTgt spid="37"/>
                                        </p:tgtEl>
                                      </p:cBhvr>
                                    </p:animEffect>
                                  </p:childTnLst>
                                </p:cTn>
                              </p:par>
                            </p:childTnLst>
                          </p:cTn>
                        </p:par>
                        <p:par>
                          <p:cTn id="12" fill="hold">
                            <p:stCondLst>
                              <p:cond delay="400"/>
                            </p:stCondLst>
                            <p:childTnLst>
                              <p:par>
                                <p:cTn id="13" presetID="10" presetClass="entr" presetSubtype="0" fill="hold" grpId="0"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fade">
                                      <p:cBhvr>
                                        <p:cTn id="15" dur="200"/>
                                        <p:tgtEl>
                                          <p:spTgt spid="3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
                                        <p:tgtEl>
                                          <p:spTgt spid="7"/>
                                        </p:tgtEl>
                                      </p:cBhvr>
                                    </p:animEffect>
                                  </p:childTnLst>
                                </p:cTn>
                              </p:par>
                            </p:childTnLst>
                          </p:cTn>
                        </p:par>
                        <p:par>
                          <p:cTn id="21" fill="hold">
                            <p:stCondLst>
                              <p:cond delay="100"/>
                            </p:stCondLst>
                            <p:childTnLst>
                              <p:par>
                                <p:cTn id="22" presetID="10" presetClass="entr" presetSubtype="0"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
                                        <p:tgtEl>
                                          <p:spTgt spid="13"/>
                                        </p:tgtEl>
                                      </p:cBhvr>
                                    </p:animEffect>
                                  </p:childTnLst>
                                </p:cTn>
                              </p:par>
                            </p:childTnLst>
                          </p:cTn>
                        </p:par>
                        <p:par>
                          <p:cTn id="25" fill="hold">
                            <p:stCondLst>
                              <p:cond delay="200"/>
                            </p:stCondLst>
                            <p:childTnLst>
                              <p:par>
                                <p:cTn id="26" presetID="10" presetClass="entr" presetSubtype="0"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
                                        <p:tgtEl>
                                          <p:spTgt spid="15"/>
                                        </p:tgtEl>
                                      </p:cBhvr>
                                    </p:animEffect>
                                  </p:childTnLst>
                                </p:cTn>
                              </p:par>
                            </p:childTnLst>
                          </p:cTn>
                        </p:par>
                        <p:par>
                          <p:cTn id="29" fill="hold">
                            <p:stCondLst>
                              <p:cond delay="300"/>
                            </p:stCondLst>
                            <p:childTnLst>
                              <p:par>
                                <p:cTn id="30" presetID="10" presetClass="entr" presetSubtype="0"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
                                        <p:tgtEl>
                                          <p:spTgt spid="17"/>
                                        </p:tgtEl>
                                      </p:cBhvr>
                                    </p:animEffect>
                                  </p:childTnLst>
                                </p:cTn>
                              </p:par>
                            </p:childTnLst>
                          </p:cTn>
                        </p:par>
                        <p:par>
                          <p:cTn id="33" fill="hold">
                            <p:stCondLst>
                              <p:cond delay="400"/>
                            </p:stCondLst>
                            <p:childTnLst>
                              <p:par>
                                <p:cTn id="34" presetID="10" presetClass="entr" presetSubtype="0"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
                                        <p:tgtEl>
                                          <p:spTgt spid="19"/>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100"/>
                                        <p:tgtEl>
                                          <p:spTgt spid="21"/>
                                        </p:tgtEl>
                                      </p:cBhvr>
                                    </p:animEffect>
                                  </p:childTnLst>
                                </p:cTn>
                              </p:par>
                            </p:childTnLst>
                          </p:cTn>
                        </p:par>
                        <p:par>
                          <p:cTn id="41" fill="hold">
                            <p:stCondLst>
                              <p:cond delay="600"/>
                            </p:stCondLst>
                            <p:childTnLst>
                              <p:par>
                                <p:cTn id="42" presetID="10" presetClass="entr" presetSubtype="0" fill="hold" grpId="0" nodeType="after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100"/>
                                        <p:tgtEl>
                                          <p:spTgt spid="23"/>
                                        </p:tgtEl>
                                      </p:cBhvr>
                                    </p:animEffect>
                                  </p:childTnLst>
                                </p:cTn>
                              </p:par>
                            </p:childTnLst>
                          </p:cTn>
                        </p:par>
                        <p:par>
                          <p:cTn id="45" fill="hold">
                            <p:stCondLst>
                              <p:cond delay="700"/>
                            </p:stCondLst>
                            <p:childTnLst>
                              <p:par>
                                <p:cTn id="46" presetID="10" presetClass="entr" presetSubtype="0" fill="hold" grpId="0" nodeType="after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fade">
                                      <p:cBhvr>
                                        <p:cTn id="48" dur="100"/>
                                        <p:tgtEl>
                                          <p:spTgt spid="25"/>
                                        </p:tgtEl>
                                      </p:cBhvr>
                                    </p:animEffect>
                                  </p:childTnLst>
                                </p:cTn>
                              </p:par>
                            </p:childTnLst>
                          </p:cTn>
                        </p:par>
                        <p:par>
                          <p:cTn id="49" fill="hold">
                            <p:stCondLst>
                              <p:cond delay="800"/>
                            </p:stCondLst>
                            <p:childTnLst>
                              <p:par>
                                <p:cTn id="50" presetID="10" presetClass="entr" presetSubtype="0" fill="hold" grpId="0" nodeType="after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
                                        <p:tgtEl>
                                          <p:spTgt spid="27"/>
                                        </p:tgtEl>
                                      </p:cBhvr>
                                    </p:animEffect>
                                  </p:childTnLst>
                                </p:cTn>
                              </p:par>
                            </p:childTnLst>
                          </p:cTn>
                        </p:par>
                        <p:par>
                          <p:cTn id="53" fill="hold">
                            <p:stCondLst>
                              <p:cond delay="900"/>
                            </p:stCondLst>
                            <p:childTnLst>
                              <p:par>
                                <p:cTn id="54" presetID="10" presetClass="entr" presetSubtype="0" fill="hold" grpId="0" nodeType="after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fade">
                                      <p:cBhvr>
                                        <p:cTn id="56" dur="100"/>
                                        <p:tgtEl>
                                          <p:spTgt spid="29"/>
                                        </p:tgtEl>
                                      </p:cBhvr>
                                    </p:animEffect>
                                  </p:childTnLst>
                                </p:cTn>
                              </p:par>
                            </p:childTnLst>
                          </p:cTn>
                        </p:par>
                        <p:par>
                          <p:cTn id="57" fill="hold">
                            <p:stCondLst>
                              <p:cond delay="1000"/>
                            </p:stCondLst>
                            <p:childTnLst>
                              <p:par>
                                <p:cTn id="58" presetID="10" presetClass="entr" presetSubtype="0" fill="hold" grpId="0" nodeType="after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fade">
                                      <p:cBhvr>
                                        <p:cTn id="60" dur="100"/>
                                        <p:tgtEl>
                                          <p:spTgt spid="31"/>
                                        </p:tgtEl>
                                      </p:cBhvr>
                                    </p:animEffect>
                                  </p:childTnLst>
                                </p:cTn>
                              </p:par>
                            </p:childTnLst>
                          </p:cTn>
                        </p:par>
                        <p:par>
                          <p:cTn id="61" fill="hold">
                            <p:stCondLst>
                              <p:cond delay="1100"/>
                            </p:stCondLst>
                            <p:childTnLst>
                              <p:par>
                                <p:cTn id="62" presetID="10" presetClass="entr" presetSubtype="0" fill="hold" grpId="0" nodeType="afterEffect">
                                  <p:stCondLst>
                                    <p:cond delay="0"/>
                                  </p:stCondLst>
                                  <p:childTnLst>
                                    <p:set>
                                      <p:cBhvr>
                                        <p:cTn id="63" dur="1" fill="hold">
                                          <p:stCondLst>
                                            <p:cond delay="0"/>
                                          </p:stCondLst>
                                        </p:cTn>
                                        <p:tgtEl>
                                          <p:spTgt spid="33"/>
                                        </p:tgtEl>
                                        <p:attrNameLst>
                                          <p:attrName>style.visibility</p:attrName>
                                        </p:attrNameLst>
                                      </p:cBhvr>
                                      <p:to>
                                        <p:strVal val="visible"/>
                                      </p:to>
                                    </p:set>
                                    <p:animEffect transition="in" filter="fade">
                                      <p:cBhvr>
                                        <p:cTn id="64" dur="1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7" grpId="0" animBg="1"/>
      <p:bldP spid="35" grpId="0" animBg="1"/>
      <p:bldP spid="7" grpId="0" animBg="1"/>
      <p:bldP spid="13" grpId="0" animBg="1"/>
      <p:bldP spid="15" grpId="0" animBg="1"/>
      <p:bldP spid="17" grpId="0" animBg="1"/>
      <p:bldP spid="19" grpId="0" animBg="1"/>
      <p:bldP spid="21" grpId="0" animBg="1"/>
      <p:bldP spid="23" grpId="0" animBg="1"/>
      <p:bldP spid="25" grpId="0" animBg="1"/>
      <p:bldP spid="27" grpId="0" animBg="1"/>
      <p:bldP spid="29" grpId="0" animBg="1"/>
      <p:bldP spid="31" grpId="0" animBg="1"/>
      <p:bldP spid="3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57150">
          <a:solidFill>
            <a:srgbClr val="EE0000"/>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
  <TotalTime>0</TotalTime>
  <Words>1647</Words>
  <Application>Microsoft Office PowerPoint</Application>
  <PresentationFormat>Widescreen</PresentationFormat>
  <Paragraphs>261</Paragraphs>
  <Slides>41</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Calibri Light</vt:lpstr>
      <vt:lpstr>Consolas</vt:lpstr>
      <vt:lpstr>Times New Roman</vt:lpstr>
      <vt:lpstr>Office Theme</vt:lpstr>
      <vt:lpstr>&lt;div focusgroup&gt;  { toggle: … } and tabs</vt:lpstr>
      <vt:lpstr>Agenda</vt:lpstr>
      <vt:lpstr>focus and        state               management improvements</vt:lpstr>
      <vt:lpstr>&lt;div focusgroup&gt;</vt:lpstr>
      <vt:lpstr>Concept: `TAB` stop redux</vt:lpstr>
      <vt:lpstr>PowerPoint Presentation</vt:lpstr>
      <vt:lpstr>PowerPoint Presentation</vt:lpstr>
      <vt:lpstr>Concept: navigate control groups</vt:lpstr>
      <vt:lpstr>PowerPoint Presentation</vt:lpstr>
      <vt:lpstr>Concept: accessibility affordance</vt:lpstr>
      <vt:lpstr>PowerPoint Presentation</vt:lpstr>
      <vt:lpstr>Concept: focus vs state</vt:lpstr>
      <vt:lpstr>Linked focus and state</vt:lpstr>
      <vt:lpstr>Focus and state separated</vt:lpstr>
      <vt:lpstr>Focusgroup proposal short summary</vt:lpstr>
      <vt:lpstr>{ toggle: … }</vt:lpstr>
      <vt:lpstr>Concept: "toggleable" state</vt:lpstr>
      <vt:lpstr>Built-in &lt;input type=checkbox&gt;</vt:lpstr>
      <vt:lpstr>Toggle</vt:lpstr>
      <vt:lpstr>Concept: non-boolean toggles</vt:lpstr>
      <vt:lpstr>PowerPoint Presentation</vt:lpstr>
      <vt:lpstr>PowerPoint Presentation</vt:lpstr>
      <vt:lpstr>Concept: toggle scopes</vt:lpstr>
      <vt:lpstr>PowerPoint Presentation</vt:lpstr>
      <vt:lpstr>PowerPoint Presentation</vt:lpstr>
      <vt:lpstr>Concept: linked toggle groups</vt:lpstr>
      <vt:lpstr>PowerPoint Presentation</vt:lpstr>
      <vt:lpstr>Concept: n-toggles per element</vt:lpstr>
      <vt:lpstr>PowerPoint Presentation</vt:lpstr>
      <vt:lpstr>Toggle proposal short summary</vt:lpstr>
      <vt:lpstr>tabs</vt:lpstr>
      <vt:lpstr>PowerPoint Presentation</vt:lpstr>
      <vt:lpstr>PowerPoint Presentation</vt:lpstr>
      <vt:lpstr>PowerPoint Presentation</vt:lpstr>
      <vt:lpstr>Observation: focusgroup and toggle "scope"</vt:lpstr>
      <vt:lpstr>Scenario Gap*: tab stop for toggled item(s)</vt:lpstr>
      <vt:lpstr>Scenario Gap*: toggle-on-focus</vt:lpstr>
      <vt:lpstr>Solution rough ideas…</vt:lpstr>
      <vt:lpstr>Other Toggle Scenarios (non-tab)</vt:lpstr>
      <vt:lpstr>CSS or HTML?</vt:lpstr>
      <vt:lpstr>Open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2021-10-21T01:06:13Z</dcterms:created>
  <dcterms:modified xsi:type="dcterms:W3CDTF">2021-10-21T01:10:00Z</dcterms:modified>
</cp:coreProperties>
</file>