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2" r:id="rId4"/>
    <p:sldId id="264" r:id="rId5"/>
    <p:sldId id="301" r:id="rId6"/>
    <p:sldId id="306" r:id="rId7"/>
    <p:sldId id="272" r:id="rId8"/>
    <p:sldId id="265" r:id="rId9"/>
    <p:sldId id="280" r:id="rId10"/>
    <p:sldId id="274" r:id="rId11"/>
    <p:sldId id="279" r:id="rId12"/>
    <p:sldId id="273" r:id="rId13"/>
    <p:sldId id="275" r:id="rId14"/>
    <p:sldId id="281" r:id="rId15"/>
    <p:sldId id="266" r:id="rId16"/>
    <p:sldId id="282" r:id="rId17"/>
    <p:sldId id="296" r:id="rId18"/>
    <p:sldId id="283" r:id="rId19"/>
    <p:sldId id="284" r:id="rId20"/>
    <p:sldId id="297" r:id="rId21"/>
    <p:sldId id="298" r:id="rId22"/>
    <p:sldId id="286" r:id="rId23"/>
    <p:sldId id="289" r:id="rId24"/>
    <p:sldId id="292" r:id="rId25"/>
    <p:sldId id="299"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660"/>
  </p:normalViewPr>
  <p:slideViewPr>
    <p:cSldViewPr snapToGrid="0">
      <p:cViewPr varScale="1">
        <p:scale>
          <a:sx n="88" d="100"/>
          <a:sy n="88"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ithub.com/National-COVID-Cohort-Collaborative/Phenotype_Data_Acquisition/wiki/Latest-Phenotyp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6CE0F747-2721-4B1E-B653-0D2CA3ACDF21}"/>
              </a:ext>
            </a:extLst>
          </p:cNvPr>
          <p:cNvCxnSpPr>
            <a:cxnSpLocks/>
          </p:cNvCxnSpPr>
          <p:nvPr/>
        </p:nvCxnSpPr>
        <p:spPr>
          <a:xfrm flipH="1">
            <a:off x="2085795" y="2668078"/>
            <a:ext cx="3048000" cy="248728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DEEE36-8951-48B3-B573-EB5F847B6146}"/>
              </a:ext>
            </a:extLst>
          </p:cNvPr>
          <p:cNvCxnSpPr>
            <a:cxnSpLocks/>
          </p:cNvCxnSpPr>
          <p:nvPr/>
        </p:nvCxnSpPr>
        <p:spPr>
          <a:xfrm flipH="1" flipV="1">
            <a:off x="10108358" y="2438037"/>
            <a:ext cx="460074" cy="104955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D39D99-D863-4ECD-9BC0-0359CD18986F}"/>
              </a:ext>
            </a:extLst>
          </p:cNvPr>
          <p:cNvCxnSpPr>
            <a:cxnSpLocks/>
          </p:cNvCxnSpPr>
          <p:nvPr/>
        </p:nvCxnSpPr>
        <p:spPr>
          <a:xfrm flipH="1" flipV="1">
            <a:off x="10079603" y="2279887"/>
            <a:ext cx="1006415" cy="560719"/>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2690D4F-46D7-4740-A4EB-9059B9C1D403}"/>
              </a:ext>
            </a:extLst>
          </p:cNvPr>
          <p:cNvCxnSpPr>
            <a:cxnSpLocks/>
          </p:cNvCxnSpPr>
          <p:nvPr/>
        </p:nvCxnSpPr>
        <p:spPr>
          <a:xfrm flipH="1" flipV="1">
            <a:off x="8512472" y="3861397"/>
            <a:ext cx="819509" cy="192656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75563B-E933-484E-A773-3012B9AAB145}"/>
              </a:ext>
            </a:extLst>
          </p:cNvPr>
          <p:cNvCxnSpPr>
            <a:cxnSpLocks/>
          </p:cNvCxnSpPr>
          <p:nvPr/>
        </p:nvCxnSpPr>
        <p:spPr>
          <a:xfrm flipV="1">
            <a:off x="8167416" y="3818265"/>
            <a:ext cx="345056" cy="100641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DE59AD-4E89-4503-8A07-1F0E0E4D3C2A}"/>
              </a:ext>
            </a:extLst>
          </p:cNvPr>
          <p:cNvCxnSpPr>
            <a:cxnSpLocks/>
          </p:cNvCxnSpPr>
          <p:nvPr/>
        </p:nvCxnSpPr>
        <p:spPr>
          <a:xfrm flipH="1">
            <a:off x="2430851" y="2337401"/>
            <a:ext cx="2516039" cy="90577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5217F7-E2F3-4C60-B9A0-7F7AFC8A79A1}"/>
              </a:ext>
            </a:extLst>
          </p:cNvPr>
          <p:cNvCxnSpPr>
            <a:cxnSpLocks/>
          </p:cNvCxnSpPr>
          <p:nvPr/>
        </p:nvCxnSpPr>
        <p:spPr>
          <a:xfrm flipH="1">
            <a:off x="4659342" y="2783097"/>
            <a:ext cx="833887" cy="227162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86A5260-B941-4D84-B9FC-DA291280AA27}"/>
              </a:ext>
            </a:extLst>
          </p:cNvPr>
          <p:cNvCxnSpPr>
            <a:cxnSpLocks/>
          </p:cNvCxnSpPr>
          <p:nvPr/>
        </p:nvCxnSpPr>
        <p:spPr>
          <a:xfrm>
            <a:off x="6053946" y="2337400"/>
            <a:ext cx="2228489" cy="96328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6FC0C8D-8CFA-42F4-9DDB-16196983BDD1}"/>
              </a:ext>
            </a:extLst>
          </p:cNvPr>
          <p:cNvCxnSpPr/>
          <p:nvPr/>
        </p:nvCxnSpPr>
        <p:spPr>
          <a:xfrm flipV="1">
            <a:off x="6053946" y="2107361"/>
            <a:ext cx="3234904" cy="201284"/>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2E72D1-7901-4F37-93E6-E9F042A33523}"/>
              </a:ext>
            </a:extLst>
          </p:cNvPr>
          <p:cNvSpPr>
            <a:spLocks noGrp="1"/>
          </p:cNvSpPr>
          <p:nvPr>
            <p:ph type="title"/>
          </p:nvPr>
        </p:nvSpPr>
        <p:spPr/>
        <p:txBody>
          <a:bodyPr/>
          <a:lstStyle/>
          <a:p>
            <a:r>
              <a:rPr lang="en-US" dirty="0">
                <a:cs typeface="Calibri Light"/>
              </a:rPr>
              <a:t>In an (ontologically) perfect world...</a:t>
            </a:r>
            <a:endParaRPr lang="en-US" dirty="0"/>
          </a:p>
        </p:txBody>
      </p:sp>
      <p:sp>
        <p:nvSpPr>
          <p:cNvPr id="4" name="Oval 3">
            <a:extLst>
              <a:ext uri="{FF2B5EF4-FFF2-40B4-BE49-F238E27FC236}">
                <a16:creationId xmlns:a16="http://schemas.microsoft.com/office/drawing/2014/main" id="{18FF06F0-4586-4519-8669-42E40E412AF1}"/>
              </a:ext>
            </a:extLst>
          </p:cNvPr>
          <p:cNvSpPr/>
          <p:nvPr/>
        </p:nvSpPr>
        <p:spPr>
          <a:xfrm>
            <a:off x="4905556" y="1649083"/>
            <a:ext cx="1250829" cy="119332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Calibri"/>
              </a:rPr>
              <a:t>COVID-19 </a:t>
            </a:r>
          </a:p>
        </p:txBody>
      </p:sp>
      <p:sp>
        <p:nvSpPr>
          <p:cNvPr id="5" name="Oval 4">
            <a:extLst>
              <a:ext uri="{FF2B5EF4-FFF2-40B4-BE49-F238E27FC236}">
                <a16:creationId xmlns:a16="http://schemas.microsoft.com/office/drawing/2014/main" id="{3799E2C2-C942-4A6B-AE27-2F475C594D61}"/>
              </a:ext>
            </a:extLst>
          </p:cNvPr>
          <p:cNvSpPr/>
          <p:nvPr/>
        </p:nvSpPr>
        <p:spPr>
          <a:xfrm>
            <a:off x="8125185" y="2970902"/>
            <a:ext cx="920150" cy="92015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PCR tests</a:t>
            </a:r>
            <a:endParaRPr lang="en-US">
              <a:solidFill>
                <a:schemeClr val="tx1"/>
              </a:solidFill>
              <a:cs typeface="Calibri"/>
            </a:endParaRPr>
          </a:p>
        </p:txBody>
      </p:sp>
      <p:sp>
        <p:nvSpPr>
          <p:cNvPr id="6" name="Oval 5">
            <a:extLst>
              <a:ext uri="{FF2B5EF4-FFF2-40B4-BE49-F238E27FC236}">
                <a16:creationId xmlns:a16="http://schemas.microsoft.com/office/drawing/2014/main" id="{DFE01672-0F2B-44C2-A602-B057996C4CC9}"/>
              </a:ext>
            </a:extLst>
          </p:cNvPr>
          <p:cNvSpPr/>
          <p:nvPr/>
        </p:nvSpPr>
        <p:spPr>
          <a:xfrm>
            <a:off x="9232241" y="1576297"/>
            <a:ext cx="1049547" cy="10064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tx1"/>
                </a:solidFill>
                <a:cs typeface="Calibri"/>
              </a:rPr>
              <a:t>Anti-body</a:t>
            </a:r>
            <a:br>
              <a:rPr lang="en-US" sz="1600" dirty="0">
                <a:cs typeface="Calibri"/>
              </a:rPr>
            </a:br>
            <a:r>
              <a:rPr lang="en-US" sz="1600" dirty="0">
                <a:solidFill>
                  <a:schemeClr val="tx1"/>
                </a:solidFill>
                <a:cs typeface="Calibri"/>
              </a:rPr>
              <a:t>tests</a:t>
            </a:r>
          </a:p>
        </p:txBody>
      </p:sp>
      <p:sp>
        <p:nvSpPr>
          <p:cNvPr id="10" name="Oval 9">
            <a:extLst>
              <a:ext uri="{FF2B5EF4-FFF2-40B4-BE49-F238E27FC236}">
                <a16:creationId xmlns:a16="http://schemas.microsoft.com/office/drawing/2014/main" id="{EFBF8654-38EC-4D38-B099-8E0268687F2B}"/>
              </a:ext>
            </a:extLst>
          </p:cNvPr>
          <p:cNvSpPr/>
          <p:nvPr/>
        </p:nvSpPr>
        <p:spPr>
          <a:xfrm>
            <a:off x="1569108" y="2970900"/>
            <a:ext cx="1063924" cy="102079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J96.X</a:t>
            </a:r>
            <a:endParaRPr lang="en-US" dirty="0"/>
          </a:p>
        </p:txBody>
      </p:sp>
      <p:sp>
        <p:nvSpPr>
          <p:cNvPr id="11" name="Oval 10">
            <a:extLst>
              <a:ext uri="{FF2B5EF4-FFF2-40B4-BE49-F238E27FC236}">
                <a16:creationId xmlns:a16="http://schemas.microsoft.com/office/drawing/2014/main" id="{3F3F5413-FDC5-4DFA-A401-4CAEFDD71214}"/>
              </a:ext>
            </a:extLst>
          </p:cNvPr>
          <p:cNvSpPr/>
          <p:nvPr/>
        </p:nvSpPr>
        <p:spPr>
          <a:xfrm>
            <a:off x="8844052" y="5601958"/>
            <a:ext cx="920150" cy="92015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94500-6</a:t>
            </a:r>
            <a:endParaRPr lang="en-US" sz="1400" dirty="0">
              <a:solidFill>
                <a:schemeClr val="tx1"/>
              </a:solidFill>
            </a:endParaRPr>
          </a:p>
        </p:txBody>
      </p:sp>
      <p:sp>
        <p:nvSpPr>
          <p:cNvPr id="24" name="TextBox 23">
            <a:extLst>
              <a:ext uri="{FF2B5EF4-FFF2-40B4-BE49-F238E27FC236}">
                <a16:creationId xmlns:a16="http://schemas.microsoft.com/office/drawing/2014/main" id="{62F924C2-6587-4A5B-BE12-8225F613D5FD}"/>
              </a:ext>
            </a:extLst>
          </p:cNvPr>
          <p:cNvSpPr txBox="1"/>
          <p:nvPr/>
        </p:nvSpPr>
        <p:spPr>
          <a:xfrm rot="21360000">
            <a:off x="6964572" y="184724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t>Detected_by</a:t>
            </a:r>
            <a:endParaRPr lang="en-US" sz="1600" b="1">
              <a:cs typeface="Calibri"/>
            </a:endParaRPr>
          </a:p>
        </p:txBody>
      </p:sp>
      <p:sp>
        <p:nvSpPr>
          <p:cNvPr id="25" name="TextBox 24">
            <a:extLst>
              <a:ext uri="{FF2B5EF4-FFF2-40B4-BE49-F238E27FC236}">
                <a16:creationId xmlns:a16="http://schemas.microsoft.com/office/drawing/2014/main" id="{6C318784-D41B-44F4-80D5-37C95C565EDB}"/>
              </a:ext>
            </a:extLst>
          </p:cNvPr>
          <p:cNvSpPr txBox="1"/>
          <p:nvPr/>
        </p:nvSpPr>
        <p:spPr>
          <a:xfrm rot="1320000">
            <a:off x="6648270" y="285365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t>Detected_by</a:t>
            </a:r>
            <a:endParaRPr lang="en-US" sz="1600" b="1">
              <a:cs typeface="Calibri"/>
            </a:endParaRPr>
          </a:p>
        </p:txBody>
      </p:sp>
      <p:sp>
        <p:nvSpPr>
          <p:cNvPr id="26" name="TextBox 25">
            <a:extLst>
              <a:ext uri="{FF2B5EF4-FFF2-40B4-BE49-F238E27FC236}">
                <a16:creationId xmlns:a16="http://schemas.microsoft.com/office/drawing/2014/main" id="{2253DE1A-901B-4323-ABB4-2A2FA1AF2E7A}"/>
              </a:ext>
            </a:extLst>
          </p:cNvPr>
          <p:cNvSpPr txBox="1"/>
          <p:nvPr/>
        </p:nvSpPr>
        <p:spPr>
          <a:xfrm rot="17340000">
            <a:off x="4040874" y="3511546"/>
            <a:ext cx="1894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Diagnosed_as</a:t>
            </a:r>
            <a:endParaRPr lang="en-US" dirty="0">
              <a:cs typeface="Calibri"/>
            </a:endParaRPr>
          </a:p>
        </p:txBody>
      </p:sp>
      <p:sp>
        <p:nvSpPr>
          <p:cNvPr id="27" name="TextBox 26">
            <a:extLst>
              <a:ext uri="{FF2B5EF4-FFF2-40B4-BE49-F238E27FC236}">
                <a16:creationId xmlns:a16="http://schemas.microsoft.com/office/drawing/2014/main" id="{5E23095F-C3A9-4695-B8E2-D9B956B10ED0}"/>
              </a:ext>
            </a:extLst>
          </p:cNvPr>
          <p:cNvSpPr txBox="1"/>
          <p:nvPr/>
        </p:nvSpPr>
        <p:spPr>
          <a:xfrm rot="-1140000">
            <a:off x="2746910" y="2418867"/>
            <a:ext cx="1894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Comorbid_with</a:t>
            </a:r>
            <a:endParaRPr lang="en-US" dirty="0"/>
          </a:p>
        </p:txBody>
      </p:sp>
      <p:sp>
        <p:nvSpPr>
          <p:cNvPr id="30" name="TextBox 29">
            <a:extLst>
              <a:ext uri="{FF2B5EF4-FFF2-40B4-BE49-F238E27FC236}">
                <a16:creationId xmlns:a16="http://schemas.microsoft.com/office/drawing/2014/main" id="{3BE31C53-F71F-463D-B591-4E07F150D66D}"/>
              </a:ext>
            </a:extLst>
          </p:cNvPr>
          <p:cNvSpPr txBox="1"/>
          <p:nvPr/>
        </p:nvSpPr>
        <p:spPr>
          <a:xfrm rot="19320000">
            <a:off x="2531250" y="3640941"/>
            <a:ext cx="1894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Treated_with</a:t>
            </a:r>
            <a:endParaRPr lang="en-US" dirty="0" err="1">
              <a:cs typeface="Calibri" panose="020F0502020204030204"/>
            </a:endParaRPr>
          </a:p>
        </p:txBody>
      </p:sp>
      <p:cxnSp>
        <p:nvCxnSpPr>
          <p:cNvPr id="34" name="Straight Arrow Connector 33">
            <a:extLst>
              <a:ext uri="{FF2B5EF4-FFF2-40B4-BE49-F238E27FC236}">
                <a16:creationId xmlns:a16="http://schemas.microsoft.com/office/drawing/2014/main" id="{50998C5A-5CD0-4E4F-BE72-409044C29265}"/>
              </a:ext>
            </a:extLst>
          </p:cNvPr>
          <p:cNvCxnSpPr>
            <a:cxnSpLocks/>
          </p:cNvCxnSpPr>
          <p:nvPr/>
        </p:nvCxnSpPr>
        <p:spPr>
          <a:xfrm flipH="1">
            <a:off x="3307871" y="5802341"/>
            <a:ext cx="1006415" cy="445697"/>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92B4F84-6C8D-4052-A58E-CED7324809D7}"/>
              </a:ext>
            </a:extLst>
          </p:cNvPr>
          <p:cNvCxnSpPr>
            <a:cxnSpLocks/>
          </p:cNvCxnSpPr>
          <p:nvPr/>
        </p:nvCxnSpPr>
        <p:spPr>
          <a:xfrm flipH="1" flipV="1">
            <a:off x="1827003" y="5874226"/>
            <a:ext cx="1207697" cy="460076"/>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033F2D8-DB00-4E6C-9FED-2B08B902172D}"/>
              </a:ext>
            </a:extLst>
          </p:cNvPr>
          <p:cNvSpPr/>
          <p:nvPr/>
        </p:nvSpPr>
        <p:spPr>
          <a:xfrm>
            <a:off x="1209674" y="4969352"/>
            <a:ext cx="1063924" cy="102079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ea typeface="+mn-lt"/>
                <a:cs typeface="+mn-lt"/>
              </a:rPr>
              <a:t>215470</a:t>
            </a:r>
            <a:endParaRPr lang="en-US" sz="1600" dirty="0">
              <a:solidFill>
                <a:schemeClr val="tx1"/>
              </a:solidFill>
              <a:cs typeface="Calibri" panose="020F0502020204030204"/>
            </a:endParaRPr>
          </a:p>
        </p:txBody>
      </p:sp>
      <p:pic>
        <p:nvPicPr>
          <p:cNvPr id="31" name="Picture 8" descr="A close up of a logo&#10;&#10;Description automatically generated">
            <a:extLst>
              <a:ext uri="{FF2B5EF4-FFF2-40B4-BE49-F238E27FC236}">
                <a16:creationId xmlns:a16="http://schemas.microsoft.com/office/drawing/2014/main" id="{CF6F4DF1-8662-4CD0-AF9A-FE4397443D62}"/>
              </a:ext>
            </a:extLst>
          </p:cNvPr>
          <p:cNvPicPr>
            <a:picLocks noChangeAspect="1"/>
          </p:cNvPicPr>
          <p:nvPr/>
        </p:nvPicPr>
        <p:blipFill rotWithShape="1">
          <a:blip r:embed="rId2"/>
          <a:srcRect l="8026" t="7961" r="75000" b="55029"/>
          <a:stretch/>
        </p:blipFill>
        <p:spPr>
          <a:xfrm>
            <a:off x="2689324" y="5948307"/>
            <a:ext cx="783762" cy="781122"/>
          </a:xfrm>
          <a:prstGeom prst="rect">
            <a:avLst/>
          </a:prstGeom>
        </p:spPr>
      </p:pic>
      <p:cxnSp>
        <p:nvCxnSpPr>
          <p:cNvPr id="38" name="Straight Arrow Connector 37">
            <a:extLst>
              <a:ext uri="{FF2B5EF4-FFF2-40B4-BE49-F238E27FC236}">
                <a16:creationId xmlns:a16="http://schemas.microsoft.com/office/drawing/2014/main" id="{7BC2A344-FC7A-4975-945C-075C42D177DD}"/>
              </a:ext>
            </a:extLst>
          </p:cNvPr>
          <p:cNvCxnSpPr>
            <a:cxnSpLocks/>
          </p:cNvCxnSpPr>
          <p:nvPr/>
        </p:nvCxnSpPr>
        <p:spPr>
          <a:xfrm flipH="1" flipV="1">
            <a:off x="4875002" y="5773585"/>
            <a:ext cx="1408981" cy="589473"/>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3D07F5F-DB1E-40EC-B758-D412204E3F31}"/>
              </a:ext>
            </a:extLst>
          </p:cNvPr>
          <p:cNvSpPr/>
          <p:nvPr/>
        </p:nvSpPr>
        <p:spPr>
          <a:xfrm>
            <a:off x="4013259" y="4969353"/>
            <a:ext cx="1063924" cy="102079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U07.1</a:t>
            </a:r>
            <a:endParaRPr lang="en-US" dirty="0"/>
          </a:p>
        </p:txBody>
      </p:sp>
      <p:cxnSp>
        <p:nvCxnSpPr>
          <p:cNvPr id="40" name="Straight Arrow Connector 39">
            <a:extLst>
              <a:ext uri="{FF2B5EF4-FFF2-40B4-BE49-F238E27FC236}">
                <a16:creationId xmlns:a16="http://schemas.microsoft.com/office/drawing/2014/main" id="{C98336C7-9027-4C92-B88F-EDB2E1631745}"/>
              </a:ext>
            </a:extLst>
          </p:cNvPr>
          <p:cNvCxnSpPr>
            <a:cxnSpLocks/>
          </p:cNvCxnSpPr>
          <p:nvPr/>
        </p:nvCxnSpPr>
        <p:spPr>
          <a:xfrm flipH="1">
            <a:off x="6715304" y="5457284"/>
            <a:ext cx="1293962" cy="891395"/>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6ACB016-0307-443C-9488-AEFFB06BF615}"/>
              </a:ext>
            </a:extLst>
          </p:cNvPr>
          <p:cNvSpPr/>
          <p:nvPr/>
        </p:nvSpPr>
        <p:spPr>
          <a:xfrm>
            <a:off x="7665108" y="4638674"/>
            <a:ext cx="920150" cy="92015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94759-8</a:t>
            </a:r>
            <a:endParaRPr lang="en-US" sz="1400" dirty="0">
              <a:solidFill>
                <a:schemeClr val="tx1"/>
              </a:solidFill>
            </a:endParaRPr>
          </a:p>
        </p:txBody>
      </p:sp>
      <p:cxnSp>
        <p:nvCxnSpPr>
          <p:cNvPr id="42" name="Straight Arrow Connector 41">
            <a:extLst>
              <a:ext uri="{FF2B5EF4-FFF2-40B4-BE49-F238E27FC236}">
                <a16:creationId xmlns:a16="http://schemas.microsoft.com/office/drawing/2014/main" id="{A9C2DD11-E585-4F8D-A555-FA84C9BD8F52}"/>
              </a:ext>
            </a:extLst>
          </p:cNvPr>
          <p:cNvCxnSpPr>
            <a:cxnSpLocks/>
          </p:cNvCxnSpPr>
          <p:nvPr/>
        </p:nvCxnSpPr>
        <p:spPr>
          <a:xfrm>
            <a:off x="10597191" y="4163323"/>
            <a:ext cx="244414" cy="1365847"/>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2" name="Picture 8" descr="A close up of a logo&#10;&#10;Description automatically generated">
            <a:extLst>
              <a:ext uri="{FF2B5EF4-FFF2-40B4-BE49-F238E27FC236}">
                <a16:creationId xmlns:a16="http://schemas.microsoft.com/office/drawing/2014/main" id="{1D32F325-4316-446A-9FBD-61E6319EF353}"/>
              </a:ext>
            </a:extLst>
          </p:cNvPr>
          <p:cNvPicPr>
            <a:picLocks noChangeAspect="1"/>
          </p:cNvPicPr>
          <p:nvPr/>
        </p:nvPicPr>
        <p:blipFill rotWithShape="1">
          <a:blip r:embed="rId2"/>
          <a:srcRect l="8026" t="7961" r="75000" b="55029"/>
          <a:stretch/>
        </p:blipFill>
        <p:spPr>
          <a:xfrm>
            <a:off x="6096757" y="5948306"/>
            <a:ext cx="783762" cy="781122"/>
          </a:xfrm>
          <a:prstGeom prst="rect">
            <a:avLst/>
          </a:prstGeom>
        </p:spPr>
      </p:pic>
      <p:pic>
        <p:nvPicPr>
          <p:cNvPr id="7" name="Picture 8" descr="A close up of a logo&#10;&#10;Description automatically generated">
            <a:extLst>
              <a:ext uri="{FF2B5EF4-FFF2-40B4-BE49-F238E27FC236}">
                <a16:creationId xmlns:a16="http://schemas.microsoft.com/office/drawing/2014/main" id="{3B0243B2-2CAE-41A1-B7AD-5F8196A2D21F}"/>
              </a:ext>
            </a:extLst>
          </p:cNvPr>
          <p:cNvPicPr>
            <a:picLocks noChangeAspect="1"/>
          </p:cNvPicPr>
          <p:nvPr/>
        </p:nvPicPr>
        <p:blipFill rotWithShape="1">
          <a:blip r:embed="rId2"/>
          <a:srcRect l="30249" t="7649" r="35306" b="54247"/>
          <a:stretch/>
        </p:blipFill>
        <p:spPr>
          <a:xfrm>
            <a:off x="9906820" y="5075151"/>
            <a:ext cx="2092336" cy="1062610"/>
          </a:xfrm>
          <a:prstGeom prst="rect">
            <a:avLst/>
          </a:prstGeom>
        </p:spPr>
      </p:pic>
      <p:sp>
        <p:nvSpPr>
          <p:cNvPr id="14" name="Oval 13">
            <a:extLst>
              <a:ext uri="{FF2B5EF4-FFF2-40B4-BE49-F238E27FC236}">
                <a16:creationId xmlns:a16="http://schemas.microsoft.com/office/drawing/2014/main" id="{7DBBD8D7-B58E-4303-8889-96D6463225A4}"/>
              </a:ext>
            </a:extLst>
          </p:cNvPr>
          <p:cNvSpPr/>
          <p:nvPr/>
        </p:nvSpPr>
        <p:spPr>
          <a:xfrm>
            <a:off x="10094881" y="3373466"/>
            <a:ext cx="920150" cy="92015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94562-6</a:t>
            </a:r>
          </a:p>
        </p:txBody>
      </p:sp>
      <p:cxnSp>
        <p:nvCxnSpPr>
          <p:cNvPr id="44" name="Straight Arrow Connector 43">
            <a:extLst>
              <a:ext uri="{FF2B5EF4-FFF2-40B4-BE49-F238E27FC236}">
                <a16:creationId xmlns:a16="http://schemas.microsoft.com/office/drawing/2014/main" id="{95B40768-2D46-4B1A-8369-541494497233}"/>
              </a:ext>
            </a:extLst>
          </p:cNvPr>
          <p:cNvCxnSpPr>
            <a:cxnSpLocks/>
          </p:cNvCxnSpPr>
          <p:nvPr/>
        </p:nvCxnSpPr>
        <p:spPr>
          <a:xfrm>
            <a:off x="11402323" y="3128153"/>
            <a:ext cx="330679" cy="1049545"/>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3" name="Picture 8" descr="A close up of a logo&#10;&#10;Description automatically generated">
            <a:extLst>
              <a:ext uri="{FF2B5EF4-FFF2-40B4-BE49-F238E27FC236}">
                <a16:creationId xmlns:a16="http://schemas.microsoft.com/office/drawing/2014/main" id="{F7CFD0DD-B102-4835-B2C0-1F35B649CD7B}"/>
              </a:ext>
            </a:extLst>
          </p:cNvPr>
          <p:cNvPicPr>
            <a:picLocks noChangeAspect="1"/>
          </p:cNvPicPr>
          <p:nvPr/>
        </p:nvPicPr>
        <p:blipFill rotWithShape="1">
          <a:blip r:embed="rId2"/>
          <a:srcRect l="8026" t="7961" r="75000" b="55029"/>
          <a:stretch/>
        </p:blipFill>
        <p:spPr>
          <a:xfrm>
            <a:off x="11258228" y="3748570"/>
            <a:ext cx="783762" cy="781122"/>
          </a:xfrm>
          <a:prstGeom prst="rect">
            <a:avLst/>
          </a:prstGeom>
        </p:spPr>
      </p:pic>
      <p:sp>
        <p:nvSpPr>
          <p:cNvPr id="13" name="Oval 12">
            <a:extLst>
              <a:ext uri="{FF2B5EF4-FFF2-40B4-BE49-F238E27FC236}">
                <a16:creationId xmlns:a16="http://schemas.microsoft.com/office/drawing/2014/main" id="{BE131740-45BC-4584-8236-CA89D89C6D67}"/>
              </a:ext>
            </a:extLst>
          </p:cNvPr>
          <p:cNvSpPr/>
          <p:nvPr/>
        </p:nvSpPr>
        <p:spPr>
          <a:xfrm>
            <a:off x="10900014" y="2381429"/>
            <a:ext cx="920150" cy="92015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94547-7</a:t>
            </a:r>
          </a:p>
        </p:txBody>
      </p:sp>
    </p:spTree>
    <p:extLst>
      <p:ext uri="{BB962C8B-B14F-4D97-AF65-F5344CB8AC3E}">
        <p14:creationId xmlns:p14="http://schemas.microsoft.com/office/powerpoint/2010/main" val="215510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FA29-AAE8-4E83-BF94-350DBAD4CE4D}"/>
              </a:ext>
            </a:extLst>
          </p:cNvPr>
          <p:cNvSpPr>
            <a:spLocks noGrp="1"/>
          </p:cNvSpPr>
          <p:nvPr>
            <p:ph type="title"/>
          </p:nvPr>
        </p:nvSpPr>
        <p:spPr/>
        <p:txBody>
          <a:bodyPr/>
          <a:lstStyle/>
          <a:p>
            <a:r>
              <a:rPr lang="en-US" dirty="0">
                <a:cs typeface="Calibri Light"/>
              </a:rPr>
              <a:t>Mapping SNOMED to ICD-10-CM</a:t>
            </a:r>
            <a:endParaRPr lang="en-US" dirty="0"/>
          </a:p>
        </p:txBody>
      </p:sp>
      <p:pic>
        <p:nvPicPr>
          <p:cNvPr id="4" name="Picture 4" descr="A screenshot of a cell phone&#10;&#10;Description automatically generated">
            <a:extLst>
              <a:ext uri="{FF2B5EF4-FFF2-40B4-BE49-F238E27FC236}">
                <a16:creationId xmlns:a16="http://schemas.microsoft.com/office/drawing/2014/main" id="{3451D268-AEED-4778-AB3B-DB58EF2E6DF7}"/>
              </a:ext>
            </a:extLst>
          </p:cNvPr>
          <p:cNvPicPr>
            <a:picLocks noGrp="1" noChangeAspect="1"/>
          </p:cNvPicPr>
          <p:nvPr>
            <p:ph idx="1"/>
          </p:nvPr>
        </p:nvPicPr>
        <p:blipFill>
          <a:blip r:embed="rId2"/>
          <a:stretch>
            <a:fillRect/>
          </a:stretch>
        </p:blipFill>
        <p:spPr>
          <a:xfrm>
            <a:off x="837339" y="1596048"/>
            <a:ext cx="6883169" cy="3310916"/>
          </a:xfrm>
        </p:spPr>
      </p:pic>
      <p:pic>
        <p:nvPicPr>
          <p:cNvPr id="5" name="Picture 5" descr="A screenshot of a cell phone&#10;&#10;Description automatically generated">
            <a:extLst>
              <a:ext uri="{FF2B5EF4-FFF2-40B4-BE49-F238E27FC236}">
                <a16:creationId xmlns:a16="http://schemas.microsoft.com/office/drawing/2014/main" id="{5C07D00E-C15E-45C1-A6E2-6FBEC675704F}"/>
              </a:ext>
            </a:extLst>
          </p:cNvPr>
          <p:cNvPicPr>
            <a:picLocks noChangeAspect="1"/>
          </p:cNvPicPr>
          <p:nvPr/>
        </p:nvPicPr>
        <p:blipFill>
          <a:blip r:embed="rId3"/>
          <a:stretch>
            <a:fillRect/>
          </a:stretch>
        </p:blipFill>
        <p:spPr>
          <a:xfrm>
            <a:off x="4548554" y="5063326"/>
            <a:ext cx="7202853" cy="1684348"/>
          </a:xfrm>
          <a:prstGeom prst="rect">
            <a:avLst/>
          </a:prstGeom>
        </p:spPr>
      </p:pic>
      <p:sp>
        <p:nvSpPr>
          <p:cNvPr id="7" name="Oval 6">
            <a:extLst>
              <a:ext uri="{FF2B5EF4-FFF2-40B4-BE49-F238E27FC236}">
                <a16:creationId xmlns:a16="http://schemas.microsoft.com/office/drawing/2014/main" id="{E67FBBCF-CE4A-4E41-A34A-3954BD375982}"/>
              </a:ext>
            </a:extLst>
          </p:cNvPr>
          <p:cNvSpPr/>
          <p:nvPr/>
        </p:nvSpPr>
        <p:spPr>
          <a:xfrm>
            <a:off x="4567747" y="2239165"/>
            <a:ext cx="1391369" cy="1412116"/>
          </a:xfrm>
          <a:custGeom>
            <a:avLst/>
            <a:gdLst>
              <a:gd name="connsiteX0" fmla="*/ 0 w 1391369"/>
              <a:gd name="connsiteY0" fmla="*/ 706058 h 1412116"/>
              <a:gd name="connsiteX1" fmla="*/ 695685 w 1391369"/>
              <a:gd name="connsiteY1" fmla="*/ 0 h 1412116"/>
              <a:gd name="connsiteX2" fmla="*/ 1391370 w 1391369"/>
              <a:gd name="connsiteY2" fmla="*/ 706058 h 1412116"/>
              <a:gd name="connsiteX3" fmla="*/ 695685 w 1391369"/>
              <a:gd name="connsiteY3" fmla="*/ 1412116 h 1412116"/>
              <a:gd name="connsiteX4" fmla="*/ 0 w 1391369"/>
              <a:gd name="connsiteY4" fmla="*/ 706058 h 141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69" h="1412116" extrusionOk="0">
                <a:moveTo>
                  <a:pt x="0" y="706058"/>
                </a:moveTo>
                <a:cubicBezTo>
                  <a:pt x="-22828" y="244454"/>
                  <a:pt x="227714" y="7212"/>
                  <a:pt x="695685" y="0"/>
                </a:cubicBezTo>
                <a:cubicBezTo>
                  <a:pt x="1043221" y="51100"/>
                  <a:pt x="1339153" y="261227"/>
                  <a:pt x="1391370" y="706058"/>
                </a:cubicBezTo>
                <a:cubicBezTo>
                  <a:pt x="1418175" y="1141316"/>
                  <a:pt x="1109146" y="1419998"/>
                  <a:pt x="695685" y="1412116"/>
                </a:cubicBezTo>
                <a:cubicBezTo>
                  <a:pt x="267904" y="1442354"/>
                  <a:pt x="-35061" y="1064455"/>
                  <a:pt x="0" y="706058"/>
                </a:cubicBezTo>
                <a:close/>
              </a:path>
            </a:pathLst>
          </a:custGeom>
          <a:noFill/>
          <a:ln w="28575">
            <a:solidFill>
              <a:srgbClr val="C00000"/>
            </a:solidFill>
            <a:extLst>
              <a:ext uri="{C807C97D-BFC1-408E-A445-0C87EB9F89A2}">
                <ask:lineSketchStyleProps xmlns:ask="http://schemas.microsoft.com/office/drawing/2018/sketchyshapes" sd="349921161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0AE06A7-0B93-406B-AED8-3D75A6567607}"/>
              </a:ext>
            </a:extLst>
          </p:cNvPr>
          <p:cNvSpPr/>
          <p:nvPr/>
        </p:nvSpPr>
        <p:spPr>
          <a:xfrm>
            <a:off x="8998092" y="5062472"/>
            <a:ext cx="1083639" cy="821078"/>
          </a:xfrm>
          <a:custGeom>
            <a:avLst/>
            <a:gdLst>
              <a:gd name="connsiteX0" fmla="*/ 0 w 1083639"/>
              <a:gd name="connsiteY0" fmla="*/ 410539 h 821078"/>
              <a:gd name="connsiteX1" fmla="*/ 541820 w 1083639"/>
              <a:gd name="connsiteY1" fmla="*/ 0 h 821078"/>
              <a:gd name="connsiteX2" fmla="*/ 1083640 w 1083639"/>
              <a:gd name="connsiteY2" fmla="*/ 410539 h 821078"/>
              <a:gd name="connsiteX3" fmla="*/ 541820 w 1083639"/>
              <a:gd name="connsiteY3" fmla="*/ 821078 h 821078"/>
              <a:gd name="connsiteX4" fmla="*/ 0 w 1083639"/>
              <a:gd name="connsiteY4" fmla="*/ 410539 h 8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639" h="821078" extrusionOk="0">
                <a:moveTo>
                  <a:pt x="0" y="410539"/>
                </a:moveTo>
                <a:cubicBezTo>
                  <a:pt x="-9375" y="154376"/>
                  <a:pt x="185568" y="4909"/>
                  <a:pt x="541820" y="0"/>
                </a:cubicBezTo>
                <a:cubicBezTo>
                  <a:pt x="834576" y="9032"/>
                  <a:pt x="1063646" y="162789"/>
                  <a:pt x="1083640" y="410539"/>
                </a:cubicBezTo>
                <a:cubicBezTo>
                  <a:pt x="1098045" y="661623"/>
                  <a:pt x="872725" y="829613"/>
                  <a:pt x="541820" y="821078"/>
                </a:cubicBezTo>
                <a:cubicBezTo>
                  <a:pt x="234709" y="826542"/>
                  <a:pt x="-26046" y="613837"/>
                  <a:pt x="0" y="410539"/>
                </a:cubicBezTo>
                <a:close/>
              </a:path>
            </a:pathLst>
          </a:custGeom>
          <a:noFill/>
          <a:ln w="28575">
            <a:solidFill>
              <a:srgbClr val="C00000"/>
            </a:solidFill>
            <a:extLst>
              <a:ext uri="{C807C97D-BFC1-408E-A445-0C87EB9F89A2}">
                <ask:lineSketchStyleProps xmlns:ask="http://schemas.microsoft.com/office/drawing/2018/sketchyshapes" sd="349921161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Curved 11">
            <a:extLst>
              <a:ext uri="{FF2B5EF4-FFF2-40B4-BE49-F238E27FC236}">
                <a16:creationId xmlns:a16="http://schemas.microsoft.com/office/drawing/2014/main" id="{96568AE8-1AE0-47AA-AE5C-8F16488F05CB}"/>
              </a:ext>
            </a:extLst>
          </p:cNvPr>
          <p:cNvCxnSpPr>
            <a:cxnSpLocks/>
          </p:cNvCxnSpPr>
          <p:nvPr/>
        </p:nvCxnSpPr>
        <p:spPr>
          <a:xfrm flipH="1">
            <a:off x="3113525" y="3611238"/>
            <a:ext cx="1869082" cy="1739323"/>
          </a:xfrm>
          <a:prstGeom prst="curvedConnector3">
            <a:avLst/>
          </a:prstGeom>
          <a:ln w="285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1255A366-C6CA-4327-B618-F2C827952166}"/>
              </a:ext>
            </a:extLst>
          </p:cNvPr>
          <p:cNvCxnSpPr>
            <a:cxnSpLocks/>
          </p:cNvCxnSpPr>
          <p:nvPr/>
        </p:nvCxnSpPr>
        <p:spPr>
          <a:xfrm flipV="1">
            <a:off x="9388529" y="4231984"/>
            <a:ext cx="592764" cy="839752"/>
          </a:xfrm>
          <a:prstGeom prst="curvedConnector3">
            <a:avLst/>
          </a:prstGeom>
          <a:ln w="285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A65E93-ACA2-4CD3-85A1-A0FF9F94A082}"/>
              </a:ext>
            </a:extLst>
          </p:cNvPr>
          <p:cNvSpPr txBox="1"/>
          <p:nvPr/>
        </p:nvSpPr>
        <p:spPr>
          <a:xfrm>
            <a:off x="719991" y="503155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latin typeface="Ink Free"/>
              </a:rPr>
              <a:t>Context-dependent mapping</a:t>
            </a:r>
            <a:endParaRPr lang="en-US"/>
          </a:p>
        </p:txBody>
      </p:sp>
      <p:sp>
        <p:nvSpPr>
          <p:cNvPr id="16" name="TextBox 15">
            <a:extLst>
              <a:ext uri="{FF2B5EF4-FFF2-40B4-BE49-F238E27FC236}">
                <a16:creationId xmlns:a16="http://schemas.microsoft.com/office/drawing/2014/main" id="{CBD40734-CE9A-466D-875A-7A99CB20E3AA}"/>
              </a:ext>
            </a:extLst>
          </p:cNvPr>
          <p:cNvSpPr txBox="1"/>
          <p:nvPr/>
        </p:nvSpPr>
        <p:spPr>
          <a:xfrm>
            <a:off x="9986105" y="3893439"/>
            <a:ext cx="21912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latin typeface="Ink Free"/>
              </a:rPr>
              <a:t>Required seventh digit mapping</a:t>
            </a:r>
            <a:endParaRPr lang="en-US" sz="2000" b="1" dirty="0">
              <a:solidFill>
                <a:srgbClr val="C00000"/>
              </a:solidFill>
              <a:latin typeface="Ink Free"/>
            </a:endParaRPr>
          </a:p>
        </p:txBody>
      </p:sp>
    </p:spTree>
    <p:extLst>
      <p:ext uri="{BB962C8B-B14F-4D97-AF65-F5344CB8AC3E}">
        <p14:creationId xmlns:p14="http://schemas.microsoft.com/office/powerpoint/2010/main" val="398048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FA29-AAE8-4E83-BF94-350DBAD4CE4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Mapping SNOMED to ICD-10-CM</a:t>
            </a:r>
          </a:p>
        </p:txBody>
      </p:sp>
      <p:sp>
        <p:nvSpPr>
          <p:cNvPr id="11" name="Rectangle 1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close up of a logo&#10;&#10;Description automatically generated">
            <a:extLst>
              <a:ext uri="{FF2B5EF4-FFF2-40B4-BE49-F238E27FC236}">
                <a16:creationId xmlns:a16="http://schemas.microsoft.com/office/drawing/2014/main" id="{1D13F06A-68BB-4705-83FE-A280ABAFC061}"/>
              </a:ext>
            </a:extLst>
          </p:cNvPr>
          <p:cNvPicPr>
            <a:picLocks noGrp="1" noChangeAspect="1"/>
          </p:cNvPicPr>
          <p:nvPr>
            <p:ph idx="1"/>
          </p:nvPr>
        </p:nvPicPr>
        <p:blipFill rotWithShape="1">
          <a:blip r:embed="rId2"/>
          <a:srcRect r="782" b="-3"/>
          <a:stretch/>
        </p:blipFill>
        <p:spPr>
          <a:xfrm>
            <a:off x="5441735" y="804672"/>
            <a:ext cx="5934456" cy="5248656"/>
          </a:xfrm>
          <a:prstGeom prst="rect">
            <a:avLst/>
          </a:prstGeom>
          <a:effectLst/>
        </p:spPr>
      </p:pic>
    </p:spTree>
    <p:extLst>
      <p:ext uri="{BB962C8B-B14F-4D97-AF65-F5344CB8AC3E}">
        <p14:creationId xmlns:p14="http://schemas.microsoft.com/office/powerpoint/2010/main" val="187599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4564-D748-4290-95FA-3F4392C4D59C}"/>
              </a:ext>
            </a:extLst>
          </p:cNvPr>
          <p:cNvSpPr>
            <a:spLocks noGrp="1"/>
          </p:cNvSpPr>
          <p:nvPr>
            <p:ph type="title"/>
          </p:nvPr>
        </p:nvSpPr>
        <p:spPr/>
        <p:txBody>
          <a:bodyPr/>
          <a:lstStyle/>
          <a:p>
            <a:r>
              <a:rPr lang="en-US" dirty="0">
                <a:cs typeface="Calibri Light"/>
              </a:rPr>
              <a:t>Transformation Pipeline</a:t>
            </a:r>
            <a:endParaRPr lang="en-US" dirty="0"/>
          </a:p>
        </p:txBody>
      </p:sp>
      <p:grpSp>
        <p:nvGrpSpPr>
          <p:cNvPr id="6" name="Group 5">
            <a:extLst>
              <a:ext uri="{FF2B5EF4-FFF2-40B4-BE49-F238E27FC236}">
                <a16:creationId xmlns:a16="http://schemas.microsoft.com/office/drawing/2014/main" id="{E6CDD3B6-DFB3-4A4F-95CF-58A88B264E22}"/>
              </a:ext>
            </a:extLst>
          </p:cNvPr>
          <p:cNvGrpSpPr/>
          <p:nvPr/>
        </p:nvGrpSpPr>
        <p:grpSpPr>
          <a:xfrm>
            <a:off x="1642946" y="1548785"/>
            <a:ext cx="8816904" cy="4968509"/>
            <a:chOff x="1642946" y="1548785"/>
            <a:chExt cx="8816904" cy="4968509"/>
          </a:xfrm>
        </p:grpSpPr>
        <p:pic>
          <p:nvPicPr>
            <p:cNvPr id="3" name="Picture 3" descr="A picture containing text, map&#10;&#10;Description automatically generated">
              <a:extLst>
                <a:ext uri="{FF2B5EF4-FFF2-40B4-BE49-F238E27FC236}">
                  <a16:creationId xmlns:a16="http://schemas.microsoft.com/office/drawing/2014/main" id="{92F43BDD-FB74-4BAF-911F-A68B594CAA62}"/>
                </a:ext>
              </a:extLst>
            </p:cNvPr>
            <p:cNvPicPr>
              <a:picLocks noChangeAspect="1"/>
            </p:cNvPicPr>
            <p:nvPr/>
          </p:nvPicPr>
          <p:blipFill rotWithShape="1">
            <a:blip r:embed="rId2"/>
            <a:srcRect r="-107" b="926"/>
            <a:stretch/>
          </p:blipFill>
          <p:spPr>
            <a:xfrm>
              <a:off x="1741448" y="1548785"/>
              <a:ext cx="8718402" cy="4968509"/>
            </a:xfrm>
            <a:prstGeom prst="rect">
              <a:avLst/>
            </a:prstGeom>
          </p:spPr>
        </p:pic>
        <p:sp>
          <p:nvSpPr>
            <p:cNvPr id="4" name="Rectangle 3">
              <a:extLst>
                <a:ext uri="{FF2B5EF4-FFF2-40B4-BE49-F238E27FC236}">
                  <a16:creationId xmlns:a16="http://schemas.microsoft.com/office/drawing/2014/main" id="{9A442932-AF9C-4D10-AB19-64174D244AC5}"/>
                </a:ext>
              </a:extLst>
            </p:cNvPr>
            <p:cNvSpPr/>
            <p:nvPr/>
          </p:nvSpPr>
          <p:spPr>
            <a:xfrm>
              <a:off x="1642946" y="5071946"/>
              <a:ext cx="1635511" cy="120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28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6881C-2F16-477A-B4E2-CEE6D710CC75}"/>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bg1"/>
                </a:solidFill>
                <a:latin typeface="+mj-lt"/>
                <a:ea typeface="+mj-ea"/>
                <a:cs typeface="+mj-cs"/>
              </a:rPr>
              <a:t>Implementing the Pipeline in KNIME</a:t>
            </a:r>
          </a:p>
        </p:txBody>
      </p:sp>
      <p:cxnSp>
        <p:nvCxnSpPr>
          <p:cNvPr id="21" name="Straight Connector 2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6A9EDA-7C6A-474E-8318-049EB3221012}"/>
              </a:ext>
            </a:extLst>
          </p:cNvPr>
          <p:cNvSpPr txBox="1"/>
          <p:nvPr/>
        </p:nvSpPr>
        <p:spPr>
          <a:xfrm>
            <a:off x="593610" y="2121763"/>
            <a:ext cx="3822192" cy="37730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571500" indent="-457200">
              <a:lnSpc>
                <a:spcPct val="90000"/>
              </a:lnSpc>
              <a:spcAft>
                <a:spcPts val="600"/>
              </a:spcAft>
              <a:buAutoNum type="alphaUcPeriod"/>
            </a:pPr>
            <a:r>
              <a:rPr lang="en-US" sz="2000">
                <a:solidFill>
                  <a:schemeClr val="bg1"/>
                </a:solidFill>
              </a:rPr>
              <a:t>Documentation</a:t>
            </a:r>
            <a:endParaRPr lang="en-US">
              <a:cs typeface="Calibri" panose="020F0502020204030204"/>
            </a:endParaRPr>
          </a:p>
          <a:p>
            <a:pPr marL="571500" indent="-457200">
              <a:lnSpc>
                <a:spcPct val="90000"/>
              </a:lnSpc>
              <a:spcAft>
                <a:spcPts val="600"/>
              </a:spcAft>
              <a:buAutoNum type="alphaUcPeriod"/>
            </a:pPr>
            <a:r>
              <a:rPr lang="en-US" sz="2000">
                <a:solidFill>
                  <a:schemeClr val="bg1"/>
                </a:solidFill>
              </a:rPr>
              <a:t>CSV to RDF/OWL converter</a:t>
            </a:r>
            <a:endParaRPr lang="en-US" sz="2000">
              <a:solidFill>
                <a:schemeClr val="bg1"/>
              </a:solidFill>
              <a:cs typeface="Calibri" panose="020F0502020204030204"/>
            </a:endParaRPr>
          </a:p>
          <a:p>
            <a:pPr marL="571500" indent="-457200">
              <a:lnSpc>
                <a:spcPct val="90000"/>
              </a:lnSpc>
              <a:spcAft>
                <a:spcPts val="600"/>
              </a:spcAft>
              <a:buAutoNum type="alphaUcPeriod"/>
            </a:pPr>
            <a:r>
              <a:rPr lang="en-US" sz="2000">
                <a:solidFill>
                  <a:schemeClr val="bg1"/>
                </a:solidFill>
              </a:rPr>
              <a:t>FHIR to RDF converter</a:t>
            </a:r>
            <a:endParaRPr lang="en-US" sz="2000">
              <a:solidFill>
                <a:schemeClr val="bg1"/>
              </a:solidFill>
              <a:cs typeface="Calibri" panose="020F0502020204030204"/>
            </a:endParaRPr>
          </a:p>
          <a:p>
            <a:pPr marL="571500" indent="-457200">
              <a:lnSpc>
                <a:spcPct val="90000"/>
              </a:lnSpc>
              <a:spcAft>
                <a:spcPts val="600"/>
              </a:spcAft>
              <a:buAutoNum type="alphaUcPeriod"/>
            </a:pPr>
            <a:r>
              <a:rPr lang="en-US" sz="2000">
                <a:solidFill>
                  <a:schemeClr val="bg1"/>
                </a:solidFill>
              </a:rPr>
              <a:t>Triplestore loader</a:t>
            </a:r>
            <a:endParaRPr lang="en-US" sz="2000">
              <a:solidFill>
                <a:schemeClr val="bg1"/>
              </a:solidFill>
              <a:cs typeface="Calibri" panose="020F0502020204030204"/>
            </a:endParaRPr>
          </a:p>
          <a:p>
            <a:pPr marL="571500" indent="-457200">
              <a:lnSpc>
                <a:spcPct val="90000"/>
              </a:lnSpc>
              <a:spcAft>
                <a:spcPts val="600"/>
              </a:spcAft>
              <a:buAutoNum type="alphaUcPeriod"/>
            </a:pPr>
            <a:r>
              <a:rPr lang="en-US" sz="2000">
                <a:solidFill>
                  <a:schemeClr val="bg1"/>
                </a:solidFill>
              </a:rPr>
              <a:t>Data mover (optional)</a:t>
            </a:r>
            <a:endParaRPr lang="en-US" sz="2000">
              <a:solidFill>
                <a:schemeClr val="bg1"/>
              </a:solidFill>
              <a:cs typeface="Calibri" panose="020F0502020204030204"/>
            </a:endParaRPr>
          </a:p>
          <a:p>
            <a:pPr indent="-228600">
              <a:lnSpc>
                <a:spcPct val="90000"/>
              </a:lnSpc>
              <a:spcAft>
                <a:spcPts val="600"/>
              </a:spcAft>
              <a:buFont typeface="Arial" panose="020B0604020202020204" pitchFamily="34" charset="0"/>
              <a:buChar char="•"/>
            </a:pPr>
            <a:endParaRPr lang="en-US" sz="2000">
              <a:solidFill>
                <a:schemeClr val="bg1"/>
              </a:solidFill>
            </a:endParaRPr>
          </a:p>
        </p:txBody>
      </p:sp>
      <p:grpSp>
        <p:nvGrpSpPr>
          <p:cNvPr id="14" name="Group 13">
            <a:extLst>
              <a:ext uri="{FF2B5EF4-FFF2-40B4-BE49-F238E27FC236}">
                <a16:creationId xmlns:a16="http://schemas.microsoft.com/office/drawing/2014/main" id="{DD120C27-D2B1-41CB-89D5-124D0C1FAD8C}"/>
              </a:ext>
            </a:extLst>
          </p:cNvPr>
          <p:cNvGrpSpPr/>
          <p:nvPr/>
        </p:nvGrpSpPr>
        <p:grpSpPr>
          <a:xfrm>
            <a:off x="5110716" y="776600"/>
            <a:ext cx="6596652" cy="5149351"/>
            <a:chOff x="836247" y="1774796"/>
            <a:chExt cx="5884007" cy="4593060"/>
          </a:xfrm>
        </p:grpSpPr>
        <p:pic>
          <p:nvPicPr>
            <p:cNvPr id="4" name="Picture 4" descr="A screenshot of a social media post&#10;&#10;Description automatically generated">
              <a:extLst>
                <a:ext uri="{FF2B5EF4-FFF2-40B4-BE49-F238E27FC236}">
                  <a16:creationId xmlns:a16="http://schemas.microsoft.com/office/drawing/2014/main" id="{D6268322-42FB-4809-9DDD-D74A2712785C}"/>
                </a:ext>
              </a:extLst>
            </p:cNvPr>
            <p:cNvPicPr>
              <a:picLocks noChangeAspect="1"/>
            </p:cNvPicPr>
            <p:nvPr/>
          </p:nvPicPr>
          <p:blipFill>
            <a:blip r:embed="rId2"/>
            <a:stretch>
              <a:fillRect/>
            </a:stretch>
          </p:blipFill>
          <p:spPr>
            <a:xfrm>
              <a:off x="836247" y="1774796"/>
              <a:ext cx="5884007" cy="4593060"/>
            </a:xfrm>
            <a:prstGeom prst="rect">
              <a:avLst/>
            </a:prstGeom>
            <a:ln>
              <a:solidFill>
                <a:schemeClr val="tx1"/>
              </a:solidFill>
            </a:ln>
          </p:spPr>
        </p:pic>
        <p:sp>
          <p:nvSpPr>
            <p:cNvPr id="7" name="Oval 6">
              <a:extLst>
                <a:ext uri="{FF2B5EF4-FFF2-40B4-BE49-F238E27FC236}">
                  <a16:creationId xmlns:a16="http://schemas.microsoft.com/office/drawing/2014/main" id="{0F5CB4C5-908A-4ACD-8A9D-C096A96478C6}"/>
                </a:ext>
              </a:extLst>
            </p:cNvPr>
            <p:cNvSpPr/>
            <p:nvPr/>
          </p:nvSpPr>
          <p:spPr>
            <a:xfrm>
              <a:off x="1424597" y="3231904"/>
              <a:ext cx="630116" cy="63988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lnSpc>
                  <a:spcPct val="90000"/>
                </a:lnSpc>
                <a:spcAft>
                  <a:spcPts val="600"/>
                </a:spcAft>
              </a:pPr>
              <a:r>
                <a:rPr lang="en-US" sz="2800" b="1">
                  <a:cs typeface="Calibri"/>
                </a:rPr>
                <a:t>A</a:t>
              </a:r>
            </a:p>
          </p:txBody>
        </p:sp>
        <p:sp>
          <p:nvSpPr>
            <p:cNvPr id="8" name="Oval 7">
              <a:extLst>
                <a:ext uri="{FF2B5EF4-FFF2-40B4-BE49-F238E27FC236}">
                  <a16:creationId xmlns:a16="http://schemas.microsoft.com/office/drawing/2014/main" id="{40748D47-3021-4108-8A63-8B49B9699AB2}"/>
                </a:ext>
              </a:extLst>
            </p:cNvPr>
            <p:cNvSpPr/>
            <p:nvPr/>
          </p:nvSpPr>
          <p:spPr>
            <a:xfrm>
              <a:off x="3559174" y="4951290"/>
              <a:ext cx="630116" cy="639885"/>
            </a:xfrm>
            <a:prstGeom prst="ellipse">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600"/>
                </a:spcAft>
              </a:pPr>
              <a:r>
                <a:rPr lang="en-US" sz="2800" b="1">
                  <a:cs typeface="Calibri"/>
                </a:rPr>
                <a:t>E</a:t>
              </a:r>
            </a:p>
          </p:txBody>
        </p:sp>
        <p:sp>
          <p:nvSpPr>
            <p:cNvPr id="9" name="Oval 8">
              <a:extLst>
                <a:ext uri="{FF2B5EF4-FFF2-40B4-BE49-F238E27FC236}">
                  <a16:creationId xmlns:a16="http://schemas.microsoft.com/office/drawing/2014/main" id="{40748D47-3021-4108-8A63-8B49B9699AB2}"/>
                </a:ext>
              </a:extLst>
            </p:cNvPr>
            <p:cNvSpPr/>
            <p:nvPr/>
          </p:nvSpPr>
          <p:spPr>
            <a:xfrm>
              <a:off x="1425818" y="5509357"/>
              <a:ext cx="630116" cy="639885"/>
            </a:xfrm>
            <a:prstGeom prst="ellipse">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600"/>
                </a:spcAft>
              </a:pPr>
              <a:r>
                <a:rPr lang="en-US" sz="2800" b="1">
                  <a:cs typeface="Calibri"/>
                </a:rPr>
                <a:t>D</a:t>
              </a:r>
            </a:p>
          </p:txBody>
        </p:sp>
        <p:sp>
          <p:nvSpPr>
            <p:cNvPr id="10" name="Oval 9">
              <a:extLst>
                <a:ext uri="{FF2B5EF4-FFF2-40B4-BE49-F238E27FC236}">
                  <a16:creationId xmlns:a16="http://schemas.microsoft.com/office/drawing/2014/main" id="{40748D47-3021-4108-8A63-8B49B9699AB2}"/>
                </a:ext>
              </a:extLst>
            </p:cNvPr>
            <p:cNvSpPr/>
            <p:nvPr/>
          </p:nvSpPr>
          <p:spPr>
            <a:xfrm>
              <a:off x="1412386" y="4401770"/>
              <a:ext cx="630116" cy="639885"/>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600"/>
                </a:spcAft>
              </a:pPr>
              <a:r>
                <a:rPr lang="en-US" sz="2800" b="1">
                  <a:cs typeface="Calibri"/>
                </a:rPr>
                <a:t>C</a:t>
              </a:r>
            </a:p>
          </p:txBody>
        </p:sp>
        <p:sp>
          <p:nvSpPr>
            <p:cNvPr id="11" name="Oval 10">
              <a:extLst>
                <a:ext uri="{FF2B5EF4-FFF2-40B4-BE49-F238E27FC236}">
                  <a16:creationId xmlns:a16="http://schemas.microsoft.com/office/drawing/2014/main" id="{40748D47-3021-4108-8A63-8B49B9699AB2}"/>
                </a:ext>
              </a:extLst>
            </p:cNvPr>
            <p:cNvSpPr/>
            <p:nvPr/>
          </p:nvSpPr>
          <p:spPr>
            <a:xfrm>
              <a:off x="5418992" y="3230684"/>
              <a:ext cx="630116" cy="639885"/>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600"/>
                </a:spcAft>
              </a:pPr>
              <a:r>
                <a:rPr lang="en-US" sz="2800" b="1">
                  <a:cs typeface="Calibri"/>
                </a:rPr>
                <a:t>B</a:t>
              </a:r>
            </a:p>
          </p:txBody>
        </p:sp>
        <p:sp>
          <p:nvSpPr>
            <p:cNvPr id="12" name="Oval 11">
              <a:extLst>
                <a:ext uri="{FF2B5EF4-FFF2-40B4-BE49-F238E27FC236}">
                  <a16:creationId xmlns:a16="http://schemas.microsoft.com/office/drawing/2014/main" id="{08A842D9-9D9E-4935-980F-15E4F6EDC4B8}"/>
                </a:ext>
              </a:extLst>
            </p:cNvPr>
            <p:cNvSpPr/>
            <p:nvPr/>
          </p:nvSpPr>
          <p:spPr>
            <a:xfrm>
              <a:off x="3354019" y="3227019"/>
              <a:ext cx="630116" cy="63988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lnSpc>
                  <a:spcPct val="90000"/>
                </a:lnSpc>
                <a:spcAft>
                  <a:spcPts val="600"/>
                </a:spcAft>
              </a:pPr>
              <a:r>
                <a:rPr lang="en-US" sz="2800" b="1">
                  <a:cs typeface="Calibri"/>
                </a:rPr>
                <a:t>A</a:t>
              </a:r>
            </a:p>
          </p:txBody>
        </p:sp>
        <p:sp>
          <p:nvSpPr>
            <p:cNvPr id="13" name="Oval 12">
              <a:extLst>
                <a:ext uri="{FF2B5EF4-FFF2-40B4-BE49-F238E27FC236}">
                  <a16:creationId xmlns:a16="http://schemas.microsoft.com/office/drawing/2014/main" id="{4217988C-392C-4676-8DE1-96906853C5BF}"/>
                </a:ext>
              </a:extLst>
            </p:cNvPr>
            <p:cNvSpPr/>
            <p:nvPr/>
          </p:nvSpPr>
          <p:spPr>
            <a:xfrm>
              <a:off x="5566750" y="5547211"/>
              <a:ext cx="630116" cy="63988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normAutofit/>
            </a:bodyPr>
            <a:lstStyle/>
            <a:p>
              <a:pPr algn="ctr">
                <a:lnSpc>
                  <a:spcPct val="90000"/>
                </a:lnSpc>
                <a:spcAft>
                  <a:spcPts val="600"/>
                </a:spcAft>
              </a:pPr>
              <a:r>
                <a:rPr lang="en-US" sz="2800" b="1">
                  <a:cs typeface="Calibri"/>
                </a:rPr>
                <a:t>A</a:t>
              </a:r>
            </a:p>
          </p:txBody>
        </p:sp>
      </p:grpSp>
      <p:sp>
        <p:nvSpPr>
          <p:cNvPr id="15" name="TextBox 14">
            <a:extLst>
              <a:ext uri="{FF2B5EF4-FFF2-40B4-BE49-F238E27FC236}">
                <a16:creationId xmlns:a16="http://schemas.microsoft.com/office/drawing/2014/main" id="{899BAFAD-C9BF-466D-959B-B851FCFCA08E}"/>
              </a:ext>
            </a:extLst>
          </p:cNvPr>
          <p:cNvSpPr txBox="1"/>
          <p:nvPr/>
        </p:nvSpPr>
        <p:spPr>
          <a:xfrm>
            <a:off x="5027245" y="6101861"/>
            <a:ext cx="66460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Pipeline available for download at https://github.com/empfff/clinical-tripleizer</a:t>
            </a:r>
            <a:endParaRPr lang="en-US" sz="1200">
              <a:cs typeface="Calibri" panose="020F0502020204030204"/>
            </a:endParaRPr>
          </a:p>
        </p:txBody>
      </p:sp>
    </p:spTree>
    <p:extLst>
      <p:ext uri="{BB962C8B-B14F-4D97-AF65-F5344CB8AC3E}">
        <p14:creationId xmlns:p14="http://schemas.microsoft.com/office/powerpoint/2010/main" val="32280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1654-EF73-4D8B-8B8E-B551D61F0B33}"/>
              </a:ext>
            </a:extLst>
          </p:cNvPr>
          <p:cNvSpPr>
            <a:spLocks noGrp="1"/>
          </p:cNvSpPr>
          <p:nvPr>
            <p:ph type="title"/>
          </p:nvPr>
        </p:nvSpPr>
        <p:spPr/>
        <p:txBody>
          <a:bodyPr/>
          <a:lstStyle/>
          <a:p>
            <a:r>
              <a:rPr lang="en-US">
                <a:cs typeface="Calibri Light"/>
              </a:rPr>
              <a:t>Experimental Steps (Each Phenotype)</a:t>
            </a:r>
            <a:endParaRPr lang="en-US"/>
          </a:p>
        </p:txBody>
      </p:sp>
      <p:sp>
        <p:nvSpPr>
          <p:cNvPr id="3" name="Content Placeholder 2">
            <a:extLst>
              <a:ext uri="{FF2B5EF4-FFF2-40B4-BE49-F238E27FC236}">
                <a16:creationId xmlns:a16="http://schemas.microsoft.com/office/drawing/2014/main" id="{01D39703-AE42-4549-A1B3-19558B8E01FF}"/>
              </a:ext>
            </a:extLst>
          </p:cNvPr>
          <p:cNvSpPr>
            <a:spLocks noGrp="1"/>
          </p:cNvSpPr>
          <p:nvPr>
            <p:ph idx="1"/>
          </p:nvPr>
        </p:nvSpPr>
        <p:spPr>
          <a:xfrm>
            <a:off x="838200" y="1825625"/>
            <a:ext cx="10911253" cy="4663953"/>
          </a:xfrm>
        </p:spPr>
        <p:txBody>
          <a:bodyPr vert="horz" lIns="91440" tIns="45720" rIns="91440" bIns="45720" rtlCol="0" anchor="t">
            <a:normAutofit/>
          </a:bodyPr>
          <a:lstStyle/>
          <a:p>
            <a:pPr marL="514350" indent="-514350">
              <a:buAutoNum type="arabicPeriod"/>
            </a:pPr>
            <a:r>
              <a:rPr lang="en-US" dirty="0">
                <a:cs typeface="Calibri"/>
              </a:rPr>
              <a:t>Execute a SPARQL query in the Opioid </a:t>
            </a:r>
            <a:r>
              <a:rPr lang="en-US" dirty="0" err="1">
                <a:cs typeface="Calibri"/>
              </a:rPr>
              <a:t>Triplestore</a:t>
            </a:r>
            <a:r>
              <a:rPr lang="en-US" dirty="0">
                <a:cs typeface="Calibri"/>
              </a:rPr>
              <a:t> using the ICD-10-CM </a:t>
            </a:r>
            <a:r>
              <a:rPr lang="en-US" dirty="0" err="1">
                <a:cs typeface="Calibri"/>
              </a:rPr>
              <a:t>codeset</a:t>
            </a:r>
            <a:r>
              <a:rPr lang="en-US" dirty="0">
                <a:cs typeface="Calibri"/>
              </a:rPr>
              <a:t> from the </a:t>
            </a:r>
            <a:r>
              <a:rPr lang="en-US" dirty="0" err="1">
                <a:cs typeface="Calibri"/>
              </a:rPr>
              <a:t>PheKB</a:t>
            </a:r>
            <a:r>
              <a:rPr lang="en-US" dirty="0">
                <a:cs typeface="Calibri"/>
              </a:rPr>
              <a:t> phenotype to identify matching patients.</a:t>
            </a:r>
          </a:p>
          <a:p>
            <a:pPr marL="514350" indent="-514350">
              <a:buAutoNum type="arabicPeriod"/>
            </a:pPr>
            <a:r>
              <a:rPr lang="en-US" dirty="0">
                <a:cs typeface="Calibri"/>
              </a:rPr>
              <a:t>Execute a SPARQL query in the Opioid </a:t>
            </a:r>
            <a:r>
              <a:rPr lang="en-US" dirty="0" err="1">
                <a:cs typeface="Calibri"/>
              </a:rPr>
              <a:t>Triplestore</a:t>
            </a:r>
            <a:r>
              <a:rPr lang="en-US" dirty="0">
                <a:cs typeface="Calibri"/>
              </a:rPr>
              <a:t> using a single ontology concept (SNOMED or HPO*), as well as any child nodes, </a:t>
            </a:r>
            <a:r>
              <a:rPr lang="en-US" dirty="0">
                <a:ea typeface="+mn-lt"/>
                <a:cs typeface="+mn-lt"/>
              </a:rPr>
              <a:t>to identify matching patients.</a:t>
            </a:r>
          </a:p>
          <a:p>
            <a:pPr marL="514350" indent="-514350">
              <a:buAutoNum type="arabicPeriod"/>
            </a:pPr>
            <a:endParaRPr lang="en-US" dirty="0">
              <a:cs typeface="Calibri"/>
            </a:endParaRPr>
          </a:p>
          <a:p>
            <a:pPr marL="514350" indent="-514350">
              <a:buAutoNum type="arabicPeriod"/>
            </a:pPr>
            <a:endParaRPr lang="en-US" dirty="0">
              <a:cs typeface="Calibri"/>
            </a:endParaRPr>
          </a:p>
          <a:p>
            <a:pPr marL="514350" indent="-514350">
              <a:buAutoNum type="arabicPeriod"/>
            </a:pPr>
            <a:r>
              <a:rPr lang="en-US" dirty="0">
                <a:cs typeface="Calibri"/>
              </a:rPr>
              <a:t>Compare the ICD-10-CM codes in the subgraphs defined by #1 and #2.</a:t>
            </a:r>
          </a:p>
          <a:p>
            <a:pPr marL="514350" indent="-514350">
              <a:buAutoNum type="arabicPeriod"/>
            </a:pPr>
            <a:r>
              <a:rPr lang="en-US" dirty="0">
                <a:cs typeface="Calibri"/>
              </a:rPr>
              <a:t>Compare the patients captured in the subgraphs defined by #1 and #2</a:t>
            </a:r>
          </a:p>
          <a:p>
            <a:pPr marL="0" indent="0">
              <a:buNone/>
            </a:pPr>
            <a:r>
              <a:rPr lang="en-US" sz="1600" dirty="0">
                <a:cs typeface="Calibri"/>
              </a:rPr>
              <a:t>*Because HPO maps to SNOMED, though the queries differed, the results were the same.</a:t>
            </a:r>
          </a:p>
        </p:txBody>
      </p:sp>
      <p:pic>
        <p:nvPicPr>
          <p:cNvPr id="5" name="Picture 5" descr="A close up of a sign&#10;&#10;Description automatically generated">
            <a:extLst>
              <a:ext uri="{FF2B5EF4-FFF2-40B4-BE49-F238E27FC236}">
                <a16:creationId xmlns:a16="http://schemas.microsoft.com/office/drawing/2014/main" id="{BB0F95F0-2403-4B9A-B577-20FCDDC0E413}"/>
              </a:ext>
            </a:extLst>
          </p:cNvPr>
          <p:cNvPicPr>
            <a:picLocks noChangeAspect="1"/>
          </p:cNvPicPr>
          <p:nvPr/>
        </p:nvPicPr>
        <p:blipFill>
          <a:blip r:embed="rId2"/>
          <a:stretch>
            <a:fillRect/>
          </a:stretch>
        </p:blipFill>
        <p:spPr>
          <a:xfrm>
            <a:off x="3092939" y="4048251"/>
            <a:ext cx="6006123" cy="749538"/>
          </a:xfrm>
          <a:prstGeom prst="rect">
            <a:avLst/>
          </a:prstGeom>
        </p:spPr>
      </p:pic>
    </p:spTree>
    <p:extLst>
      <p:ext uri="{BB962C8B-B14F-4D97-AF65-F5344CB8AC3E}">
        <p14:creationId xmlns:p14="http://schemas.microsoft.com/office/powerpoint/2010/main" val="270008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map&#10;&#10;Description automatically generated">
            <a:extLst>
              <a:ext uri="{FF2B5EF4-FFF2-40B4-BE49-F238E27FC236}">
                <a16:creationId xmlns:a16="http://schemas.microsoft.com/office/drawing/2014/main" id="{63ADA9E5-0BED-4ABB-BD3E-9EF15DE38057}"/>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BEC0A-5C1E-45C2-B3A8-BD3CA0C5A4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Results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2233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A182-9556-4185-AC97-4B7E239B28D9}"/>
              </a:ext>
            </a:extLst>
          </p:cNvPr>
          <p:cNvSpPr>
            <a:spLocks noGrp="1"/>
          </p:cNvSpPr>
          <p:nvPr>
            <p:ph type="title"/>
          </p:nvPr>
        </p:nvSpPr>
        <p:spPr/>
        <p:txBody>
          <a:bodyPr/>
          <a:lstStyle/>
          <a:p>
            <a:r>
              <a:rPr lang="en-US">
                <a:cs typeface="Calibri Light"/>
              </a:rPr>
              <a:t>Depression</a:t>
            </a:r>
            <a:endParaRPr lang="en-US"/>
          </a:p>
        </p:txBody>
      </p:sp>
      <p:sp>
        <p:nvSpPr>
          <p:cNvPr id="3" name="Content Placeholder 2">
            <a:extLst>
              <a:ext uri="{FF2B5EF4-FFF2-40B4-BE49-F238E27FC236}">
                <a16:creationId xmlns:a16="http://schemas.microsoft.com/office/drawing/2014/main" id="{E9065660-F8D5-4EBE-A306-8E79563EF933}"/>
              </a:ext>
            </a:extLst>
          </p:cNvPr>
          <p:cNvSpPr>
            <a:spLocks noGrp="1"/>
          </p:cNvSpPr>
          <p:nvPr>
            <p:ph idx="1"/>
          </p:nvPr>
        </p:nvSpPr>
        <p:spPr/>
        <p:txBody>
          <a:bodyPr vert="horz" lIns="91440" tIns="45720" rIns="91440" bIns="45720" rtlCol="0" anchor="t">
            <a:normAutofit/>
          </a:bodyPr>
          <a:lstStyle/>
          <a:p>
            <a:r>
              <a:rPr lang="en-US" dirty="0">
                <a:cs typeface="Calibri"/>
              </a:rPr>
              <a:t>In general, SNOMED/HPO is picks up more patients than the </a:t>
            </a:r>
            <a:r>
              <a:rPr lang="en-US" dirty="0" err="1">
                <a:cs typeface="Calibri"/>
              </a:rPr>
              <a:t>PheKB</a:t>
            </a:r>
            <a:r>
              <a:rPr lang="en-US" dirty="0">
                <a:cs typeface="Calibri"/>
              </a:rPr>
              <a:t> phenotype, with a broader definition of "depression."</a:t>
            </a:r>
            <a:endParaRPr lang="en-US" dirty="0"/>
          </a:p>
          <a:p>
            <a:r>
              <a:rPr lang="en-US" dirty="0">
                <a:cs typeface="Calibri"/>
              </a:rPr>
              <a:t>SNOMED/HPO </a:t>
            </a:r>
            <a:r>
              <a:rPr lang="en-US" dirty="0" err="1">
                <a:cs typeface="Calibri"/>
              </a:rPr>
              <a:t>codeset</a:t>
            </a:r>
            <a:r>
              <a:rPr lang="en-US" dirty="0">
                <a:cs typeface="Calibri"/>
              </a:rPr>
              <a:t> included all but one of the </a:t>
            </a:r>
            <a:r>
              <a:rPr lang="en-US" dirty="0" err="1">
                <a:cs typeface="Calibri"/>
              </a:rPr>
              <a:t>PheKB</a:t>
            </a:r>
            <a:r>
              <a:rPr lang="en-US" dirty="0">
                <a:cs typeface="Calibri"/>
              </a:rPr>
              <a:t> codes </a:t>
            </a:r>
            <a:r>
              <a:rPr lang="en-US" dirty="0">
                <a:ea typeface="+mn-lt"/>
                <a:cs typeface="+mn-lt"/>
              </a:rPr>
              <a:t>(F43.21, adjustment disorder)</a:t>
            </a:r>
            <a:r>
              <a:rPr lang="en-US" dirty="0">
                <a:cs typeface="Calibri"/>
              </a:rPr>
              <a:t>, and added more.</a:t>
            </a:r>
            <a:endParaRPr lang="en-US" dirty="0"/>
          </a:p>
          <a:p>
            <a:r>
              <a:rPr lang="en-US" dirty="0">
                <a:cs typeface="Calibri"/>
              </a:rPr>
              <a:t>SNOMED/HPO includes several bipolar codes; </a:t>
            </a:r>
            <a:r>
              <a:rPr lang="en-US" dirty="0" err="1">
                <a:cs typeface="Calibri"/>
              </a:rPr>
              <a:t>PheKB</a:t>
            </a:r>
            <a:r>
              <a:rPr lang="en-US" dirty="0">
                <a:cs typeface="Calibri"/>
              </a:rPr>
              <a:t> phenotype specifically excludes them.</a:t>
            </a:r>
          </a:p>
          <a:p>
            <a:r>
              <a:rPr lang="en-US" dirty="0">
                <a:cs typeface="Calibri"/>
              </a:rPr>
              <a:t>SNOMED/HPO graph contains two "problem codes": T81.89X (complications from procedure) and B94.9 (sequelae of unspecified disease).</a:t>
            </a:r>
          </a:p>
        </p:txBody>
      </p:sp>
    </p:spTree>
    <p:extLst>
      <p:ext uri="{BB962C8B-B14F-4D97-AF65-F5344CB8AC3E}">
        <p14:creationId xmlns:p14="http://schemas.microsoft.com/office/powerpoint/2010/main" val="296286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A182-9556-4185-AC97-4B7E239B28D9}"/>
              </a:ext>
            </a:extLst>
          </p:cNvPr>
          <p:cNvSpPr>
            <a:spLocks noGrp="1"/>
          </p:cNvSpPr>
          <p:nvPr>
            <p:ph type="title"/>
          </p:nvPr>
        </p:nvSpPr>
        <p:spPr/>
        <p:txBody>
          <a:bodyPr/>
          <a:lstStyle/>
          <a:p>
            <a:r>
              <a:rPr lang="en-US">
                <a:cs typeface="Calibri Light"/>
              </a:rPr>
              <a:t>Depression, continued</a:t>
            </a:r>
            <a:endParaRPr lang="en-US"/>
          </a:p>
        </p:txBody>
      </p:sp>
      <p:sp>
        <p:nvSpPr>
          <p:cNvPr id="3" name="Content Placeholder 2">
            <a:extLst>
              <a:ext uri="{FF2B5EF4-FFF2-40B4-BE49-F238E27FC236}">
                <a16:creationId xmlns:a16="http://schemas.microsoft.com/office/drawing/2014/main" id="{E9065660-F8D5-4EBE-A306-8E79563EF933}"/>
              </a:ext>
            </a:extLst>
          </p:cNvPr>
          <p:cNvSpPr>
            <a:spLocks noGrp="1"/>
          </p:cNvSpPr>
          <p:nvPr>
            <p:ph idx="1"/>
          </p:nvPr>
        </p:nvSpPr>
        <p:spPr>
          <a:xfrm>
            <a:off x="838200" y="4474904"/>
            <a:ext cx="10515600" cy="1321059"/>
          </a:xfrm>
        </p:spPr>
        <p:txBody>
          <a:bodyPr vert="horz" lIns="91440" tIns="45720" rIns="91440" bIns="45720" rtlCol="0" anchor="t">
            <a:normAutofit/>
          </a:bodyPr>
          <a:lstStyle/>
          <a:p>
            <a:pPr marL="0" indent="0">
              <a:buNone/>
            </a:pPr>
            <a:r>
              <a:rPr lang="en-US" dirty="0">
                <a:cs typeface="Calibri"/>
              </a:rPr>
              <a:t>Of the "problem codes," B94.9 did not match with any actual patients in the Opioid </a:t>
            </a:r>
            <a:r>
              <a:rPr lang="en-US" dirty="0" err="1">
                <a:cs typeface="Calibri"/>
              </a:rPr>
              <a:t>triplestore</a:t>
            </a:r>
            <a:r>
              <a:rPr lang="en-US" dirty="0">
                <a:cs typeface="Calibri"/>
              </a:rPr>
              <a:t>. T81.89X? would have matched 47 more patients if the ? had been treated as a wildcard.</a:t>
            </a:r>
          </a:p>
        </p:txBody>
      </p:sp>
      <p:pic>
        <p:nvPicPr>
          <p:cNvPr id="5" name="Picture 5" descr="A screenshot of a cell phone&#10;&#10;Description automatically generated">
            <a:extLst>
              <a:ext uri="{FF2B5EF4-FFF2-40B4-BE49-F238E27FC236}">
                <a16:creationId xmlns:a16="http://schemas.microsoft.com/office/drawing/2014/main" id="{F10CC3FE-DC71-4592-B53F-825756B0FF82}"/>
              </a:ext>
            </a:extLst>
          </p:cNvPr>
          <p:cNvPicPr>
            <a:picLocks noChangeAspect="1"/>
          </p:cNvPicPr>
          <p:nvPr/>
        </p:nvPicPr>
        <p:blipFill>
          <a:blip r:embed="rId2"/>
          <a:stretch>
            <a:fillRect/>
          </a:stretch>
        </p:blipFill>
        <p:spPr>
          <a:xfrm>
            <a:off x="994144" y="2004437"/>
            <a:ext cx="10141688" cy="2158007"/>
          </a:xfrm>
          <a:prstGeom prst="rect">
            <a:avLst/>
          </a:prstGeom>
        </p:spPr>
      </p:pic>
    </p:spTree>
    <p:extLst>
      <p:ext uri="{BB962C8B-B14F-4D97-AF65-F5344CB8AC3E}">
        <p14:creationId xmlns:p14="http://schemas.microsoft.com/office/powerpoint/2010/main" val="425681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38E6-6082-4CF0-B439-7683BC0498FC}"/>
              </a:ext>
            </a:extLst>
          </p:cNvPr>
          <p:cNvSpPr>
            <a:spLocks noGrp="1"/>
          </p:cNvSpPr>
          <p:nvPr>
            <p:ph type="title"/>
          </p:nvPr>
        </p:nvSpPr>
        <p:spPr/>
        <p:txBody>
          <a:bodyPr/>
          <a:lstStyle/>
          <a:p>
            <a:r>
              <a:rPr lang="en-US">
                <a:cs typeface="Calibri Light"/>
              </a:rPr>
              <a:t>Rheumatoid Arthritis</a:t>
            </a:r>
            <a:endParaRPr lang="en-US"/>
          </a:p>
        </p:txBody>
      </p:sp>
      <p:sp>
        <p:nvSpPr>
          <p:cNvPr id="3" name="Content Placeholder 2">
            <a:extLst>
              <a:ext uri="{FF2B5EF4-FFF2-40B4-BE49-F238E27FC236}">
                <a16:creationId xmlns:a16="http://schemas.microsoft.com/office/drawing/2014/main" id="{22ED95C5-37E5-4CA9-839A-654C5AF339D9}"/>
              </a:ext>
            </a:extLst>
          </p:cNvPr>
          <p:cNvSpPr>
            <a:spLocks noGrp="1"/>
          </p:cNvSpPr>
          <p:nvPr>
            <p:ph idx="1"/>
          </p:nvPr>
        </p:nvSpPr>
        <p:spPr>
          <a:xfrm>
            <a:off x="838200" y="1825625"/>
            <a:ext cx="3958856" cy="4351338"/>
          </a:xfrm>
        </p:spPr>
        <p:txBody>
          <a:bodyPr vert="horz" lIns="91440" tIns="45720" rIns="91440" bIns="45720" rtlCol="0" anchor="t">
            <a:normAutofit/>
          </a:bodyPr>
          <a:lstStyle/>
          <a:p>
            <a:r>
              <a:rPr lang="en-US" sz="2400">
                <a:cs typeface="Calibri"/>
              </a:rPr>
              <a:t>Very different from depression cohort results; SNOMED/HPO was missing several valid codes in the M05*/M06* ranges. (Missing knees, hips, wrists, and ankles!)</a:t>
            </a:r>
          </a:p>
          <a:p>
            <a:r>
              <a:rPr lang="en-US" sz="2400">
                <a:cs typeface="Calibri"/>
              </a:rPr>
              <a:t>Investigation revealed an issue with a subClassOf relationship in SNOMED, which has since been corrected!</a:t>
            </a:r>
            <a:endParaRPr lang="en-US" sz="2400" dirty="0">
              <a:cs typeface="Calibri"/>
            </a:endParaRPr>
          </a:p>
        </p:txBody>
      </p:sp>
      <p:pic>
        <p:nvPicPr>
          <p:cNvPr id="5" name="Picture 5" descr="A picture containing food&#10;&#10;Description automatically generated">
            <a:extLst>
              <a:ext uri="{FF2B5EF4-FFF2-40B4-BE49-F238E27FC236}">
                <a16:creationId xmlns:a16="http://schemas.microsoft.com/office/drawing/2014/main" id="{B74B951F-43C6-4872-A46E-F3D40BB2C6FC}"/>
              </a:ext>
            </a:extLst>
          </p:cNvPr>
          <p:cNvPicPr>
            <a:picLocks noChangeAspect="1"/>
          </p:cNvPicPr>
          <p:nvPr/>
        </p:nvPicPr>
        <p:blipFill>
          <a:blip r:embed="rId2"/>
          <a:stretch>
            <a:fillRect/>
          </a:stretch>
        </p:blipFill>
        <p:spPr>
          <a:xfrm>
            <a:off x="4564912" y="1309823"/>
            <a:ext cx="7368361" cy="5195282"/>
          </a:xfrm>
          <a:prstGeom prst="rect">
            <a:avLst/>
          </a:prstGeom>
        </p:spPr>
      </p:pic>
    </p:spTree>
    <p:extLst>
      <p:ext uri="{BB962C8B-B14F-4D97-AF65-F5344CB8AC3E}">
        <p14:creationId xmlns:p14="http://schemas.microsoft.com/office/powerpoint/2010/main" val="372840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38E6-6082-4CF0-B439-7683BC0498FC}"/>
              </a:ext>
            </a:extLst>
          </p:cNvPr>
          <p:cNvSpPr>
            <a:spLocks noGrp="1"/>
          </p:cNvSpPr>
          <p:nvPr>
            <p:ph type="title"/>
          </p:nvPr>
        </p:nvSpPr>
        <p:spPr/>
        <p:txBody>
          <a:bodyPr/>
          <a:lstStyle/>
          <a:p>
            <a:r>
              <a:rPr lang="en-US">
                <a:cs typeface="Calibri Light"/>
              </a:rPr>
              <a:t>SNOMED Correction (9/20 edition)</a:t>
            </a:r>
            <a:endParaRPr lang="en-US"/>
          </a:p>
        </p:txBody>
      </p:sp>
      <p:pic>
        <p:nvPicPr>
          <p:cNvPr id="5" name="Picture 5" descr="A screenshot of a cell phone&#10;&#10;Description automatically generated">
            <a:extLst>
              <a:ext uri="{FF2B5EF4-FFF2-40B4-BE49-F238E27FC236}">
                <a16:creationId xmlns:a16="http://schemas.microsoft.com/office/drawing/2014/main" id="{9088F7FC-E6BF-4767-AB8E-B9F8CDD3A89D}"/>
              </a:ext>
            </a:extLst>
          </p:cNvPr>
          <p:cNvPicPr>
            <a:picLocks noChangeAspect="1"/>
          </p:cNvPicPr>
          <p:nvPr/>
        </p:nvPicPr>
        <p:blipFill>
          <a:blip r:embed="rId2"/>
          <a:stretch>
            <a:fillRect/>
          </a:stretch>
        </p:blipFill>
        <p:spPr>
          <a:xfrm>
            <a:off x="1304261" y="1566088"/>
            <a:ext cx="9964478" cy="4815662"/>
          </a:xfrm>
          <a:prstGeom prst="rect">
            <a:avLst/>
          </a:prstGeom>
        </p:spPr>
      </p:pic>
    </p:spTree>
    <p:extLst>
      <p:ext uri="{BB962C8B-B14F-4D97-AF65-F5344CB8AC3E}">
        <p14:creationId xmlns:p14="http://schemas.microsoft.com/office/powerpoint/2010/main" val="171511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7130-79DD-4F0C-B403-4EEC6CE64DAD}"/>
              </a:ext>
            </a:extLst>
          </p:cNvPr>
          <p:cNvSpPr>
            <a:spLocks noGrp="1"/>
          </p:cNvSpPr>
          <p:nvPr>
            <p:ph type="title"/>
          </p:nvPr>
        </p:nvSpPr>
        <p:spPr/>
        <p:txBody>
          <a:bodyPr/>
          <a:lstStyle/>
          <a:p>
            <a:r>
              <a:rPr lang="en-US" dirty="0">
                <a:cs typeface="Calibri Light"/>
              </a:rPr>
              <a:t>Reality Check</a:t>
            </a:r>
            <a:endParaRPr lang="en-US" dirty="0"/>
          </a:p>
        </p:txBody>
      </p:sp>
      <p:sp>
        <p:nvSpPr>
          <p:cNvPr id="3" name="Content Placeholder 2">
            <a:extLst>
              <a:ext uri="{FF2B5EF4-FFF2-40B4-BE49-F238E27FC236}">
                <a16:creationId xmlns:a16="http://schemas.microsoft.com/office/drawing/2014/main" id="{04F0897F-9C7E-465A-A506-EFB8242A157A}"/>
              </a:ext>
            </a:extLst>
          </p:cNvPr>
          <p:cNvSpPr>
            <a:spLocks noGrp="1"/>
          </p:cNvSpPr>
          <p:nvPr>
            <p:ph idx="1"/>
          </p:nvPr>
        </p:nvSpPr>
        <p:spPr/>
        <p:txBody>
          <a:bodyPr vert="horz" lIns="91440" tIns="45720" rIns="91440" bIns="45720" rtlCol="0" anchor="t">
            <a:normAutofit/>
          </a:bodyPr>
          <a:lstStyle/>
          <a:p>
            <a:r>
              <a:rPr lang="en-US" dirty="0">
                <a:cs typeface="Calibri"/>
              </a:rPr>
              <a:t>In our non-ontologically-perfect world, a COVID-19 computable phenotype looks more like </a:t>
            </a:r>
            <a:r>
              <a:rPr lang="en-US" dirty="0">
                <a:cs typeface="Calibri"/>
                <a:hlinkClick r:id="rId2"/>
              </a:rPr>
              <a:t>this</a:t>
            </a:r>
            <a:r>
              <a:rPr lang="en-US" dirty="0">
                <a:cs typeface="Calibri"/>
              </a:rPr>
              <a:t>.</a:t>
            </a:r>
          </a:p>
          <a:p>
            <a:r>
              <a:rPr lang="en-US" dirty="0">
                <a:cs typeface="Calibri"/>
              </a:rPr>
              <a:t>This covers all the concepts, but:</a:t>
            </a:r>
          </a:p>
          <a:p>
            <a:pPr lvl="1"/>
            <a:r>
              <a:rPr lang="en-US" dirty="0">
                <a:cs typeface="Calibri"/>
              </a:rPr>
              <a:t>Must be translated into a number of different data models and dialects</a:t>
            </a:r>
          </a:p>
          <a:p>
            <a:pPr lvl="1"/>
            <a:r>
              <a:rPr lang="en-US" dirty="0">
                <a:cs typeface="Calibri"/>
              </a:rPr>
              <a:t>Must be continually manually updated to stay current</a:t>
            </a:r>
          </a:p>
          <a:p>
            <a:r>
              <a:rPr lang="en-US" dirty="0">
                <a:cs typeface="Calibri"/>
              </a:rPr>
              <a:t>What would it take to be able to write </a:t>
            </a:r>
            <a:r>
              <a:rPr lang="en-US" i="1" dirty="0">
                <a:cs typeface="Calibri"/>
              </a:rPr>
              <a:t>one </a:t>
            </a:r>
            <a:r>
              <a:rPr lang="en-US" dirty="0">
                <a:cs typeface="Calibri"/>
              </a:rPr>
              <a:t>query script that:</a:t>
            </a:r>
            <a:endParaRPr lang="en-US" i="1" dirty="0">
              <a:cs typeface="Calibri"/>
            </a:endParaRPr>
          </a:p>
          <a:p>
            <a:pPr lvl="1"/>
            <a:r>
              <a:rPr lang="en-US" dirty="0">
                <a:cs typeface="Calibri"/>
              </a:rPr>
              <a:t>Thoroughly covers all the concepts with the fewest possible codes?</a:t>
            </a:r>
          </a:p>
          <a:p>
            <a:pPr lvl="1"/>
            <a:r>
              <a:rPr lang="en-US" dirty="0">
                <a:cs typeface="Calibri"/>
              </a:rPr>
              <a:t>Can be run at multiple institutions with few (or no) local changes?</a:t>
            </a:r>
          </a:p>
          <a:p>
            <a:pPr lvl="1"/>
            <a:r>
              <a:rPr lang="en-US" dirty="0">
                <a:cs typeface="Calibri"/>
              </a:rPr>
              <a:t>Results in a consistently, accurately defined cohort?</a:t>
            </a:r>
          </a:p>
        </p:txBody>
      </p:sp>
    </p:spTree>
    <p:extLst>
      <p:ext uri="{BB962C8B-B14F-4D97-AF65-F5344CB8AC3E}">
        <p14:creationId xmlns:p14="http://schemas.microsoft.com/office/powerpoint/2010/main" val="349425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A182-9556-4185-AC97-4B7E239B28D9}"/>
              </a:ext>
            </a:extLst>
          </p:cNvPr>
          <p:cNvSpPr>
            <a:spLocks noGrp="1"/>
          </p:cNvSpPr>
          <p:nvPr>
            <p:ph type="title"/>
          </p:nvPr>
        </p:nvSpPr>
        <p:spPr/>
        <p:txBody>
          <a:bodyPr/>
          <a:lstStyle/>
          <a:p>
            <a:r>
              <a:rPr lang="en-US">
                <a:cs typeface="Calibri Light"/>
              </a:rPr>
              <a:t>Rheumatoid Arthritis, continued</a:t>
            </a:r>
            <a:endParaRPr lang="en-US"/>
          </a:p>
        </p:txBody>
      </p:sp>
      <p:sp>
        <p:nvSpPr>
          <p:cNvPr id="3" name="Content Placeholder 2">
            <a:extLst>
              <a:ext uri="{FF2B5EF4-FFF2-40B4-BE49-F238E27FC236}">
                <a16:creationId xmlns:a16="http://schemas.microsoft.com/office/drawing/2014/main" id="{E9065660-F8D5-4EBE-A306-8E79563EF933}"/>
              </a:ext>
            </a:extLst>
          </p:cNvPr>
          <p:cNvSpPr>
            <a:spLocks noGrp="1"/>
          </p:cNvSpPr>
          <p:nvPr>
            <p:ph idx="1"/>
          </p:nvPr>
        </p:nvSpPr>
        <p:spPr/>
        <p:txBody>
          <a:bodyPr vert="horz" lIns="91440" tIns="45720" rIns="91440" bIns="45720" rtlCol="0" anchor="t">
            <a:normAutofit/>
          </a:bodyPr>
          <a:lstStyle/>
          <a:p>
            <a:r>
              <a:rPr lang="en-US">
                <a:cs typeface="Calibri"/>
              </a:rPr>
              <a:t>SNOMED/HPO graph also contains two "problem codes": H20.10 (chronic iridocyclitis) and M25.80 (other specified joint disorders). Only the latter matched patients in the triplestore.</a:t>
            </a:r>
            <a:endParaRPr lang="en-US" dirty="0">
              <a:cs typeface="Calibri"/>
            </a:endParaRPr>
          </a:p>
        </p:txBody>
      </p:sp>
      <p:pic>
        <p:nvPicPr>
          <p:cNvPr id="4" name="Picture 4" descr="A screenshot of a cell phone&#10;&#10;Description automatically generated">
            <a:extLst>
              <a:ext uri="{FF2B5EF4-FFF2-40B4-BE49-F238E27FC236}">
                <a16:creationId xmlns:a16="http://schemas.microsoft.com/office/drawing/2014/main" id="{7F57279F-DB6C-402C-8B98-C85756D53CFF}"/>
              </a:ext>
            </a:extLst>
          </p:cNvPr>
          <p:cNvPicPr>
            <a:picLocks noChangeAspect="1"/>
          </p:cNvPicPr>
          <p:nvPr/>
        </p:nvPicPr>
        <p:blipFill>
          <a:blip r:embed="rId2"/>
          <a:stretch>
            <a:fillRect/>
          </a:stretch>
        </p:blipFill>
        <p:spPr>
          <a:xfrm>
            <a:off x="834656" y="3332577"/>
            <a:ext cx="10859386" cy="2452262"/>
          </a:xfrm>
          <a:prstGeom prst="rect">
            <a:avLst/>
          </a:prstGeom>
        </p:spPr>
      </p:pic>
    </p:spTree>
    <p:extLst>
      <p:ext uri="{BB962C8B-B14F-4D97-AF65-F5344CB8AC3E}">
        <p14:creationId xmlns:p14="http://schemas.microsoft.com/office/powerpoint/2010/main" val="266270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train on a steel track&#10;&#10;Description automatically generated">
            <a:extLst>
              <a:ext uri="{FF2B5EF4-FFF2-40B4-BE49-F238E27FC236}">
                <a16:creationId xmlns:a16="http://schemas.microsoft.com/office/drawing/2014/main" id="{783F199F-F59E-4900-AC8C-E93F848CE29C}"/>
              </a:ext>
            </a:extLst>
          </p:cNvPr>
          <p:cNvPicPr>
            <a:picLocks noChangeAspect="1"/>
          </p:cNvPicPr>
          <p:nvPr/>
        </p:nvPicPr>
        <p:blipFill rotWithShape="1">
          <a:blip r:embed="rId2"/>
          <a:srcRect r="15313" b="2"/>
          <a:stretch/>
        </p:blipFill>
        <p:spPr>
          <a:xfrm>
            <a:off x="3523488" y="10"/>
            <a:ext cx="8668512" cy="6857990"/>
          </a:xfrm>
          <a:prstGeom prst="rect">
            <a:avLst/>
          </a:prstGeom>
        </p:spPr>
      </p:pic>
      <p:sp>
        <p:nvSpPr>
          <p:cNvPr id="7"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BEC0A-5C1E-45C2-B3A8-BD3CA0C5A4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Discussion &amp; Conclusion</a:t>
            </a:r>
          </a:p>
        </p:txBody>
      </p:sp>
      <p:sp>
        <p:nvSpPr>
          <p:cNvPr id="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95224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BC25-4947-4E0E-9BAE-D085DA334F78}"/>
              </a:ext>
            </a:extLst>
          </p:cNvPr>
          <p:cNvSpPr>
            <a:spLocks noGrp="1"/>
          </p:cNvSpPr>
          <p:nvPr>
            <p:ph type="title"/>
          </p:nvPr>
        </p:nvSpPr>
        <p:spPr/>
        <p:txBody>
          <a:bodyPr/>
          <a:lstStyle/>
          <a:p>
            <a:r>
              <a:rPr lang="en-US">
                <a:cs typeface="Calibri Light"/>
              </a:rPr>
              <a:t>Ontologies as a Remedy for Semantic Ambiguity</a:t>
            </a:r>
            <a:endParaRPr lang="en-US" dirty="0">
              <a:cs typeface="Calibri Light"/>
            </a:endParaRPr>
          </a:p>
        </p:txBody>
      </p:sp>
      <p:sp>
        <p:nvSpPr>
          <p:cNvPr id="3" name="Content Placeholder 2">
            <a:extLst>
              <a:ext uri="{FF2B5EF4-FFF2-40B4-BE49-F238E27FC236}">
                <a16:creationId xmlns:a16="http://schemas.microsoft.com/office/drawing/2014/main" id="{FC3CBB16-DEAA-467C-AE0A-F30993035266}"/>
              </a:ext>
            </a:extLst>
          </p:cNvPr>
          <p:cNvSpPr>
            <a:spLocks noGrp="1"/>
          </p:cNvSpPr>
          <p:nvPr>
            <p:ph idx="1"/>
          </p:nvPr>
        </p:nvSpPr>
        <p:spPr>
          <a:xfrm>
            <a:off x="1263162" y="1825625"/>
            <a:ext cx="9660791" cy="1098185"/>
          </a:xfrm>
          <a:solidFill>
            <a:schemeClr val="accent2">
              <a:lumMod val="20000"/>
              <a:lumOff val="80000"/>
            </a:schemeClr>
          </a:solidFill>
          <a:ln>
            <a:solidFill>
              <a:schemeClr val="tx1"/>
            </a:solidFill>
          </a:ln>
        </p:spPr>
        <p:txBody>
          <a:bodyPr vert="horz" lIns="91440" tIns="45720" rIns="91440" bIns="45720" rtlCol="0" anchor="t">
            <a:normAutofit fontScale="77500" lnSpcReduction="20000"/>
          </a:bodyPr>
          <a:lstStyle/>
          <a:p>
            <a:pPr marL="0" indent="0" algn="ctr">
              <a:buNone/>
            </a:pPr>
            <a:r>
              <a:rPr lang="en-US" b="1">
                <a:ea typeface="+mn-lt"/>
                <a:cs typeface="+mn-lt"/>
              </a:rPr>
              <a:t>Research Question 1</a:t>
            </a:r>
            <a:r>
              <a:rPr lang="en-US">
                <a:ea typeface="+mn-lt"/>
                <a:cs typeface="+mn-lt"/>
              </a:rPr>
              <a:t>: Can clinical ontologies (specifically SNOMED CT and the Human Phenotype Ontology) offer a less semantically ambiguous mechanism to perform computable phenotyping than reimbursement-focused terminologies (specifically ICD-10-CM)?</a:t>
            </a:r>
            <a:endParaRPr lang="en-US">
              <a:cs typeface="Calibri" panose="020F0502020204030204"/>
            </a:endParaRPr>
          </a:p>
        </p:txBody>
      </p:sp>
      <p:sp>
        <p:nvSpPr>
          <p:cNvPr id="4" name="TextBox 3">
            <a:extLst>
              <a:ext uri="{FF2B5EF4-FFF2-40B4-BE49-F238E27FC236}">
                <a16:creationId xmlns:a16="http://schemas.microsoft.com/office/drawing/2014/main" id="{D506B468-C15B-4E59-A5C1-1BD9D4EA00EA}"/>
              </a:ext>
            </a:extLst>
          </p:cNvPr>
          <p:cNvSpPr txBox="1"/>
          <p:nvPr/>
        </p:nvSpPr>
        <p:spPr>
          <a:xfrm>
            <a:off x="834657" y="3200400"/>
            <a:ext cx="100885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ICD-10-CM serves an important purpose. As it is unlikely for its hierarchy to be modified, SNOMED/HPO provide a valuable augmentation, if not an alternative.</a:t>
            </a:r>
          </a:p>
          <a:p>
            <a:pPr marL="285750" indent="-285750">
              <a:buFont typeface="Arial"/>
              <a:buChar char="•"/>
            </a:pPr>
            <a:r>
              <a:rPr lang="en-US" sz="2400">
                <a:cs typeface="Calibri"/>
              </a:rPr>
              <a:t>The superset of "Google-able" or already known ICD-10-CM codes and those in the SNOMED/HPO subgraph may be a good starting point for researchers trying to choose the right codes for their phenotype. </a:t>
            </a:r>
          </a:p>
          <a:p>
            <a:pPr marL="285750" indent="-285750">
              <a:buFont typeface="Arial"/>
              <a:buChar char="•"/>
            </a:pPr>
            <a:r>
              <a:rPr lang="en-US" sz="2400">
                <a:cs typeface="Calibri"/>
              </a:rPr>
              <a:t>Using the superset fills in gaps in both SNOMED and ICD-10-CM.</a:t>
            </a:r>
            <a:endParaRPr lang="en-US" sz="2400" dirty="0">
              <a:cs typeface="Calibri"/>
            </a:endParaRPr>
          </a:p>
          <a:p>
            <a:pPr marL="285750" indent="-285750">
              <a:buFont typeface="Arial"/>
              <a:buChar char="•"/>
            </a:pPr>
            <a:r>
              <a:rPr lang="en-US" sz="2400">
                <a:cs typeface="Calibri"/>
              </a:rPr>
              <a:t>I would argue that allowing researchers to keep or pitch codes from a longer list is preferrable to not providing the choice.</a:t>
            </a:r>
            <a:endParaRPr lang="en-US" sz="2400" dirty="0">
              <a:cs typeface="Calibri"/>
            </a:endParaRPr>
          </a:p>
        </p:txBody>
      </p:sp>
    </p:spTree>
    <p:extLst>
      <p:ext uri="{BB962C8B-B14F-4D97-AF65-F5344CB8AC3E}">
        <p14:creationId xmlns:p14="http://schemas.microsoft.com/office/powerpoint/2010/main" val="184094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BC25-4947-4E0E-9BAE-D085DA334F78}"/>
              </a:ext>
            </a:extLst>
          </p:cNvPr>
          <p:cNvSpPr>
            <a:spLocks noGrp="1"/>
          </p:cNvSpPr>
          <p:nvPr>
            <p:ph type="title"/>
          </p:nvPr>
        </p:nvSpPr>
        <p:spPr/>
        <p:txBody>
          <a:bodyPr/>
          <a:lstStyle/>
          <a:p>
            <a:r>
              <a:rPr lang="en-US">
                <a:cs typeface="Calibri Light"/>
              </a:rPr>
              <a:t>Semantic Web as a Driver of Interoperability</a:t>
            </a:r>
            <a:endParaRPr lang="en-US" dirty="0">
              <a:cs typeface="Calibri Light"/>
            </a:endParaRPr>
          </a:p>
        </p:txBody>
      </p:sp>
      <p:sp>
        <p:nvSpPr>
          <p:cNvPr id="3" name="Content Placeholder 2">
            <a:extLst>
              <a:ext uri="{FF2B5EF4-FFF2-40B4-BE49-F238E27FC236}">
                <a16:creationId xmlns:a16="http://schemas.microsoft.com/office/drawing/2014/main" id="{FC3CBB16-DEAA-467C-AE0A-F30993035266}"/>
              </a:ext>
            </a:extLst>
          </p:cNvPr>
          <p:cNvSpPr>
            <a:spLocks noGrp="1"/>
          </p:cNvSpPr>
          <p:nvPr>
            <p:ph idx="1"/>
          </p:nvPr>
        </p:nvSpPr>
        <p:spPr>
          <a:xfrm>
            <a:off x="1263162" y="1825625"/>
            <a:ext cx="9660791" cy="1098185"/>
          </a:xfrm>
          <a:solidFill>
            <a:schemeClr val="accent2">
              <a:lumMod val="20000"/>
              <a:lumOff val="80000"/>
            </a:schemeClr>
          </a:solidFill>
          <a:ln>
            <a:solidFill>
              <a:schemeClr val="tx1"/>
            </a:solidFill>
          </a:ln>
        </p:spPr>
        <p:txBody>
          <a:bodyPr vert="horz" lIns="91440" tIns="45720" rIns="91440" bIns="45720" rtlCol="0" anchor="t">
            <a:normAutofit fontScale="77500" lnSpcReduction="20000"/>
          </a:bodyPr>
          <a:lstStyle/>
          <a:p>
            <a:pPr marL="0" indent="0" algn="ctr">
              <a:buNone/>
            </a:pPr>
            <a:r>
              <a:rPr lang="en-US" b="1">
                <a:ea typeface="+mn-lt"/>
                <a:cs typeface="+mn-lt"/>
              </a:rPr>
              <a:t>Research Question 2:</a:t>
            </a:r>
            <a:r>
              <a:rPr lang="en-US">
                <a:ea typeface="+mn-lt"/>
                <a:cs typeface="+mn-lt"/>
              </a:rPr>
              <a:t> Does the use of semantic web technologies and standards (e.g., Resource Description Framework (RDF), triplestores, the Web Ontology Language) in tandem with ontologies improve the interoperability prospects of computable phenotypes and the underlying clinical data?</a:t>
            </a:r>
            <a:endParaRPr lang="en-US"/>
          </a:p>
        </p:txBody>
      </p:sp>
      <p:sp>
        <p:nvSpPr>
          <p:cNvPr id="5" name="TextBox 4">
            <a:extLst>
              <a:ext uri="{FF2B5EF4-FFF2-40B4-BE49-F238E27FC236}">
                <a16:creationId xmlns:a16="http://schemas.microsoft.com/office/drawing/2014/main" id="{38AF348F-52F0-4599-9441-2C626D2F0610}"/>
              </a:ext>
            </a:extLst>
          </p:cNvPr>
          <p:cNvSpPr txBox="1"/>
          <p:nvPr/>
        </p:nvSpPr>
        <p:spPr>
          <a:xfrm>
            <a:off x="834657" y="3073400"/>
            <a:ext cx="1008852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The infrastructure for this project addressed three interoperability challenges:</a:t>
            </a:r>
            <a:endParaRPr lang="en-US">
              <a:cs typeface="Calibri"/>
            </a:endParaRPr>
          </a:p>
          <a:p>
            <a:endParaRPr lang="en-US" sz="2400" dirty="0">
              <a:cs typeface="Calibri"/>
            </a:endParaRPr>
          </a:p>
          <a:p>
            <a:pPr marL="285750" indent="-285750">
              <a:buFont typeface="Arial"/>
              <a:buChar char="•"/>
            </a:pPr>
            <a:r>
              <a:rPr lang="en-US" sz="2400" b="1">
                <a:cs typeface="Calibri"/>
              </a:rPr>
              <a:t>Challenge</a:t>
            </a:r>
            <a:r>
              <a:rPr lang="en-US" sz="2400">
                <a:cs typeface="Calibri"/>
              </a:rPr>
              <a:t>: Inconsistent data models</a:t>
            </a:r>
            <a:endParaRPr lang="en-US" sz="2400" dirty="0">
              <a:cs typeface="Calibri"/>
            </a:endParaRPr>
          </a:p>
          <a:p>
            <a:pPr marL="285750" indent="-285750">
              <a:buFont typeface="Arial"/>
              <a:buChar char="•"/>
            </a:pPr>
            <a:r>
              <a:rPr lang="en-US" sz="2400" b="1">
                <a:cs typeface="Calibri"/>
              </a:rPr>
              <a:t>Addressed By</a:t>
            </a:r>
            <a:r>
              <a:rPr lang="en-US" sz="2400">
                <a:cs typeface="Calibri"/>
              </a:rPr>
              <a:t>: FHIR, RDF</a:t>
            </a:r>
          </a:p>
          <a:p>
            <a:pPr marL="285750" indent="-285750">
              <a:buFont typeface="Arial"/>
              <a:buChar char="•"/>
            </a:pPr>
            <a:endParaRPr lang="en-US" sz="2400" dirty="0">
              <a:cs typeface="Calibri"/>
            </a:endParaRPr>
          </a:p>
          <a:p>
            <a:pPr marL="285750" indent="-285750">
              <a:buFont typeface="Arial"/>
              <a:buChar char="•"/>
            </a:pPr>
            <a:r>
              <a:rPr lang="en-US" sz="2400" b="1">
                <a:cs typeface="Calibri"/>
              </a:rPr>
              <a:t>Challenge</a:t>
            </a:r>
            <a:r>
              <a:rPr lang="en-US" sz="2400">
                <a:cs typeface="Calibri"/>
              </a:rPr>
              <a:t>: Differing coding practices</a:t>
            </a:r>
          </a:p>
          <a:p>
            <a:pPr marL="285750" indent="-285750">
              <a:buFont typeface="Arial"/>
              <a:buChar char="•"/>
            </a:pPr>
            <a:r>
              <a:rPr lang="en-US" sz="2400" b="1">
                <a:cs typeface="Calibri"/>
              </a:rPr>
              <a:t>Addressed By</a:t>
            </a:r>
            <a:r>
              <a:rPr lang="en-US" sz="2400">
                <a:cs typeface="Calibri"/>
              </a:rPr>
              <a:t>: Ontologies</a:t>
            </a:r>
          </a:p>
          <a:p>
            <a:pPr marL="285750" indent="-285750">
              <a:buFont typeface="Arial"/>
              <a:buChar char="•"/>
            </a:pPr>
            <a:endParaRPr lang="en-US" sz="2400" dirty="0">
              <a:cs typeface="Calibri"/>
            </a:endParaRPr>
          </a:p>
          <a:p>
            <a:pPr marL="285750" indent="-285750">
              <a:buFont typeface="Arial"/>
              <a:buChar char="•"/>
            </a:pPr>
            <a:r>
              <a:rPr lang="en-US" sz="2400" b="1">
                <a:cs typeface="Calibri"/>
              </a:rPr>
              <a:t>Challenge</a:t>
            </a:r>
            <a:r>
              <a:rPr lang="en-US" sz="2400">
                <a:cs typeface="Calibri"/>
              </a:rPr>
              <a:t>: Integration with non-EHR data</a:t>
            </a:r>
            <a:endParaRPr lang="en-US" sz="2400">
              <a:ea typeface="+mn-lt"/>
              <a:cs typeface="+mn-lt"/>
            </a:endParaRPr>
          </a:p>
          <a:p>
            <a:pPr marL="285750" indent="-285750">
              <a:buFont typeface="Arial"/>
              <a:buChar char="•"/>
            </a:pPr>
            <a:r>
              <a:rPr lang="en-US" sz="2400" b="1">
                <a:cs typeface="Calibri"/>
              </a:rPr>
              <a:t>Addressed By: </a:t>
            </a:r>
            <a:r>
              <a:rPr lang="en-US" sz="2400">
                <a:cs typeface="Calibri"/>
              </a:rPr>
              <a:t>RDF</a:t>
            </a:r>
            <a:endParaRPr lang="en-US"/>
          </a:p>
        </p:txBody>
      </p:sp>
    </p:spTree>
    <p:extLst>
      <p:ext uri="{BB962C8B-B14F-4D97-AF65-F5344CB8AC3E}">
        <p14:creationId xmlns:p14="http://schemas.microsoft.com/office/powerpoint/2010/main" val="288907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BC25-4947-4E0E-9BAE-D085DA334F78}"/>
              </a:ext>
            </a:extLst>
          </p:cNvPr>
          <p:cNvSpPr>
            <a:spLocks noGrp="1"/>
          </p:cNvSpPr>
          <p:nvPr>
            <p:ph type="title"/>
          </p:nvPr>
        </p:nvSpPr>
        <p:spPr/>
        <p:txBody>
          <a:bodyPr/>
          <a:lstStyle/>
          <a:p>
            <a:r>
              <a:rPr lang="en-US">
                <a:cs typeface="Calibri Light"/>
              </a:rPr>
              <a:t>Limitations</a:t>
            </a:r>
            <a:endParaRPr lang="en-US"/>
          </a:p>
        </p:txBody>
      </p:sp>
      <p:sp>
        <p:nvSpPr>
          <p:cNvPr id="3" name="Content Placeholder 2">
            <a:extLst>
              <a:ext uri="{FF2B5EF4-FFF2-40B4-BE49-F238E27FC236}">
                <a16:creationId xmlns:a16="http://schemas.microsoft.com/office/drawing/2014/main" id="{FC3CBB16-DEAA-467C-AE0A-F30993035266}"/>
              </a:ext>
            </a:extLst>
          </p:cNvPr>
          <p:cNvSpPr>
            <a:spLocks noGrp="1"/>
          </p:cNvSpPr>
          <p:nvPr>
            <p:ph idx="1"/>
          </p:nvPr>
        </p:nvSpPr>
        <p:spPr/>
        <p:txBody>
          <a:bodyPr vert="horz" lIns="91440" tIns="45720" rIns="91440" bIns="45720" rtlCol="0" anchor="t">
            <a:normAutofit/>
          </a:bodyPr>
          <a:lstStyle/>
          <a:p>
            <a:r>
              <a:rPr lang="en-US">
                <a:cs typeface="Calibri"/>
              </a:rPr>
              <a:t>ICD-10-CM presents a bit of a catch-22—if it is the only diagnosis code type that will ever be attached to a patient, any phenotype method will eventually need to connect to ICD-10-CM. ("You're only as good as your worst ICD-10-CM code.")</a:t>
            </a:r>
          </a:p>
          <a:p>
            <a:r>
              <a:rPr lang="en-US">
                <a:cs typeface="Calibri"/>
              </a:rPr>
              <a:t>Our two phenotypes performed very differently. If I ran two more, I suspect they would each have their own idiosyncracies. This is a common issue in phenotyping studies.</a:t>
            </a:r>
            <a:endParaRPr lang="en-US" dirty="0">
              <a:cs typeface="Calibri"/>
            </a:endParaRPr>
          </a:p>
        </p:txBody>
      </p:sp>
    </p:spTree>
    <p:extLst>
      <p:ext uri="{BB962C8B-B14F-4D97-AF65-F5344CB8AC3E}">
        <p14:creationId xmlns:p14="http://schemas.microsoft.com/office/powerpoint/2010/main" val="2268970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7ACAC48-CCD6-4D95-8946-50EF2818570A}"/>
              </a:ext>
            </a:extLst>
          </p:cNvPr>
          <p:cNvSpPr>
            <a:spLocks noGrp="1"/>
          </p:cNvSpPr>
          <p:nvPr>
            <p:ph type="title"/>
          </p:nvPr>
        </p:nvSpPr>
        <p:spPr>
          <a:xfrm>
            <a:off x="1014141" y="1450655"/>
            <a:ext cx="3932030" cy="3956690"/>
          </a:xfrm>
        </p:spPr>
        <p:txBody>
          <a:bodyPr anchor="ctr">
            <a:normAutofit/>
          </a:bodyPr>
          <a:lstStyle/>
          <a:p>
            <a:r>
              <a:rPr lang="en-US" sz="3800">
                <a:solidFill>
                  <a:schemeClr val="bg1"/>
                </a:solidFill>
                <a:cs typeface="Calibri Light"/>
              </a:rPr>
              <a:t>Acknowledgments </a:t>
            </a:r>
            <a:endParaRPr lang="en-US" sz="38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D0E65-A8F7-4EE2-8F6D-AC4B67084683}"/>
              </a:ext>
            </a:extLst>
          </p:cNvPr>
          <p:cNvSpPr>
            <a:spLocks noGrp="1"/>
          </p:cNvSpPr>
          <p:nvPr>
            <p:ph idx="1"/>
          </p:nvPr>
        </p:nvSpPr>
        <p:spPr>
          <a:xfrm>
            <a:off x="6096000" y="1108061"/>
            <a:ext cx="5008901" cy="4571972"/>
          </a:xfrm>
        </p:spPr>
        <p:txBody>
          <a:bodyPr vert="horz" lIns="91440" tIns="45720" rIns="91440" bIns="45720" rtlCol="0" anchor="ctr">
            <a:normAutofit lnSpcReduction="10000"/>
          </a:bodyPr>
          <a:lstStyle/>
          <a:p>
            <a:pPr marL="0" indent="0">
              <a:buNone/>
            </a:pPr>
            <a:r>
              <a:rPr lang="en-US" sz="2000" dirty="0">
                <a:solidFill>
                  <a:schemeClr val="bg1"/>
                </a:solidFill>
                <a:cs typeface="Calibri"/>
              </a:rPr>
              <a:t>I want to thank my collaborators and co-authors on the Opioid </a:t>
            </a:r>
            <a:r>
              <a:rPr lang="en-US" sz="2000" dirty="0" err="1">
                <a:solidFill>
                  <a:schemeClr val="bg1"/>
                </a:solidFill>
                <a:cs typeface="Calibri"/>
              </a:rPr>
              <a:t>Triplestore</a:t>
            </a:r>
            <a:r>
              <a:rPr lang="en-US" sz="2000" dirty="0">
                <a:solidFill>
                  <a:schemeClr val="bg1"/>
                </a:solidFill>
                <a:cs typeface="Calibri"/>
              </a:rPr>
              <a:t> project:</a:t>
            </a:r>
            <a:endParaRPr lang="en-US" sz="2000" dirty="0">
              <a:solidFill>
                <a:schemeClr val="bg1"/>
              </a:solidFill>
            </a:endParaRPr>
          </a:p>
          <a:p>
            <a:pPr lvl="1"/>
            <a:r>
              <a:rPr lang="en-US" sz="2000" dirty="0">
                <a:solidFill>
                  <a:schemeClr val="bg1"/>
                </a:solidFill>
                <a:cs typeface="Calibri"/>
              </a:rPr>
              <a:t>Robert Bradford</a:t>
            </a:r>
          </a:p>
          <a:p>
            <a:pPr lvl="1"/>
            <a:r>
              <a:rPr lang="en-US" sz="2000" dirty="0">
                <a:solidFill>
                  <a:schemeClr val="bg1"/>
                </a:solidFill>
                <a:cs typeface="Calibri"/>
              </a:rPr>
              <a:t>Marshall Clark</a:t>
            </a:r>
          </a:p>
          <a:p>
            <a:pPr lvl="1"/>
            <a:r>
              <a:rPr lang="en-US" sz="2000" dirty="0">
                <a:solidFill>
                  <a:schemeClr val="bg1"/>
                </a:solidFill>
                <a:cs typeface="Calibri"/>
              </a:rPr>
              <a:t>Dr. Jim Balhoff</a:t>
            </a:r>
          </a:p>
          <a:p>
            <a:pPr lvl="1"/>
            <a:r>
              <a:rPr lang="en-US" sz="2000" dirty="0">
                <a:solidFill>
                  <a:schemeClr val="bg1"/>
                </a:solidFill>
                <a:cs typeface="Calibri"/>
              </a:rPr>
              <a:t>Dr. John Preisser</a:t>
            </a:r>
          </a:p>
          <a:p>
            <a:pPr lvl="1"/>
            <a:r>
              <a:rPr lang="en-US" sz="2000" dirty="0" err="1">
                <a:solidFill>
                  <a:schemeClr val="bg1"/>
                </a:solidFill>
                <a:cs typeface="Calibri"/>
              </a:rPr>
              <a:t>Rujin</a:t>
            </a:r>
            <a:r>
              <a:rPr lang="en-US" sz="2000" dirty="0">
                <a:solidFill>
                  <a:schemeClr val="bg1"/>
                </a:solidFill>
                <a:cs typeface="Calibri"/>
              </a:rPr>
              <a:t> Wang</a:t>
            </a:r>
          </a:p>
          <a:p>
            <a:pPr lvl="1"/>
            <a:r>
              <a:rPr lang="en-US" sz="2000" dirty="0">
                <a:solidFill>
                  <a:schemeClr val="bg1"/>
                </a:solidFill>
                <a:cs typeface="Calibri"/>
              </a:rPr>
              <a:t>Kellie Walters</a:t>
            </a:r>
          </a:p>
          <a:p>
            <a:pPr lvl="1"/>
            <a:r>
              <a:rPr lang="en-US" sz="2000" dirty="0">
                <a:solidFill>
                  <a:schemeClr val="bg1"/>
                </a:solidFill>
                <a:cs typeface="Calibri"/>
              </a:rPr>
              <a:t>Dr. Matt Nielsen</a:t>
            </a:r>
          </a:p>
          <a:p>
            <a:pPr marL="0" indent="0">
              <a:buNone/>
            </a:pPr>
            <a:r>
              <a:rPr lang="en-US" sz="2200" dirty="0">
                <a:solidFill>
                  <a:schemeClr val="bg1"/>
                </a:solidFill>
                <a:cs typeface="Calibri"/>
              </a:rPr>
              <a:t>The project was funded by a </a:t>
            </a:r>
            <a:r>
              <a:rPr lang="en-US" sz="2200" dirty="0" err="1">
                <a:solidFill>
                  <a:schemeClr val="bg1"/>
                </a:solidFill>
                <a:cs typeface="Calibri"/>
              </a:rPr>
              <a:t>TraCS</a:t>
            </a:r>
            <a:r>
              <a:rPr lang="en-US" sz="2200" dirty="0">
                <a:solidFill>
                  <a:schemeClr val="bg1"/>
                </a:solidFill>
                <a:cs typeface="Calibri"/>
              </a:rPr>
              <a:t> Institute pilot grant.</a:t>
            </a:r>
          </a:p>
          <a:p>
            <a:pPr lvl="1"/>
            <a:endParaRPr lang="en-US" sz="2000" dirty="0">
              <a:solidFill>
                <a:schemeClr val="bg1"/>
              </a:solidFill>
              <a:cs typeface="Calibri"/>
            </a:endParaRPr>
          </a:p>
          <a:p>
            <a:pPr marL="0" indent="0">
              <a:buNone/>
            </a:pPr>
            <a:r>
              <a:rPr lang="en-US" sz="2000" dirty="0">
                <a:solidFill>
                  <a:schemeClr val="bg1"/>
                </a:solidFill>
                <a:cs typeface="Calibri"/>
              </a:rPr>
              <a:t>Thanks also to Dr. Ashok Krishnamurthy, my advisor and mentor.</a:t>
            </a:r>
          </a:p>
        </p:txBody>
      </p:sp>
    </p:spTree>
    <p:extLst>
      <p:ext uri="{BB962C8B-B14F-4D97-AF65-F5344CB8AC3E}">
        <p14:creationId xmlns:p14="http://schemas.microsoft.com/office/powerpoint/2010/main" val="10380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67C6C4F0-786D-4FB4-9F19-C3D3081131CB}"/>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Thank you!</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5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7130-79DD-4F0C-B403-4EEC6CE64DAD}"/>
              </a:ext>
            </a:extLst>
          </p:cNvPr>
          <p:cNvSpPr>
            <a:spLocks noGrp="1"/>
          </p:cNvSpPr>
          <p:nvPr>
            <p:ph type="title"/>
          </p:nvPr>
        </p:nvSpPr>
        <p:spPr/>
        <p:txBody>
          <a:bodyPr/>
          <a:lstStyle/>
          <a:p>
            <a:r>
              <a:rPr lang="en-US" dirty="0">
                <a:cs typeface="Calibri Light"/>
              </a:rPr>
              <a:t>Reality Check</a:t>
            </a:r>
            <a:endParaRPr lang="en-US" dirty="0"/>
          </a:p>
        </p:txBody>
      </p:sp>
      <p:sp>
        <p:nvSpPr>
          <p:cNvPr id="3" name="Content Placeholder 2">
            <a:extLst>
              <a:ext uri="{FF2B5EF4-FFF2-40B4-BE49-F238E27FC236}">
                <a16:creationId xmlns:a16="http://schemas.microsoft.com/office/drawing/2014/main" id="{04F0897F-9C7E-465A-A506-EFB8242A157A}"/>
              </a:ext>
            </a:extLst>
          </p:cNvPr>
          <p:cNvSpPr>
            <a:spLocks noGrp="1"/>
          </p:cNvSpPr>
          <p:nvPr>
            <p:ph idx="1"/>
          </p:nvPr>
        </p:nvSpPr>
        <p:spPr/>
        <p:txBody>
          <a:bodyPr vert="horz" lIns="91440" tIns="45720" rIns="91440" bIns="45720" rtlCol="0" anchor="t">
            <a:normAutofit/>
          </a:bodyPr>
          <a:lstStyle/>
          <a:p>
            <a:r>
              <a:rPr lang="en-US" dirty="0">
                <a:cs typeface="Calibri"/>
              </a:rPr>
              <a:t>What would it take to be able to write </a:t>
            </a:r>
            <a:r>
              <a:rPr lang="en-US" i="1" dirty="0">
                <a:cs typeface="Calibri"/>
              </a:rPr>
              <a:t>one </a:t>
            </a:r>
            <a:r>
              <a:rPr lang="en-US" dirty="0">
                <a:cs typeface="Calibri"/>
              </a:rPr>
              <a:t>query script that:</a:t>
            </a:r>
            <a:endParaRPr lang="en-US" i="1" dirty="0">
              <a:cs typeface="Calibri"/>
            </a:endParaRPr>
          </a:p>
          <a:p>
            <a:pPr lvl="1"/>
            <a:r>
              <a:rPr lang="en-US" dirty="0">
                <a:cs typeface="Calibri"/>
              </a:rPr>
              <a:t>Thoroughly covers all the concepts </a:t>
            </a:r>
            <a:r>
              <a:rPr lang="en-US" dirty="0">
                <a:ea typeface="+mn-lt"/>
                <a:cs typeface="+mn-lt"/>
              </a:rPr>
              <a:t>with the fewest possible codes</a:t>
            </a:r>
            <a:r>
              <a:rPr lang="en-US" dirty="0">
                <a:cs typeface="Calibri"/>
              </a:rPr>
              <a:t>?</a:t>
            </a:r>
          </a:p>
          <a:p>
            <a:pPr lvl="1"/>
            <a:r>
              <a:rPr lang="en-US" dirty="0">
                <a:cs typeface="Calibri"/>
              </a:rPr>
              <a:t>Can be run at multiple institutions with few (or no) local changes?</a:t>
            </a:r>
          </a:p>
          <a:p>
            <a:pPr lvl="1"/>
            <a:r>
              <a:rPr lang="en-US" dirty="0">
                <a:cs typeface="Calibri"/>
              </a:rPr>
              <a:t>Results in a consistently, accurately defined cohort?</a:t>
            </a:r>
          </a:p>
        </p:txBody>
      </p:sp>
      <p:sp>
        <p:nvSpPr>
          <p:cNvPr id="4" name="Oval 3">
            <a:extLst>
              <a:ext uri="{FF2B5EF4-FFF2-40B4-BE49-F238E27FC236}">
                <a16:creationId xmlns:a16="http://schemas.microsoft.com/office/drawing/2014/main" id="{6CF7E230-D896-494E-9783-4A6FF907AA18}"/>
              </a:ext>
            </a:extLst>
          </p:cNvPr>
          <p:cNvSpPr/>
          <p:nvPr/>
        </p:nvSpPr>
        <p:spPr>
          <a:xfrm>
            <a:off x="2994212" y="3052483"/>
            <a:ext cx="5047128" cy="493061"/>
          </a:xfrm>
          <a:custGeom>
            <a:avLst/>
            <a:gdLst>
              <a:gd name="connsiteX0" fmla="*/ 0 w 5047128"/>
              <a:gd name="connsiteY0" fmla="*/ 246531 h 493061"/>
              <a:gd name="connsiteX1" fmla="*/ 2523564 w 5047128"/>
              <a:gd name="connsiteY1" fmla="*/ 0 h 493061"/>
              <a:gd name="connsiteX2" fmla="*/ 5047128 w 5047128"/>
              <a:gd name="connsiteY2" fmla="*/ 246531 h 493061"/>
              <a:gd name="connsiteX3" fmla="*/ 2523564 w 5047128"/>
              <a:gd name="connsiteY3" fmla="*/ 493062 h 493061"/>
              <a:gd name="connsiteX4" fmla="*/ 0 w 5047128"/>
              <a:gd name="connsiteY4" fmla="*/ 246531 h 49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128" h="493061" extrusionOk="0">
                <a:moveTo>
                  <a:pt x="0" y="246531"/>
                </a:moveTo>
                <a:cubicBezTo>
                  <a:pt x="-27404" y="24352"/>
                  <a:pt x="1038530" y="7862"/>
                  <a:pt x="2523564" y="0"/>
                </a:cubicBezTo>
                <a:cubicBezTo>
                  <a:pt x="3907035" y="14287"/>
                  <a:pt x="5041577" y="104541"/>
                  <a:pt x="5047128" y="246531"/>
                </a:cubicBezTo>
                <a:cubicBezTo>
                  <a:pt x="5078534" y="435775"/>
                  <a:pt x="3962608" y="505276"/>
                  <a:pt x="2523564" y="493062"/>
                </a:cubicBezTo>
                <a:cubicBezTo>
                  <a:pt x="1111760" y="505610"/>
                  <a:pt x="-23184" y="361825"/>
                  <a:pt x="0" y="246531"/>
                </a:cubicBezTo>
                <a:close/>
              </a:path>
            </a:pathLst>
          </a:custGeom>
          <a:noFill/>
          <a:ln w="28575">
            <a:solidFill>
              <a:srgbClr val="C00000"/>
            </a:solidFill>
            <a:extLst>
              <a:ext uri="{C807C97D-BFC1-408E-A445-0C87EB9F89A2}">
                <ask:lineSketchStyleProps xmlns:ask="http://schemas.microsoft.com/office/drawing/2018/sketchyshapes" sd="349921161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09DCE6-EE3F-41AA-90FB-AF51EF91A0C9}"/>
              </a:ext>
            </a:extLst>
          </p:cNvPr>
          <p:cNvSpPr/>
          <p:nvPr/>
        </p:nvSpPr>
        <p:spPr>
          <a:xfrm>
            <a:off x="2474258" y="2613212"/>
            <a:ext cx="3424517" cy="502025"/>
          </a:xfrm>
          <a:custGeom>
            <a:avLst/>
            <a:gdLst>
              <a:gd name="connsiteX0" fmla="*/ 0 w 3424517"/>
              <a:gd name="connsiteY0" fmla="*/ 251013 h 502025"/>
              <a:gd name="connsiteX1" fmla="*/ 1712259 w 3424517"/>
              <a:gd name="connsiteY1" fmla="*/ 0 h 502025"/>
              <a:gd name="connsiteX2" fmla="*/ 3424518 w 3424517"/>
              <a:gd name="connsiteY2" fmla="*/ 251013 h 502025"/>
              <a:gd name="connsiteX3" fmla="*/ 1712259 w 3424517"/>
              <a:gd name="connsiteY3" fmla="*/ 502026 h 502025"/>
              <a:gd name="connsiteX4" fmla="*/ 0 w 3424517"/>
              <a:gd name="connsiteY4" fmla="*/ 251013 h 5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17" h="502025" extrusionOk="0">
                <a:moveTo>
                  <a:pt x="0" y="251013"/>
                </a:moveTo>
                <a:cubicBezTo>
                  <a:pt x="-36014" y="-669"/>
                  <a:pt x="631024" y="11674"/>
                  <a:pt x="1712259" y="0"/>
                </a:cubicBezTo>
                <a:cubicBezTo>
                  <a:pt x="2650625" y="10155"/>
                  <a:pt x="3408181" y="95210"/>
                  <a:pt x="3424518" y="251013"/>
                </a:cubicBezTo>
                <a:cubicBezTo>
                  <a:pt x="3459734" y="449174"/>
                  <a:pt x="2830824" y="548629"/>
                  <a:pt x="1712259" y="502026"/>
                </a:cubicBezTo>
                <a:cubicBezTo>
                  <a:pt x="743232" y="518248"/>
                  <a:pt x="-6173" y="384090"/>
                  <a:pt x="0" y="251013"/>
                </a:cubicBezTo>
                <a:close/>
              </a:path>
            </a:pathLst>
          </a:custGeom>
          <a:noFill/>
          <a:ln w="28575">
            <a:solidFill>
              <a:srgbClr val="C00000"/>
            </a:solidFill>
            <a:extLst>
              <a:ext uri="{C807C97D-BFC1-408E-A445-0C87EB9F89A2}">
                <ask:lineSketchStyleProps xmlns:ask="http://schemas.microsoft.com/office/drawing/2018/sketchyshapes" sd="349921161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393E693-C3E8-4489-BFD1-D0542C8C7C2F}"/>
              </a:ext>
            </a:extLst>
          </p:cNvPr>
          <p:cNvSpPr/>
          <p:nvPr/>
        </p:nvSpPr>
        <p:spPr>
          <a:xfrm>
            <a:off x="5925670" y="2263588"/>
            <a:ext cx="3872752" cy="430308"/>
          </a:xfrm>
          <a:custGeom>
            <a:avLst/>
            <a:gdLst>
              <a:gd name="connsiteX0" fmla="*/ 0 w 3872752"/>
              <a:gd name="connsiteY0" fmla="*/ 215154 h 430308"/>
              <a:gd name="connsiteX1" fmla="*/ 1936376 w 3872752"/>
              <a:gd name="connsiteY1" fmla="*/ 0 h 430308"/>
              <a:gd name="connsiteX2" fmla="*/ 3872752 w 3872752"/>
              <a:gd name="connsiteY2" fmla="*/ 215154 h 430308"/>
              <a:gd name="connsiteX3" fmla="*/ 1936376 w 3872752"/>
              <a:gd name="connsiteY3" fmla="*/ 430308 h 430308"/>
              <a:gd name="connsiteX4" fmla="*/ 0 w 3872752"/>
              <a:gd name="connsiteY4" fmla="*/ 215154 h 430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752" h="430308" extrusionOk="0">
                <a:moveTo>
                  <a:pt x="0" y="215154"/>
                </a:moveTo>
                <a:cubicBezTo>
                  <a:pt x="-7446" y="72955"/>
                  <a:pt x="799744" y="5786"/>
                  <a:pt x="1936376" y="0"/>
                </a:cubicBezTo>
                <a:cubicBezTo>
                  <a:pt x="2998777" y="9793"/>
                  <a:pt x="3869145" y="92536"/>
                  <a:pt x="3872752" y="215154"/>
                </a:cubicBezTo>
                <a:cubicBezTo>
                  <a:pt x="3959424" y="480493"/>
                  <a:pt x="3054022" y="443303"/>
                  <a:pt x="1936376" y="430308"/>
                </a:cubicBezTo>
                <a:cubicBezTo>
                  <a:pt x="847640" y="443707"/>
                  <a:pt x="-19239" y="316669"/>
                  <a:pt x="0" y="215154"/>
                </a:cubicBezTo>
                <a:close/>
              </a:path>
            </a:pathLst>
          </a:custGeom>
          <a:noFill/>
          <a:ln w="28575">
            <a:solidFill>
              <a:srgbClr val="C00000"/>
            </a:solidFill>
            <a:extLst>
              <a:ext uri="{C807C97D-BFC1-408E-A445-0C87EB9F89A2}">
                <ask:lineSketchStyleProps xmlns:ask="http://schemas.microsoft.com/office/drawing/2018/sketchyshapes" sd="349921161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414417-A74B-4C5F-AABA-76450AA1A92B}"/>
              </a:ext>
            </a:extLst>
          </p:cNvPr>
          <p:cNvSpPr txBox="1"/>
          <p:nvPr/>
        </p:nvSpPr>
        <p:spPr>
          <a:xfrm>
            <a:off x="10067365" y="147021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latin typeface="Ink Free"/>
              </a:rPr>
              <a:t>clinical ontologies</a:t>
            </a:r>
          </a:p>
        </p:txBody>
      </p:sp>
      <p:cxnSp>
        <p:nvCxnSpPr>
          <p:cNvPr id="8" name="Connector: Curved 7">
            <a:extLst>
              <a:ext uri="{FF2B5EF4-FFF2-40B4-BE49-F238E27FC236}">
                <a16:creationId xmlns:a16="http://schemas.microsoft.com/office/drawing/2014/main" id="{540BA5E8-3433-4C0C-83FD-10C834C565F8}"/>
              </a:ext>
            </a:extLst>
          </p:cNvPr>
          <p:cNvCxnSpPr/>
          <p:nvPr/>
        </p:nvCxnSpPr>
        <p:spPr>
          <a:xfrm flipV="1">
            <a:off x="9797862" y="1671356"/>
            <a:ext cx="313766" cy="896471"/>
          </a:xfrm>
          <a:prstGeom prst="curvedConnector3">
            <a:avLst/>
          </a:prstGeom>
          <a:ln w="285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711B89-222C-4CCB-82B0-C4A1407759BB}"/>
              </a:ext>
            </a:extLst>
          </p:cNvPr>
          <p:cNvSpPr txBox="1"/>
          <p:nvPr/>
        </p:nvSpPr>
        <p:spPr>
          <a:xfrm>
            <a:off x="8337176" y="389068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latin typeface="Ink Free"/>
              </a:rPr>
              <a:t>clinical ontologies</a:t>
            </a:r>
          </a:p>
        </p:txBody>
      </p:sp>
      <p:cxnSp>
        <p:nvCxnSpPr>
          <p:cNvPr id="10" name="Connector: Curved 9">
            <a:extLst>
              <a:ext uri="{FF2B5EF4-FFF2-40B4-BE49-F238E27FC236}">
                <a16:creationId xmlns:a16="http://schemas.microsoft.com/office/drawing/2014/main" id="{3BE45FE9-4A13-4DCA-8DCD-95CCEE2806EF}"/>
              </a:ext>
            </a:extLst>
          </p:cNvPr>
          <p:cNvCxnSpPr>
            <a:cxnSpLocks/>
          </p:cNvCxnSpPr>
          <p:nvPr/>
        </p:nvCxnSpPr>
        <p:spPr>
          <a:xfrm>
            <a:off x="6938122" y="3544979"/>
            <a:ext cx="1398494" cy="546846"/>
          </a:xfrm>
          <a:prstGeom prst="curvedConnector3">
            <a:avLst/>
          </a:prstGeom>
          <a:ln w="285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C3E0D363-D9EF-4908-A2B5-4197906E3DE2}"/>
              </a:ext>
            </a:extLst>
          </p:cNvPr>
          <p:cNvCxnSpPr>
            <a:cxnSpLocks/>
          </p:cNvCxnSpPr>
          <p:nvPr/>
        </p:nvCxnSpPr>
        <p:spPr>
          <a:xfrm flipH="1">
            <a:off x="2419910" y="3078814"/>
            <a:ext cx="672351" cy="1138516"/>
          </a:xfrm>
          <a:prstGeom prst="curvedConnector3">
            <a:avLst/>
          </a:prstGeom>
          <a:ln w="285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6BD5DD-5538-4521-A891-554DC10A02B0}"/>
              </a:ext>
            </a:extLst>
          </p:cNvPr>
          <p:cNvSpPr txBox="1"/>
          <p:nvPr/>
        </p:nvSpPr>
        <p:spPr>
          <a:xfrm>
            <a:off x="304799" y="418651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latin typeface="Ink Free"/>
              </a:rPr>
              <a:t>interoperable data models/technologies</a:t>
            </a:r>
          </a:p>
        </p:txBody>
      </p:sp>
    </p:spTree>
    <p:extLst>
      <p:ext uri="{BB962C8B-B14F-4D97-AF65-F5344CB8AC3E}">
        <p14:creationId xmlns:p14="http://schemas.microsoft.com/office/powerpoint/2010/main" val="227868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wooden box&#10;&#10;Description automatically generated">
            <a:extLst>
              <a:ext uri="{FF2B5EF4-FFF2-40B4-BE49-F238E27FC236}">
                <a16:creationId xmlns:a16="http://schemas.microsoft.com/office/drawing/2014/main" id="{A7333282-46AD-45A4-9FBD-6DCCEF69AB57}"/>
              </a:ext>
            </a:extLst>
          </p:cNvPr>
          <p:cNvPicPr>
            <a:picLocks noChangeAspect="1"/>
          </p:cNvPicPr>
          <p:nvPr/>
        </p:nvPicPr>
        <p:blipFill rotWithShape="1">
          <a:blip r:embed="rId2"/>
          <a:srcRect t="9816" r="9089" b="-2"/>
          <a:stretch/>
        </p:blipFill>
        <p:spPr>
          <a:xfrm>
            <a:off x="3523488" y="10"/>
            <a:ext cx="8668512" cy="6857990"/>
          </a:xfrm>
          <a:prstGeom prst="rect">
            <a:avLst/>
          </a:prstGeom>
        </p:spPr>
      </p:pic>
      <p:sp>
        <p:nvSpPr>
          <p:cNvPr id="35" name="Rectangle 3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BEC0A-5C1E-45C2-B3A8-BD3CA0C5A4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Building Blocks</a:t>
            </a:r>
          </a:p>
        </p:txBody>
      </p:sp>
      <p:sp>
        <p:nvSpPr>
          <p:cNvPr id="3" name="Text Placeholder 2">
            <a:extLst>
              <a:ext uri="{FF2B5EF4-FFF2-40B4-BE49-F238E27FC236}">
                <a16:creationId xmlns:a16="http://schemas.microsoft.com/office/drawing/2014/main" id="{2A7C2DCF-DC4D-4CDC-921F-877F92D76372}"/>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Literature, Current Practices, Existing Technologies</a:t>
            </a:r>
          </a:p>
        </p:txBody>
      </p:sp>
      <p:sp>
        <p:nvSpPr>
          <p:cNvPr id="3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9852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CB9E-23D1-4C4C-8D89-FE9031C24AD6}"/>
              </a:ext>
            </a:extLst>
          </p:cNvPr>
          <p:cNvSpPr>
            <a:spLocks noGrp="1"/>
          </p:cNvSpPr>
          <p:nvPr>
            <p:ph type="title"/>
          </p:nvPr>
        </p:nvSpPr>
        <p:spPr/>
        <p:txBody>
          <a:bodyPr/>
          <a:lstStyle/>
          <a:p>
            <a:r>
              <a:rPr lang="en-US" dirty="0">
                <a:cs typeface="Calibri Light"/>
              </a:rPr>
              <a:t>Computable Phenotyping</a:t>
            </a:r>
            <a:endParaRPr lang="en-US" dirty="0"/>
          </a:p>
        </p:txBody>
      </p:sp>
      <p:sp>
        <p:nvSpPr>
          <p:cNvPr id="3" name="Content Placeholder 2">
            <a:extLst>
              <a:ext uri="{FF2B5EF4-FFF2-40B4-BE49-F238E27FC236}">
                <a16:creationId xmlns:a16="http://schemas.microsoft.com/office/drawing/2014/main" id="{C9EBA48C-B321-405D-9291-35BFFB08623C}"/>
              </a:ext>
            </a:extLst>
          </p:cNvPr>
          <p:cNvSpPr>
            <a:spLocks noGrp="1"/>
          </p:cNvSpPr>
          <p:nvPr>
            <p:ph idx="1"/>
          </p:nvPr>
        </p:nvSpPr>
        <p:spPr/>
        <p:txBody>
          <a:bodyPr vert="horz" lIns="91440" tIns="45720" rIns="91440" bIns="45720" rtlCol="0" anchor="t">
            <a:normAutofit/>
          </a:bodyPr>
          <a:lstStyle/>
          <a:p>
            <a:r>
              <a:rPr lang="en-US" i="1" dirty="0">
                <a:ea typeface="+mn-lt"/>
                <a:cs typeface="+mn-lt"/>
              </a:rPr>
              <a:t>Computable phenotypes </a:t>
            </a:r>
            <a:r>
              <a:rPr lang="en-US" dirty="0">
                <a:ea typeface="+mn-lt"/>
                <a:cs typeface="+mn-lt"/>
              </a:rPr>
              <a:t>are algorithms used to query EHR data to identify patient cohorts with conditions or events relevant to some use case.</a:t>
            </a:r>
          </a:p>
          <a:p>
            <a:r>
              <a:rPr lang="en-US" dirty="0">
                <a:cs typeface="Calibri"/>
              </a:rPr>
              <a:t>Important for research, but difficult to share across institutions in a machine-readable way.</a:t>
            </a:r>
          </a:p>
          <a:p>
            <a:r>
              <a:rPr lang="en-US" dirty="0">
                <a:cs typeface="Calibri"/>
              </a:rPr>
              <a:t>Rely heavily on standard </a:t>
            </a:r>
            <a:r>
              <a:rPr lang="en-US" dirty="0" err="1">
                <a:cs typeface="Calibri"/>
              </a:rPr>
              <a:t>codesets</a:t>
            </a:r>
            <a:r>
              <a:rPr lang="en-US" dirty="0">
                <a:cs typeface="Calibri"/>
              </a:rPr>
              <a:t> (ICD-10, LOINC, </a:t>
            </a:r>
            <a:r>
              <a:rPr lang="en-US" dirty="0" err="1">
                <a:cs typeface="Calibri"/>
              </a:rPr>
              <a:t>RxNorm</a:t>
            </a:r>
            <a:r>
              <a:rPr lang="en-US" dirty="0">
                <a:cs typeface="Calibri"/>
              </a:rPr>
              <a:t>, CPT, etc.)</a:t>
            </a:r>
          </a:p>
          <a:p>
            <a:r>
              <a:rPr lang="en-US" dirty="0">
                <a:ea typeface="+mn-lt"/>
                <a:cs typeface="+mn-lt"/>
              </a:rPr>
              <a:t>The ideal computable phenotype is shareable, data model agnostic, semantically unambiguous, machine readable, and publicly accessible.</a:t>
            </a:r>
            <a:endParaRPr lang="en-US" dirty="0">
              <a:cs typeface="Calibri"/>
            </a:endParaRPr>
          </a:p>
        </p:txBody>
      </p:sp>
    </p:spTree>
    <p:extLst>
      <p:ext uri="{BB962C8B-B14F-4D97-AF65-F5344CB8AC3E}">
        <p14:creationId xmlns:p14="http://schemas.microsoft.com/office/powerpoint/2010/main" val="72479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CB9E-23D1-4C4C-8D89-FE9031C24AD6}"/>
              </a:ext>
            </a:extLst>
          </p:cNvPr>
          <p:cNvSpPr>
            <a:spLocks noGrp="1"/>
          </p:cNvSpPr>
          <p:nvPr>
            <p:ph type="title"/>
          </p:nvPr>
        </p:nvSpPr>
        <p:spPr/>
        <p:txBody>
          <a:bodyPr/>
          <a:lstStyle/>
          <a:p>
            <a:r>
              <a:rPr lang="en-US" dirty="0">
                <a:cs typeface="Calibri Light"/>
              </a:rPr>
              <a:t>The advantage presented by ontologies</a:t>
            </a:r>
            <a:endParaRPr lang="en-US" dirty="0"/>
          </a:p>
        </p:txBody>
      </p:sp>
      <p:sp>
        <p:nvSpPr>
          <p:cNvPr id="5" name="Content Placeholder 2"/>
          <p:cNvSpPr>
            <a:spLocks noGrp="1"/>
          </p:cNvSpPr>
          <p:nvPr>
            <p:ph sz="half" idx="1"/>
          </p:nvPr>
        </p:nvSpPr>
        <p:spPr>
          <a:xfrm>
            <a:off x="1022637" y="5013539"/>
            <a:ext cx="4666714" cy="822836"/>
          </a:xfrm>
        </p:spPr>
        <p:txBody>
          <a:bodyPr>
            <a:normAutofit fontScale="85000" lnSpcReduction="10000"/>
          </a:bodyPr>
          <a:lstStyle/>
          <a:p>
            <a:pPr marL="0" indent="0">
              <a:buNone/>
            </a:pPr>
            <a:r>
              <a:rPr lang="en-US" dirty="0"/>
              <a:t>Current state: exact code matches, from all over the hierarchy</a:t>
            </a:r>
          </a:p>
        </p:txBody>
      </p:sp>
      <p:sp>
        <p:nvSpPr>
          <p:cNvPr id="6" name="Content Placeholder 3"/>
          <p:cNvSpPr txBox="1">
            <a:spLocks/>
          </p:cNvSpPr>
          <p:nvPr/>
        </p:nvSpPr>
        <p:spPr>
          <a:xfrm>
            <a:off x="6025229" y="5013539"/>
            <a:ext cx="4446681" cy="5649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Desired state: conceptual matches, powered by ontologies</a:t>
            </a:r>
          </a:p>
        </p:txBody>
      </p:sp>
      <p:pic>
        <p:nvPicPr>
          <p:cNvPr id="7" name="Picture 2" descr="Image result for fish in net&quot;"/>
          <p:cNvPicPr>
            <a:picLocks noChangeAspect="1" noChangeArrowheads="1"/>
          </p:cNvPicPr>
          <p:nvPr/>
        </p:nvPicPr>
        <p:blipFill rotWithShape="1">
          <a:blip r:embed="rId2">
            <a:extLst>
              <a:ext uri="{28A0092B-C50C-407E-A947-70E740481C1C}">
                <a14:useLocalDpi xmlns:a14="http://schemas.microsoft.com/office/drawing/2010/main" val="0"/>
              </a:ext>
            </a:extLst>
          </a:blip>
          <a:srcRect t="12088"/>
          <a:stretch/>
        </p:blipFill>
        <p:spPr bwMode="auto">
          <a:xfrm>
            <a:off x="6025229" y="1839076"/>
            <a:ext cx="4446681" cy="2931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multiple fishing pol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37" y="1839076"/>
            <a:ext cx="4395667" cy="29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8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B2F5-D675-472D-85E0-DDC97A6E05BA}"/>
              </a:ext>
            </a:extLst>
          </p:cNvPr>
          <p:cNvSpPr>
            <a:spLocks noGrp="1"/>
          </p:cNvSpPr>
          <p:nvPr>
            <p:ph type="title"/>
          </p:nvPr>
        </p:nvSpPr>
        <p:spPr/>
        <p:txBody>
          <a:bodyPr/>
          <a:lstStyle/>
          <a:p>
            <a:r>
              <a:rPr lang="en-US" dirty="0">
                <a:cs typeface="Calibri Light"/>
              </a:rPr>
              <a:t>The Opioid </a:t>
            </a:r>
            <a:r>
              <a:rPr lang="en-US" dirty="0" err="1">
                <a:cs typeface="Calibri Light"/>
              </a:rPr>
              <a:t>Triplestore</a:t>
            </a:r>
            <a:endParaRPr lang="en-US" dirty="0" err="1"/>
          </a:p>
        </p:txBody>
      </p:sp>
      <p:sp>
        <p:nvSpPr>
          <p:cNvPr id="3" name="Content Placeholder 2">
            <a:extLst>
              <a:ext uri="{FF2B5EF4-FFF2-40B4-BE49-F238E27FC236}">
                <a16:creationId xmlns:a16="http://schemas.microsoft.com/office/drawing/2014/main" id="{FFD6545B-300E-404D-886D-04FB3838627C}"/>
              </a:ext>
            </a:extLst>
          </p:cNvPr>
          <p:cNvSpPr>
            <a:spLocks noGrp="1"/>
          </p:cNvSpPr>
          <p:nvPr>
            <p:ph idx="1"/>
          </p:nvPr>
        </p:nvSpPr>
        <p:spPr>
          <a:xfrm>
            <a:off x="838200" y="1747469"/>
            <a:ext cx="2734409" cy="4957033"/>
          </a:xfrm>
        </p:spPr>
        <p:txBody>
          <a:bodyPr vert="horz" lIns="91440" tIns="45720" rIns="91440" bIns="45720" rtlCol="0" anchor="t">
            <a:normAutofit lnSpcReduction="10000"/>
          </a:bodyPr>
          <a:lstStyle/>
          <a:p>
            <a:pPr marL="0" indent="0">
              <a:buNone/>
            </a:pPr>
            <a:r>
              <a:rPr lang="en-US" sz="2400">
                <a:cs typeface="Calibri"/>
              </a:rPr>
              <a:t>Existing clinical dataset from a prior project*; a triplestore containing EHR, claims, and community-level data for post-surgical patients who were prescribed opioids.</a:t>
            </a:r>
          </a:p>
          <a:p>
            <a:pPr marL="0" indent="0">
              <a:buNone/>
            </a:pPr>
            <a:endParaRPr lang="en-US" sz="2400" dirty="0">
              <a:cs typeface="Calibri"/>
            </a:endParaRPr>
          </a:p>
          <a:p>
            <a:pPr marL="0" indent="0">
              <a:buNone/>
            </a:pPr>
            <a:r>
              <a:rPr lang="en-US" sz="1700" dirty="0">
                <a:cs typeface="Calibri"/>
              </a:rPr>
              <a:t>*Collaborative project; see Acknowledgements </a:t>
            </a:r>
            <a:r>
              <a:rPr lang="en-US" sz="1700">
                <a:cs typeface="Calibri"/>
              </a:rPr>
              <a:t>slide for list of contributors and funding information</a:t>
            </a:r>
          </a:p>
        </p:txBody>
      </p:sp>
      <p:pic>
        <p:nvPicPr>
          <p:cNvPr id="4" name="Picture 4" descr="A screenshot of a cell phone&#10;&#10;Description automatically generated">
            <a:extLst>
              <a:ext uri="{FF2B5EF4-FFF2-40B4-BE49-F238E27FC236}">
                <a16:creationId xmlns:a16="http://schemas.microsoft.com/office/drawing/2014/main" id="{2160EA0A-2316-4773-B058-B46A8E913E3A}"/>
              </a:ext>
            </a:extLst>
          </p:cNvPr>
          <p:cNvPicPr>
            <a:picLocks noChangeAspect="1"/>
          </p:cNvPicPr>
          <p:nvPr/>
        </p:nvPicPr>
        <p:blipFill>
          <a:blip r:embed="rId2"/>
          <a:stretch>
            <a:fillRect/>
          </a:stretch>
        </p:blipFill>
        <p:spPr>
          <a:xfrm>
            <a:off x="3776784" y="1706837"/>
            <a:ext cx="8101621" cy="4992746"/>
          </a:xfrm>
          <a:prstGeom prst="rect">
            <a:avLst/>
          </a:prstGeom>
        </p:spPr>
      </p:pic>
    </p:spTree>
    <p:extLst>
      <p:ext uri="{BB962C8B-B14F-4D97-AF65-F5344CB8AC3E}">
        <p14:creationId xmlns:p14="http://schemas.microsoft.com/office/powerpoint/2010/main" val="347606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C25C23AA-1F90-4AC1-A4F0-6E7A8582EA86}"/>
              </a:ext>
            </a:extLst>
          </p:cNvPr>
          <p:cNvPicPr>
            <a:picLocks noChangeAspect="1"/>
          </p:cNvPicPr>
          <p:nvPr/>
        </p:nvPicPr>
        <p:blipFill rotWithShape="1">
          <a:blip r:embed="rId2"/>
          <a:srcRect t="6679" r="18416" b="2413"/>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BEC0A-5C1E-45C2-B3A8-BD3CA0C5A45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Experiments</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8538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AD40-60A5-4C82-9232-B26E4DDFABDF}"/>
              </a:ext>
            </a:extLst>
          </p:cNvPr>
          <p:cNvSpPr>
            <a:spLocks noGrp="1"/>
          </p:cNvSpPr>
          <p:nvPr>
            <p:ph type="title"/>
          </p:nvPr>
        </p:nvSpPr>
        <p:spPr/>
        <p:txBody>
          <a:bodyPr/>
          <a:lstStyle/>
          <a:p>
            <a:r>
              <a:rPr lang="en-US">
                <a:cs typeface="Calibri Light"/>
              </a:rPr>
              <a:t>Comparing Phenotype Performance: Ontology </a:t>
            </a:r>
            <a:r>
              <a:rPr lang="en-US" dirty="0">
                <a:cs typeface="Calibri Light"/>
              </a:rPr>
              <a:t>versus ICD-10-CM codeset</a:t>
            </a:r>
            <a:endParaRPr lang="en-US" dirty="0"/>
          </a:p>
        </p:txBody>
      </p:sp>
      <p:sp>
        <p:nvSpPr>
          <p:cNvPr id="3" name="Content Placeholder 2">
            <a:extLst>
              <a:ext uri="{FF2B5EF4-FFF2-40B4-BE49-F238E27FC236}">
                <a16:creationId xmlns:a16="http://schemas.microsoft.com/office/drawing/2014/main" id="{3AD2E655-8EB9-490F-B376-1937ECFCDE71}"/>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rPr>
              <a:t>Consider two computable phenotypes: (1) depression, and (2) rheumatoid arthritis.</a:t>
            </a:r>
            <a:endParaRPr lang="en-US" dirty="0">
              <a:ea typeface="+mn-lt"/>
              <a:cs typeface="+mn-lt"/>
            </a:endParaRPr>
          </a:p>
          <a:p>
            <a:r>
              <a:rPr lang="en-US">
                <a:ea typeface="+mn-lt"/>
                <a:cs typeface="+mn-lt"/>
              </a:rPr>
              <a:t>Objective is to compare the “coverage” of a computable phenotype defined by a list of ICD-10-CM codes (from PheKB) against a phenotype defined by a single concept (along with its child concepts) from the SNOMED or HPO ontology.</a:t>
            </a:r>
            <a:endParaRPr lang="en-US"/>
          </a:p>
          <a:p>
            <a:r>
              <a:rPr lang="en-US">
                <a:ea typeface="+mn-lt"/>
                <a:cs typeface="+mn-lt"/>
              </a:rPr>
              <a:t>Measuring the sensitivity and specificity of the phenotype methods is not possible in this study, as there is no way to know who the “true” cases are—we can only know which patients are identified by each phenotyping method. </a:t>
            </a:r>
            <a:endParaRPr lang="en-US" dirty="0">
              <a:ea typeface="+mn-lt"/>
              <a:cs typeface="+mn-lt"/>
            </a:endParaRPr>
          </a:p>
          <a:p>
            <a:r>
              <a:rPr lang="en-US">
                <a:ea typeface="+mn-lt"/>
                <a:cs typeface="+mn-lt"/>
              </a:rPr>
              <a:t>What is critical to measure, then, is the degree to which the two phenotyping methods overlap, as well as the degree to which they diverge.</a:t>
            </a:r>
            <a:endParaRPr lang="en-US">
              <a:cs typeface="Calibri"/>
            </a:endParaRPr>
          </a:p>
        </p:txBody>
      </p:sp>
    </p:spTree>
    <p:extLst>
      <p:ext uri="{BB962C8B-B14F-4D97-AF65-F5344CB8AC3E}">
        <p14:creationId xmlns:p14="http://schemas.microsoft.com/office/powerpoint/2010/main" val="18882672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2844</TotalTime>
  <Words>1259</Words>
  <Application>Microsoft Office PowerPoint</Application>
  <PresentationFormat>Widescreen</PresentationFormat>
  <Paragraphs>129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Ink Free</vt:lpstr>
      <vt:lpstr>office theme</vt:lpstr>
      <vt:lpstr>In an (ontologically) perfect world...</vt:lpstr>
      <vt:lpstr>Reality Check</vt:lpstr>
      <vt:lpstr>Reality Check</vt:lpstr>
      <vt:lpstr>Building Blocks</vt:lpstr>
      <vt:lpstr>Computable Phenotyping</vt:lpstr>
      <vt:lpstr>The advantage presented by ontologies</vt:lpstr>
      <vt:lpstr>The Opioid Triplestore</vt:lpstr>
      <vt:lpstr>Experiments</vt:lpstr>
      <vt:lpstr>Comparing Phenotype Performance: Ontology versus ICD-10-CM codeset</vt:lpstr>
      <vt:lpstr>Mapping SNOMED to ICD-10-CM</vt:lpstr>
      <vt:lpstr>Mapping SNOMED to ICD-10-CM</vt:lpstr>
      <vt:lpstr>Transformation Pipeline</vt:lpstr>
      <vt:lpstr>Implementing the Pipeline in KNIME</vt:lpstr>
      <vt:lpstr>Experimental Steps (Each Phenotype)</vt:lpstr>
      <vt:lpstr>Results</vt:lpstr>
      <vt:lpstr>Depression</vt:lpstr>
      <vt:lpstr>Depression, continued</vt:lpstr>
      <vt:lpstr>Rheumatoid Arthritis</vt:lpstr>
      <vt:lpstr>SNOMED Correction (9/20 edition)</vt:lpstr>
      <vt:lpstr>Rheumatoid Arthritis, continued</vt:lpstr>
      <vt:lpstr>Discussion &amp; Conclusion</vt:lpstr>
      <vt:lpstr>Ontologies as a Remedy for Semantic Ambiguity</vt:lpstr>
      <vt:lpstr>Semantic Web as a Driver of Interoperability</vt:lpstr>
      <vt:lpstr>Limitations</vt:lpstr>
      <vt:lpstr>Acknowledgments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Pfaff, Emily</dc:creator>
  <cp:lastModifiedBy>Pfaff, Emily</cp:lastModifiedBy>
  <cp:revision>1739</cp:revision>
  <dcterms:created xsi:type="dcterms:W3CDTF">2020-09-12T18:42:17Z</dcterms:created>
  <dcterms:modified xsi:type="dcterms:W3CDTF">2021-07-22T16:03:32Z</dcterms:modified>
</cp:coreProperties>
</file>