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4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69663"/>
  </p:normalViewPr>
  <p:slideViewPr>
    <p:cSldViewPr snapToGrid="0" snapToObjects="1">
      <p:cViewPr varScale="1">
        <p:scale>
          <a:sx n="84" d="100"/>
          <a:sy n="84" d="100"/>
        </p:scale>
        <p:origin x="16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6E0E6-2BE5-EB49-8A95-54BCCDCED42E}" type="datetimeFigureOut">
              <a:rPr lang="en-FI" smtClean="0"/>
              <a:t>10/27/20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343E5-1216-244E-B5F5-94F7F1B61D5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63431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343E5-1216-244E-B5F5-94F7F1B61D5D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247335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343E5-1216-244E-B5F5-94F7F1B61D5D}" type="slidenum">
              <a:rPr lang="en-FI" smtClean="0"/>
              <a:t>2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4278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members represent some of the largest publishing groups across Europe and the world, with audiences spanning across many countries and languages.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343E5-1216-244E-B5F5-94F7F1B61D5D}" type="slidenum">
              <a:rPr lang="en-FI" smtClean="0"/>
              <a:t>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72518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343E5-1216-244E-B5F5-94F7F1B61D5D}" type="slidenum">
              <a:rPr lang="en-FI" smtClean="0"/>
              <a:t>4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964298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343E5-1216-244E-B5F5-94F7F1B61D5D}" type="slidenum">
              <a:rPr lang="en-FI" smtClean="0"/>
              <a:t>5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748523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343E5-1216-244E-B5F5-94F7F1B61D5D}" type="slidenum">
              <a:rPr lang="en-FI" smtClean="0"/>
              <a:t>6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31557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5343E5-1216-244E-B5F5-94F7F1B61D5D}" type="slidenum">
              <a:rPr lang="en-FI" smtClean="0"/>
              <a:t>7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33905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17DB1-D07F-674C-B0E8-CBB45CB45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AD106F-8689-0942-96E2-03F050603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9F4A0-0B55-7347-9E51-E0D136D5A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EC1E7-B836-0C4F-9D87-4363059B7D4C}" type="datetime1">
              <a:rPr lang="fi-FI" smtClean="0"/>
              <a:t>27.10.2020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7CF2A-4D06-1244-B2F1-99264753F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A52C3-3A4B-D643-B6F5-2BC3BE75D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6617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69D23-0B22-994B-AB7C-221586C5B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5066A-C524-5A40-B78A-82D4CE719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1101C-A697-B047-A57E-2DD0C81BB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FAA90-61B1-C148-AD61-1532092C0D17}" type="datetime1">
              <a:rPr lang="fi-FI" smtClean="0"/>
              <a:t>27.10.2020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62AFF-9AAC-2D4D-A3F1-890CA8D93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FBD12-3A9F-114B-9068-D8B27D545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54223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08FF4E-44FF-8D4A-A564-1ED06CA660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386199-8416-A646-BDE9-678D4B120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6D3E6-2140-9A46-A0F5-86C185024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FB160-13F1-2841-BE7C-47088449A6B5}" type="datetime1">
              <a:rPr lang="fi-FI" smtClean="0"/>
              <a:t>27.10.2020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71CD5-E79E-4740-B8B1-7E576B30C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35A1B-E230-BA45-9940-89D786E9F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612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0CB7-3749-CD46-A9C2-EA99B5A4F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44307-D837-EC47-B3EC-8D279612C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A2522-AAE0-0B43-8C93-FE1D4DDE4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BF47C-E362-B142-BDB2-96301012D7EB}" type="datetime1">
              <a:rPr lang="fi-FI" smtClean="0"/>
              <a:t>27.10.2020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1F9B6-422F-3445-9512-61856D207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BA780-668E-884C-887F-44001EA8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81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C0AF7-6478-F746-9A6D-3A3EB7CA4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85021-CCE1-BD44-B2A9-C0986A4A0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81207-43D7-5248-9D60-A826D0470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02F4-B422-1D4E-AF6D-9F033A24E957}" type="datetime1">
              <a:rPr lang="fi-FI" smtClean="0"/>
              <a:t>27.10.2020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C26A5-B50D-1E4C-B03A-CE0E3648C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999B9-C197-DA4D-A9FC-4435B4440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91995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4C092-CADB-EB45-9714-E51D6BF9D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BAA17-0BBE-DF40-89E0-42BE660C7D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05D88-44E6-9841-A077-F69A25501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1DB19B-E683-094D-9C70-1A1A0D5A7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AF5E-8AE3-3D42-9D12-855D18D91617}" type="datetime1">
              <a:rPr lang="fi-FI" smtClean="0"/>
              <a:t>27.10.2020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BB35D7-3EEF-C647-9A43-7B20892B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C15055-0E20-D241-9A93-A52443238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86591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BA929-41B1-4045-B8D7-8FC0A2070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7AB0A-B004-9B4D-B146-06AE2F41B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92EA2E-8E42-FA46-85E6-08AD9035A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3851C-9869-D64B-8DE7-57E85865E0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A04ACE-4CB5-E044-A196-39FE6D5E52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ABA4D4-F4DD-174F-B6C2-CCE8E9AE8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4F617-E38F-994D-A45B-1F8B1EBAFFB4}" type="datetime1">
              <a:rPr lang="fi-FI" smtClean="0"/>
              <a:t>27.10.2020</a:t>
            </a:fld>
            <a:endParaRPr lang="en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F038A3-0C79-2D4E-8072-70C6B68DF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562FE1-6B76-254D-9AF7-1B4640688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0054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52C1-6CD9-D047-8723-EA54361AF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A4394A-0AAD-0B40-B614-0CE75B2BF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93DB-6DA0-FD42-8DDD-7B81F6E8295B}" type="datetime1">
              <a:rPr lang="fi-FI" smtClean="0"/>
              <a:t>27.10.2020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E93D0-F61F-2842-AEA2-ED28D369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EF7B16-260C-814B-BF28-CBF96B72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98222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1322BF-5551-754A-89CA-AF9CDB0C7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2840C-C94F-FB42-85E5-F3B27EC9AEDC}" type="datetime1">
              <a:rPr lang="fi-FI" smtClean="0"/>
              <a:t>27.10.2020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E14FE3-59B5-3848-8006-9352884D7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F3EC5-A4E6-2347-9739-C7886BD5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45881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136FC-4038-9549-ACA7-AC97BE3E5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FFCBD-4944-3B4B-BBD1-6C75146E9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9C5F9-19E9-8B4D-AB47-06AED3D7C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5E429-0E2B-3640-9214-8E1DC5D54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9555-74AC-0647-A103-EE2A036D858B}" type="datetime1">
              <a:rPr lang="fi-FI" smtClean="0"/>
              <a:t>27.10.2020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F872C-2359-854B-9ED1-A15841EE8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CF9E66-52EB-E241-8B9F-1C0E0C7EA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0127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4D329-1E68-0942-84B6-17AB3C17D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1EBD89-F340-F44F-A710-FF83670A8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F7EFE7-7BA5-124A-B756-CF113A84B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97F07-80D6-8541-98D8-5ED6C26D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E277-C86B-D24F-8586-4FD08DE57593}" type="datetime1">
              <a:rPr lang="fi-FI" smtClean="0"/>
              <a:t>27.10.2020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B6892D-73B0-774D-901E-F75E04642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0F6D1-2E0B-DF45-9DA6-34FE69CC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8212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782281-660D-544C-8CA3-F172CB84E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68685-C6C9-9A41-886D-1617B7B5C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7A633-4CFC-7247-8B6B-D80BDA09E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AABAB-53AC-DF49-873E-289C71B66D24}" type="datetime1">
              <a:rPr lang="fi-FI" smtClean="0"/>
              <a:t>27.10.2020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9718E-84F7-9E4E-8FBF-DD30B552EE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www.epceurope.eu</a:t>
            </a:r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EAD0C-F821-D144-A481-70258F2DE9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918C9-E334-3A46-AED3-D2CE34AB75C4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2585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.jpe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gif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phil.eligio@epceurope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9E6D7-DEF5-494C-8985-E641F174F4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FI" dirty="0"/>
              <a:t>EPC Position</a:t>
            </a:r>
            <a:r>
              <a:rPr lang="en-US" dirty="0" err="1"/>
              <a:t>ing</a:t>
            </a:r>
            <a:r>
              <a:rPr lang="en-FI" dirty="0"/>
              <a:t> Paper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518A1-8D6B-6445-8948-54596BF50B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en-GB" dirty="0"/>
              <a:t>of the European Publishers Council and its members on the future of audience addressability, identity and privacy, and the impacts on the digital publishing business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955A49C-3EB4-D442-BDE4-8BA615EEA8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7878" y="-9766"/>
            <a:ext cx="4204122" cy="2133435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BAD78E7-DEB8-1F46-8EB5-489991409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71788" y="6042455"/>
            <a:ext cx="3448424" cy="666664"/>
          </a:xfrm>
          <a:noFill/>
        </p:spPr>
        <p:txBody>
          <a:bodyPr/>
          <a:lstStyle/>
          <a:p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www.epceurope.eu</a:t>
            </a:r>
            <a:endParaRPr lang="en-FI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7FA913-746F-5E4B-9ED6-D6288BE57419}"/>
              </a:ext>
            </a:extLst>
          </p:cNvPr>
          <p:cNvCxnSpPr/>
          <p:nvPr/>
        </p:nvCxnSpPr>
        <p:spPr>
          <a:xfrm>
            <a:off x="1008993" y="6166592"/>
            <a:ext cx="101740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413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Logo&#10;&#10;Description automatically generated">
            <a:extLst>
              <a:ext uri="{FF2B5EF4-FFF2-40B4-BE49-F238E27FC236}">
                <a16:creationId xmlns:a16="http://schemas.microsoft.com/office/drawing/2014/main" id="{843566E8-53F8-C04D-9A6A-373FBAF0FFE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997614" y="0"/>
            <a:ext cx="4194386" cy="2128494"/>
          </a:xfr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18380918-3E58-4545-BE09-2F32E4DB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About the EPC</a:t>
            </a:r>
            <a:endParaRPr lang="en-FI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AA7020E-5F0E-D245-A874-3B9E60799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768393"/>
            <a:ext cx="10515600" cy="4306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The European Publishers Council (EPC) is a collection of Europe’s leading media companies, which are active in news media, television, radio, digital market places, journals, eLearning, databases and books.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EPC’s publishers run a unique business sector that is driven by the values of integrity, independence, and press freedom.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Publishers produce professionally-edited, high quality, and high-value content reaching vast audiences and enriching their readers’ lives.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Publishers are dedicated to investing in and delivering unique content to entertain, inform, question, and challenge.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81C1-5DBF-0F45-B427-4C7574BA7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www.epceurope.eu</a:t>
            </a:r>
            <a:endParaRPr lang="en-FI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3265FFA-2009-4847-AB93-93989D87563A}"/>
              </a:ext>
            </a:extLst>
          </p:cNvPr>
          <p:cNvCxnSpPr/>
          <p:nvPr/>
        </p:nvCxnSpPr>
        <p:spPr>
          <a:xfrm>
            <a:off x="1008993" y="6176963"/>
            <a:ext cx="101740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4292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Logo&#10;&#10;Description automatically generated">
            <a:extLst>
              <a:ext uri="{FF2B5EF4-FFF2-40B4-BE49-F238E27FC236}">
                <a16:creationId xmlns:a16="http://schemas.microsoft.com/office/drawing/2014/main" id="{843566E8-53F8-C04D-9A6A-373FBAF0FFE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997614" y="0"/>
            <a:ext cx="4194386" cy="2128494"/>
          </a:xfr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18380918-3E58-4545-BE09-2F32E4DB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selection of our members</a:t>
            </a:r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81C1-5DBF-0F45-B427-4C7574BA7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www.epceurope.eu</a:t>
            </a:r>
            <a:endParaRPr lang="en-FI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3265FFA-2009-4847-AB93-93989D87563A}"/>
              </a:ext>
            </a:extLst>
          </p:cNvPr>
          <p:cNvCxnSpPr/>
          <p:nvPr/>
        </p:nvCxnSpPr>
        <p:spPr>
          <a:xfrm>
            <a:off x="1008993" y="6176963"/>
            <a:ext cx="101740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xel Springer introduces new corporate design">
            <a:extLst>
              <a:ext uri="{FF2B5EF4-FFF2-40B4-BE49-F238E27FC236}">
                <a16:creationId xmlns:a16="http://schemas.microsoft.com/office/drawing/2014/main" id="{8D05A325-6920-7A4A-83BC-FAB3E3AC7D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95" t="38588" r="17851" b="42083"/>
          <a:stretch/>
        </p:blipFill>
        <p:spPr bwMode="auto">
          <a:xfrm>
            <a:off x="3813306" y="2051043"/>
            <a:ext cx="2119765" cy="357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dops.dk – JP/Politikens Hus">
            <a:extLst>
              <a:ext uri="{FF2B5EF4-FFF2-40B4-BE49-F238E27FC236}">
                <a16:creationId xmlns:a16="http://schemas.microsoft.com/office/drawing/2014/main" id="{7681A567-6308-2A4B-85E8-16E912EBD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504" y="3972083"/>
            <a:ext cx="1741902" cy="304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ews UK Reviews | Glassdoor.co.uk">
            <a:extLst>
              <a:ext uri="{FF2B5EF4-FFF2-40B4-BE49-F238E27FC236}">
                <a16:creationId xmlns:a16="http://schemas.microsoft.com/office/drawing/2014/main" id="{B4911DD3-2121-C54F-9924-5CCE9C13FF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3" t="38320" r="17917" b="41690"/>
          <a:stretch/>
        </p:blipFill>
        <p:spPr bwMode="auto">
          <a:xfrm>
            <a:off x="7223903" y="4844830"/>
            <a:ext cx="1324841" cy="413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gora SA | LinkedIn">
            <a:extLst>
              <a:ext uri="{FF2B5EF4-FFF2-40B4-BE49-F238E27FC236}">
                <a16:creationId xmlns:a16="http://schemas.microsoft.com/office/drawing/2014/main" id="{E41FB070-800C-8B43-8786-C32E8F0C29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81" b="28624"/>
          <a:stretch/>
        </p:blipFill>
        <p:spPr bwMode="auto">
          <a:xfrm>
            <a:off x="1014458" y="2002529"/>
            <a:ext cx="1702955" cy="454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rensa Ibérica le 'roba' a Unidad Editorial el equipo de Big Data">
            <a:extLst>
              <a:ext uri="{FF2B5EF4-FFF2-40B4-BE49-F238E27FC236}">
                <a16:creationId xmlns:a16="http://schemas.microsoft.com/office/drawing/2014/main" id="{28561404-B252-D34C-A4A2-E6AB492FF8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77" t="21684" r="17734" b="29639"/>
          <a:stretch/>
        </p:blipFill>
        <p:spPr bwMode="auto">
          <a:xfrm>
            <a:off x="9706706" y="4865042"/>
            <a:ext cx="1324841" cy="37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Downloads | Schibsted">
            <a:extLst>
              <a:ext uri="{FF2B5EF4-FFF2-40B4-BE49-F238E27FC236}">
                <a16:creationId xmlns:a16="http://schemas.microsoft.com/office/drawing/2014/main" id="{CAADA757-70A5-AC44-95AC-D7D15A224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2943" y="5752347"/>
            <a:ext cx="1452394" cy="263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PG Media - Wikipedia">
            <a:extLst>
              <a:ext uri="{FF2B5EF4-FFF2-40B4-BE49-F238E27FC236}">
                <a16:creationId xmlns:a16="http://schemas.microsoft.com/office/drawing/2014/main" id="{6626DDEE-FFEE-734B-87C9-FB643D05E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7014" y="1960841"/>
            <a:ext cx="1023203" cy="537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D208169F-762A-E74E-95F7-1673113F0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335" y="3912971"/>
            <a:ext cx="1621200" cy="34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The Branding Source: New logo: Sanoma">
            <a:extLst>
              <a:ext uri="{FF2B5EF4-FFF2-40B4-BE49-F238E27FC236}">
                <a16:creationId xmlns:a16="http://schemas.microsoft.com/office/drawing/2014/main" id="{DC4E234E-9CDB-DF47-ABFA-0DA066299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182" y="5753504"/>
            <a:ext cx="1713649" cy="285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Palazzo Pizzo - The Blog - New York Times: Expatriate Bloggers Chronicle  Details of Home Renovations">
            <a:extLst>
              <a:ext uri="{FF2B5EF4-FFF2-40B4-BE49-F238E27FC236}">
                <a16:creationId xmlns:a16="http://schemas.microsoft.com/office/drawing/2014/main" id="{F8D94D55-E602-4F48-B17F-A69BCF6C29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5" t="35091" r="10250" b="32620"/>
          <a:stretch/>
        </p:blipFill>
        <p:spPr bwMode="auto">
          <a:xfrm>
            <a:off x="3886052" y="4886820"/>
            <a:ext cx="1974273" cy="32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Ringier and Axel Springer plan to establish a joint venture in Switzerland">
            <a:extLst>
              <a:ext uri="{FF2B5EF4-FFF2-40B4-BE49-F238E27FC236}">
                <a16:creationId xmlns:a16="http://schemas.microsoft.com/office/drawing/2014/main" id="{B7A84EE8-48D4-D949-B767-13A3F391A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555" y="5759606"/>
            <a:ext cx="1701512" cy="33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TheGuardian.com - Wikipedia">
            <a:extLst>
              <a:ext uri="{FF2B5EF4-FFF2-40B4-BE49-F238E27FC236}">
                <a16:creationId xmlns:a16="http://schemas.microsoft.com/office/drawing/2014/main" id="{39DECB76-4057-A24B-81BB-06606796F3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4711" y="2947525"/>
            <a:ext cx="1287807" cy="423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Der Standard">
            <a:extLst>
              <a:ext uri="{FF2B5EF4-FFF2-40B4-BE49-F238E27FC236}">
                <a16:creationId xmlns:a16="http://schemas.microsoft.com/office/drawing/2014/main" id="{BF4CC492-5E43-5641-8ACF-207A371314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94" b="36410"/>
          <a:stretch/>
        </p:blipFill>
        <p:spPr bwMode="auto">
          <a:xfrm>
            <a:off x="989635" y="3005854"/>
            <a:ext cx="1752600" cy="30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dmg-media-logo-b - Hyground Consulting">
            <a:extLst>
              <a:ext uri="{FF2B5EF4-FFF2-40B4-BE49-F238E27FC236}">
                <a16:creationId xmlns:a16="http://schemas.microsoft.com/office/drawing/2014/main" id="{035C08DB-61B6-7B44-B822-F501BB4A16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26" b="40378"/>
          <a:stretch/>
        </p:blipFill>
        <p:spPr bwMode="auto">
          <a:xfrm>
            <a:off x="3947302" y="2978928"/>
            <a:ext cx="1861705" cy="36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Vocento Group - Crunchbase Company Profile &amp; Funding">
            <a:extLst>
              <a:ext uri="{FF2B5EF4-FFF2-40B4-BE49-F238E27FC236}">
                <a16:creationId xmlns:a16="http://schemas.microsoft.com/office/drawing/2014/main" id="{82332782-C209-4441-89E5-48D7D9DD7C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63" b="38791"/>
          <a:stretch/>
        </p:blipFill>
        <p:spPr bwMode="auto">
          <a:xfrm>
            <a:off x="15531176" y="3450104"/>
            <a:ext cx="348309" cy="7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Impresa - Wikipedia">
            <a:extLst>
              <a:ext uri="{FF2B5EF4-FFF2-40B4-BE49-F238E27FC236}">
                <a16:creationId xmlns:a16="http://schemas.microsoft.com/office/drawing/2014/main" id="{ABFFC3BB-1D3A-0F4B-8644-C412818D9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823" y="3706333"/>
            <a:ext cx="814745" cy="814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>
            <a:extLst>
              <a:ext uri="{FF2B5EF4-FFF2-40B4-BE49-F238E27FC236}">
                <a16:creationId xmlns:a16="http://schemas.microsoft.com/office/drawing/2014/main" id="{0AC531EA-C837-1349-8EB9-87FDD6F3D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824" y="3839174"/>
            <a:ext cx="2086841" cy="419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>
            <a:extLst>
              <a:ext uri="{FF2B5EF4-FFF2-40B4-BE49-F238E27FC236}">
                <a16:creationId xmlns:a16="http://schemas.microsoft.com/office/drawing/2014/main" id="{337656B4-BBF0-D04B-93D2-EE6C129FF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93" y="2095445"/>
            <a:ext cx="1557863" cy="268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Home - Mediahuis">
            <a:extLst>
              <a:ext uri="{FF2B5EF4-FFF2-40B4-BE49-F238E27FC236}">
                <a16:creationId xmlns:a16="http://schemas.microsoft.com/office/drawing/2014/main" id="{FE2BAB65-B331-0044-9106-CE945FC2F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002" y="4895980"/>
            <a:ext cx="1702955" cy="310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GEDI Gruppo Editoriale - Wikipedia">
            <a:extLst>
              <a:ext uri="{FF2B5EF4-FFF2-40B4-BE49-F238E27FC236}">
                <a16:creationId xmlns:a16="http://schemas.microsoft.com/office/drawing/2014/main" id="{6DDEBA71-6ACA-A34B-A6AF-F38980EE3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378" y="2943325"/>
            <a:ext cx="989893" cy="432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 descr="PRISA - Wikipedia">
            <a:extLst>
              <a:ext uri="{FF2B5EF4-FFF2-40B4-BE49-F238E27FC236}">
                <a16:creationId xmlns:a16="http://schemas.microsoft.com/office/drawing/2014/main" id="{3746BC93-3227-4F48-A72F-ACE49C22B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798" y="5559264"/>
            <a:ext cx="1145361" cy="487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0550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Logo&#10;&#10;Description automatically generated">
            <a:extLst>
              <a:ext uri="{FF2B5EF4-FFF2-40B4-BE49-F238E27FC236}">
                <a16:creationId xmlns:a16="http://schemas.microsoft.com/office/drawing/2014/main" id="{843566E8-53F8-C04D-9A6A-373FBAF0FFE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997614" y="0"/>
            <a:ext cx="4194386" cy="2128494"/>
          </a:xfr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18380918-3E58-4545-BE09-2F32E4DB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EPC Publisher Paper</a:t>
            </a:r>
            <a:endParaRPr lang="en-FI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AA7020E-5F0E-D245-A874-3B9E60799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768393"/>
            <a:ext cx="10515600" cy="430688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en-GB" sz="2400" dirty="0"/>
              <a:t>Formulated to give publishers a clear and strong voice into the wider discussion around future solutions for audience addressability, identity and privacy</a:t>
            </a:r>
          </a:p>
          <a:p>
            <a:pPr>
              <a:lnSpc>
                <a:spcPct val="114000"/>
              </a:lnSpc>
            </a:pPr>
            <a:r>
              <a:rPr lang="en-GB" sz="2400" dirty="0"/>
              <a:t>A reference point for publishers, industry, as well as regulatory bodies, to help everyone understand publisher thoughts and needs in this space</a:t>
            </a:r>
          </a:p>
          <a:p>
            <a:pPr>
              <a:lnSpc>
                <a:spcPct val="114000"/>
              </a:lnSpc>
            </a:pPr>
            <a:r>
              <a:rPr lang="en-GB" sz="2400" dirty="0"/>
              <a:t>A thorough investigation was performed with members of the European Publishers Council, identifying key themes emerging across the group</a:t>
            </a:r>
          </a:p>
          <a:p>
            <a:pPr>
              <a:lnSpc>
                <a:spcPct val="114000"/>
              </a:lnSpc>
            </a:pPr>
            <a:r>
              <a:rPr lang="en-GB" sz="2400" dirty="0"/>
              <a:t>These were then further refined and recommendations arising from this have been prioritised</a:t>
            </a:r>
            <a:endParaRPr lang="en-FI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81C1-5DBF-0F45-B427-4C7574BA7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www.epceurope.eu</a:t>
            </a:r>
            <a:endParaRPr lang="en-FI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3265FFA-2009-4847-AB93-93989D87563A}"/>
              </a:ext>
            </a:extLst>
          </p:cNvPr>
          <p:cNvCxnSpPr/>
          <p:nvPr/>
        </p:nvCxnSpPr>
        <p:spPr>
          <a:xfrm>
            <a:off x="1008993" y="6176963"/>
            <a:ext cx="101740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25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Logo&#10;&#10;Description automatically generated">
            <a:extLst>
              <a:ext uri="{FF2B5EF4-FFF2-40B4-BE49-F238E27FC236}">
                <a16:creationId xmlns:a16="http://schemas.microsoft.com/office/drawing/2014/main" id="{843566E8-53F8-C04D-9A6A-373FBAF0FFE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997614" y="0"/>
            <a:ext cx="4194386" cy="2128494"/>
          </a:xfr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18380918-3E58-4545-BE09-2F32E4DB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findings</a:t>
            </a:r>
            <a:endParaRPr lang="en-FI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AA7020E-5F0E-D245-A874-3B9E60799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768393"/>
            <a:ext cx="10515600" cy="4306888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GB" dirty="0"/>
              <a:t>A number of areas where publishers’ opinions should be considered. 9 in total.</a:t>
            </a:r>
          </a:p>
          <a:p>
            <a:pPr>
              <a:lnSpc>
                <a:spcPct val="114000"/>
              </a:lnSpc>
            </a:pPr>
            <a:r>
              <a:rPr lang="en-GB" dirty="0"/>
              <a:t>Two key areas to highlight</a:t>
            </a:r>
          </a:p>
          <a:p>
            <a:pPr lvl="1">
              <a:lnSpc>
                <a:spcPct val="114000"/>
              </a:lnSpc>
            </a:pPr>
            <a:r>
              <a:rPr lang="en-GB" dirty="0"/>
              <a:t>A solution for an </a:t>
            </a:r>
            <a:r>
              <a:rPr lang="en-GB" b="1" dirty="0"/>
              <a:t>effective</a:t>
            </a:r>
            <a:r>
              <a:rPr lang="en-GB" dirty="0"/>
              <a:t>, </a:t>
            </a:r>
            <a:r>
              <a:rPr lang="en-GB" b="1" dirty="0"/>
              <a:t>fair, transparent, and privacy-centric identifier</a:t>
            </a:r>
            <a:r>
              <a:rPr lang="en-GB" dirty="0"/>
              <a:t> needs to be found</a:t>
            </a:r>
          </a:p>
          <a:p>
            <a:pPr lvl="1">
              <a:lnSpc>
                <a:spcPct val="114000"/>
              </a:lnSpc>
            </a:pPr>
            <a:r>
              <a:rPr lang="en-GB" dirty="0"/>
              <a:t>Consideration should be paid to </a:t>
            </a:r>
            <a:r>
              <a:rPr lang="en-GB" b="1" dirty="0"/>
              <a:t>solutions that are overseen by a neutral entity</a:t>
            </a:r>
            <a:r>
              <a:rPr lang="en-GB" dirty="0"/>
              <a:t> that does not have undue influence from dominant platforms and other advertising technology players</a:t>
            </a:r>
            <a:endParaRPr lang="en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81C1-5DBF-0F45-B427-4C7574BA7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www.epceurope.eu</a:t>
            </a:r>
            <a:endParaRPr lang="en-FI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3265FFA-2009-4847-AB93-93989D87563A}"/>
              </a:ext>
            </a:extLst>
          </p:cNvPr>
          <p:cNvCxnSpPr/>
          <p:nvPr/>
        </p:nvCxnSpPr>
        <p:spPr>
          <a:xfrm>
            <a:off x="1008993" y="6176963"/>
            <a:ext cx="101740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941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Logo&#10;&#10;Description automatically generated">
            <a:extLst>
              <a:ext uri="{FF2B5EF4-FFF2-40B4-BE49-F238E27FC236}">
                <a16:creationId xmlns:a16="http://schemas.microsoft.com/office/drawing/2014/main" id="{843566E8-53F8-C04D-9A6A-373FBAF0FFE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997614" y="0"/>
            <a:ext cx="4194386" cy="2128494"/>
          </a:xfr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18380918-3E58-4545-BE09-2F32E4DB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Takeaways</a:t>
            </a:r>
            <a:endParaRPr lang="en-FI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AA7020E-5F0E-D245-A874-3B9E60799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768393"/>
            <a:ext cx="10515600" cy="4306888"/>
          </a:xfrm>
        </p:spPr>
        <p:txBody>
          <a:bodyPr>
            <a:normAutofit/>
          </a:bodyPr>
          <a:lstStyle/>
          <a:p>
            <a:r>
              <a:rPr lang="en-GB" sz="2400" dirty="0"/>
              <a:t>Ensure that </a:t>
            </a:r>
            <a:r>
              <a:rPr lang="en-GB" sz="2400" b="1" dirty="0"/>
              <a:t>a viable solution to audience addressability</a:t>
            </a:r>
            <a:r>
              <a:rPr lang="en-GB" sz="2400" dirty="0"/>
              <a:t> is agreed upon and adopted – simple, transparent, and enable value drivers</a:t>
            </a:r>
          </a:p>
          <a:p>
            <a:r>
              <a:rPr lang="en-GB" sz="2400" b="1" dirty="0"/>
              <a:t>Rigorous protection of user privacy</a:t>
            </a:r>
            <a:r>
              <a:rPr lang="en-GB" sz="2400" dirty="0"/>
              <a:t> - a clear dialogue around privacy, how the data is used, and the reason for the use of personal data in advertising</a:t>
            </a:r>
          </a:p>
          <a:p>
            <a:r>
              <a:rPr lang="en-GB" sz="2400" dirty="0"/>
              <a:t>A </a:t>
            </a:r>
            <a:r>
              <a:rPr lang="en-GB" sz="2400" b="1" dirty="0"/>
              <a:t>neutral and balanced governance </a:t>
            </a:r>
            <a:r>
              <a:rPr lang="en-GB" sz="2400" dirty="0"/>
              <a:t>structure</a:t>
            </a:r>
          </a:p>
          <a:p>
            <a:r>
              <a:rPr lang="en-GB" sz="2400" b="1" dirty="0"/>
              <a:t>Accountability</a:t>
            </a:r>
            <a:r>
              <a:rPr lang="en-GB" sz="2400" dirty="0"/>
              <a:t> on use of data, especially to </a:t>
            </a:r>
            <a:r>
              <a:rPr lang="en-GB" sz="2400" b="1" dirty="0"/>
              <a:t>redress monopoly positions of dominant platforms</a:t>
            </a:r>
          </a:p>
          <a:p>
            <a:r>
              <a:rPr lang="en-GB" sz="2400" b="1" dirty="0"/>
              <a:t>Regular engagement </a:t>
            </a:r>
            <a:r>
              <a:rPr lang="en-GB" sz="2400" dirty="0"/>
              <a:t>with publishers – shared responsibility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FI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81C1-5DBF-0F45-B427-4C7574BA7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www.epceurope.eu</a:t>
            </a:r>
            <a:endParaRPr lang="en-FI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3265FFA-2009-4847-AB93-93989D87563A}"/>
              </a:ext>
            </a:extLst>
          </p:cNvPr>
          <p:cNvCxnSpPr/>
          <p:nvPr/>
        </p:nvCxnSpPr>
        <p:spPr>
          <a:xfrm>
            <a:off x="1008993" y="6176963"/>
            <a:ext cx="101740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12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Logo&#10;&#10;Description automatically generated">
            <a:extLst>
              <a:ext uri="{FF2B5EF4-FFF2-40B4-BE49-F238E27FC236}">
                <a16:creationId xmlns:a16="http://schemas.microsoft.com/office/drawing/2014/main" id="{843566E8-53F8-C04D-9A6A-373FBAF0FFE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997614" y="0"/>
            <a:ext cx="4194386" cy="2128494"/>
          </a:xfr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18380918-3E58-4545-BE09-2F32E4DB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</a:t>
            </a:r>
            <a:endParaRPr lang="en-FI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AA7020E-5F0E-D245-A874-3B9E60799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768393"/>
            <a:ext cx="10515600" cy="4306888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For more questions or feedback, contact us: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Phil </a:t>
            </a:r>
            <a:r>
              <a:rPr lang="en-GB" dirty="0" err="1"/>
              <a:t>Eligio</a:t>
            </a:r>
            <a:r>
              <a:rPr lang="en-GB" dirty="0"/>
              <a:t>, </a:t>
            </a:r>
            <a:r>
              <a:rPr lang="en-GB" dirty="0">
                <a:hlinkClick r:id="rId4"/>
              </a:rPr>
              <a:t>phil.eligio@epceurope.eu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B181C1-5DBF-0F45-B427-4C7574BA7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www.epceurope.eu</a:t>
            </a:r>
            <a:endParaRPr lang="en-FI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3265FFA-2009-4847-AB93-93989D87563A}"/>
              </a:ext>
            </a:extLst>
          </p:cNvPr>
          <p:cNvCxnSpPr/>
          <p:nvPr/>
        </p:nvCxnSpPr>
        <p:spPr>
          <a:xfrm>
            <a:off x="1008993" y="6176963"/>
            <a:ext cx="101740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2093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{0628C189-1BFB-1243-B7A7-5C7A47914784}tf10001063</Template>
  <TotalTime>233</TotalTime>
  <Words>458</Words>
  <Application>Microsoft Macintosh PowerPoint</Application>
  <PresentationFormat>Widescreen</PresentationFormat>
  <Paragraphs>52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EPC Positioning Paper </vt:lpstr>
      <vt:lpstr>About the EPC</vt:lpstr>
      <vt:lpstr>A selection of our members</vt:lpstr>
      <vt:lpstr>The EPC Publisher Paper</vt:lpstr>
      <vt:lpstr>Key findings</vt:lpstr>
      <vt:lpstr>Takeaways</vt:lpstr>
      <vt:lpstr>Feedback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EPC Position Paper</dc:title>
  <dc:creator>Ella Huhtela</dc:creator>
  <cp:lastModifiedBy>Phil Eligio</cp:lastModifiedBy>
  <cp:revision>18</cp:revision>
  <cp:lastPrinted>2020-10-07T14:53:45Z</cp:lastPrinted>
  <dcterms:created xsi:type="dcterms:W3CDTF">2020-10-06T08:21:26Z</dcterms:created>
  <dcterms:modified xsi:type="dcterms:W3CDTF">2020-10-27T14:46:07Z</dcterms:modified>
</cp:coreProperties>
</file>