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71" r:id="rId4"/>
    <p:sldId id="281" r:id="rId5"/>
    <p:sldId id="273" r:id="rId6"/>
    <p:sldId id="272" r:id="rId7"/>
    <p:sldId id="259" r:id="rId8"/>
    <p:sldId id="260" r:id="rId9"/>
    <p:sldId id="261" r:id="rId10"/>
    <p:sldId id="262" r:id="rId11"/>
    <p:sldId id="263" r:id="rId12"/>
    <p:sldId id="266" r:id="rId13"/>
    <p:sldId id="269" r:id="rId14"/>
    <p:sldId id="276" r:id="rId15"/>
    <p:sldId id="264" r:id="rId16"/>
    <p:sldId id="282" r:id="rId17"/>
    <p:sldId id="284" r:id="rId18"/>
    <p:sldId id="285" r:id="rId19"/>
    <p:sldId id="283" r:id="rId20"/>
    <p:sldId id="288" r:id="rId21"/>
    <p:sldId id="289" r:id="rId22"/>
    <p:sldId id="278" r:id="rId23"/>
    <p:sldId id="290" r:id="rId24"/>
    <p:sldId id="267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39950-DEF0-874E-B514-80E1DDDEFF91}">
          <p14:sldIdLst>
            <p14:sldId id="256"/>
            <p14:sldId id="257"/>
            <p14:sldId id="271"/>
            <p14:sldId id="281"/>
            <p14:sldId id="273"/>
            <p14:sldId id="272"/>
            <p14:sldId id="259"/>
            <p14:sldId id="260"/>
            <p14:sldId id="261"/>
            <p14:sldId id="262"/>
            <p14:sldId id="263"/>
            <p14:sldId id="266"/>
            <p14:sldId id="269"/>
            <p14:sldId id="276"/>
            <p14:sldId id="264"/>
            <p14:sldId id="282"/>
            <p14:sldId id="284"/>
            <p14:sldId id="285"/>
            <p14:sldId id="283"/>
            <p14:sldId id="288"/>
            <p14:sldId id="289"/>
            <p14:sldId id="278"/>
            <p14:sldId id="290"/>
            <p14:sldId id="267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1020" autoAdjust="0"/>
  </p:normalViewPr>
  <p:slideViewPr>
    <p:cSldViewPr snapToGrid="0" snapToObjects="1">
      <p:cViewPr varScale="1">
        <p:scale>
          <a:sx n="69" d="100"/>
          <a:sy n="69" d="100"/>
        </p:scale>
        <p:origin x="-179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319A5-D506-0A4F-B803-341D1ACED713}" type="datetimeFigureOut">
              <a:rPr lang="en-US" smtClean="0"/>
              <a:t>19/10/20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284D-AF13-8D45-805A-7FBF8419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99e53a2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499e53a2f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7f5619bbcd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7f5619bbcd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9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9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ebf4d88c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8ebf4d88c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284D-AF13-8D45-805A-7FBF8419F1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99e53a2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499e53a2f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0" y="0"/>
            <a:ext cx="9144000" cy="15328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373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/>
          <p:nvPr/>
        </p:nvSpPr>
        <p:spPr>
          <a:xfrm>
            <a:off x="0" y="0"/>
            <a:ext cx="9144000" cy="153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32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373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.kelman@safecast.co.uk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kelman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jp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u3oQpjyGL-F-WToVbw8ya5ppgXXBOmg/view?usp=sharing" TargetMode="External"/><Relationship Id="rId4" Type="http://schemas.openxmlformats.org/officeDocument/2006/relationships/hyperlink" Target="https://www.nytimes.com/interactive/2019/09/28/us/child-sex-abuse.html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3.org/2007/powder/" TargetMode="Externa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Harms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 European and UK perspective</a:t>
            </a:r>
            <a:endParaRPr lang="en-US" dirty="0"/>
          </a:p>
        </p:txBody>
      </p:sp>
      <p:pic>
        <p:nvPicPr>
          <p:cNvPr id="4" name="Picture 3" descr="safecast_globa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9410"/>
            <a:ext cx="1261533" cy="8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5774268" cy="3840163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sz="2000" b="1" dirty="0" smtClean="0"/>
              <a:t>Audio Visual Media Services </a:t>
            </a:r>
            <a:r>
              <a:rPr lang="en-US" sz="2000" b="1" dirty="0"/>
              <a:t>Regulations </a:t>
            </a:r>
            <a:r>
              <a:rPr lang="en-US" sz="2000" b="1" dirty="0" smtClean="0"/>
              <a:t>2020</a:t>
            </a:r>
          </a:p>
          <a:p>
            <a:pPr lvl="1"/>
            <a:r>
              <a:rPr lang="en-US" sz="2000" dirty="0" smtClean="0"/>
              <a:t>VSPs must enforce their membership requirements (click-wrap) to protect children</a:t>
            </a:r>
          </a:p>
          <a:p>
            <a:pPr lvl="1"/>
            <a:r>
              <a:rPr lang="en-US" sz="2000" dirty="0" smtClean="0"/>
              <a:t>No harmful or misleading advertising</a:t>
            </a:r>
          </a:p>
          <a:p>
            <a:pPr lvl="1"/>
            <a:r>
              <a:rPr lang="en-US" sz="2000" dirty="0" smtClean="0"/>
              <a:t>No harmful content</a:t>
            </a:r>
          </a:p>
          <a:p>
            <a:pPr lvl="1"/>
            <a:r>
              <a:rPr lang="en-US" sz="2000" dirty="0" smtClean="0"/>
              <a:t>Age verify their users</a:t>
            </a:r>
          </a:p>
          <a:p>
            <a:pPr lvl="1"/>
            <a:r>
              <a:rPr lang="en-US" sz="2000" dirty="0" smtClean="0"/>
              <a:t>Register with </a:t>
            </a:r>
            <a:r>
              <a:rPr lang="en-US" sz="2000" dirty="0" err="1" smtClean="0"/>
              <a:t>Ofcom</a:t>
            </a:r>
            <a:r>
              <a:rPr lang="en-US" sz="2000" dirty="0" smtClean="0"/>
              <a:t>, pay fee and accept UK jurisdiction over content to UK citizens</a:t>
            </a:r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Sharing Platforms and the UK Regulations</a:t>
            </a:r>
            <a:endParaRPr lang="en-US" dirty="0"/>
          </a:p>
        </p:txBody>
      </p:sp>
      <p:pic>
        <p:nvPicPr>
          <p:cNvPr id="4" name="Picture 3" descr="uk-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2844798"/>
            <a:ext cx="2294569" cy="2675467"/>
          </a:xfrm>
          <a:prstGeom prst="rect">
            <a:avLst/>
          </a:prstGeom>
        </p:spPr>
      </p:pic>
      <p:pic>
        <p:nvPicPr>
          <p:cNvPr id="5" name="Picture 4" descr="Ofcom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0" y="5694362"/>
            <a:ext cx="185764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5774268" cy="4250268"/>
          </a:xfrm>
        </p:spPr>
        <p:txBody>
          <a:bodyPr>
            <a:normAutofit fontScale="92500" lnSpcReduction="10000"/>
          </a:bodyPr>
          <a:lstStyle/>
          <a:p>
            <a:pPr marL="301943" lvl="1" indent="0">
              <a:buNone/>
            </a:pPr>
            <a:r>
              <a:rPr lang="en-US" sz="2000" b="1" dirty="0" smtClean="0"/>
              <a:t>Audio Visual Media Services </a:t>
            </a:r>
            <a:r>
              <a:rPr lang="en-US" sz="2000" b="1" dirty="0"/>
              <a:t>Regulations </a:t>
            </a:r>
            <a:r>
              <a:rPr lang="en-US" sz="2000" b="1" dirty="0" smtClean="0"/>
              <a:t>2020</a:t>
            </a:r>
          </a:p>
          <a:p>
            <a:pPr lvl="1"/>
            <a:r>
              <a:rPr lang="en-US" sz="2000" dirty="0" smtClean="0"/>
              <a:t>AI and databases filter away anything which breaches the Regulations</a:t>
            </a:r>
          </a:p>
          <a:p>
            <a:r>
              <a:rPr lang="en-US" dirty="0" smtClean="0"/>
              <a:t>Query - How do they do this?</a:t>
            </a:r>
          </a:p>
          <a:p>
            <a:pPr lvl="2"/>
            <a:r>
              <a:rPr lang="en-US" dirty="0" smtClean="0"/>
              <a:t>Google </a:t>
            </a:r>
            <a:r>
              <a:rPr lang="en-US" dirty="0" err="1" smtClean="0"/>
              <a:t>SafeSearch</a:t>
            </a:r>
            <a:endParaRPr lang="en-US" dirty="0" smtClean="0"/>
          </a:p>
          <a:p>
            <a:pPr lvl="2"/>
            <a:r>
              <a:rPr lang="en-US" dirty="0" smtClean="0"/>
              <a:t>Symantec </a:t>
            </a:r>
            <a:r>
              <a:rPr lang="en-US" dirty="0" err="1" smtClean="0"/>
              <a:t>RuleSpace</a:t>
            </a:r>
            <a:endParaRPr lang="en-US" dirty="0"/>
          </a:p>
          <a:p>
            <a:r>
              <a:rPr lang="en-US" dirty="0" smtClean="0"/>
              <a:t>Answer - Proprietary AI  and database systems</a:t>
            </a:r>
          </a:p>
          <a:p>
            <a:r>
              <a:rPr lang="en-US" dirty="0" smtClean="0"/>
              <a:t>UK </a:t>
            </a:r>
            <a:r>
              <a:rPr lang="en-US" dirty="0" err="1" smtClean="0"/>
              <a:t>Ofcom’s</a:t>
            </a:r>
            <a:r>
              <a:rPr lang="en-US" dirty="0" smtClean="0"/>
              <a:t> core principles include</a:t>
            </a:r>
          </a:p>
          <a:p>
            <a:pPr lvl="2"/>
            <a:r>
              <a:rPr lang="en-US" dirty="0" smtClean="0"/>
              <a:t> Freedom of expression </a:t>
            </a:r>
          </a:p>
          <a:p>
            <a:pPr lvl="2"/>
            <a:r>
              <a:rPr lang="en-US" dirty="0" smtClean="0"/>
              <a:t> Transparency</a:t>
            </a:r>
          </a:p>
          <a:p>
            <a:pPr lvl="2"/>
            <a:r>
              <a:rPr lang="en-US" dirty="0" smtClean="0"/>
              <a:t>Detailed questions in </a:t>
            </a:r>
            <a:r>
              <a:rPr lang="en-US" dirty="0" err="1" smtClean="0"/>
              <a:t>Ofcom’s</a:t>
            </a:r>
            <a:r>
              <a:rPr lang="en-US" dirty="0" smtClean="0"/>
              <a:t> VSP consultation </a:t>
            </a:r>
            <a:r>
              <a:rPr lang="mr-IN" dirty="0" smtClean="0"/>
              <a:t>–</a:t>
            </a:r>
            <a:r>
              <a:rPr lang="en-US" dirty="0" smtClean="0"/>
              <a:t> closed 24 Sept 2020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VSPs remove harmful content and advertising</a:t>
            </a:r>
            <a:endParaRPr lang="en-US" dirty="0"/>
          </a:p>
        </p:txBody>
      </p:sp>
      <p:pic>
        <p:nvPicPr>
          <p:cNvPr id="5" name="Picture 4" descr="Artificial Intelligen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561167"/>
            <a:ext cx="2514600" cy="3225800"/>
          </a:xfrm>
          <a:prstGeom prst="rect">
            <a:avLst/>
          </a:prstGeom>
        </p:spPr>
      </p:pic>
      <p:pic>
        <p:nvPicPr>
          <p:cNvPr id="7" name="Picture 6" descr="Facebook_logo_thumbs_up_like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6" y="4199466"/>
            <a:ext cx="1007438" cy="836749"/>
          </a:xfrm>
          <a:prstGeom prst="rect">
            <a:avLst/>
          </a:prstGeom>
        </p:spPr>
      </p:pic>
      <p:pic>
        <p:nvPicPr>
          <p:cNvPr id="8" name="Picture 7" descr="Youtube(amin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4" y="4199466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4" y="2070011"/>
            <a:ext cx="4992776" cy="44154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90% of UK families get their broadband from 4 ISPs</a:t>
            </a:r>
          </a:p>
          <a:p>
            <a:pPr lvl="1"/>
            <a:r>
              <a:rPr lang="en-US" dirty="0" smtClean="0"/>
              <a:t>All four ISPs have </a:t>
            </a:r>
            <a:r>
              <a:rPr lang="en-US" i="1" dirty="0" smtClean="0"/>
              <a:t>family friendly filters </a:t>
            </a:r>
            <a:r>
              <a:rPr lang="en-US" dirty="0" smtClean="0"/>
              <a:t>on by default</a:t>
            </a:r>
          </a:p>
          <a:p>
            <a:r>
              <a:rPr lang="en-US" dirty="0" smtClean="0"/>
              <a:t>100% of mobile networks have family friendly filters</a:t>
            </a:r>
          </a:p>
          <a:p>
            <a:pPr lvl="1"/>
            <a:r>
              <a:rPr lang="en-US" dirty="0" smtClean="0"/>
              <a:t>Big retailers where children are present (McDonalds, Starbucks </a:t>
            </a:r>
            <a:r>
              <a:rPr lang="en-US" dirty="0" err="1" smtClean="0"/>
              <a:t>etc</a:t>
            </a:r>
            <a:r>
              <a:rPr lang="en-US" dirty="0" smtClean="0"/>
              <a:t>) have family friendly filters</a:t>
            </a:r>
          </a:p>
          <a:p>
            <a:r>
              <a:rPr lang="en-US" dirty="0" smtClean="0"/>
              <a:t>Internet Watch Foundation (IWF) provides a DNS list to block child sex abuse material to these filters</a:t>
            </a:r>
          </a:p>
          <a:p>
            <a:r>
              <a:rPr lang="en-US" dirty="0" smtClean="0"/>
              <a:t>New IETF protocol undermines the operation of these DNS filters </a:t>
            </a:r>
            <a:r>
              <a:rPr lang="mr-IN" dirty="0" smtClean="0"/>
              <a:t>–</a:t>
            </a:r>
            <a:r>
              <a:rPr lang="en-US" dirty="0" smtClean="0"/>
              <a:t> no solution yet offered by EDDI members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Friendly Filters</a:t>
            </a:r>
            <a:endParaRPr lang="en-US" dirty="0"/>
          </a:p>
        </p:txBody>
      </p:sp>
      <p:pic>
        <p:nvPicPr>
          <p:cNvPr id="4" name="Picture 3" descr="Virgin bloc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54" y="2980334"/>
            <a:ext cx="3945946" cy="30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5070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new IETF standards protect against ‘</a:t>
            </a:r>
            <a:r>
              <a:rPr lang="en-US" i="1" dirty="0" smtClean="0"/>
              <a:t>man in the middle</a:t>
            </a:r>
            <a:r>
              <a:rPr lang="en-US" dirty="0" smtClean="0"/>
              <a:t>’ attacks by encrypting end to end</a:t>
            </a:r>
          </a:p>
          <a:p>
            <a:r>
              <a:rPr lang="en-US" dirty="0" smtClean="0"/>
              <a:t>But there are unintended consequences </a:t>
            </a:r>
            <a:r>
              <a:rPr lang="mr-IN" dirty="0" smtClean="0"/>
              <a:t>…</a:t>
            </a:r>
            <a:endParaRPr lang="en-GB" dirty="0" smtClean="0"/>
          </a:p>
          <a:p>
            <a:pPr lvl="1"/>
            <a:r>
              <a:rPr lang="en-GB" dirty="0" smtClean="0"/>
              <a:t>Family friendly filters fail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IETF - </a:t>
            </a:r>
            <a:r>
              <a:rPr lang="en-US" dirty="0" err="1" smtClean="0"/>
              <a:t>DoH</a:t>
            </a:r>
            <a:r>
              <a:rPr lang="en-US" dirty="0" smtClean="0"/>
              <a:t> and DoT</a:t>
            </a:r>
            <a:endParaRPr lang="en-US" dirty="0"/>
          </a:p>
        </p:txBody>
      </p:sp>
      <p:pic>
        <p:nvPicPr>
          <p:cNvPr id="5" name="Picture 4" descr="Threat DoH SafeCast Network Diagram #1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837"/>
            <a:ext cx="9144000" cy="35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977552"/>
            <a:ext cx="4187952" cy="46480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2200" b="1" dirty="0"/>
              <a:t>Laws</a:t>
            </a:r>
          </a:p>
          <a:p>
            <a:pPr marL="13970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GB" sz="1800" dirty="0"/>
              <a:t>Laws are made by Parliament</a:t>
            </a:r>
          </a:p>
          <a:p>
            <a:pPr marL="914400" lvl="1" indent="-317500">
              <a:spcBef>
                <a:spcPts val="0"/>
              </a:spcBef>
              <a:buClr>
                <a:schemeClr val="dk1"/>
              </a:buClr>
              <a:buSzPts val="1400"/>
              <a:buChar char="○"/>
            </a:pPr>
            <a:r>
              <a:rPr lang="en-GB" sz="1800" dirty="0"/>
              <a:t>Bill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 smtClean="0"/>
              <a:t>Second </a:t>
            </a:r>
            <a:r>
              <a:rPr lang="en-GB" sz="1800" dirty="0"/>
              <a:t>Reading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/>
              <a:t>Committee Stages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/>
              <a:t>Passing the Commons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/>
              <a:t>Passing the Lords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/>
              <a:t>Arrive on Statute Book</a:t>
            </a:r>
          </a:p>
          <a:p>
            <a:pPr marL="914400" lvl="1" indent="-304800">
              <a:spcBef>
                <a:spcPts val="0"/>
              </a:spcBef>
              <a:buClr>
                <a:schemeClr val="dk1"/>
              </a:buClr>
              <a:buSzPts val="1200"/>
              <a:buChar char="○"/>
            </a:pPr>
            <a:r>
              <a:rPr lang="en-GB" sz="1800" dirty="0"/>
              <a:t>Come into effect</a:t>
            </a:r>
          </a:p>
          <a:p>
            <a:pPr marL="13970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GB" sz="1800" dirty="0"/>
              <a:t>Lengthy, expensive, difficult processes, many loose ends and can also be lost</a:t>
            </a:r>
          </a:p>
          <a:p>
            <a:pPr marL="13970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GB" sz="1800" dirty="0"/>
              <a:t>Laws can have unintended consequences</a:t>
            </a:r>
          </a:p>
          <a:p>
            <a:pPr marL="914400" lvl="1" indent="-317500">
              <a:spcBef>
                <a:spcPts val="0"/>
              </a:spcBef>
              <a:buClr>
                <a:schemeClr val="dk1"/>
              </a:buClr>
              <a:buSzPts val="1400"/>
              <a:buChar char="○"/>
            </a:pPr>
            <a:r>
              <a:rPr lang="en-GB" sz="1800" dirty="0"/>
              <a:t>Waiting lists for medical appointments</a:t>
            </a:r>
          </a:p>
          <a:p>
            <a:pPr marL="1371600" lvl="2" indent="-317500">
              <a:spcBef>
                <a:spcPts val="0"/>
              </a:spcBef>
              <a:buClr>
                <a:schemeClr val="dk1"/>
              </a:buClr>
              <a:buSzPts val="1400"/>
              <a:buChar char="■"/>
            </a:pPr>
            <a:r>
              <a:rPr lang="en-GB" sz="1800" dirty="0"/>
              <a:t>Gaming the system</a:t>
            </a:r>
          </a:p>
          <a:p>
            <a:pPr marL="914400" lvl="1" indent="-317500">
              <a:spcBef>
                <a:spcPts val="0"/>
              </a:spcBef>
              <a:buClr>
                <a:schemeClr val="dk1"/>
              </a:buClr>
              <a:buSzPts val="1400"/>
              <a:buChar char="○"/>
            </a:pPr>
            <a:r>
              <a:rPr lang="en-GB" sz="1800" dirty="0"/>
              <a:t>Difficult to interpret correctly</a:t>
            </a:r>
          </a:p>
          <a:p>
            <a:pPr marL="1371600" lvl="2" indent="-317500">
              <a:spcBef>
                <a:spcPts val="0"/>
              </a:spcBef>
              <a:buClr>
                <a:schemeClr val="dk1"/>
              </a:buClr>
              <a:buSzPts val="1400"/>
              <a:buChar char="■"/>
            </a:pPr>
            <a:r>
              <a:rPr lang="en-GB" sz="1800" dirty="0"/>
              <a:t>Judicial </a:t>
            </a:r>
            <a:r>
              <a:rPr lang="en-GB" sz="1800" dirty="0" smtClean="0"/>
              <a:t>review</a:t>
            </a:r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410998"/>
            <a:ext cx="4041648" cy="421464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b="1" dirty="0"/>
              <a:t>Practices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dirty="0"/>
              <a:t>Are made by merchants and the business community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dirty="0"/>
              <a:t>Experimental means of bringing about a desired effect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dirty="0"/>
              <a:t>An established business practice can become a law via judicial interpretation and </a:t>
            </a:r>
            <a:r>
              <a:rPr lang="en-GB" dirty="0" err="1"/>
              <a:t>caselaw</a:t>
            </a:r>
            <a:endParaRPr lang="en-GB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dirty="0"/>
              <a:t>Example of a Practice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dirty="0"/>
              <a:t>Placing adult magazines on the top shelf in a newsagent as a means of stopping young children from perusing them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dirty="0"/>
              <a:t>Not a law but a ‘</a:t>
            </a:r>
            <a:r>
              <a:rPr lang="en-GB" i="1" dirty="0"/>
              <a:t>best practice</a:t>
            </a:r>
            <a:r>
              <a:rPr lang="en-GB" dirty="0"/>
              <a:t>’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dirty="0"/>
              <a:t>Practices can be become universal by the Network effect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dirty="0"/>
              <a:t>Qwerty keyboard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dirty="0"/>
              <a:t>GSM phones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257799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Inspired by Prof Larry </a:t>
            </a:r>
            <a:r>
              <a:rPr lang="en-US" dirty="0" err="1" smtClean="0"/>
              <a:t>Lessig’s</a:t>
            </a:r>
            <a:r>
              <a:rPr lang="en-US" dirty="0" smtClean="0"/>
              <a:t> work</a:t>
            </a:r>
          </a:p>
          <a:p>
            <a:r>
              <a:rPr lang="en-US" dirty="0" err="1" smtClean="0"/>
              <a:t>CopyLeft</a:t>
            </a:r>
            <a:endParaRPr lang="en-US" dirty="0" smtClean="0"/>
          </a:p>
          <a:p>
            <a:pPr lvl="1"/>
            <a:r>
              <a:rPr lang="en-US" dirty="0" smtClean="0"/>
              <a:t>Creative Commons</a:t>
            </a:r>
            <a:endParaRPr lang="en-US" dirty="0" smtClean="0"/>
          </a:p>
          <a:p>
            <a:r>
              <a:rPr lang="en-US" dirty="0" smtClean="0"/>
              <a:t>“Code is Law”</a:t>
            </a:r>
          </a:p>
          <a:p>
            <a:pPr marL="0" indent="0">
              <a:buNone/>
            </a:pPr>
            <a:r>
              <a:rPr lang="en-US" b="1" dirty="0" err="1" smtClean="0"/>
              <a:t>SafeCast’s</a:t>
            </a:r>
            <a:r>
              <a:rPr lang="en-US" b="1" dirty="0" smtClean="0"/>
              <a:t> proposals</a:t>
            </a:r>
          </a:p>
          <a:p>
            <a:r>
              <a:rPr lang="en-US" dirty="0" smtClean="0"/>
              <a:t>Use of global technical standards as a proxy for new legislation to regulate the internet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way that the W3C could help</a:t>
            </a:r>
            <a:endParaRPr lang="en-US" dirty="0"/>
          </a:p>
        </p:txBody>
      </p:sp>
      <p:pic>
        <p:nvPicPr>
          <p:cNvPr id="4" name="Picture 3" descr="Lawrence_Lessig_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675467"/>
            <a:ext cx="1993470" cy="32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2790" y="2263761"/>
            <a:ext cx="7408333" cy="425145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800" b="1" dirty="0"/>
              <a:t>2012 -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</a:t>
            </a:r>
            <a:r>
              <a:rPr lang="en-GB" sz="1800" b="1" dirty="0"/>
              <a:t>starts investigating content labelling to protect children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 smtClean="0"/>
              <a:t>Built </a:t>
            </a:r>
            <a:r>
              <a:rPr lang="en-GB" sz="1600" dirty="0"/>
              <a:t>on work done in the 1960s and 1970s by IBA in the UK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/>
              <a:t>Develops a “</a:t>
            </a:r>
            <a:r>
              <a:rPr lang="en-GB" sz="1400" i="1" dirty="0"/>
              <a:t>notification</a:t>
            </a:r>
            <a:r>
              <a:rPr lang="en-GB" sz="1400" dirty="0"/>
              <a:t>” standard which was </a:t>
            </a:r>
            <a:r>
              <a:rPr lang="en-GB" sz="1400" b="1" i="1" dirty="0"/>
              <a:t>equivalent</a:t>
            </a:r>
            <a:r>
              <a:rPr lang="en-GB" sz="1400" dirty="0"/>
              <a:t> to the TV </a:t>
            </a:r>
            <a:r>
              <a:rPr lang="en-GB" sz="1400" dirty="0" smtClean="0"/>
              <a:t>Watersheds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 smtClean="0"/>
              <a:t>Places its proposals before the European Commission and Ofcom for a self-applied content labelling system </a:t>
            </a:r>
            <a:r>
              <a:rPr lang="mr-IN" sz="1400" dirty="0" smtClean="0"/>
              <a:t>–</a:t>
            </a:r>
            <a:r>
              <a:rPr lang="en-GB" sz="1400" dirty="0" smtClean="0"/>
              <a:t> initially as best practice</a:t>
            </a:r>
          </a:p>
          <a:p>
            <a:pPr marL="139700" indent="0">
              <a:spcBef>
                <a:spcPts val="0"/>
              </a:spcBef>
              <a:buSzPts val="1400"/>
              <a:buNone/>
            </a:pPr>
            <a:endParaRPr lang="en-GB" sz="1800" b="1" dirty="0"/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endParaRPr lang="en-GB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SafeCast</a:t>
            </a:r>
            <a:r>
              <a:rPr lang="en-US" dirty="0" smtClean="0"/>
              <a:t> and child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4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51;p37"/>
          <p:cNvGraphicFramePr/>
          <p:nvPr>
            <p:extLst>
              <p:ext uri="{D42A27DB-BD31-4B8C-83A1-F6EECF244321}">
                <p14:modId xmlns:p14="http://schemas.microsoft.com/office/powerpoint/2010/main" val="1979588121"/>
              </p:ext>
            </p:extLst>
          </p:nvPr>
        </p:nvGraphicFramePr>
        <p:xfrm>
          <a:off x="717899" y="646680"/>
          <a:ext cx="7968902" cy="59095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0577"/>
                <a:gridCol w="1186631"/>
                <a:gridCol w="1071694"/>
                <a:gridCol w="4930000"/>
              </a:tblGrid>
              <a:tr h="53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2"/>
                          </a:solidFill>
                        </a:rPr>
                        <a:t>Safecast</a:t>
                      </a: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2"/>
                          </a:solidFill>
                        </a:rPr>
                        <a:t>HeadCode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Child’s Age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Equivalent TV Watershed time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Comments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40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0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No restrictions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No restrictions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Can be shown at anytime</a:t>
                      </a:r>
                      <a:endParaRPr sz="1400" dirty="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1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6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No restrictions but logged on device</a:t>
                      </a:r>
                      <a:endParaRPr sz="140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Very young children should not see too much of this content - hence logging required in phones and tablets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2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7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7.30pm</a:t>
                      </a:r>
                      <a:endParaRPr sz="140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Young children should not see too much of this content - hence logging required in phones and tablets.  Also the restriction applies to advertising of high fat, high sugar products and services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3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11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9.00pm</a:t>
                      </a:r>
                      <a:endParaRPr sz="140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Normal TV Watershed restrictions including on advertising of medicines, alcohol, gambling etc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4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14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10.00pm</a:t>
                      </a:r>
                      <a:endParaRPr sz="140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Enhanced TV Watershed restriction used by UK schedulers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45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5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18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11.00pm</a:t>
                      </a:r>
                      <a:endParaRPr sz="140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Highly enhanced TV Watershed restriction used by UK schedulers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6</a:t>
                      </a:r>
                      <a:endParaRPr sz="2400" b="1" dirty="0"/>
                    </a:p>
                  </a:txBody>
                  <a:tcPr marL="91425" marR="91425" marT="68575" marB="6857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Age 18 and over</a:t>
                      </a:r>
                      <a:endParaRPr sz="1400" b="1"/>
                    </a:p>
                  </a:txBody>
                  <a:tcPr marL="91425" marR="91425" marT="68575" marB="6857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N/A</a:t>
                      </a:r>
                      <a:endParaRPr sz="1400"/>
                    </a:p>
                  </a:txBody>
                  <a:tcPr marL="91425" marR="91425" marT="68575" marB="6857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Not permitted to be broadcast or circulated without restrictions</a:t>
                      </a:r>
                      <a:endParaRPr sz="1400" dirty="0"/>
                    </a:p>
                  </a:txBody>
                  <a:tcPr marL="91425" marR="91425" marT="68575" marB="6857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46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51;p37"/>
          <p:cNvGraphicFramePr/>
          <p:nvPr>
            <p:extLst>
              <p:ext uri="{D42A27DB-BD31-4B8C-83A1-F6EECF244321}">
                <p14:modId xmlns:p14="http://schemas.microsoft.com/office/powerpoint/2010/main" val="3072434108"/>
              </p:ext>
            </p:extLst>
          </p:nvPr>
        </p:nvGraphicFramePr>
        <p:xfrm>
          <a:off x="717899" y="646680"/>
          <a:ext cx="7968902" cy="60727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0577"/>
                <a:gridCol w="1186631"/>
                <a:gridCol w="1071694"/>
                <a:gridCol w="4930000"/>
              </a:tblGrid>
              <a:tr h="53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 err="1">
                          <a:solidFill>
                            <a:schemeClr val="tx2"/>
                          </a:solidFill>
                        </a:rPr>
                        <a:t>Safecast</a:t>
                      </a: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2"/>
                          </a:solidFill>
                        </a:rPr>
                        <a:t>HeadCode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Child’s Age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Key Stage mapping</a:t>
                      </a:r>
                      <a:endParaRPr sz="1100" b="1" dirty="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b="1" dirty="0">
                          <a:solidFill>
                            <a:schemeClr val="tx2"/>
                          </a:solidFill>
                        </a:rPr>
                        <a:t>Comments</a:t>
                      </a:r>
                      <a:endParaRPr sz="105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68575" marB="6857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</a:tr>
              <a:tr h="40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0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No restrictions</a:t>
                      </a:r>
                      <a:endParaRPr sz="140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No restrictions</a:t>
                      </a:r>
                      <a:endParaRPr sz="1100" dirty="0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Can be shown at anytime</a:t>
                      </a:r>
                      <a:endParaRPr sz="1400" dirty="0"/>
                    </a:p>
                  </a:txBody>
                  <a:tcPr marL="91425" marR="91425" marT="68575" marB="6857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1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6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50" dirty="0">
                          <a:solidFill>
                            <a:schemeClr val="dk1"/>
                          </a:solidFill>
                        </a:rPr>
                        <a:t>Key Stages 1, 2, 3 and 4 can view this without restrictions</a:t>
                      </a:r>
                      <a:endParaRPr sz="1050" dirty="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Very young children should not see too much of this content - hence logging required in phones and tablets</a:t>
                      </a:r>
                      <a:endParaRPr sz="1400"/>
                    </a:p>
                  </a:txBody>
                  <a:tcPr marL="91425" marR="91425" marT="68575" marB="6857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2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7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</a:rPr>
                        <a:t>Key Stages 2, 3 and 4 can view this without restrictions</a:t>
                      </a:r>
                      <a:endParaRPr sz="1100" dirty="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Young children should not see too much of this content - hence logging required in phones and tablets.  Also the restriction applies to advertising of high fat, high sugar products and services</a:t>
                      </a:r>
                      <a:endParaRPr sz="1400"/>
                    </a:p>
                  </a:txBody>
                  <a:tcPr marL="91425" marR="91425" marT="68575" marB="6857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3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11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50" dirty="0">
                          <a:solidFill>
                            <a:schemeClr val="dk1"/>
                          </a:solidFill>
                        </a:rPr>
                        <a:t>Key Stages 3 and 4 can view this without restrictions</a:t>
                      </a:r>
                      <a:endParaRPr sz="105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Normal TV Watershed restrictions including on advertising of medicines, alcohol, gambling etc</a:t>
                      </a:r>
                      <a:endParaRPr sz="1400"/>
                    </a:p>
                  </a:txBody>
                  <a:tcPr marL="91425" marR="91425" marT="68575" marB="6857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4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14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</a:rPr>
                        <a:t>Key Stages 4 can view this without restrictions</a:t>
                      </a:r>
                      <a:endParaRPr sz="1100" dirty="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Enhanced TV Watershed restriction used by UK schedulers</a:t>
                      </a:r>
                      <a:endParaRPr sz="14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45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/>
                        <a:t>5</a:t>
                      </a:r>
                      <a:endParaRPr sz="2400" b="1"/>
                    </a:p>
                  </a:txBody>
                  <a:tcPr marL="91425" marR="9142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Age 18 and over</a:t>
                      </a:r>
                      <a:endParaRPr sz="1400"/>
                    </a:p>
                  </a:txBody>
                  <a:tcPr marL="63500" marR="63500" marT="63500" marB="63500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chemeClr val="dk1"/>
                          </a:solidFill>
                        </a:rPr>
                        <a:t>Adults only</a:t>
                      </a:r>
                      <a:endParaRPr sz="1100" dirty="0"/>
                    </a:p>
                  </a:txBody>
                  <a:tcPr marL="91425" marR="91425" marT="68575" marB="68575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</a:rPr>
                        <a:t>Highly enhanced TV Watershed restriction used by UK schedulers</a:t>
                      </a:r>
                      <a:endParaRPr sz="14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6</a:t>
                      </a:r>
                      <a:endParaRPr sz="2400" b="1" dirty="0"/>
                    </a:p>
                  </a:txBody>
                  <a:tcPr marL="91425" marR="91425" marT="68575" marB="6857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Age 18 and over</a:t>
                      </a:r>
                      <a:endParaRPr sz="1400" b="1"/>
                    </a:p>
                  </a:txBody>
                  <a:tcPr marL="91425" marR="91425" marT="68575" marB="6857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/>
                        <a:t>N/A</a:t>
                      </a:r>
                      <a:endParaRPr sz="1400" b="1" dirty="0"/>
                    </a:p>
                  </a:txBody>
                  <a:tcPr marL="91425" marR="91425" marT="68575" marB="6857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Not permitted to be broadcast or circulated without restrictions</a:t>
                      </a:r>
                      <a:endParaRPr sz="1400" dirty="0"/>
                    </a:p>
                  </a:txBody>
                  <a:tcPr marL="91425" marR="91425" marT="68575" marB="68575"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2790" y="2263761"/>
            <a:ext cx="7408333" cy="425145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800" b="1" dirty="0"/>
              <a:t>2012 -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</a:t>
            </a:r>
            <a:r>
              <a:rPr lang="en-GB" sz="1800" b="1" dirty="0"/>
              <a:t>starts investigating content labelling to protect children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 smtClean="0"/>
              <a:t>Built </a:t>
            </a:r>
            <a:r>
              <a:rPr lang="en-GB" sz="1600" dirty="0"/>
              <a:t>on work done in the 1960s and 1970s by IBA in the UK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/>
              <a:t>Develops a “</a:t>
            </a:r>
            <a:r>
              <a:rPr lang="en-GB" sz="1400" i="1" dirty="0"/>
              <a:t>notification</a:t>
            </a:r>
            <a:r>
              <a:rPr lang="en-GB" sz="1400" dirty="0"/>
              <a:t>” standard which was </a:t>
            </a:r>
            <a:r>
              <a:rPr lang="en-GB" sz="1400" b="1" i="1" dirty="0"/>
              <a:t>equivalent</a:t>
            </a:r>
            <a:r>
              <a:rPr lang="en-GB" sz="1400" dirty="0"/>
              <a:t> to the TV </a:t>
            </a:r>
            <a:r>
              <a:rPr lang="en-GB" sz="1400" dirty="0" smtClean="0"/>
              <a:t>Watersheds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 smtClean="0"/>
              <a:t>Places its proposals before the European Commission and Ofcom for a self-applied content labelling system </a:t>
            </a:r>
            <a:r>
              <a:rPr lang="mr-IN" sz="1400" dirty="0" smtClean="0"/>
              <a:t>–</a:t>
            </a:r>
            <a:r>
              <a:rPr lang="en-GB" sz="1400" dirty="0" smtClean="0"/>
              <a:t> initially as best practice</a:t>
            </a:r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en-GB" sz="1800" b="1" dirty="0" smtClean="0"/>
              <a:t>2013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granted a UK patent for its metadata invention </a:t>
            </a:r>
          </a:p>
          <a:p>
            <a:pPr marL="457200" indent="-317500">
              <a:spcBef>
                <a:spcPts val="0"/>
              </a:spcBef>
              <a:buSzPts val="1400"/>
              <a:buFont typeface="Symbol" pitchFamily="18" charset="2"/>
              <a:buChar char="●"/>
            </a:pPr>
            <a:r>
              <a:rPr lang="en-GB" sz="1600" dirty="0" smtClean="0"/>
              <a:t>The </a:t>
            </a:r>
            <a:r>
              <a:rPr lang="en-GB" sz="1600" dirty="0"/>
              <a:t>claims in the </a:t>
            </a:r>
            <a:r>
              <a:rPr lang="en-GB" sz="1600" dirty="0" smtClean="0"/>
              <a:t>patent </a:t>
            </a:r>
            <a:r>
              <a:rPr lang="en-GB" sz="1600" dirty="0"/>
              <a:t>apply only to the automatic filtering of labelled advertisements in </a:t>
            </a:r>
            <a:r>
              <a:rPr lang="en-GB" sz="1600" dirty="0" err="1"/>
              <a:t>catchup</a:t>
            </a:r>
            <a:r>
              <a:rPr lang="en-GB" sz="1600" dirty="0"/>
              <a:t> or time-shifted viewing</a:t>
            </a:r>
          </a:p>
          <a:p>
            <a:pPr marL="457200" indent="-317500">
              <a:spcBef>
                <a:spcPts val="0"/>
              </a:spcBef>
              <a:buSzPts val="1400"/>
              <a:buFont typeface="Symbol" pitchFamily="18" charset="2"/>
              <a:buChar char="●"/>
            </a:pPr>
            <a:r>
              <a:rPr lang="en-GB" sz="1600" dirty="0"/>
              <a:t>This allows </a:t>
            </a:r>
            <a:r>
              <a:rPr lang="en-GB" sz="1600" dirty="0" err="1" smtClean="0"/>
              <a:t>SafeCast</a:t>
            </a:r>
            <a:r>
              <a:rPr lang="en-GB" sz="1600" dirty="0" smtClean="0"/>
              <a:t> </a:t>
            </a:r>
            <a:r>
              <a:rPr lang="en-GB" sz="1600" dirty="0"/>
              <a:t>to facilitate the automatic filtering of labelled content completely free of charge using the same software or app in the </a:t>
            </a:r>
            <a:r>
              <a:rPr lang="en-GB" sz="1600" dirty="0" smtClean="0"/>
              <a:t>device</a:t>
            </a:r>
          </a:p>
          <a:p>
            <a:pPr marL="139700" indent="0">
              <a:spcBef>
                <a:spcPts val="0"/>
              </a:spcBef>
              <a:buSzPts val="1400"/>
              <a:buNone/>
            </a:pPr>
            <a:endParaRPr lang="en-GB" sz="1800" b="1" dirty="0"/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endParaRPr lang="en-GB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SafeCast</a:t>
            </a:r>
            <a:r>
              <a:rPr lang="en-US" dirty="0" smtClean="0"/>
              <a:t> and child protection</a:t>
            </a:r>
            <a:endParaRPr lang="en-US" dirty="0"/>
          </a:p>
        </p:txBody>
      </p:sp>
      <p:pic>
        <p:nvPicPr>
          <p:cNvPr id="4" name="Google Shape;530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4823" y="4585618"/>
            <a:ext cx="1572600" cy="197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61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522" y="2675467"/>
            <a:ext cx="5264588" cy="34506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Barrister (retired) and technologist</a:t>
            </a:r>
          </a:p>
          <a:p>
            <a:pPr lvl="2"/>
            <a:r>
              <a:rPr lang="en-US" dirty="0" smtClean="0"/>
              <a:t>Patents, copyright, crime, hacking, internet-addiction etc.</a:t>
            </a:r>
          </a:p>
          <a:p>
            <a:pPr lvl="2"/>
            <a:r>
              <a:rPr lang="en-US" dirty="0" smtClean="0">
                <a:hlinkClick r:id="rId2"/>
              </a:rPr>
              <a:t>www.alikelman.com</a:t>
            </a:r>
            <a:endParaRPr lang="en-US" dirty="0" smtClean="0"/>
          </a:p>
          <a:p>
            <a:pPr lvl="2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ali.kelman@safecast.co.uk</a:t>
            </a:r>
            <a:endParaRPr lang="en-US" dirty="0" smtClean="0"/>
          </a:p>
          <a:p>
            <a:pPr lvl="1"/>
            <a:r>
              <a:rPr lang="en-US" dirty="0" smtClean="0"/>
              <a:t>Now</a:t>
            </a:r>
            <a:r>
              <a:rPr lang="en-US" dirty="0" smtClean="0"/>
              <a:t> working </a:t>
            </a:r>
            <a:r>
              <a:rPr lang="en-US" dirty="0"/>
              <a:t>o</a:t>
            </a:r>
            <a:r>
              <a:rPr lang="en-US" dirty="0" smtClean="0"/>
              <a:t>n child protection on TV and the internet via </a:t>
            </a:r>
            <a:r>
              <a:rPr lang="en-US" dirty="0" err="1" smtClean="0"/>
              <a:t>SafeCast</a:t>
            </a:r>
            <a:endParaRPr lang="en-US" dirty="0" smtClean="0"/>
          </a:p>
          <a:p>
            <a:pPr lvl="2"/>
            <a:r>
              <a:rPr lang="en-US" dirty="0" err="1"/>
              <a:t>s</a:t>
            </a:r>
            <a:r>
              <a:rPr lang="en-US" dirty="0" err="1" smtClean="0"/>
              <a:t>afecast.co.uk</a:t>
            </a:r>
            <a:endParaRPr lang="en-US" dirty="0" smtClean="0"/>
          </a:p>
          <a:p>
            <a:pPr lvl="2"/>
            <a:r>
              <a:rPr lang="en-US" dirty="0" err="1" smtClean="0"/>
              <a:t>SafeCast.Global</a:t>
            </a:r>
            <a:endParaRPr lang="en-US" dirty="0" smtClean="0"/>
          </a:p>
          <a:p>
            <a:pPr lvl="3"/>
            <a:r>
              <a:rPr lang="en-US" dirty="0" smtClean="0"/>
              <a:t>Anglo-Australian non-commercial initiative re child protection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Alistair Kelman</a:t>
            </a:r>
            <a:endParaRPr lang="en-US" dirty="0"/>
          </a:p>
        </p:txBody>
      </p:sp>
      <p:pic>
        <p:nvPicPr>
          <p:cNvPr id="4" name="Picture 3" descr="AKcart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675467"/>
            <a:ext cx="2540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8"/>
          <p:cNvSpPr txBox="1">
            <a:spLocks noGrp="1"/>
          </p:cNvSpPr>
          <p:nvPr>
            <p:ph type="title"/>
          </p:nvPr>
        </p:nvSpPr>
        <p:spPr>
          <a:xfrm>
            <a:off x="457200" y="27471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 SafeCast’s Spectrum</a:t>
            </a:r>
            <a:endParaRPr/>
          </a:p>
        </p:txBody>
      </p:sp>
      <p:pic>
        <p:nvPicPr>
          <p:cNvPr id="522" name="Google Shape;52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9049"/>
            <a:ext cx="8839200" cy="235712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08"/>
          <p:cNvSpPr/>
          <p:nvPr/>
        </p:nvSpPr>
        <p:spPr>
          <a:xfrm>
            <a:off x="158525" y="4016167"/>
            <a:ext cx="21159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Level 0</a:t>
            </a:r>
            <a:endParaRPr/>
          </a:p>
        </p:txBody>
      </p:sp>
      <p:sp>
        <p:nvSpPr>
          <p:cNvPr id="524" name="Google Shape;524;p108"/>
          <p:cNvSpPr/>
          <p:nvPr/>
        </p:nvSpPr>
        <p:spPr>
          <a:xfrm>
            <a:off x="2274475" y="4016167"/>
            <a:ext cx="13041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525" name="Google Shape;525;p108"/>
          <p:cNvSpPr/>
          <p:nvPr/>
        </p:nvSpPr>
        <p:spPr>
          <a:xfrm>
            <a:off x="4764775" y="4016167"/>
            <a:ext cx="14397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526" name="Google Shape;526;p108"/>
          <p:cNvSpPr/>
          <p:nvPr/>
        </p:nvSpPr>
        <p:spPr>
          <a:xfrm>
            <a:off x="6204375" y="4016167"/>
            <a:ext cx="13041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527" name="Google Shape;527;p108"/>
          <p:cNvSpPr/>
          <p:nvPr/>
        </p:nvSpPr>
        <p:spPr>
          <a:xfrm>
            <a:off x="8503575" y="4016167"/>
            <a:ext cx="4881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528" name="Google Shape;528;p108"/>
          <p:cNvSpPr/>
          <p:nvPr/>
        </p:nvSpPr>
        <p:spPr>
          <a:xfrm>
            <a:off x="7508475" y="4016167"/>
            <a:ext cx="9951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529" name="Google Shape;529;p108"/>
          <p:cNvSpPr/>
          <p:nvPr/>
        </p:nvSpPr>
        <p:spPr>
          <a:xfrm>
            <a:off x="3578625" y="4016167"/>
            <a:ext cx="1180200" cy="5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cxnSp>
        <p:nvCxnSpPr>
          <p:cNvPr id="531" name="Google Shape;531;p108"/>
          <p:cNvCxnSpPr/>
          <p:nvPr/>
        </p:nvCxnSpPr>
        <p:spPr>
          <a:xfrm>
            <a:off x="3578625" y="4585617"/>
            <a:ext cx="6000" cy="1045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8"/>
          <p:cNvCxnSpPr/>
          <p:nvPr/>
        </p:nvCxnSpPr>
        <p:spPr>
          <a:xfrm>
            <a:off x="4758825" y="4571033"/>
            <a:ext cx="8700" cy="107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3" name="Google Shape;533;p108"/>
          <p:cNvSpPr txBox="1"/>
          <p:nvPr/>
        </p:nvSpPr>
        <p:spPr>
          <a:xfrm>
            <a:off x="3302750" y="5645433"/>
            <a:ext cx="766500" cy="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7.30pm</a:t>
            </a:r>
            <a:endParaRPr sz="1200"/>
          </a:p>
        </p:txBody>
      </p:sp>
      <p:sp>
        <p:nvSpPr>
          <p:cNvPr id="534" name="Google Shape;534;p108"/>
          <p:cNvSpPr txBox="1"/>
          <p:nvPr/>
        </p:nvSpPr>
        <p:spPr>
          <a:xfrm>
            <a:off x="4429875" y="5660300"/>
            <a:ext cx="810600" cy="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9.00pm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35" name="Google Shape;535;p108"/>
          <p:cNvSpPr txBox="1"/>
          <p:nvPr/>
        </p:nvSpPr>
        <p:spPr>
          <a:xfrm>
            <a:off x="4703175" y="6112767"/>
            <a:ext cx="17481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Medicines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Alcohol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Restricted goods and services</a:t>
            </a:r>
            <a:endParaRPr sz="900"/>
          </a:p>
        </p:txBody>
      </p:sp>
      <p:sp>
        <p:nvSpPr>
          <p:cNvPr id="536" name="Google Shape;536;p108"/>
          <p:cNvSpPr txBox="1"/>
          <p:nvPr/>
        </p:nvSpPr>
        <p:spPr>
          <a:xfrm>
            <a:off x="3382050" y="6200300"/>
            <a:ext cx="7665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High sugar products</a:t>
            </a:r>
            <a:endParaRPr sz="9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2790" y="2263761"/>
            <a:ext cx="7408333" cy="425145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800" b="1" dirty="0"/>
              <a:t>2012 -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</a:t>
            </a:r>
            <a:r>
              <a:rPr lang="en-GB" sz="1800" b="1" dirty="0"/>
              <a:t>starts investigating content labelling to protect children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 smtClean="0"/>
              <a:t>Built </a:t>
            </a:r>
            <a:r>
              <a:rPr lang="en-GB" sz="1600" dirty="0"/>
              <a:t>on work done in the 1960s and 1970s by IBA in the UK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/>
              <a:t>Develops a “</a:t>
            </a:r>
            <a:r>
              <a:rPr lang="en-GB" sz="1400" i="1" dirty="0"/>
              <a:t>notification</a:t>
            </a:r>
            <a:r>
              <a:rPr lang="en-GB" sz="1400" dirty="0"/>
              <a:t>” standard which was </a:t>
            </a:r>
            <a:r>
              <a:rPr lang="en-GB" sz="1400" b="1" i="1" dirty="0"/>
              <a:t>equivalent</a:t>
            </a:r>
            <a:r>
              <a:rPr lang="en-GB" sz="1400" dirty="0"/>
              <a:t> to the TV </a:t>
            </a:r>
            <a:r>
              <a:rPr lang="en-GB" sz="1400" dirty="0" smtClean="0"/>
              <a:t>Watersheds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400" dirty="0" smtClean="0"/>
              <a:t>Places its proposals before the European Commission and Ofcom for a self-applied content labelling system </a:t>
            </a:r>
            <a:r>
              <a:rPr lang="mr-IN" sz="1400" dirty="0" smtClean="0"/>
              <a:t>–</a:t>
            </a:r>
            <a:r>
              <a:rPr lang="en-GB" sz="1400" dirty="0" smtClean="0"/>
              <a:t> initially as best practice</a:t>
            </a:r>
          </a:p>
          <a:p>
            <a:pPr marL="127000" lvl="0" indent="0">
              <a:spcBef>
                <a:spcPts val="0"/>
              </a:spcBef>
              <a:buSzPts val="1600"/>
              <a:buNone/>
            </a:pPr>
            <a:r>
              <a:rPr lang="en-GB" sz="1800" b="1" dirty="0" smtClean="0"/>
              <a:t>2013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granted a UK patent for its metadata invention </a:t>
            </a:r>
          </a:p>
          <a:p>
            <a:pPr marL="457200" indent="-317500">
              <a:spcBef>
                <a:spcPts val="0"/>
              </a:spcBef>
              <a:buSzPts val="1400"/>
              <a:buFont typeface="Symbol" pitchFamily="18" charset="2"/>
              <a:buChar char="●"/>
            </a:pPr>
            <a:r>
              <a:rPr lang="en-GB" sz="1600" dirty="0" smtClean="0"/>
              <a:t>The </a:t>
            </a:r>
            <a:r>
              <a:rPr lang="en-GB" sz="1600" dirty="0"/>
              <a:t>claims in the </a:t>
            </a:r>
            <a:r>
              <a:rPr lang="en-GB" sz="1600" dirty="0" smtClean="0"/>
              <a:t>patent </a:t>
            </a:r>
            <a:r>
              <a:rPr lang="en-GB" sz="1600" dirty="0"/>
              <a:t>apply only to the automatic filtering of labelled advertisements in </a:t>
            </a:r>
            <a:r>
              <a:rPr lang="en-GB" sz="1600" dirty="0" err="1"/>
              <a:t>catchup</a:t>
            </a:r>
            <a:r>
              <a:rPr lang="en-GB" sz="1600" dirty="0"/>
              <a:t> or time-shifted viewing</a:t>
            </a:r>
          </a:p>
          <a:p>
            <a:pPr marL="457200" indent="-317500">
              <a:spcBef>
                <a:spcPts val="0"/>
              </a:spcBef>
              <a:buSzPts val="1400"/>
              <a:buFont typeface="Symbol" pitchFamily="18" charset="2"/>
              <a:buChar char="●"/>
            </a:pPr>
            <a:r>
              <a:rPr lang="en-GB" sz="1600" dirty="0"/>
              <a:t>This allows </a:t>
            </a:r>
            <a:r>
              <a:rPr lang="en-GB" sz="1600" dirty="0" err="1" smtClean="0"/>
              <a:t>SafeCast</a:t>
            </a:r>
            <a:r>
              <a:rPr lang="en-GB" sz="1600" dirty="0" smtClean="0"/>
              <a:t> </a:t>
            </a:r>
            <a:r>
              <a:rPr lang="en-GB" sz="1600" dirty="0"/>
              <a:t>to facilitate the automatic filtering of labelled content completely free of charge using the same software or app in the </a:t>
            </a:r>
            <a:r>
              <a:rPr lang="en-GB" sz="1600" dirty="0" smtClean="0"/>
              <a:t>device</a:t>
            </a:r>
          </a:p>
          <a:p>
            <a:pPr marL="139700" lvl="0" indent="0">
              <a:spcBef>
                <a:spcPts val="0"/>
              </a:spcBef>
              <a:buSzPts val="1400"/>
              <a:buNone/>
            </a:pPr>
            <a:r>
              <a:rPr lang="en-GB" sz="1800" b="1" dirty="0" smtClean="0"/>
              <a:t>2016 </a:t>
            </a:r>
            <a:r>
              <a:rPr lang="en-GB" sz="1800" b="1" dirty="0" err="1"/>
              <a:t>SafeCast</a:t>
            </a:r>
            <a:r>
              <a:rPr lang="en-GB" sz="1800" b="1" dirty="0"/>
              <a:t> granted a </a:t>
            </a:r>
            <a:r>
              <a:rPr lang="en-GB" sz="1800" b="1" dirty="0" smtClean="0"/>
              <a:t>US </a:t>
            </a:r>
            <a:r>
              <a:rPr lang="en-GB" sz="1800" b="1" dirty="0"/>
              <a:t>patent for its metadata invention </a:t>
            </a:r>
            <a:endParaRPr lang="en-GB" sz="1800" b="1" dirty="0" smtClean="0"/>
          </a:p>
          <a:p>
            <a:pPr marL="139700" indent="0">
              <a:spcBef>
                <a:spcPts val="0"/>
              </a:spcBef>
              <a:buSzPts val="1400"/>
              <a:buNone/>
            </a:pPr>
            <a:r>
              <a:rPr lang="en-GB" sz="1800" b="1" dirty="0" smtClean="0"/>
              <a:t>2016 </a:t>
            </a:r>
            <a:r>
              <a:rPr lang="en-GB" sz="1800" b="1" dirty="0" err="1" smtClean="0"/>
              <a:t>SafeCast</a:t>
            </a:r>
            <a:r>
              <a:rPr lang="en-GB" sz="1800" b="1" dirty="0" smtClean="0"/>
              <a:t> </a:t>
            </a:r>
            <a:r>
              <a:rPr lang="en-GB" sz="1800" b="1" dirty="0"/>
              <a:t>gives </a:t>
            </a:r>
            <a:r>
              <a:rPr lang="en-GB" sz="1800" b="1" dirty="0" smtClean="0"/>
              <a:t>a FRAND </a:t>
            </a:r>
            <a:r>
              <a:rPr lang="en-GB" sz="1800" b="1" dirty="0"/>
              <a:t>undertaking to the UK Government </a:t>
            </a:r>
            <a:r>
              <a:rPr lang="en-GB" sz="1800" dirty="0"/>
              <a:t>to </a:t>
            </a:r>
            <a:r>
              <a:rPr lang="en-GB" sz="1800" dirty="0" smtClean="0"/>
              <a:t>allow its patents to effectively be Standard </a:t>
            </a:r>
            <a:r>
              <a:rPr lang="en-GB" sz="1800" dirty="0"/>
              <a:t>Essential Patents (SEPs)</a:t>
            </a:r>
          </a:p>
          <a:p>
            <a:pPr marL="139700" indent="0">
              <a:spcBef>
                <a:spcPts val="0"/>
              </a:spcBef>
              <a:buSzPts val="1400"/>
              <a:buNone/>
            </a:pPr>
            <a:r>
              <a:rPr lang="en-GB" sz="1800" b="1" dirty="0"/>
              <a:t>2018 </a:t>
            </a:r>
            <a:r>
              <a:rPr lang="en-GB" sz="1800" dirty="0"/>
              <a:t>The UK IPO notifies </a:t>
            </a:r>
            <a:r>
              <a:rPr lang="en-GB" sz="1800" dirty="0" err="1"/>
              <a:t>SafeCast</a:t>
            </a:r>
            <a:r>
              <a:rPr lang="en-GB" sz="1800" dirty="0"/>
              <a:t> that it is prepared to mediate on royalty </a:t>
            </a:r>
            <a:r>
              <a:rPr lang="en-GB" sz="1800" dirty="0" smtClean="0"/>
              <a:t>rates for the </a:t>
            </a:r>
            <a:r>
              <a:rPr lang="en-GB" sz="1800" dirty="0" err="1" smtClean="0"/>
              <a:t>SafeCast</a:t>
            </a:r>
            <a:r>
              <a:rPr lang="en-GB" sz="1800" dirty="0" smtClean="0"/>
              <a:t> patents if </a:t>
            </a:r>
            <a:r>
              <a:rPr lang="en-GB" sz="1800" dirty="0"/>
              <a:t>they cannot be agreed</a:t>
            </a:r>
          </a:p>
          <a:p>
            <a:pPr marL="139700" indent="0">
              <a:spcBef>
                <a:spcPts val="0"/>
              </a:spcBef>
              <a:buSzPts val="1400"/>
              <a:buNone/>
            </a:pPr>
            <a:endParaRPr lang="en-GB" sz="1800" b="1" dirty="0"/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endParaRPr lang="en-GB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SafeCast</a:t>
            </a:r>
            <a:r>
              <a:rPr lang="en-US" dirty="0" smtClean="0"/>
              <a:t> and child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3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610891" cy="1143200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2400" b="1" dirty="0" err="1">
                <a:solidFill>
                  <a:schemeClr val="lt1"/>
                </a:solidFill>
              </a:rPr>
              <a:t>SafeCast</a:t>
            </a:r>
            <a:r>
              <a:rPr lang="en-GB" sz="2400" b="1" dirty="0">
                <a:solidFill>
                  <a:schemeClr val="lt1"/>
                </a:solidFill>
              </a:rPr>
              <a:t> and the </a:t>
            </a:r>
            <a:endParaRPr sz="3000" dirty="0"/>
          </a:p>
        </p:txBody>
      </p:sp>
      <p:sp>
        <p:nvSpPr>
          <p:cNvPr id="288" name="Google Shape;288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 smtClean="0">
                <a:solidFill>
                  <a:schemeClr val="dk1"/>
                </a:solidFill>
              </a:rPr>
              <a:t>SafeCast</a:t>
            </a:r>
            <a:r>
              <a:rPr lang="en-GB" dirty="0" smtClean="0">
                <a:solidFill>
                  <a:schemeClr val="dk1"/>
                </a:solidFill>
              </a:rPr>
              <a:t> was asked to approach Facebook, YouTube </a:t>
            </a:r>
            <a:r>
              <a:rPr lang="en-GB" dirty="0" err="1" smtClean="0">
                <a:solidFill>
                  <a:schemeClr val="dk1"/>
                </a:solidFill>
              </a:rPr>
              <a:t>etc</a:t>
            </a:r>
            <a:r>
              <a:rPr lang="en-GB" dirty="0" smtClean="0">
                <a:solidFill>
                  <a:schemeClr val="dk1"/>
                </a:solidFill>
              </a:rPr>
              <a:t> to </a:t>
            </a:r>
            <a:r>
              <a:rPr lang="en-GB" dirty="0">
                <a:solidFill>
                  <a:schemeClr val="dk1"/>
                </a:solidFill>
              </a:rPr>
              <a:t>include the </a:t>
            </a:r>
            <a:r>
              <a:rPr lang="en-GB" dirty="0" err="1">
                <a:solidFill>
                  <a:schemeClr val="dk1"/>
                </a:solidFill>
              </a:rPr>
              <a:t>Safecast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Headcodes</a:t>
            </a:r>
            <a:r>
              <a:rPr lang="en-GB" dirty="0">
                <a:solidFill>
                  <a:schemeClr val="dk1"/>
                </a:solidFill>
              </a:rPr>
              <a:t> in the uploading processes of </a:t>
            </a:r>
            <a:r>
              <a:rPr lang="en-GB" dirty="0" smtClean="0">
                <a:solidFill>
                  <a:schemeClr val="dk1"/>
                </a:solidFill>
              </a:rPr>
              <a:t>their systems </a:t>
            </a:r>
            <a:r>
              <a:rPr lang="en-GB" dirty="0" err="1">
                <a:solidFill>
                  <a:schemeClr val="dk1"/>
                </a:solidFill>
              </a:rPr>
              <a:t>etc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In YouTube’s API the BBFC is coded as: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 err="1">
                <a:latin typeface="Courier New"/>
                <a:ea typeface="Courier New"/>
                <a:cs typeface="Courier New"/>
                <a:sym typeface="Courier New"/>
              </a:rPr>
              <a:t>contentDetails.contentRating.bbfcRating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The video's British Board of Film Classification (BBFC) rating.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Valid values for this property are: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bbfc12 – 12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bbfc12a – 12A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bbfc15 – 15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bbfc18 – 18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 err="1">
                <a:latin typeface="Courier New"/>
                <a:ea typeface="Courier New"/>
                <a:cs typeface="Courier New"/>
                <a:sym typeface="Courier New"/>
              </a:rPr>
              <a:t>bbfcPg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 – PG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bbfcR18 – R18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 err="1">
                <a:latin typeface="Courier New"/>
                <a:ea typeface="Courier New"/>
                <a:cs typeface="Courier New"/>
                <a:sym typeface="Courier New"/>
              </a:rPr>
              <a:t>bbfcU</a:t>
            </a:r>
            <a:r>
              <a:rPr lang="en-GB" b="1" dirty="0">
                <a:latin typeface="Courier New"/>
                <a:ea typeface="Courier New"/>
                <a:cs typeface="Courier New"/>
                <a:sym typeface="Courier New"/>
              </a:rPr>
              <a:t> – U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b="1" dirty="0" err="1">
                <a:latin typeface="Courier New"/>
                <a:ea typeface="Courier New"/>
                <a:cs typeface="Courier New"/>
                <a:sym typeface="Courier New"/>
              </a:rPr>
              <a:t>bbfcUnrated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8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292" name="Google Shape;292;p58"/>
          <p:cNvSpPr txBox="1"/>
          <p:nvPr/>
        </p:nvSpPr>
        <p:spPr>
          <a:xfrm>
            <a:off x="4638775" y="1600200"/>
            <a:ext cx="39180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ChildrensCommissio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9" y="526575"/>
            <a:ext cx="2286000" cy="762000"/>
          </a:xfrm>
          <a:prstGeom prst="rect">
            <a:avLst/>
          </a:prstGeom>
        </p:spPr>
      </p:pic>
      <p:pic>
        <p:nvPicPr>
          <p:cNvPr id="9" name="Google Shape;34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439" y="2568886"/>
            <a:ext cx="2790226" cy="15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610891" cy="1143200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2400" b="1" dirty="0" err="1">
                <a:solidFill>
                  <a:schemeClr val="lt1"/>
                </a:solidFill>
              </a:rPr>
              <a:t>SafeCast</a:t>
            </a:r>
            <a:r>
              <a:rPr lang="en-GB" sz="2400" b="1" dirty="0">
                <a:solidFill>
                  <a:schemeClr val="lt1"/>
                </a:solidFill>
              </a:rPr>
              <a:t> and the </a:t>
            </a:r>
            <a:endParaRPr sz="3000" dirty="0"/>
          </a:p>
        </p:txBody>
      </p:sp>
      <p:sp>
        <p:nvSpPr>
          <p:cNvPr id="288" name="Google Shape;288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 smtClean="0">
                <a:solidFill>
                  <a:schemeClr val="dk1"/>
                </a:solidFill>
              </a:rPr>
              <a:t>SafeCast</a:t>
            </a:r>
            <a:r>
              <a:rPr lang="en-GB" dirty="0" smtClean="0">
                <a:solidFill>
                  <a:schemeClr val="dk1"/>
                </a:solidFill>
              </a:rPr>
              <a:t> was asked to approach Facebook, YouTube </a:t>
            </a:r>
            <a:r>
              <a:rPr lang="en-GB" dirty="0" err="1" smtClean="0">
                <a:solidFill>
                  <a:schemeClr val="dk1"/>
                </a:solidFill>
              </a:rPr>
              <a:t>etc</a:t>
            </a:r>
            <a:r>
              <a:rPr lang="en-GB" dirty="0" smtClean="0">
                <a:solidFill>
                  <a:schemeClr val="dk1"/>
                </a:solidFill>
              </a:rPr>
              <a:t> to </a:t>
            </a:r>
            <a:r>
              <a:rPr lang="en-GB" dirty="0">
                <a:solidFill>
                  <a:schemeClr val="dk1"/>
                </a:solidFill>
              </a:rPr>
              <a:t>include the </a:t>
            </a:r>
            <a:r>
              <a:rPr lang="en-GB" dirty="0" err="1">
                <a:solidFill>
                  <a:schemeClr val="dk1"/>
                </a:solidFill>
              </a:rPr>
              <a:t>Safecast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Headcodes</a:t>
            </a:r>
            <a:r>
              <a:rPr lang="en-GB" dirty="0">
                <a:solidFill>
                  <a:schemeClr val="dk1"/>
                </a:solidFill>
              </a:rPr>
              <a:t> in the uploading processes of </a:t>
            </a:r>
            <a:r>
              <a:rPr lang="en-GB" dirty="0" smtClean="0">
                <a:solidFill>
                  <a:schemeClr val="dk1"/>
                </a:solidFill>
              </a:rPr>
              <a:t>their systems </a:t>
            </a:r>
            <a:r>
              <a:rPr lang="en-GB" dirty="0" err="1">
                <a:solidFill>
                  <a:schemeClr val="dk1"/>
                </a:solidFill>
              </a:rPr>
              <a:t>etc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In YouTube’s API the BBFC is coded as: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contentDetails.contentRating.bbfcRating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The video's British Board of Film Classification (BBFC) rating.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Valid values for this property are: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bbfc12 – 12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bbfc12a – 12A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bbfc15 – 15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bbfc18 – 18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bbfcPg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– PG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bbfcR18 – R18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bbfcU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– U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●"/>
            </a:pP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bbfcUnrated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8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graphicFrame>
        <p:nvGraphicFramePr>
          <p:cNvPr id="291" name="Google Shape;291;p58"/>
          <p:cNvGraphicFramePr/>
          <p:nvPr>
            <p:extLst>
              <p:ext uri="{D42A27DB-BD31-4B8C-83A1-F6EECF244321}">
                <p14:modId xmlns:p14="http://schemas.microsoft.com/office/powerpoint/2010/main" val="3732338462"/>
              </p:ext>
            </p:extLst>
          </p:nvPr>
        </p:nvGraphicFramePr>
        <p:xfrm>
          <a:off x="4638775" y="2660382"/>
          <a:ext cx="4308200" cy="46668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54100"/>
                <a:gridCol w="2154100"/>
              </a:tblGrid>
              <a:tr h="39404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contentDetails.contentRating.SCHCRating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6200" marR="76200" marT="84667" marB="1016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string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 </a:t>
                      </a:r>
                      <a:r>
                        <a:rPr lang="en-GB" sz="1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SafeCast</a:t>
                      </a: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-GB" sz="1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HeadCode</a:t>
                      </a: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rating.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Valid values for this property are: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SCHC0 – 0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SCHC1 – 1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SCHC2 – 2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SCHC3 – 3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SCHC4 – 4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SCHC5 – 5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SCHC6 - 6 (not for broadcast)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urier New"/>
                        <a:buChar char="●"/>
                      </a:pPr>
                      <a:r>
                        <a:rPr lang="en-GB" sz="1400" b="1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SCHCUnrated</a:t>
                      </a: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76200" marR="76200" marT="84667" marB="1016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2" name="Google Shape;292;p58"/>
          <p:cNvSpPr txBox="1"/>
          <p:nvPr/>
        </p:nvSpPr>
        <p:spPr>
          <a:xfrm>
            <a:off x="4638775" y="1600200"/>
            <a:ext cx="39180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SafeCast HeadCodes (SCHC) can be given a similar syntax in YouTube uploading</a:t>
            </a:r>
            <a:endParaRPr/>
          </a:p>
        </p:txBody>
      </p:sp>
      <p:pic>
        <p:nvPicPr>
          <p:cNvPr id="2" name="Picture 1" descr="ChildrensCommissio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9" y="526575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Digital Object </a:t>
            </a:r>
            <a:r>
              <a:rPr lang="en-US" dirty="0" err="1" smtClean="0"/>
              <a:t>Identifer</a:t>
            </a:r>
            <a:r>
              <a:rPr lang="en-US" dirty="0" smtClean="0"/>
              <a:t> system</a:t>
            </a:r>
            <a:br>
              <a:rPr lang="en-US" dirty="0" smtClean="0"/>
            </a:br>
            <a:r>
              <a:rPr lang="en-US" dirty="0" smtClean="0"/>
              <a:t>TSP 2121 and ISO 26324</a:t>
            </a:r>
            <a:endParaRPr lang="en-US" dirty="0"/>
          </a:p>
        </p:txBody>
      </p:sp>
      <p:pic>
        <p:nvPicPr>
          <p:cNvPr id="4" name="Picture 3" descr="smp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4" y="2675467"/>
            <a:ext cx="3367752" cy="1219200"/>
          </a:xfrm>
          <a:prstGeom prst="rect">
            <a:avLst/>
          </a:prstGeom>
        </p:spPr>
      </p:pic>
      <p:pic>
        <p:nvPicPr>
          <p:cNvPr id="5" name="Picture 4" descr="6748_dpplogo_8823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42" y="2958592"/>
            <a:ext cx="1608376" cy="936075"/>
          </a:xfrm>
          <a:prstGeom prst="rect">
            <a:avLst/>
          </a:prstGeom>
        </p:spPr>
      </p:pic>
      <p:pic>
        <p:nvPicPr>
          <p:cNvPr id="6" name="Picture 5" descr="EID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73" y="4805343"/>
            <a:ext cx="3694089" cy="1166554"/>
          </a:xfrm>
          <a:prstGeom prst="rect">
            <a:avLst/>
          </a:prstGeom>
        </p:spPr>
      </p:pic>
      <p:pic>
        <p:nvPicPr>
          <p:cNvPr id="8" name="Picture 7" descr="kisspng-github-social-media-computer-icons-logo-android-5b34849064c384.69531084153016846441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84" y="3894667"/>
            <a:ext cx="1576170" cy="910676"/>
          </a:xfrm>
          <a:prstGeom prst="rect">
            <a:avLst/>
          </a:prstGeom>
        </p:spPr>
      </p:pic>
      <p:pic>
        <p:nvPicPr>
          <p:cNvPr id="9" name="Picture 8" descr="Screen mirroring 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8" y="1754717"/>
            <a:ext cx="6299200" cy="427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418" y="4545927"/>
            <a:ext cx="2350029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Standards enable seamless mirroring </a:t>
            </a:r>
            <a:r>
              <a:rPr lang="en-US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etc</a:t>
            </a:r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between devices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Embedded metadata</a:t>
            </a:r>
            <a:endParaRPr lang="en-US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844" y="3994193"/>
            <a:ext cx="23799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TSP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2121-1:2018 IMF Application DPP (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ProRes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2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8"/>
          <p:cNvSpPr txBox="1">
            <a:spLocks noGrp="1"/>
          </p:cNvSpPr>
          <p:nvPr>
            <p:ph type="title"/>
          </p:nvPr>
        </p:nvSpPr>
        <p:spPr>
          <a:xfrm>
            <a:off x="457200" y="27471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dirty="0" smtClean="0">
                <a:solidFill>
                  <a:schemeClr val="lt1"/>
                </a:solidFill>
              </a:rPr>
              <a:t>Age Appropriate Design Code</a:t>
            </a:r>
            <a:endParaRPr sz="36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200" b="1" dirty="0">
                <a:solidFill>
                  <a:schemeClr val="lt1"/>
                </a:solidFill>
              </a:rPr>
              <a:t>          </a:t>
            </a:r>
            <a:r>
              <a:rPr lang="en-US" sz="1200" b="1" dirty="0" smtClean="0">
                <a:solidFill>
                  <a:schemeClr val="lt1"/>
                </a:solidFill>
              </a:rPr>
              <a:t>                                                          </a:t>
            </a:r>
            <a:r>
              <a:rPr lang="en-US" sz="1200" b="1" dirty="0" smtClean="0">
                <a:solidFill>
                  <a:schemeClr val="lt1"/>
                </a:solidFill>
              </a:rPr>
              <a:t>in  force from April 2021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58" name="Google Shape;658;p118"/>
          <p:cNvSpPr txBox="1"/>
          <p:nvPr/>
        </p:nvSpPr>
        <p:spPr>
          <a:xfrm>
            <a:off x="277250" y="1897333"/>
            <a:ext cx="81039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ICO Age Appropriate Design Code (the Code</a:t>
            </a:r>
            <a:r>
              <a:rPr lang="en-US" sz="1800" dirty="0" smtClean="0">
                <a:solidFill>
                  <a:schemeClr val="dk1"/>
                </a:solidFill>
              </a:rPr>
              <a:t>)</a:t>
            </a:r>
            <a:endParaRPr sz="1800" dirty="0">
              <a:solidFill>
                <a:schemeClr val="dk1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section 123 of Data Protection Act 2018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Final </a:t>
            </a:r>
            <a:r>
              <a:rPr lang="en-US" sz="1800" dirty="0">
                <a:solidFill>
                  <a:schemeClr val="dk1"/>
                </a:solidFill>
              </a:rPr>
              <a:t>Code said </a:t>
            </a:r>
            <a:r>
              <a:rPr lang="en-US" sz="1800" b="1" dirty="0">
                <a:solidFill>
                  <a:schemeClr val="dk1"/>
                </a:solidFill>
              </a:rPr>
              <a:t>all</a:t>
            </a:r>
            <a:r>
              <a:rPr lang="en-US" sz="1800" dirty="0">
                <a:solidFill>
                  <a:schemeClr val="dk1"/>
                </a:solidFill>
              </a:rPr>
              <a:t> advertising must comply with the CAP Code</a:t>
            </a:r>
            <a:endParaRPr sz="1800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i="1" dirty="0">
                <a:solidFill>
                  <a:schemeClr val="dk1"/>
                </a:solidFill>
              </a:rPr>
              <a:t>Ownership, Provenance and Product Placement info required</a:t>
            </a:r>
            <a:endParaRPr sz="1800" i="1" dirty="0">
              <a:solidFill>
                <a:schemeClr val="dk1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UK regulated broadcasters in compliance</a:t>
            </a:r>
            <a:endParaRPr sz="1800" dirty="0">
              <a:solidFill>
                <a:schemeClr val="dk1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Facebook, YouTube, Twitter </a:t>
            </a:r>
            <a:r>
              <a:rPr lang="en-US" sz="1800" dirty="0" err="1">
                <a:solidFill>
                  <a:schemeClr val="dk1"/>
                </a:solidFill>
              </a:rPr>
              <a:t>etc</a:t>
            </a:r>
            <a:r>
              <a:rPr lang="en-US" sz="1800" dirty="0">
                <a:solidFill>
                  <a:schemeClr val="dk1"/>
                </a:solidFill>
              </a:rPr>
              <a:t> not in compliance</a:t>
            </a:r>
            <a:endParaRPr sz="1800" dirty="0">
              <a:solidFill>
                <a:schemeClr val="dk1"/>
              </a:solidFill>
            </a:endParaRPr>
          </a:p>
          <a:p>
            <a:pPr marL="18288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dirty="0">
                <a:solidFill>
                  <a:schemeClr val="dk1"/>
                </a:solidFill>
              </a:rPr>
              <a:t>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WSJ feature article</a:t>
            </a:r>
            <a:r>
              <a:rPr lang="en-US" dirty="0">
                <a:solidFill>
                  <a:schemeClr val="dk1"/>
                </a:solidFill>
              </a:rPr>
              <a:t> and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New York Times report</a:t>
            </a:r>
            <a:r>
              <a:rPr lang="en-US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dk1"/>
                </a:solidFill>
              </a:rPr>
              <a:t>SafeCast’s</a:t>
            </a:r>
            <a:r>
              <a:rPr lang="en-US" sz="1800" b="1" dirty="0" smtClean="0">
                <a:solidFill>
                  <a:schemeClr val="dk1"/>
                </a:solidFill>
              </a:rPr>
              <a:t> Proposals: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To </a:t>
            </a:r>
            <a:r>
              <a:rPr lang="en-US" sz="1800" dirty="0">
                <a:solidFill>
                  <a:schemeClr val="dk1"/>
                </a:solidFill>
              </a:rPr>
              <a:t>adhere to the CAP Code all advertising must contain metadata on </a:t>
            </a:r>
            <a:r>
              <a:rPr lang="en-US" sz="1800" i="1" dirty="0">
                <a:solidFill>
                  <a:schemeClr val="dk1"/>
                </a:solidFill>
              </a:rPr>
              <a:t>Ownership, Provenance and Product Placement </a:t>
            </a:r>
            <a:r>
              <a:rPr lang="en-US" sz="1800" dirty="0">
                <a:solidFill>
                  <a:schemeClr val="dk1"/>
                </a:solidFill>
              </a:rPr>
              <a:t>so that it can be filtered away for child protection purposes using the provisions of Section 104 of Digital Economy Act </a:t>
            </a:r>
            <a:r>
              <a:rPr lang="en-US" sz="1800" dirty="0" smtClean="0">
                <a:solidFill>
                  <a:schemeClr val="dk1"/>
                </a:solidFill>
              </a:rPr>
              <a:t>2017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To enable lightweight content filtering without censorship all content (including advertising) should contain </a:t>
            </a:r>
            <a:r>
              <a:rPr lang="en-US" dirty="0" err="1" smtClean="0">
                <a:solidFill>
                  <a:schemeClr val="dk1"/>
                </a:solidFill>
              </a:rPr>
              <a:t>SafeCast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HeadCodes</a:t>
            </a:r>
            <a:r>
              <a:rPr lang="en-US" dirty="0" smtClean="0">
                <a:solidFill>
                  <a:schemeClr val="dk1"/>
                </a:solidFill>
              </a:rPr>
              <a:t> to enable open standards based lightweight filtering for child protection purposes 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	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5" name="Google Shape;12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250" y="274712"/>
            <a:ext cx="1802814" cy="11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06097"/>
            <a:ext cx="7408333" cy="21764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Metadata label within an open standard enables lightweight filtering for child protection</a:t>
            </a:r>
          </a:p>
          <a:p>
            <a:pPr lvl="1"/>
            <a:r>
              <a:rPr lang="en-US" dirty="0" smtClean="0"/>
              <a:t>Protects the family friendly internet in the UK and EU </a:t>
            </a:r>
          </a:p>
          <a:p>
            <a:r>
              <a:rPr lang="en-US" dirty="0" smtClean="0"/>
              <a:t>Can be implemented nationally in accordance with digital sovereignty requirements of nation states</a:t>
            </a:r>
          </a:p>
          <a:p>
            <a:r>
              <a:rPr lang="en-US" dirty="0" smtClean="0"/>
              <a:t>Saves EDDI members from becoming global censors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Reinstating family friendly filters post </a:t>
            </a:r>
            <a:r>
              <a:rPr lang="en-US" dirty="0" err="1" smtClean="0"/>
              <a:t>DoH</a:t>
            </a:r>
            <a:r>
              <a:rPr lang="en-US" dirty="0" smtClean="0"/>
              <a:t> and DoT</a:t>
            </a:r>
            <a:endParaRPr lang="en-US" dirty="0"/>
          </a:p>
        </p:txBody>
      </p:sp>
      <p:pic>
        <p:nvPicPr>
          <p:cNvPr id="4" name="Picture 3" descr="SafeCast Basic DoH SafeCast Network Diagram #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674"/>
            <a:ext cx="9144000" cy="2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6435770" cy="3450696"/>
          </a:xfrm>
        </p:spPr>
        <p:txBody>
          <a:bodyPr/>
          <a:lstStyle/>
          <a:p>
            <a:r>
              <a:rPr lang="en-US" dirty="0" smtClean="0"/>
              <a:t>Allows nation states to </a:t>
            </a:r>
            <a:r>
              <a:rPr lang="en-US" dirty="0" err="1" smtClean="0"/>
              <a:t>harmonise</a:t>
            </a:r>
            <a:r>
              <a:rPr lang="en-US" dirty="0" smtClean="0"/>
              <a:t> technical issues in a consensual manner through the use of interoperable standards as a proxy for legislation with local variations</a:t>
            </a:r>
          </a:p>
          <a:p>
            <a:r>
              <a:rPr lang="en-US" dirty="0" smtClean="0"/>
              <a:t>Removes friction from trade</a:t>
            </a:r>
          </a:p>
          <a:p>
            <a:r>
              <a:rPr lang="en-US" dirty="0" smtClean="0"/>
              <a:t>Increases the volume of trade  </a:t>
            </a:r>
          </a:p>
          <a:p>
            <a:r>
              <a:rPr lang="en-US" dirty="0" smtClean="0"/>
              <a:t>Improves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Sovereignty</a:t>
            </a:r>
            <a:endParaRPr lang="en-US" dirty="0"/>
          </a:p>
        </p:txBody>
      </p:sp>
      <p:pic>
        <p:nvPicPr>
          <p:cNvPr id="5" name="Picture 4" descr="220px-John_Postgate_Cr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50" y="3680911"/>
            <a:ext cx="2168650" cy="26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16" y="2116525"/>
            <a:ext cx="4005960" cy="38071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Harmed by content on the internet</a:t>
            </a:r>
          </a:p>
          <a:p>
            <a:pPr lvl="2"/>
            <a:r>
              <a:rPr lang="en-US" dirty="0" smtClean="0"/>
              <a:t>Viewing the content causes the harm to the viewer</a:t>
            </a:r>
          </a:p>
          <a:p>
            <a:pPr lvl="1"/>
            <a:r>
              <a:rPr lang="en-US" dirty="0" smtClean="0"/>
              <a:t>Harmed by activities on the internet</a:t>
            </a:r>
          </a:p>
          <a:p>
            <a:pPr lvl="2"/>
            <a:r>
              <a:rPr lang="en-US" dirty="0" smtClean="0"/>
              <a:t>Child abduction, co-ordination of criminal activities, criminal conspiracies, organised crime, terrorism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Harms</a:t>
            </a:r>
            <a:endParaRPr lang="en-US" dirty="0"/>
          </a:p>
        </p:txBody>
      </p:sp>
      <p:pic>
        <p:nvPicPr>
          <p:cNvPr id="4" name="Shape 262" descr="dcms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82592" y="2473476"/>
            <a:ext cx="1010811" cy="100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66" descr="Image result for of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114" y="2517643"/>
            <a:ext cx="855686" cy="96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659" y="2664879"/>
            <a:ext cx="593000" cy="50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0737" y="4437561"/>
            <a:ext cx="1199922" cy="45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7072" y="3244853"/>
            <a:ext cx="1703941" cy="74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814" y="5162429"/>
            <a:ext cx="1391845" cy="1391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00" y="4754401"/>
            <a:ext cx="1513860" cy="11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8" y="2675467"/>
            <a:ext cx="6748700" cy="3450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r>
              <a:rPr lang="en-GB" dirty="0">
                <a:solidFill>
                  <a:schemeClr val="dk1"/>
                </a:solidFill>
              </a:rPr>
              <a:t>Early 1990s - W3C draws up metadata standard to protect children </a:t>
            </a:r>
            <a:r>
              <a:rPr lang="mr-IN" dirty="0" smtClean="0">
                <a:solidFill>
                  <a:schemeClr val="dk1"/>
                </a:solidFill>
              </a:rPr>
              <a:t>–</a:t>
            </a:r>
            <a:r>
              <a:rPr lang="en-GB" dirty="0" smtClean="0">
                <a:solidFill>
                  <a:schemeClr val="dk1"/>
                </a:solidFill>
              </a:rPr>
              <a:t> PICS</a:t>
            </a:r>
          </a:p>
          <a:p>
            <a:r>
              <a:rPr lang="en-GB" dirty="0"/>
              <a:t>1999 PICS superseded by </a:t>
            </a:r>
            <a:r>
              <a:rPr lang="en-GB" dirty="0">
                <a:solidFill>
                  <a:schemeClr val="dk1"/>
                </a:solidFill>
                <a:highlight>
                  <a:srgbClr val="FFFFFF"/>
                </a:highlight>
              </a:rPr>
              <a:t>the Protocol for Web Description Resources (</a:t>
            </a:r>
            <a:r>
              <a:rPr lang="en-GB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POWDER</a:t>
            </a:r>
            <a:r>
              <a:rPr lang="en-GB" dirty="0" smtClean="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Far too complicated - tried to integrate search engine capabilities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Commercial cost - implementations around $40 per device per child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Serious censorship issues - with no consensus on usage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Database design issues - separated content from its labels though pointers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Quality marks incorporated - in competition with professional content reviewers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sz="1600" dirty="0"/>
              <a:t>Thus becomes the tool of ‘</a:t>
            </a:r>
            <a:r>
              <a:rPr lang="en-GB" sz="1600" i="1" dirty="0" err="1"/>
              <a:t>astroturfers</a:t>
            </a:r>
            <a:r>
              <a:rPr lang="en-GB" sz="1600" dirty="0"/>
              <a:t>’ and SEOs</a:t>
            </a:r>
          </a:p>
          <a:p>
            <a:pPr marL="457200" lvl="0" indent="-317500">
              <a:spcBef>
                <a:spcPts val="0"/>
              </a:spcBef>
              <a:buSzPts val="1400"/>
              <a:buChar char="●"/>
            </a:pPr>
            <a:r>
              <a:rPr lang="en-GB" sz="1600" dirty="0"/>
              <a:t>PICS and POWDER abandoned around 2008</a:t>
            </a:r>
          </a:p>
          <a:p>
            <a:endParaRPr lang="en-GB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W3C and protecting children from inappropriate content </a:t>
            </a:r>
            <a:endParaRPr lang="en-US" dirty="0"/>
          </a:p>
        </p:txBody>
      </p:sp>
      <p:pic>
        <p:nvPicPr>
          <p:cNvPr id="6" name="Google Shape;2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709" y="2675467"/>
            <a:ext cx="657225" cy="142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32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616" y="2116525"/>
            <a:ext cx="3821882" cy="380718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AVMS-D Regulations -  in force from 1 Nov 2020</a:t>
            </a:r>
          </a:p>
          <a:p>
            <a:pPr lvl="1"/>
            <a:r>
              <a:rPr lang="en-US" dirty="0" smtClean="0"/>
              <a:t>The Age Appropriate Design Code from 1 Apr 2021</a:t>
            </a:r>
          </a:p>
          <a:p>
            <a:pPr lvl="1"/>
            <a:r>
              <a:rPr lang="en-US" dirty="0" smtClean="0"/>
              <a:t>The Online Harms Bill </a:t>
            </a:r>
            <a:r>
              <a:rPr lang="mr-IN" dirty="0" smtClean="0"/>
              <a:t>–</a:t>
            </a:r>
            <a:r>
              <a:rPr lang="en-US" dirty="0" smtClean="0"/>
              <a:t> on its way </a:t>
            </a:r>
            <a:r>
              <a:rPr lang="mr-IN" dirty="0" smtClean="0"/>
              <a:t>…</a:t>
            </a:r>
            <a:r>
              <a:rPr lang="en-GB" dirty="0" smtClean="0"/>
              <a:t> late 2021</a:t>
            </a:r>
          </a:p>
          <a:p>
            <a:pPr lvl="1"/>
            <a:r>
              <a:rPr lang="en-GB" dirty="0" smtClean="0"/>
              <a:t>The EC Digital Services Act </a:t>
            </a:r>
            <a:r>
              <a:rPr lang="mr-IN" dirty="0" smtClean="0"/>
              <a:t>–</a:t>
            </a:r>
            <a:r>
              <a:rPr lang="en-GB" dirty="0" smtClean="0"/>
              <a:t> at an early stage of consideration </a:t>
            </a:r>
            <a:r>
              <a:rPr lang="mr-IN" dirty="0" smtClean="0"/>
              <a:t>–</a:t>
            </a:r>
            <a:r>
              <a:rPr lang="en-GB" dirty="0" smtClean="0"/>
              <a:t> 2024?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 and EU Online Harms legislation</a:t>
            </a:r>
            <a:endParaRPr lang="en-US" dirty="0"/>
          </a:p>
        </p:txBody>
      </p:sp>
      <p:pic>
        <p:nvPicPr>
          <p:cNvPr id="5" name="Shape 262" descr="dcms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040" y="2620712"/>
            <a:ext cx="1010811" cy="100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66" descr="Image result for of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971" y="2664879"/>
            <a:ext cx="855686" cy="96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782" y="3861176"/>
            <a:ext cx="593000" cy="50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615" y="4880599"/>
            <a:ext cx="762850" cy="53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6119" y="4558869"/>
            <a:ext cx="1276225" cy="117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2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Children and vulnerable people need protection from being harmed by content on the internet</a:t>
            </a:r>
          </a:p>
          <a:p>
            <a:pPr lvl="1"/>
            <a:r>
              <a:rPr lang="en-US" dirty="0" smtClean="0"/>
              <a:t>Without censorship</a:t>
            </a:r>
          </a:p>
          <a:p>
            <a:r>
              <a:rPr lang="en-US" dirty="0" smtClean="0"/>
              <a:t>W3C can help make this happen</a:t>
            </a:r>
          </a:p>
          <a:p>
            <a:pPr lvl="1"/>
            <a:r>
              <a:rPr lang="en-US" dirty="0" smtClean="0"/>
              <a:t>Within months not years</a:t>
            </a:r>
          </a:p>
          <a:p>
            <a:pPr lvl="1"/>
            <a:r>
              <a:rPr lang="en-US" dirty="0" smtClean="0"/>
              <a:t>Using open standards</a:t>
            </a:r>
          </a:p>
          <a:p>
            <a:r>
              <a:rPr lang="en-US" dirty="0" smtClean="0"/>
              <a:t>What groups and forums do the W3C have to support</a:t>
            </a:r>
          </a:p>
          <a:p>
            <a:pPr lvl="1"/>
            <a:r>
              <a:rPr lang="en-US" dirty="0" smtClean="0"/>
              <a:t>the EU revised AVMS-D ?</a:t>
            </a:r>
          </a:p>
          <a:p>
            <a:pPr lvl="1"/>
            <a:r>
              <a:rPr lang="en-US" sz="2200" dirty="0" smtClean="0"/>
              <a:t>family friendly filters for parents?</a:t>
            </a:r>
          </a:p>
          <a:p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5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095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Legislation runs behind technological change</a:t>
            </a:r>
          </a:p>
          <a:p>
            <a:r>
              <a:rPr lang="en-US" dirty="0" smtClean="0"/>
              <a:t>EU- AVMS-D 2010</a:t>
            </a:r>
          </a:p>
          <a:p>
            <a:pPr lvl="1"/>
            <a:r>
              <a:rPr lang="en-US" dirty="0" smtClean="0"/>
              <a:t>Broadcast TV highly regulated</a:t>
            </a:r>
          </a:p>
          <a:p>
            <a:pPr lvl="1"/>
            <a:r>
              <a:rPr lang="en-US" dirty="0"/>
              <a:t>Content which ‘</a:t>
            </a:r>
            <a:r>
              <a:rPr lang="en-US" i="1" dirty="0"/>
              <a:t>might harm a child</a:t>
            </a:r>
            <a:r>
              <a:rPr lang="en-US" dirty="0"/>
              <a:t>’ </a:t>
            </a:r>
            <a:r>
              <a:rPr lang="en-US" b="1" dirty="0" smtClean="0"/>
              <a:t>banned</a:t>
            </a:r>
          </a:p>
          <a:p>
            <a:pPr lvl="1"/>
            <a:r>
              <a:rPr lang="en-US" dirty="0" smtClean="0"/>
              <a:t>On-demand video lightly regulated</a:t>
            </a:r>
          </a:p>
          <a:p>
            <a:pPr lvl="2"/>
            <a:r>
              <a:rPr lang="en-US" dirty="0" smtClean="0"/>
              <a:t>Content which ‘</a:t>
            </a:r>
            <a:r>
              <a:rPr lang="en-US" i="1" dirty="0" smtClean="0"/>
              <a:t>might harm a child</a:t>
            </a:r>
            <a:r>
              <a:rPr lang="en-US" dirty="0" smtClean="0"/>
              <a:t>’ </a:t>
            </a:r>
            <a:r>
              <a:rPr lang="en-US" b="1" dirty="0" smtClean="0"/>
              <a:t>permitted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here</a:t>
            </a:r>
            <a:endParaRPr lang="en-US" dirty="0"/>
          </a:p>
        </p:txBody>
      </p:sp>
      <p:pic>
        <p:nvPicPr>
          <p:cNvPr id="4" name="Picture 3" descr="256px-Europe_countri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064934"/>
            <a:ext cx="3251200" cy="2108200"/>
          </a:xfrm>
          <a:prstGeom prst="rect">
            <a:avLst/>
          </a:prstGeom>
        </p:spPr>
      </p:pic>
      <p:pic>
        <p:nvPicPr>
          <p:cNvPr id="5" name="Picture 4" descr="facebook-1183710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55" y="5173134"/>
            <a:ext cx="632355" cy="1218997"/>
          </a:xfrm>
          <a:prstGeom prst="rect">
            <a:avLst/>
          </a:prstGeom>
        </p:spPr>
      </p:pic>
      <p:pic>
        <p:nvPicPr>
          <p:cNvPr id="6" name="Picture 5" descr="youtube-1183722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600" y="5173134"/>
            <a:ext cx="632355" cy="1218997"/>
          </a:xfrm>
          <a:prstGeom prst="rect">
            <a:avLst/>
          </a:prstGeom>
        </p:spPr>
      </p:pic>
      <p:pic>
        <p:nvPicPr>
          <p:cNvPr id="8" name="Picture 7" descr="TikTok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7" y="5173134"/>
            <a:ext cx="603767" cy="1218997"/>
          </a:xfrm>
          <a:prstGeom prst="rect">
            <a:avLst/>
          </a:prstGeom>
        </p:spPr>
      </p:pic>
      <p:pic>
        <p:nvPicPr>
          <p:cNvPr id="9" name="Picture 8" descr="twitch-20-72197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10" y="5325006"/>
            <a:ext cx="801157" cy="8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9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590800"/>
            <a:ext cx="4724400" cy="3801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Revised EU</a:t>
            </a:r>
            <a:r>
              <a:rPr lang="en-US" dirty="0" smtClean="0"/>
              <a:t>- AVMS-D </a:t>
            </a:r>
            <a:r>
              <a:rPr lang="en-US" dirty="0" smtClean="0"/>
              <a:t>2018</a:t>
            </a:r>
            <a:endParaRPr lang="en-US" dirty="0" smtClean="0"/>
          </a:p>
          <a:p>
            <a:pPr lvl="1"/>
            <a:r>
              <a:rPr lang="en-US" dirty="0" smtClean="0"/>
              <a:t>Same standard for Broadcast TV </a:t>
            </a:r>
            <a:r>
              <a:rPr lang="en-US" dirty="0" smtClean="0"/>
              <a:t>and On-Demand video</a:t>
            </a:r>
            <a:endParaRPr lang="en-US" dirty="0" smtClean="0"/>
          </a:p>
          <a:p>
            <a:pPr lvl="1"/>
            <a:r>
              <a:rPr lang="en-US" dirty="0" smtClean="0"/>
              <a:t>Content which ‘</a:t>
            </a:r>
            <a:r>
              <a:rPr lang="en-US" i="1" dirty="0" smtClean="0"/>
              <a:t>might harm a child</a:t>
            </a:r>
            <a:r>
              <a:rPr lang="en-US" dirty="0" smtClean="0"/>
              <a:t>’ </a:t>
            </a:r>
            <a:r>
              <a:rPr lang="en-US" b="1" dirty="0" smtClean="0"/>
              <a:t>banned </a:t>
            </a:r>
            <a:r>
              <a:rPr lang="en-US" dirty="0" smtClean="0"/>
              <a:t>on both</a:t>
            </a:r>
            <a:endParaRPr lang="en-US" b="1" dirty="0" smtClean="0"/>
          </a:p>
          <a:p>
            <a:r>
              <a:rPr lang="en-US" dirty="0" smtClean="0"/>
              <a:t>Pan EU-directive</a:t>
            </a:r>
          </a:p>
          <a:p>
            <a:pPr lvl="1"/>
            <a:r>
              <a:rPr lang="en-US" dirty="0" smtClean="0"/>
              <a:t>Mandated to be in force in EU27 and the UK by 19 Sept 2020 at latest</a:t>
            </a:r>
          </a:p>
          <a:p>
            <a:pPr lvl="1"/>
            <a:r>
              <a:rPr lang="en-US" dirty="0" smtClean="0"/>
              <a:t>Then </a:t>
            </a:r>
            <a:r>
              <a:rPr lang="mr-IN" dirty="0" smtClean="0"/>
              <a:t>…</a:t>
            </a: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Revised AVMS-D</a:t>
            </a:r>
            <a:endParaRPr lang="en-US" dirty="0"/>
          </a:p>
        </p:txBody>
      </p:sp>
      <p:pic>
        <p:nvPicPr>
          <p:cNvPr id="4" name="Picture 3" descr="256px-Europe_countri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064934"/>
            <a:ext cx="3251200" cy="2108200"/>
          </a:xfrm>
          <a:prstGeom prst="rect">
            <a:avLst/>
          </a:prstGeom>
        </p:spPr>
      </p:pic>
      <p:pic>
        <p:nvPicPr>
          <p:cNvPr id="5" name="Picture 4" descr="facebook-1183710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55" y="5173134"/>
            <a:ext cx="632355" cy="1218997"/>
          </a:xfrm>
          <a:prstGeom prst="rect">
            <a:avLst/>
          </a:prstGeom>
        </p:spPr>
      </p:pic>
      <p:pic>
        <p:nvPicPr>
          <p:cNvPr id="6" name="Picture 5" descr="youtube-1183722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600" y="5173134"/>
            <a:ext cx="632355" cy="1218997"/>
          </a:xfrm>
          <a:prstGeom prst="rect">
            <a:avLst/>
          </a:prstGeom>
        </p:spPr>
      </p:pic>
      <p:pic>
        <p:nvPicPr>
          <p:cNvPr id="8" name="Picture 7" descr="TikTok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7" y="5173134"/>
            <a:ext cx="603767" cy="1218997"/>
          </a:xfrm>
          <a:prstGeom prst="rect">
            <a:avLst/>
          </a:prstGeom>
        </p:spPr>
      </p:pic>
      <p:pic>
        <p:nvPicPr>
          <p:cNvPr id="9" name="Picture 8" descr="twitch-20-72197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10" y="5325006"/>
            <a:ext cx="801157" cy="801157"/>
          </a:xfrm>
          <a:prstGeom prst="rect">
            <a:avLst/>
          </a:prstGeom>
        </p:spPr>
      </p:pic>
      <p:pic>
        <p:nvPicPr>
          <p:cNvPr id="7" name="Picture 6" descr="virus_OnqwVO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10" y="863600"/>
            <a:ext cx="8661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999"/>
            <a:ext cx="5774268" cy="3840163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sz="2000" b="1" dirty="0" smtClean="0"/>
              <a:t>Audio Visual Media Services </a:t>
            </a:r>
            <a:r>
              <a:rPr lang="en-US" sz="2000" b="1" dirty="0"/>
              <a:t>Regulations </a:t>
            </a:r>
            <a:r>
              <a:rPr lang="en-US" sz="2000" b="1" dirty="0" smtClean="0"/>
              <a:t>2020</a:t>
            </a:r>
          </a:p>
          <a:p>
            <a:pPr lvl="1"/>
            <a:r>
              <a:rPr lang="en-US" dirty="0" smtClean="0"/>
              <a:t>Content </a:t>
            </a:r>
            <a:r>
              <a:rPr lang="en-US" dirty="0"/>
              <a:t>which ‘</a:t>
            </a:r>
            <a:r>
              <a:rPr lang="en-US" i="1" dirty="0"/>
              <a:t>might harm a child</a:t>
            </a:r>
            <a:r>
              <a:rPr lang="en-US" dirty="0"/>
              <a:t>’ </a:t>
            </a:r>
            <a:r>
              <a:rPr lang="en-US" b="1" dirty="0" smtClean="0"/>
              <a:t>banned </a:t>
            </a:r>
            <a:r>
              <a:rPr lang="en-US" dirty="0" smtClean="0"/>
              <a:t>on both Broadcast TV and On-Demand video</a:t>
            </a:r>
            <a:endParaRPr lang="en-US" dirty="0" smtClean="0"/>
          </a:p>
          <a:p>
            <a:pPr lvl="1"/>
            <a:r>
              <a:rPr lang="en-US" dirty="0" smtClean="0"/>
              <a:t>AVMS </a:t>
            </a:r>
            <a:r>
              <a:rPr lang="en-US" dirty="0" err="1" smtClean="0"/>
              <a:t>Regs</a:t>
            </a:r>
            <a:r>
              <a:rPr lang="en-US" dirty="0" smtClean="0"/>
              <a:t>. in force from 1 Nov 2020</a:t>
            </a:r>
          </a:p>
          <a:p>
            <a:pPr lvl="1"/>
            <a:r>
              <a:rPr lang="en-US" dirty="0" smtClean="0"/>
              <a:t>But not to be implemented prior to 1 April 2021 </a:t>
            </a:r>
          </a:p>
          <a:p>
            <a:pPr lvl="1"/>
            <a:r>
              <a:rPr lang="en-US" dirty="0" err="1" smtClean="0"/>
              <a:t>Ofcom’s</a:t>
            </a:r>
            <a:r>
              <a:rPr lang="en-US" dirty="0" smtClean="0"/>
              <a:t> VSP consultation on Online Harms closed on 24 Sept 2020 </a:t>
            </a:r>
            <a:endParaRPr lang="en-GB" dirty="0"/>
          </a:p>
          <a:p>
            <a:pPr lvl="2"/>
            <a:r>
              <a:rPr lang="en-US" dirty="0" err="1" smtClean="0"/>
              <a:t>Ofcom’s</a:t>
            </a:r>
            <a:r>
              <a:rPr lang="en-US" dirty="0" smtClean="0"/>
              <a:t> Report awaited</a:t>
            </a:r>
          </a:p>
          <a:p>
            <a:pPr lvl="1"/>
            <a:endParaRPr lang="en-US" dirty="0" smtClean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 and Online Harms</a:t>
            </a:r>
            <a:endParaRPr lang="en-US" dirty="0"/>
          </a:p>
        </p:txBody>
      </p:sp>
      <p:pic>
        <p:nvPicPr>
          <p:cNvPr id="4" name="Picture 3" descr="uk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2844798"/>
            <a:ext cx="2294569" cy="2675467"/>
          </a:xfrm>
          <a:prstGeom prst="rect">
            <a:avLst/>
          </a:prstGeom>
        </p:spPr>
      </p:pic>
      <p:pic>
        <p:nvPicPr>
          <p:cNvPr id="6" name="Picture 5" descr="Ofcom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0" y="5694362"/>
            <a:ext cx="185764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1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5898</TotalTime>
  <Words>2075</Words>
  <Application>Microsoft Macintosh PowerPoint</Application>
  <PresentationFormat>On-screen Show (4:3)</PresentationFormat>
  <Paragraphs>333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Online Harms</vt:lpstr>
      <vt:lpstr>Alistair Kelman</vt:lpstr>
      <vt:lpstr>Online Harms</vt:lpstr>
      <vt:lpstr>W3C and protecting children from inappropriate content </vt:lpstr>
      <vt:lpstr>UK and EU Online Harms legislation</vt:lpstr>
      <vt:lpstr>Introduction</vt:lpstr>
      <vt:lpstr>How we got here</vt:lpstr>
      <vt:lpstr>The Revised AVMS-D</vt:lpstr>
      <vt:lpstr>The UK and Online Harms</vt:lpstr>
      <vt:lpstr>Video Sharing Platforms and the UK Regulations</vt:lpstr>
      <vt:lpstr>How VSPs remove harmful content and advertising</vt:lpstr>
      <vt:lpstr>Family Friendly Filters</vt:lpstr>
      <vt:lpstr>IETF - DoH and DoT</vt:lpstr>
      <vt:lpstr>Laws and Practices</vt:lpstr>
      <vt:lpstr>A way that the W3C could help</vt:lpstr>
      <vt:lpstr>SafeCast and child protection</vt:lpstr>
      <vt:lpstr>PowerPoint Presentation</vt:lpstr>
      <vt:lpstr>PowerPoint Presentation</vt:lpstr>
      <vt:lpstr>SafeCast and child protection</vt:lpstr>
      <vt:lpstr> SafeCast’s Spectrum</vt:lpstr>
      <vt:lpstr>SafeCast and child protection</vt:lpstr>
      <vt:lpstr>SafeCast and the </vt:lpstr>
      <vt:lpstr>SafeCast and the </vt:lpstr>
      <vt:lpstr>The Digital Object Identifer system TSP 2121 and ISO 26324</vt:lpstr>
      <vt:lpstr>Age Appropriate Design Code                                                                     in  force from April 2021</vt:lpstr>
      <vt:lpstr>Reinstating family friendly filters post DoH and DoT</vt:lpstr>
      <vt:lpstr>Digital Sovereignty</vt:lpstr>
    </vt:vector>
  </TitlesOfParts>
  <Manager/>
  <Company>SafeCast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Harms</dc:title>
  <dc:subject>Online Harms - A European and UK perspective</dc:subject>
  <dc:creator>Alistair Kelman</dc:creator>
  <cp:keywords/>
  <dc:description>Prepared for James and designed to be viewed as a presentation - </dc:description>
  <cp:lastModifiedBy>Alistair Kelman</cp:lastModifiedBy>
  <cp:revision>76</cp:revision>
  <dcterms:created xsi:type="dcterms:W3CDTF">2020-10-19T09:36:26Z</dcterms:created>
  <dcterms:modified xsi:type="dcterms:W3CDTF">2020-10-23T12:36:35Z</dcterms:modified>
  <cp:category/>
</cp:coreProperties>
</file>