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m25xg7JHfJ/Q79aPn6rr5ODJU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ab9aadea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84ab9aade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- purpose of this meeting/goals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- introduce each other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- explore using google cloud for this KG project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- other ideas for collaborations on COVID-19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ab9aad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- walk through stack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- The step between ‘COVID-19 knowledge graph’ and ‘Embeddings’ will require a lot of compute to optimize hyperparameters for each experiment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- One “run” - order of 1 week CPU time for kg-covid-19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- To optimize hyperparameters using Guassian process: 1000s of runs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- Optimize for different experiments (drugs to all diseases, drugs to viral infections, drugs to ARDS)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- Tens of optimization runs? 1 for each experiment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g84ab9aade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6f023904e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6f023904e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6f023904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6f023904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3.jpg"/><Relationship Id="rId7" Type="http://schemas.openxmlformats.org/officeDocument/2006/relationships/image" Target="../media/image2.jpg"/><Relationship Id="rId8" Type="http://schemas.openxmlformats.org/officeDocument/2006/relationships/hyperlink" Target="https://www.biorxiv.org/content/10.1101/2020.03.22.002386v1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github.com/NCATS-Tangerine/kgx" TargetMode="External"/><Relationship Id="rId9" Type="http://schemas.openxmlformats.org/officeDocument/2006/relationships/hyperlink" Target="http://www.covidscholar.com/" TargetMode="External"/><Relationship Id="rId5" Type="http://schemas.openxmlformats.org/officeDocument/2006/relationships/hyperlink" Target="https://github.com/Knowledge-Graph-Hub/kg-covid-19" TargetMode="External"/><Relationship Id="rId6" Type="http://schemas.openxmlformats.org/officeDocument/2006/relationships/hyperlink" Target="https://github.com/NCATS-Tangerine/kgx" TargetMode="External"/><Relationship Id="rId7" Type="http://schemas.openxmlformats.org/officeDocument/2006/relationships/hyperlink" Target="http://www.covidscholar.com/" TargetMode="External"/><Relationship Id="rId8" Type="http://schemas.openxmlformats.org/officeDocument/2006/relationships/hyperlink" Target="http://www.covidscholar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Knowledge-Graph-Hub/kg-covid-19/wiki" TargetMode="External"/><Relationship Id="rId4" Type="http://schemas.openxmlformats.org/officeDocument/2006/relationships/hyperlink" Target="https://github.com/Knowledge-Graph-Hub/kg-covid-19/wiki" TargetMode="External"/><Relationship Id="rId5" Type="http://schemas.openxmlformats.org/officeDocument/2006/relationships/hyperlink" Target="https://github.com/Knowledge-Graph-Hub/kg-covid-19" TargetMode="External"/><Relationship Id="rId6" Type="http://schemas.openxmlformats.org/officeDocument/2006/relationships/hyperlink" Target="https://github.com/Knowledge-Graph-Hub/kg-covid-19/wiki#Download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www.covidscholar.com/" TargetMode="External"/><Relationship Id="rId10" Type="http://schemas.openxmlformats.org/officeDocument/2006/relationships/hyperlink" Target="https://github.com/Knowledge-Graph-Hub/kg-covid-19" TargetMode="External"/><Relationship Id="rId12" Type="http://schemas.openxmlformats.org/officeDocument/2006/relationships/hyperlink" Target="https://github.com/monarch-initiative/embigg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github.com/NCATS-Tangerine/kgx" TargetMode="External"/><Relationship Id="rId9" Type="http://schemas.openxmlformats.org/officeDocument/2006/relationships/hyperlink" Target="http://www.covidscholar.com/" TargetMode="External"/><Relationship Id="rId5" Type="http://schemas.openxmlformats.org/officeDocument/2006/relationships/hyperlink" Target="https://github.com/monarch-initiative/N2V" TargetMode="External"/><Relationship Id="rId6" Type="http://schemas.openxmlformats.org/officeDocument/2006/relationships/hyperlink" Target="https://github.com/LucaCappelletti94/gaussian_process" TargetMode="External"/><Relationship Id="rId7" Type="http://schemas.openxmlformats.org/officeDocument/2006/relationships/hyperlink" Target="https://github.com/LucaCappelletti94/gaussian_process" TargetMode="External"/><Relationship Id="rId8" Type="http://schemas.openxmlformats.org/officeDocument/2006/relationships/hyperlink" Target="https://github.com/monarch-initiative/N2V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84ab9aadea_0_204"/>
          <p:cNvPicPr preferRelativeResize="0"/>
          <p:nvPr/>
        </p:nvPicPr>
        <p:blipFill rotWithShape="1">
          <a:blip r:embed="rId3">
            <a:alphaModFix/>
          </a:blip>
          <a:srcRect b="78275" l="0" r="0" t="1122"/>
          <a:stretch/>
        </p:blipFill>
        <p:spPr>
          <a:xfrm>
            <a:off x="0" y="-34975"/>
            <a:ext cx="12191999" cy="10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84ab9aadea_0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39863"/>
            <a:ext cx="4508349" cy="53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84ab9aadea_0_204"/>
          <p:cNvSpPr txBox="1"/>
          <p:nvPr>
            <p:ph type="title"/>
          </p:nvPr>
        </p:nvSpPr>
        <p:spPr>
          <a:xfrm>
            <a:off x="0" y="-34975"/>
            <a:ext cx="121920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solidFill>
                  <a:srgbClr val="F3F3F3"/>
                </a:solidFill>
                <a:latin typeface="Lucida Sans"/>
                <a:ea typeface="Lucida Sans"/>
                <a:cs typeface="Lucida Sans"/>
                <a:sym typeface="Lucida Sans"/>
              </a:rPr>
              <a:t>KG-COVID-19: a knowledge graph for COVID-19 response</a:t>
            </a:r>
            <a:endParaRPr b="1" sz="3200">
              <a:solidFill>
                <a:srgbClr val="F3F3F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" name="Google Shape;87;g84ab9aadea_0_204"/>
          <p:cNvSpPr txBox="1"/>
          <p:nvPr/>
        </p:nvSpPr>
        <p:spPr>
          <a:xfrm>
            <a:off x="4324925" y="1139825"/>
            <a:ext cx="6732900" cy="53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Who we are</a:t>
            </a:r>
            <a:r>
              <a:rPr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Team from Lawrence Berkeley National Laboratory, Monarch Initiative, and IDG</a:t>
            </a:r>
            <a:endParaRPr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•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Lightweight construction and maintenance of knowledge graphs for COVID-19 drug repurposing efforts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Interests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Annotation of molecular entities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knowledge derived from literature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Graph learning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g84ab9aadea_0_204"/>
          <p:cNvSpPr txBox="1"/>
          <p:nvPr/>
        </p:nvSpPr>
        <p:spPr>
          <a:xfrm>
            <a:off x="6099000" y="966400"/>
            <a:ext cx="69531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https://github.com/Knowledge-Graph-Hub/kg-covid-19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g84ab9aadea_0_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5979" y="1177100"/>
            <a:ext cx="1463600" cy="14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84ab9aadea_0_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85979" y="2739950"/>
            <a:ext cx="1463600" cy="14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84ab9aadea_0_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74828" y="4302825"/>
            <a:ext cx="1285900" cy="6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84ab9aadea_0_204"/>
          <p:cNvSpPr txBox="1"/>
          <p:nvPr/>
        </p:nvSpPr>
        <p:spPr>
          <a:xfrm>
            <a:off x="68725" y="6314150"/>
            <a:ext cx="4090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Gordon et 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8"/>
              </a:rPr>
              <a:t>https://www.biorxiv.org/content/10.1101/2020.03.22.002386v1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84ab9aadea_0_0"/>
          <p:cNvPicPr preferRelativeResize="0"/>
          <p:nvPr/>
        </p:nvPicPr>
        <p:blipFill rotWithShape="1">
          <a:blip r:embed="rId3">
            <a:alphaModFix/>
          </a:blip>
          <a:srcRect b="78275" l="0" r="0" t="1122"/>
          <a:stretch/>
        </p:blipFill>
        <p:spPr>
          <a:xfrm>
            <a:off x="0" y="-34975"/>
            <a:ext cx="12191999" cy="10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84ab9aadea_0_0"/>
          <p:cNvSpPr txBox="1"/>
          <p:nvPr/>
        </p:nvSpPr>
        <p:spPr>
          <a:xfrm>
            <a:off x="309300" y="3430500"/>
            <a:ext cx="41325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COVIDscholar.org</a:t>
            </a:r>
            <a:r>
              <a:rPr lang="en-US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NLP effort at LBL</a:t>
            </a:r>
            <a:endParaRPr sz="2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outgrowth of MATscholar.org</a:t>
            </a:r>
            <a:endParaRPr sz="2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better approach to corpus</a:t>
            </a:r>
            <a:endParaRPr sz="2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embedding applications</a:t>
            </a:r>
            <a:endParaRPr sz="2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84ab9aadea_0_0"/>
          <p:cNvSpPr txBox="1"/>
          <p:nvPr>
            <p:ph idx="4294967295" type="title"/>
          </p:nvPr>
        </p:nvSpPr>
        <p:spPr>
          <a:xfrm>
            <a:off x="0" y="-34975"/>
            <a:ext cx="121920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F3F3F3"/>
                </a:solidFill>
                <a:latin typeface="Lucida Sans"/>
                <a:ea typeface="Lucida Sans"/>
                <a:cs typeface="Lucida Sans"/>
                <a:sym typeface="Lucida Sans"/>
              </a:rPr>
              <a:t>Approach</a:t>
            </a:r>
            <a:endParaRPr b="1" sz="4000">
              <a:solidFill>
                <a:srgbClr val="F3F3F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0" name="Google Shape;100;g84ab9aadea_0_0"/>
          <p:cNvSpPr txBox="1"/>
          <p:nvPr/>
        </p:nvSpPr>
        <p:spPr>
          <a:xfrm>
            <a:off x="9179850" y="6518850"/>
            <a:ext cx="28329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https://github.com/NCATS-Tangerine/kgx</a:t>
            </a:r>
            <a:endParaRPr/>
          </a:p>
        </p:txBody>
      </p:sp>
      <p:sp>
        <p:nvSpPr>
          <p:cNvPr id="101" name="Google Shape;101;g84ab9aadea_0_0"/>
          <p:cNvSpPr txBox="1"/>
          <p:nvPr/>
        </p:nvSpPr>
        <p:spPr>
          <a:xfrm>
            <a:off x="0" y="994144"/>
            <a:ext cx="10853400" cy="25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•"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Lightweight, structured ingest pipeline for standardized data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•"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KGX tool for deduplication and merging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•"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Automated builds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•"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RDF/TTL download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http://kg-hub.berkeleybop.io/kg-covid-19.nt.gz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•"/>
            </a:pP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SPARQL endpoint if demand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2" name="Google Shape;102;g84ab9aadea_0_0"/>
          <p:cNvGrpSpPr/>
          <p:nvPr/>
        </p:nvGrpSpPr>
        <p:grpSpPr>
          <a:xfrm>
            <a:off x="5958525" y="1985875"/>
            <a:ext cx="6125454" cy="4713551"/>
            <a:chOff x="548325" y="233275"/>
            <a:chExt cx="6125454" cy="4713551"/>
          </a:xfrm>
        </p:grpSpPr>
        <p:grpSp>
          <p:nvGrpSpPr>
            <p:cNvPr id="103" name="Google Shape;103;g84ab9aadea_0_0"/>
            <p:cNvGrpSpPr/>
            <p:nvPr/>
          </p:nvGrpSpPr>
          <p:grpSpPr>
            <a:xfrm>
              <a:off x="2769122" y="749649"/>
              <a:ext cx="1120503" cy="389217"/>
              <a:chOff x="0" y="-11"/>
              <a:chExt cx="1120503" cy="438900"/>
            </a:xfrm>
          </p:grpSpPr>
          <p:sp>
            <p:nvSpPr>
              <p:cNvPr id="104" name="Google Shape;104;g84ab9aadea_0_0"/>
              <p:cNvSpPr/>
              <p:nvPr/>
            </p:nvSpPr>
            <p:spPr>
              <a:xfrm>
                <a:off x="0" y="0"/>
                <a:ext cx="1120500" cy="313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FEFEF"/>
                  </a:buClr>
                  <a:buSzPts val="1100"/>
                  <a:buFont typeface="Lucida Sans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EFEFE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105" name="Google Shape;105;g84ab9aadea_0_0"/>
              <p:cNvSpPr txBox="1"/>
              <p:nvPr/>
            </p:nvSpPr>
            <p:spPr>
              <a:xfrm>
                <a:off x="3" y="-11"/>
                <a:ext cx="1120500" cy="4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7A7"/>
                  </a:buClr>
                  <a:buSzPts val="1100"/>
                  <a:buFont typeface="Lucida Sans"/>
                  <a:buNone/>
                </a:pPr>
                <a:r>
                  <a:rPr b="1" i="0" lang="en-US" sz="1100" u="sng" cap="none" strike="noStrike">
                    <a:solidFill>
                      <a:srgbClr val="648673"/>
                    </a:solidFill>
                    <a:latin typeface="Lucida Sans"/>
                    <a:ea typeface="Lucida Sans"/>
                    <a:cs typeface="Lucida Sans"/>
                    <a:sym typeface="Lucida Sans"/>
                    <a:hlinkClick r:id="rId5"/>
                  </a:rPr>
                  <a:t>KG-COVID-19</a:t>
                </a:r>
                <a:endParaRPr b="1">
                  <a:solidFill>
                    <a:srgbClr val="648673"/>
                  </a:solidFill>
                </a:endParaRPr>
              </a:p>
            </p:txBody>
          </p:sp>
        </p:grpSp>
        <p:sp>
          <p:nvSpPr>
            <p:cNvPr id="106" name="Google Shape;106;g84ab9aadea_0_0"/>
            <p:cNvSpPr/>
            <p:nvPr/>
          </p:nvSpPr>
          <p:spPr>
            <a:xfrm>
              <a:off x="1113850" y="4047726"/>
              <a:ext cx="705300" cy="899100"/>
            </a:xfrm>
            <a:prstGeom prst="roundRect">
              <a:avLst>
                <a:gd fmla="val 16667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7" name="Google Shape;107;g84ab9aadea_0_0"/>
            <p:cNvCxnSpPr/>
            <p:nvPr/>
          </p:nvCxnSpPr>
          <p:spPr>
            <a:xfrm flipH="1" rot="10800000">
              <a:off x="4569176" y="4200850"/>
              <a:ext cx="819600" cy="48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8" name="Google Shape;108;g84ab9aadea_0_0"/>
            <p:cNvCxnSpPr/>
            <p:nvPr/>
          </p:nvCxnSpPr>
          <p:spPr>
            <a:xfrm>
              <a:off x="2352000" y="4168050"/>
              <a:ext cx="900300" cy="15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09" name="Google Shape;109;g84ab9aadea_0_0"/>
            <p:cNvSpPr txBox="1"/>
            <p:nvPr/>
          </p:nvSpPr>
          <p:spPr>
            <a:xfrm>
              <a:off x="1710550" y="233275"/>
              <a:ext cx="954000" cy="5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lang="en-US" sz="11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Public</a:t>
              </a:r>
              <a:endParaRPr b="1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COVID-19</a:t>
              </a:r>
              <a:endParaRPr b="1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lang="en-US" sz="11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data</a:t>
              </a:r>
              <a:endParaRPr b="1"/>
            </a:p>
          </p:txBody>
        </p:sp>
        <p:grpSp>
          <p:nvGrpSpPr>
            <p:cNvPr id="110" name="Google Shape;110;g84ab9aadea_0_0"/>
            <p:cNvGrpSpPr/>
            <p:nvPr/>
          </p:nvGrpSpPr>
          <p:grpSpPr>
            <a:xfrm>
              <a:off x="2924381" y="1073624"/>
              <a:ext cx="666000" cy="281950"/>
              <a:chOff x="0" y="0"/>
              <a:chExt cx="666000" cy="281950"/>
            </a:xfrm>
          </p:grpSpPr>
          <p:sp>
            <p:nvSpPr>
              <p:cNvPr id="111" name="Google Shape;111;g84ab9aadea_0_0"/>
              <p:cNvSpPr/>
              <p:nvPr/>
            </p:nvSpPr>
            <p:spPr>
              <a:xfrm>
                <a:off x="0" y="0"/>
                <a:ext cx="666000" cy="186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FEFEF"/>
                  </a:buClr>
                  <a:buSzPts val="1100"/>
                  <a:buFont typeface="Lucida Sans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EFEFE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112" name="Google Shape;112;g84ab9aadea_0_0"/>
              <p:cNvSpPr txBox="1"/>
              <p:nvPr/>
            </p:nvSpPr>
            <p:spPr>
              <a:xfrm>
                <a:off x="0" y="48250"/>
                <a:ext cx="666000" cy="23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7A7"/>
                  </a:buClr>
                  <a:buSzPts val="1100"/>
                  <a:buFont typeface="Lucida Sans"/>
                  <a:buNone/>
                </a:pPr>
                <a:r>
                  <a:rPr b="1" i="0" lang="en-US" sz="1100" u="sng" cap="none" strike="noStrike">
                    <a:solidFill>
                      <a:srgbClr val="648673"/>
                    </a:solidFill>
                    <a:latin typeface="Lucida Sans"/>
                    <a:ea typeface="Lucida Sans"/>
                    <a:cs typeface="Lucida Sans"/>
                    <a:sym typeface="Lucida Sans"/>
                    <a:hlinkClick r:id="rId6"/>
                  </a:rPr>
                  <a:t>KGX</a:t>
                </a:r>
                <a:endParaRPr b="1">
                  <a:solidFill>
                    <a:srgbClr val="648673"/>
                  </a:solidFill>
                </a:endParaRPr>
              </a:p>
            </p:txBody>
          </p:sp>
        </p:grpSp>
        <p:grpSp>
          <p:nvGrpSpPr>
            <p:cNvPr id="113" name="Google Shape;113;g84ab9aadea_0_0"/>
            <p:cNvGrpSpPr/>
            <p:nvPr/>
          </p:nvGrpSpPr>
          <p:grpSpPr>
            <a:xfrm>
              <a:off x="3849144" y="920435"/>
              <a:ext cx="1188513" cy="1147419"/>
              <a:chOff x="-1" y="0"/>
              <a:chExt cx="1188513" cy="1147419"/>
            </a:xfrm>
          </p:grpSpPr>
          <p:sp>
            <p:nvSpPr>
              <p:cNvPr id="114" name="Google Shape;114;g84ab9aadea_0_0"/>
              <p:cNvSpPr/>
              <p:nvPr/>
            </p:nvSpPr>
            <p:spPr>
              <a:xfrm>
                <a:off x="333671" y="0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g84ab9aadea_0_0"/>
              <p:cNvSpPr/>
              <p:nvPr/>
            </p:nvSpPr>
            <p:spPr>
              <a:xfrm>
                <a:off x="333671" y="323787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g84ab9aadea_0_0"/>
              <p:cNvSpPr/>
              <p:nvPr/>
            </p:nvSpPr>
            <p:spPr>
              <a:xfrm>
                <a:off x="333671" y="647577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g84ab9aadea_0_0"/>
              <p:cNvSpPr/>
              <p:nvPr/>
            </p:nvSpPr>
            <p:spPr>
              <a:xfrm>
                <a:off x="333671" y="971367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g84ab9aadea_0_0"/>
              <p:cNvSpPr/>
              <p:nvPr/>
            </p:nvSpPr>
            <p:spPr>
              <a:xfrm>
                <a:off x="667341" y="325933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g84ab9aadea_0_0"/>
              <p:cNvSpPr/>
              <p:nvPr/>
            </p:nvSpPr>
            <p:spPr>
              <a:xfrm>
                <a:off x="667341" y="649721"/>
                <a:ext cx="187500" cy="172800"/>
              </a:xfrm>
              <a:prstGeom prst="ellipse">
                <a:avLst/>
              </a:prstGeom>
              <a:solidFill>
                <a:srgbClr val="FF990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g84ab9aadea_0_0"/>
              <p:cNvSpPr/>
              <p:nvPr/>
            </p:nvSpPr>
            <p:spPr>
              <a:xfrm>
                <a:off x="667341" y="973511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g84ab9aadea_0_0"/>
              <p:cNvSpPr/>
              <p:nvPr/>
            </p:nvSpPr>
            <p:spPr>
              <a:xfrm>
                <a:off x="1001012" y="966566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g84ab9aadea_0_0"/>
              <p:cNvSpPr/>
              <p:nvPr/>
            </p:nvSpPr>
            <p:spPr>
              <a:xfrm>
                <a:off x="-1" y="323787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g84ab9aadea_0_0"/>
              <p:cNvSpPr/>
              <p:nvPr/>
            </p:nvSpPr>
            <p:spPr>
              <a:xfrm>
                <a:off x="-1" y="974619"/>
                <a:ext cx="187500" cy="172800"/>
              </a:xfrm>
              <a:prstGeom prst="ellipse">
                <a:avLst/>
              </a:prstGeom>
              <a:solidFill>
                <a:srgbClr val="FFAB40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4" name="Google Shape;124;g84ab9aadea_0_0"/>
              <p:cNvCxnSpPr/>
              <p:nvPr/>
            </p:nvCxnSpPr>
            <p:spPr>
              <a:xfrm>
                <a:off x="427426" y="172929"/>
                <a:ext cx="0" cy="15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5" name="Google Shape;125;g84ab9aadea_0_0"/>
              <p:cNvCxnSpPr/>
              <p:nvPr/>
            </p:nvCxnSpPr>
            <p:spPr>
              <a:xfrm>
                <a:off x="427426" y="496716"/>
                <a:ext cx="0" cy="15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g84ab9aadea_0_0"/>
              <p:cNvCxnSpPr/>
              <p:nvPr/>
            </p:nvCxnSpPr>
            <p:spPr>
              <a:xfrm>
                <a:off x="427426" y="820506"/>
                <a:ext cx="0" cy="15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7" name="Google Shape;127;g84ab9aadea_0_0"/>
              <p:cNvCxnSpPr/>
              <p:nvPr/>
            </p:nvCxnSpPr>
            <p:spPr>
              <a:xfrm>
                <a:off x="761096" y="822651"/>
                <a:ext cx="0" cy="15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8" name="Google Shape;128;g84ab9aadea_0_0"/>
              <p:cNvCxnSpPr/>
              <p:nvPr/>
            </p:nvCxnSpPr>
            <p:spPr>
              <a:xfrm>
                <a:off x="827390" y="797326"/>
                <a:ext cx="201000" cy="194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9" name="Google Shape;129;g84ab9aadea_0_0"/>
              <p:cNvCxnSpPr/>
              <p:nvPr/>
            </p:nvCxnSpPr>
            <p:spPr>
              <a:xfrm flipH="1">
                <a:off x="160132" y="795182"/>
                <a:ext cx="201000" cy="204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CCC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0" name="Google Shape;130;g84ab9aadea_0_0"/>
              <p:cNvCxnSpPr/>
              <p:nvPr/>
            </p:nvCxnSpPr>
            <p:spPr>
              <a:xfrm flipH="1">
                <a:off x="160132" y="147604"/>
                <a:ext cx="201000" cy="201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1" name="Google Shape;131;g84ab9aadea_0_0"/>
              <p:cNvCxnSpPr/>
              <p:nvPr/>
            </p:nvCxnSpPr>
            <p:spPr>
              <a:xfrm>
                <a:off x="493721" y="147604"/>
                <a:ext cx="201000" cy="20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2" name="Google Shape;132;g84ab9aadea_0_0"/>
              <p:cNvCxnSpPr/>
              <p:nvPr/>
            </p:nvCxnSpPr>
            <p:spPr>
              <a:xfrm>
                <a:off x="493721" y="471392"/>
                <a:ext cx="201000" cy="20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AD5B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33" name="Google Shape;133;g84ab9aadea_0_0"/>
            <p:cNvSpPr txBox="1"/>
            <p:nvPr/>
          </p:nvSpPr>
          <p:spPr>
            <a:xfrm>
              <a:off x="3684649" y="233275"/>
              <a:ext cx="1185900" cy="5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COVID-19</a:t>
              </a:r>
              <a:endParaRPr b="1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knowledge</a:t>
              </a:r>
              <a:endParaRPr b="1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graph</a:t>
              </a:r>
              <a:endParaRPr b="1"/>
            </a:p>
          </p:txBody>
        </p:sp>
        <p:grpSp>
          <p:nvGrpSpPr>
            <p:cNvPr id="134" name="Google Shape;134;g84ab9aadea_0_0"/>
            <p:cNvGrpSpPr/>
            <p:nvPr/>
          </p:nvGrpSpPr>
          <p:grpSpPr>
            <a:xfrm>
              <a:off x="1756439" y="927276"/>
              <a:ext cx="577583" cy="563995"/>
              <a:chOff x="-1" y="0"/>
              <a:chExt cx="516668" cy="493780"/>
            </a:xfrm>
          </p:grpSpPr>
          <p:sp>
            <p:nvSpPr>
              <p:cNvPr id="135" name="Google Shape;135;g84ab9aadea_0_0"/>
              <p:cNvSpPr/>
              <p:nvPr/>
            </p:nvSpPr>
            <p:spPr>
              <a:xfrm>
                <a:off x="145022" y="0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g84ab9aadea_0_0"/>
              <p:cNvSpPr/>
              <p:nvPr/>
            </p:nvSpPr>
            <p:spPr>
              <a:xfrm>
                <a:off x="145022" y="139326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g84ab9aadea_0_0"/>
              <p:cNvSpPr/>
              <p:nvPr/>
            </p:nvSpPr>
            <p:spPr>
              <a:xfrm>
                <a:off x="145022" y="278653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g84ab9aadea_0_0"/>
              <p:cNvSpPr/>
              <p:nvPr/>
            </p:nvSpPr>
            <p:spPr>
              <a:xfrm>
                <a:off x="145022" y="417981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g84ab9aadea_0_0"/>
              <p:cNvSpPr/>
              <p:nvPr/>
            </p:nvSpPr>
            <p:spPr>
              <a:xfrm>
                <a:off x="290044" y="140249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g84ab9aadea_0_0"/>
              <p:cNvSpPr/>
              <p:nvPr/>
            </p:nvSpPr>
            <p:spPr>
              <a:xfrm>
                <a:off x="290044" y="279576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g84ab9aadea_0_0"/>
              <p:cNvSpPr/>
              <p:nvPr/>
            </p:nvSpPr>
            <p:spPr>
              <a:xfrm>
                <a:off x="290044" y="418903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g84ab9aadea_0_0"/>
              <p:cNvSpPr/>
              <p:nvPr/>
            </p:nvSpPr>
            <p:spPr>
              <a:xfrm>
                <a:off x="435067" y="415915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g84ab9aadea_0_0"/>
              <p:cNvSpPr/>
              <p:nvPr/>
            </p:nvSpPr>
            <p:spPr>
              <a:xfrm>
                <a:off x="-1" y="139326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g84ab9aadea_0_0"/>
              <p:cNvSpPr/>
              <p:nvPr/>
            </p:nvSpPr>
            <p:spPr>
              <a:xfrm>
                <a:off x="-1" y="419380"/>
                <a:ext cx="81600" cy="74400"/>
              </a:xfrm>
              <a:prstGeom prst="ellipse">
                <a:avLst/>
              </a:prstGeom>
              <a:solidFill>
                <a:srgbClr val="648673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5" name="Google Shape;145;g84ab9aadea_0_0"/>
              <p:cNvCxnSpPr/>
              <p:nvPr/>
            </p:nvCxnSpPr>
            <p:spPr>
              <a:xfrm>
                <a:off x="185772" y="74411"/>
                <a:ext cx="0" cy="64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g84ab9aadea_0_0"/>
              <p:cNvCxnSpPr/>
              <p:nvPr/>
            </p:nvCxnSpPr>
            <p:spPr>
              <a:xfrm>
                <a:off x="185772" y="213738"/>
                <a:ext cx="0" cy="64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g84ab9aadea_0_0"/>
              <p:cNvCxnSpPr/>
              <p:nvPr/>
            </p:nvCxnSpPr>
            <p:spPr>
              <a:xfrm>
                <a:off x="185772" y="353065"/>
                <a:ext cx="0" cy="64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8" name="Google Shape;148;g84ab9aadea_0_0"/>
              <p:cNvCxnSpPr/>
              <p:nvPr/>
            </p:nvCxnSpPr>
            <p:spPr>
              <a:xfrm>
                <a:off x="330793" y="353988"/>
                <a:ext cx="0" cy="64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g84ab9aadea_0_0"/>
              <p:cNvCxnSpPr/>
              <p:nvPr/>
            </p:nvCxnSpPr>
            <p:spPr>
              <a:xfrm>
                <a:off x="359606" y="343090"/>
                <a:ext cx="87300" cy="8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0" name="Google Shape;150;g84ab9aadea_0_0"/>
              <p:cNvCxnSpPr/>
              <p:nvPr/>
            </p:nvCxnSpPr>
            <p:spPr>
              <a:xfrm flipH="1">
                <a:off x="69658" y="342168"/>
                <a:ext cx="87300" cy="88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1" name="Google Shape;151;g84ab9aadea_0_0"/>
              <p:cNvCxnSpPr/>
              <p:nvPr/>
            </p:nvCxnSpPr>
            <p:spPr>
              <a:xfrm flipH="1">
                <a:off x="69658" y="63514"/>
                <a:ext cx="87300" cy="86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g84ab9aadea_0_0"/>
              <p:cNvCxnSpPr/>
              <p:nvPr/>
            </p:nvCxnSpPr>
            <p:spPr>
              <a:xfrm>
                <a:off x="214584" y="63514"/>
                <a:ext cx="87300" cy="87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g84ab9aadea_0_0"/>
              <p:cNvCxnSpPr/>
              <p:nvPr/>
            </p:nvCxnSpPr>
            <p:spPr>
              <a:xfrm>
                <a:off x="214584" y="202841"/>
                <a:ext cx="87300" cy="87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74E1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54" name="Google Shape;154;g84ab9aadea_0_0"/>
            <p:cNvSpPr txBox="1"/>
            <p:nvPr/>
          </p:nvSpPr>
          <p:spPr>
            <a:xfrm>
              <a:off x="2645075" y="1652225"/>
              <a:ext cx="11859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lang="en-US" sz="8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K</a:t>
              </a: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nowledge graph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construction</a:t>
              </a:r>
              <a:endParaRPr/>
            </a:p>
          </p:txBody>
        </p:sp>
        <p:sp>
          <p:nvSpPr>
            <p:cNvPr id="155" name="Google Shape;155;g84ab9aadea_0_0"/>
            <p:cNvSpPr txBox="1"/>
            <p:nvPr/>
          </p:nvSpPr>
          <p:spPr>
            <a:xfrm>
              <a:off x="548325" y="3561950"/>
              <a:ext cx="15291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COVID-19</a:t>
              </a:r>
              <a:endParaRPr b="1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scientific literature</a:t>
              </a:r>
              <a:endParaRPr b="1"/>
            </a:p>
          </p:txBody>
        </p:sp>
        <p:sp>
          <p:nvSpPr>
            <p:cNvPr id="156" name="Google Shape;156;g84ab9aadea_0_0"/>
            <p:cNvSpPr txBox="1"/>
            <p:nvPr/>
          </p:nvSpPr>
          <p:spPr>
            <a:xfrm>
              <a:off x="2092643" y="4282438"/>
              <a:ext cx="11859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lang="en-US" sz="8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N</a:t>
              </a: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amed entity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recognition</a:t>
              </a:r>
              <a:endParaRPr/>
            </a:p>
          </p:txBody>
        </p:sp>
        <p:grpSp>
          <p:nvGrpSpPr>
            <p:cNvPr id="157" name="Google Shape;157;g84ab9aadea_0_0"/>
            <p:cNvGrpSpPr/>
            <p:nvPr/>
          </p:nvGrpSpPr>
          <p:grpSpPr>
            <a:xfrm>
              <a:off x="3470010" y="4018043"/>
              <a:ext cx="727842" cy="498734"/>
              <a:chOff x="126999" y="323787"/>
              <a:chExt cx="727842" cy="498734"/>
            </a:xfrm>
          </p:grpSpPr>
          <p:sp>
            <p:nvSpPr>
              <p:cNvPr id="158" name="Google Shape;158;g84ab9aadea_0_0"/>
              <p:cNvSpPr/>
              <p:nvPr/>
            </p:nvSpPr>
            <p:spPr>
              <a:xfrm>
                <a:off x="333671" y="323787"/>
                <a:ext cx="187500" cy="172800"/>
              </a:xfrm>
              <a:prstGeom prst="ellipse">
                <a:avLst/>
              </a:prstGeom>
              <a:solidFill>
                <a:srgbClr val="F1C232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g84ab9aadea_0_0"/>
              <p:cNvSpPr/>
              <p:nvPr/>
            </p:nvSpPr>
            <p:spPr>
              <a:xfrm>
                <a:off x="333671" y="647577"/>
                <a:ext cx="187500" cy="172800"/>
              </a:xfrm>
              <a:prstGeom prst="ellipse">
                <a:avLst/>
              </a:prstGeom>
              <a:solidFill>
                <a:srgbClr val="F1C232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g84ab9aadea_0_0"/>
              <p:cNvSpPr/>
              <p:nvPr/>
            </p:nvSpPr>
            <p:spPr>
              <a:xfrm>
                <a:off x="667341" y="325933"/>
                <a:ext cx="187500" cy="172800"/>
              </a:xfrm>
              <a:prstGeom prst="ellipse">
                <a:avLst/>
              </a:prstGeom>
              <a:solidFill>
                <a:srgbClr val="F1C232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g84ab9aadea_0_0"/>
              <p:cNvSpPr/>
              <p:nvPr/>
            </p:nvSpPr>
            <p:spPr>
              <a:xfrm>
                <a:off x="667341" y="649721"/>
                <a:ext cx="187500" cy="172800"/>
              </a:xfrm>
              <a:prstGeom prst="ellipse">
                <a:avLst/>
              </a:prstGeom>
              <a:solidFill>
                <a:srgbClr val="F1C232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g84ab9aadea_0_0"/>
              <p:cNvSpPr/>
              <p:nvPr/>
            </p:nvSpPr>
            <p:spPr>
              <a:xfrm>
                <a:off x="493012" y="458566"/>
                <a:ext cx="187500" cy="172800"/>
              </a:xfrm>
              <a:prstGeom prst="ellipse">
                <a:avLst/>
              </a:prstGeom>
              <a:solidFill>
                <a:srgbClr val="F1C232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g84ab9aadea_0_0"/>
              <p:cNvSpPr/>
              <p:nvPr/>
            </p:nvSpPr>
            <p:spPr>
              <a:xfrm>
                <a:off x="126999" y="517419"/>
                <a:ext cx="187500" cy="172800"/>
              </a:xfrm>
              <a:prstGeom prst="ellipse">
                <a:avLst/>
              </a:prstGeom>
              <a:solidFill>
                <a:srgbClr val="F1C232"/>
              </a:solidFill>
              <a:ln cap="flat" cmpd="sng" w="12700">
                <a:solidFill>
                  <a:srgbClr val="122C5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Calibri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g84ab9aadea_0_0"/>
            <p:cNvSpPr txBox="1"/>
            <p:nvPr/>
          </p:nvSpPr>
          <p:spPr>
            <a:xfrm>
              <a:off x="3260800" y="3641900"/>
              <a:ext cx="14766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Named entities</a:t>
              </a:r>
              <a:endParaRPr b="1"/>
            </a:p>
          </p:txBody>
        </p:sp>
        <p:sp>
          <p:nvSpPr>
            <p:cNvPr id="165" name="Google Shape;165;g84ab9aadea_0_0"/>
            <p:cNvSpPr txBox="1"/>
            <p:nvPr/>
          </p:nvSpPr>
          <p:spPr>
            <a:xfrm>
              <a:off x="4319228" y="4323572"/>
              <a:ext cx="11859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lang="en-US" sz="8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</a:t>
              </a: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ap terms to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ontologies</a:t>
              </a:r>
              <a:endParaRPr/>
            </a:p>
          </p:txBody>
        </p:sp>
        <p:sp>
          <p:nvSpPr>
            <p:cNvPr id="166" name="Google Shape;166;g84ab9aadea_0_0"/>
            <p:cNvSpPr txBox="1"/>
            <p:nvPr/>
          </p:nvSpPr>
          <p:spPr>
            <a:xfrm>
              <a:off x="2219824" y="3635975"/>
              <a:ext cx="11859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FEF"/>
                </a:buClr>
                <a:buSzPts val="1000"/>
                <a:buFont typeface="Lucida Sans"/>
                <a:buNone/>
              </a:pPr>
              <a:r>
                <a:rPr b="1" i="0" lang="en-US" sz="1000" u="sng" cap="none" strike="noStrike">
                  <a:solidFill>
                    <a:srgbClr val="BF9000"/>
                  </a:solidFill>
                  <a:latin typeface="Lucida Sans"/>
                  <a:ea typeface="Lucida Sans"/>
                  <a:cs typeface="Lucida Sans"/>
                  <a:sym typeface="Lucida Sans"/>
                  <a:hlinkClick r:id="rId7"/>
                </a:rPr>
                <a:t>C</a:t>
              </a:r>
              <a:r>
                <a:rPr b="1" lang="en-US" sz="1000" u="sng">
                  <a:solidFill>
                    <a:srgbClr val="BF9000"/>
                  </a:solidFill>
                  <a:latin typeface="Lucida Sans"/>
                  <a:ea typeface="Lucida Sans"/>
                  <a:cs typeface="Lucida Sans"/>
                  <a:sym typeface="Lucida Sans"/>
                  <a:hlinkClick r:id="rId8"/>
                </a:rPr>
                <a:t>OVID</a:t>
              </a:r>
              <a:r>
                <a:rPr b="1" i="0" lang="en-US" sz="1000" u="sng" cap="none" strike="noStrike">
                  <a:solidFill>
                    <a:srgbClr val="BF9000"/>
                  </a:solidFill>
                  <a:latin typeface="Lucida Sans"/>
                  <a:ea typeface="Lucida Sans"/>
                  <a:cs typeface="Lucida Sans"/>
                  <a:sym typeface="Lucida Sans"/>
                  <a:hlinkClick r:id="rId9"/>
                </a:rPr>
                <a:t>Scholar</a:t>
              </a:r>
              <a:endParaRPr b="1">
                <a:solidFill>
                  <a:srgbClr val="BF9000"/>
                </a:solidFill>
              </a:endParaRPr>
            </a:p>
          </p:txBody>
        </p:sp>
        <p:sp>
          <p:nvSpPr>
            <p:cNvPr id="167" name="Google Shape;167;g84ab9aadea_0_0"/>
            <p:cNvSpPr txBox="1"/>
            <p:nvPr/>
          </p:nvSpPr>
          <p:spPr>
            <a:xfrm rot="-1621520">
              <a:off x="2429664" y="2302845"/>
              <a:ext cx="1185780" cy="57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lang="en-US" sz="8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Experimental data summaries and metadata mapping</a:t>
              </a:r>
              <a:endParaRPr/>
            </a:p>
          </p:txBody>
        </p:sp>
        <p:sp>
          <p:nvSpPr>
            <p:cNvPr id="168" name="Google Shape;168;g84ab9aadea_0_0"/>
            <p:cNvSpPr txBox="1"/>
            <p:nvPr/>
          </p:nvSpPr>
          <p:spPr>
            <a:xfrm>
              <a:off x="4970150" y="2626975"/>
              <a:ext cx="11859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lang="en-US" sz="8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K</a:t>
              </a: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nowledge graph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800"/>
                <a:buFont typeface="Lucida Sans"/>
                <a:buNone/>
              </a:pPr>
              <a:r>
                <a:rPr b="0" i="0" lang="en-US" sz="8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construction</a:t>
              </a:r>
              <a:endParaRPr/>
            </a:p>
          </p:txBody>
        </p:sp>
        <p:sp>
          <p:nvSpPr>
            <p:cNvPr id="169" name="Google Shape;169;g84ab9aadea_0_0"/>
            <p:cNvSpPr/>
            <p:nvPr/>
          </p:nvSpPr>
          <p:spPr>
            <a:xfrm>
              <a:off x="5765507" y="4122930"/>
              <a:ext cx="187500" cy="1728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84ab9aadea_0_0"/>
            <p:cNvSpPr/>
            <p:nvPr/>
          </p:nvSpPr>
          <p:spPr>
            <a:xfrm>
              <a:off x="5746207" y="4485320"/>
              <a:ext cx="187500" cy="1728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B45F0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84ab9aadea_0_0"/>
            <p:cNvSpPr/>
            <p:nvPr/>
          </p:nvSpPr>
          <p:spPr>
            <a:xfrm>
              <a:off x="6079877" y="4163676"/>
              <a:ext cx="187500" cy="1728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B45F0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84ab9aadea_0_0"/>
            <p:cNvSpPr/>
            <p:nvPr/>
          </p:nvSpPr>
          <p:spPr>
            <a:xfrm>
              <a:off x="6079877" y="4487464"/>
              <a:ext cx="187500" cy="1728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84ab9aadea_0_0"/>
            <p:cNvSpPr/>
            <p:nvPr/>
          </p:nvSpPr>
          <p:spPr>
            <a:xfrm>
              <a:off x="5905548" y="4296309"/>
              <a:ext cx="187500" cy="1728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84ab9aadea_0_0"/>
            <p:cNvSpPr/>
            <p:nvPr/>
          </p:nvSpPr>
          <p:spPr>
            <a:xfrm>
              <a:off x="5539535" y="4231712"/>
              <a:ext cx="187500" cy="1728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B45F0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84ab9aadea_0_0"/>
            <p:cNvSpPr txBox="1"/>
            <p:nvPr/>
          </p:nvSpPr>
          <p:spPr>
            <a:xfrm>
              <a:off x="5197179" y="3583550"/>
              <a:ext cx="14766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83E"/>
                </a:buClr>
                <a:buSzPts val="1100"/>
                <a:buFont typeface="Lucida Sans"/>
                <a:buNone/>
              </a:pPr>
              <a:r>
                <a:rPr b="1" lang="en-US" sz="1100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Mapped</a:t>
              </a:r>
              <a:r>
                <a:rPr b="1" i="0" lang="en-US" sz="11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 entities</a:t>
              </a:r>
              <a:endParaRPr b="1"/>
            </a:p>
          </p:txBody>
        </p:sp>
        <p:cxnSp>
          <p:nvCxnSpPr>
            <p:cNvPr id="176" name="Google Shape;176;g84ab9aadea_0_0"/>
            <p:cNvCxnSpPr/>
            <p:nvPr/>
          </p:nvCxnSpPr>
          <p:spPr>
            <a:xfrm rot="10800000">
              <a:off x="4733825" y="2256825"/>
              <a:ext cx="766800" cy="11889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7" name="Google Shape;177;g84ab9aadea_0_0"/>
            <p:cNvCxnSpPr/>
            <p:nvPr/>
          </p:nvCxnSpPr>
          <p:spPr>
            <a:xfrm flipH="1" rot="10800000">
              <a:off x="2193653" y="2162250"/>
              <a:ext cx="855900" cy="441900"/>
            </a:xfrm>
            <a:prstGeom prst="straightConnector1">
              <a:avLst/>
            </a:prstGeom>
            <a:noFill/>
            <a:ln cap="flat" cmpd="sng" w="38100">
              <a:solidFill>
                <a:srgbClr val="1155CC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8" name="Google Shape;178;g84ab9aadea_0_0"/>
            <p:cNvCxnSpPr/>
            <p:nvPr/>
          </p:nvCxnSpPr>
          <p:spPr>
            <a:xfrm flipH="1" rot="10800000">
              <a:off x="2888776" y="1536625"/>
              <a:ext cx="819600" cy="4800"/>
            </a:xfrm>
            <a:prstGeom prst="straightConnector1">
              <a:avLst/>
            </a:prstGeom>
            <a:noFill/>
            <a:ln cap="flat" cmpd="sng" w="38100">
              <a:solidFill>
                <a:srgbClr val="64867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pic>
          <p:nvPicPr>
            <p:cNvPr id="179" name="Google Shape;179;g84ab9aadea_0_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1171949" y="4049866"/>
              <a:ext cx="359850" cy="652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84ab9aadea_0_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1415423" y="4275241"/>
              <a:ext cx="359850" cy="652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84ab9aadea_0_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601577" y="2296609"/>
              <a:ext cx="440701" cy="440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g84ab9aadea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992391" y="2693332"/>
              <a:ext cx="440699" cy="441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g84ab9aadea_0_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352325" y="777874"/>
              <a:ext cx="384049" cy="384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g84ab9aadea_0_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359525" y="1203124"/>
              <a:ext cx="384049" cy="3840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1"/>
          <p:cNvCxnSpPr>
            <a:stCxn id="190" idx="4"/>
            <a:endCxn id="191" idx="0"/>
          </p:cNvCxnSpPr>
          <p:nvPr/>
        </p:nvCxnSpPr>
        <p:spPr>
          <a:xfrm>
            <a:off x="10251748" y="1539808"/>
            <a:ext cx="216300" cy="11061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"/>
          <p:cNvCxnSpPr>
            <a:stCxn id="193" idx="3"/>
            <a:endCxn id="194" idx="6"/>
          </p:cNvCxnSpPr>
          <p:nvPr/>
        </p:nvCxnSpPr>
        <p:spPr>
          <a:xfrm flipH="1">
            <a:off x="1854595" y="1937757"/>
            <a:ext cx="7013400" cy="10332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1"/>
          <p:cNvCxnSpPr>
            <a:stCxn id="196" idx="7"/>
            <a:endCxn id="197" idx="2"/>
          </p:cNvCxnSpPr>
          <p:nvPr/>
        </p:nvCxnSpPr>
        <p:spPr>
          <a:xfrm rot="10800000">
            <a:off x="4554301" y="2504527"/>
            <a:ext cx="1747200" cy="3994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"/>
          <p:cNvCxnSpPr>
            <a:stCxn id="199" idx="5"/>
            <a:endCxn id="200" idx="0"/>
          </p:cNvCxnSpPr>
          <p:nvPr/>
        </p:nvCxnSpPr>
        <p:spPr>
          <a:xfrm>
            <a:off x="6237594" y="3865364"/>
            <a:ext cx="356700" cy="16092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descr="This is a schematic of the Monarch Architecture" id="201" name="Google Shape;201;p1"/>
          <p:cNvSpPr txBox="1"/>
          <p:nvPr/>
        </p:nvSpPr>
        <p:spPr>
          <a:xfrm>
            <a:off x="790224" y="7739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</a:t>
            </a:r>
            <a:endParaRPr b="1" i="0" sz="18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6024291" y="3236716"/>
            <a:ext cx="249900" cy="230700"/>
          </a:xfrm>
          <a:prstGeom prst="ellipse">
            <a:avLst/>
          </a:prstGeom>
          <a:solidFill>
            <a:srgbClr val="F1C23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6024291" y="3668449"/>
            <a:ext cx="249900" cy="2307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6024291" y="4100183"/>
            <a:ext cx="249900" cy="2307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6469198" y="3671308"/>
            <a:ext cx="249900" cy="2307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6469198" y="4103042"/>
            <a:ext cx="249900" cy="2307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6914105" y="4093781"/>
            <a:ext cx="249900" cy="2307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5579383" y="4104520"/>
            <a:ext cx="249900" cy="2307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"/>
          <p:cNvCxnSpPr>
            <a:stCxn id="202" idx="4"/>
            <a:endCxn id="199" idx="0"/>
          </p:cNvCxnSpPr>
          <p:nvPr/>
        </p:nvCxnSpPr>
        <p:spPr>
          <a:xfrm>
            <a:off x="6149241" y="3467416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"/>
          <p:cNvCxnSpPr>
            <a:stCxn id="199" idx="4"/>
            <a:endCxn id="203" idx="0"/>
          </p:cNvCxnSpPr>
          <p:nvPr/>
        </p:nvCxnSpPr>
        <p:spPr>
          <a:xfrm>
            <a:off x="6149241" y="3899149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1"/>
          <p:cNvCxnSpPr>
            <a:stCxn id="204" idx="4"/>
            <a:endCxn id="205" idx="0"/>
          </p:cNvCxnSpPr>
          <p:nvPr/>
        </p:nvCxnSpPr>
        <p:spPr>
          <a:xfrm>
            <a:off x="6594148" y="39020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1"/>
          <p:cNvCxnSpPr>
            <a:stCxn id="204" idx="5"/>
            <a:endCxn id="206" idx="1"/>
          </p:cNvCxnSpPr>
          <p:nvPr/>
        </p:nvCxnSpPr>
        <p:spPr>
          <a:xfrm>
            <a:off x="6682501" y="38682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2" name="Google Shape;212;p1"/>
          <p:cNvCxnSpPr>
            <a:stCxn id="199" idx="3"/>
            <a:endCxn id="207" idx="7"/>
          </p:cNvCxnSpPr>
          <p:nvPr/>
        </p:nvCxnSpPr>
        <p:spPr>
          <a:xfrm flipH="1">
            <a:off x="5792688" y="3865364"/>
            <a:ext cx="268200" cy="273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3" name="Google Shape;213;p1"/>
          <p:cNvCxnSpPr>
            <a:stCxn id="202" idx="5"/>
            <a:endCxn id="204" idx="1"/>
          </p:cNvCxnSpPr>
          <p:nvPr/>
        </p:nvCxnSpPr>
        <p:spPr>
          <a:xfrm>
            <a:off x="6237594" y="3433631"/>
            <a:ext cx="268200" cy="2715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4" name="Google Shape;214;p1"/>
          <p:cNvGrpSpPr/>
          <p:nvPr/>
        </p:nvGrpSpPr>
        <p:grpSpPr>
          <a:xfrm>
            <a:off x="1247425" y="3590699"/>
            <a:ext cx="1149122" cy="385200"/>
            <a:chOff x="104425" y="5343299"/>
            <a:chExt cx="1149122" cy="385200"/>
          </a:xfrm>
        </p:grpSpPr>
        <p:sp>
          <p:nvSpPr>
            <p:cNvPr id="215" name="Google Shape;215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93C47D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16" name="Google Shape;216;p1"/>
            <p:cNvSpPr txBox="1"/>
            <p:nvPr/>
          </p:nvSpPr>
          <p:spPr>
            <a:xfrm>
              <a:off x="104425" y="5419500"/>
              <a:ext cx="7305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drug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17" name="Google Shape;217;p1"/>
          <p:cNvGrpSpPr/>
          <p:nvPr/>
        </p:nvGrpSpPr>
        <p:grpSpPr>
          <a:xfrm>
            <a:off x="1066800" y="4047899"/>
            <a:ext cx="1329747" cy="385200"/>
            <a:chOff x="-76200" y="5343299"/>
            <a:chExt cx="1329747" cy="385200"/>
          </a:xfrm>
        </p:grpSpPr>
        <p:sp>
          <p:nvSpPr>
            <p:cNvPr id="218" name="Google Shape;218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E69138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19" name="Google Shape;219;p1"/>
            <p:cNvSpPr txBox="1"/>
            <p:nvPr/>
          </p:nvSpPr>
          <p:spPr>
            <a:xfrm>
              <a:off x="-76200" y="5419500"/>
              <a:ext cx="9111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protein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20" name="Google Shape;220;p1"/>
          <p:cNvGrpSpPr/>
          <p:nvPr/>
        </p:nvGrpSpPr>
        <p:grpSpPr>
          <a:xfrm>
            <a:off x="1143000" y="4505099"/>
            <a:ext cx="1253547" cy="385200"/>
            <a:chOff x="0" y="5343299"/>
            <a:chExt cx="1253547" cy="385200"/>
          </a:xfrm>
        </p:grpSpPr>
        <p:sp>
          <p:nvSpPr>
            <p:cNvPr id="221" name="Google Shape;221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3D85C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22" name="Google Shape;222;p1"/>
            <p:cNvSpPr txBox="1"/>
            <p:nvPr/>
          </p:nvSpPr>
          <p:spPr>
            <a:xfrm>
              <a:off x="0" y="5419500"/>
              <a:ext cx="9111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gene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23" name="Google Shape;223;p1"/>
          <p:cNvGrpSpPr/>
          <p:nvPr/>
        </p:nvGrpSpPr>
        <p:grpSpPr>
          <a:xfrm>
            <a:off x="561650" y="4962299"/>
            <a:ext cx="1834897" cy="385200"/>
            <a:chOff x="-581350" y="5343299"/>
            <a:chExt cx="1834897" cy="385200"/>
          </a:xfrm>
        </p:grpSpPr>
        <p:sp>
          <p:nvSpPr>
            <p:cNvPr id="224" name="Google Shape;224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25" name="Google Shape;225;p1"/>
            <p:cNvSpPr txBox="1"/>
            <p:nvPr/>
          </p:nvSpPr>
          <p:spPr>
            <a:xfrm>
              <a:off x="-581350" y="5419500"/>
              <a:ext cx="14925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publication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26" name="Google Shape;226;p1"/>
          <p:cNvGrpSpPr/>
          <p:nvPr/>
        </p:nvGrpSpPr>
        <p:grpSpPr>
          <a:xfrm>
            <a:off x="561650" y="5419499"/>
            <a:ext cx="1834897" cy="385200"/>
            <a:chOff x="-581350" y="5343299"/>
            <a:chExt cx="1834897" cy="385200"/>
          </a:xfrm>
        </p:grpSpPr>
        <p:sp>
          <p:nvSpPr>
            <p:cNvPr id="227" name="Google Shape;227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F1C232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28" name="Google Shape;228;p1"/>
            <p:cNvSpPr txBox="1"/>
            <p:nvPr/>
          </p:nvSpPr>
          <p:spPr>
            <a:xfrm>
              <a:off x="-581350" y="5419500"/>
              <a:ext cx="14925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phenotype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29" name="Google Shape;229;p1"/>
          <p:cNvGrpSpPr/>
          <p:nvPr/>
        </p:nvGrpSpPr>
        <p:grpSpPr>
          <a:xfrm>
            <a:off x="714050" y="5876699"/>
            <a:ext cx="1682497" cy="385200"/>
            <a:chOff x="-428950" y="5343299"/>
            <a:chExt cx="1682497" cy="385200"/>
          </a:xfrm>
        </p:grpSpPr>
        <p:sp>
          <p:nvSpPr>
            <p:cNvPr id="230" name="Google Shape;230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CC0000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31" name="Google Shape;231;p1"/>
            <p:cNvSpPr txBox="1"/>
            <p:nvPr/>
          </p:nvSpPr>
          <p:spPr>
            <a:xfrm>
              <a:off x="-428950" y="5419500"/>
              <a:ext cx="14925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disease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descr="This is a schematic of the Monarch Architecture" id="232" name="Google Shape;232;p1"/>
          <p:cNvSpPr txBox="1"/>
          <p:nvPr/>
        </p:nvSpPr>
        <p:spPr>
          <a:xfrm>
            <a:off x="-47976" y="13073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Drug central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This is a schematic of the Monarch Architecture" id="233" name="Google Shape;233;p1"/>
          <p:cNvSpPr txBox="1"/>
          <p:nvPr/>
        </p:nvSpPr>
        <p:spPr>
          <a:xfrm>
            <a:off x="5438424" y="27551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Ontologies</a:t>
            </a:r>
            <a:endParaRPr b="1" i="0" sz="18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234" name="Google Shape;234;p1"/>
          <p:cNvSpPr txBox="1"/>
          <p:nvPr/>
        </p:nvSpPr>
        <p:spPr>
          <a:xfrm>
            <a:off x="7179299" y="3632575"/>
            <a:ext cx="6930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HPO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This is a schematic of the Monarch Architecture" id="235" name="Google Shape;235;p1"/>
          <p:cNvSpPr txBox="1"/>
          <p:nvPr/>
        </p:nvSpPr>
        <p:spPr>
          <a:xfrm>
            <a:off x="7383600" y="5920250"/>
            <a:ext cx="6930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GO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This is a schematic of the Monarch Architecture" id="236" name="Google Shape;236;p1"/>
          <p:cNvSpPr txBox="1"/>
          <p:nvPr/>
        </p:nvSpPr>
        <p:spPr>
          <a:xfrm>
            <a:off x="7235549" y="4828475"/>
            <a:ext cx="9066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MONDO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237" name="Google Shape;237;p1"/>
          <p:cNvGrpSpPr/>
          <p:nvPr/>
        </p:nvGrpSpPr>
        <p:grpSpPr>
          <a:xfrm>
            <a:off x="637850" y="6333899"/>
            <a:ext cx="1758697" cy="385200"/>
            <a:chOff x="-505150" y="5343299"/>
            <a:chExt cx="1758697" cy="385200"/>
          </a:xfrm>
        </p:grpSpPr>
        <p:sp>
          <p:nvSpPr>
            <p:cNvPr id="238" name="Google Shape;238;p1"/>
            <p:cNvSpPr/>
            <p:nvPr/>
          </p:nvSpPr>
          <p:spPr>
            <a:xfrm>
              <a:off x="867147" y="5343299"/>
              <a:ext cx="386400" cy="385200"/>
            </a:xfrm>
            <a:prstGeom prst="ellipse">
              <a:avLst/>
            </a:prstGeom>
            <a:solidFill>
              <a:srgbClr val="44546A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This is a schematic of the Monarch Architecture" id="239" name="Google Shape;239;p1"/>
            <p:cNvSpPr txBox="1"/>
            <p:nvPr/>
          </p:nvSpPr>
          <p:spPr>
            <a:xfrm>
              <a:off x="-505150" y="5419500"/>
              <a:ext cx="14925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A283E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GO term</a:t>
              </a:r>
              <a:endParaRPr b="1" i="0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40" name="Google Shape;240;p1"/>
          <p:cNvSpPr/>
          <p:nvPr/>
        </p:nvSpPr>
        <p:spPr>
          <a:xfrm>
            <a:off x="6024291" y="4608316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/>
          <p:nvPr/>
        </p:nvSpPr>
        <p:spPr>
          <a:xfrm>
            <a:off x="6024291" y="5040049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"/>
          <p:cNvSpPr/>
          <p:nvPr/>
        </p:nvSpPr>
        <p:spPr>
          <a:xfrm>
            <a:off x="6024291" y="5471783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6469198" y="5042908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6469198" y="5474642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"/>
          <p:cNvSpPr/>
          <p:nvPr/>
        </p:nvSpPr>
        <p:spPr>
          <a:xfrm>
            <a:off x="5579383" y="5476120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"/>
          <p:cNvCxnSpPr>
            <a:stCxn id="240" idx="4"/>
            <a:endCxn id="241" idx="0"/>
          </p:cNvCxnSpPr>
          <p:nvPr/>
        </p:nvCxnSpPr>
        <p:spPr>
          <a:xfrm>
            <a:off x="6149241" y="4839016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"/>
          <p:cNvCxnSpPr>
            <a:stCxn id="241" idx="4"/>
            <a:endCxn id="242" idx="0"/>
          </p:cNvCxnSpPr>
          <p:nvPr/>
        </p:nvCxnSpPr>
        <p:spPr>
          <a:xfrm>
            <a:off x="6149241" y="5270749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"/>
          <p:cNvCxnSpPr>
            <a:stCxn id="243" idx="4"/>
            <a:endCxn id="200" idx="0"/>
          </p:cNvCxnSpPr>
          <p:nvPr/>
        </p:nvCxnSpPr>
        <p:spPr>
          <a:xfrm>
            <a:off x="6594148" y="52736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"/>
          <p:cNvCxnSpPr>
            <a:stCxn id="243" idx="5"/>
            <a:endCxn id="249" idx="1"/>
          </p:cNvCxnSpPr>
          <p:nvPr/>
        </p:nvCxnSpPr>
        <p:spPr>
          <a:xfrm>
            <a:off x="6682501" y="52398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1"/>
          <p:cNvCxnSpPr>
            <a:stCxn id="241" idx="3"/>
            <a:endCxn id="244" idx="7"/>
          </p:cNvCxnSpPr>
          <p:nvPr/>
        </p:nvCxnSpPr>
        <p:spPr>
          <a:xfrm flipH="1">
            <a:off x="5792688" y="5236964"/>
            <a:ext cx="268200" cy="273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"/>
          <p:cNvCxnSpPr>
            <a:stCxn id="240" idx="5"/>
            <a:endCxn id="243" idx="1"/>
          </p:cNvCxnSpPr>
          <p:nvPr/>
        </p:nvCxnSpPr>
        <p:spPr>
          <a:xfrm>
            <a:off x="6237594" y="4805231"/>
            <a:ext cx="268200" cy="2715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1"/>
          <p:cNvSpPr/>
          <p:nvPr/>
        </p:nvSpPr>
        <p:spPr>
          <a:xfrm>
            <a:off x="5643291" y="6030649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5643291" y="6462383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"/>
          <p:cNvSpPr/>
          <p:nvPr/>
        </p:nvSpPr>
        <p:spPr>
          <a:xfrm>
            <a:off x="6088198" y="6033508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6088198" y="6465242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"/>
          <p:cNvSpPr/>
          <p:nvPr/>
        </p:nvSpPr>
        <p:spPr>
          <a:xfrm>
            <a:off x="6533105" y="6455981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"/>
          <p:cNvSpPr/>
          <p:nvPr/>
        </p:nvSpPr>
        <p:spPr>
          <a:xfrm>
            <a:off x="5198383" y="6466720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1"/>
          <p:cNvCxnSpPr>
            <a:stCxn id="252" idx="4"/>
            <a:endCxn id="253" idx="0"/>
          </p:cNvCxnSpPr>
          <p:nvPr/>
        </p:nvCxnSpPr>
        <p:spPr>
          <a:xfrm>
            <a:off x="5768241" y="6261349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"/>
          <p:cNvCxnSpPr>
            <a:stCxn id="254" idx="4"/>
            <a:endCxn id="196" idx="0"/>
          </p:cNvCxnSpPr>
          <p:nvPr/>
        </p:nvCxnSpPr>
        <p:spPr>
          <a:xfrm>
            <a:off x="6213148" y="62642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" name="Google Shape;259;p1"/>
          <p:cNvCxnSpPr>
            <a:stCxn id="254" idx="5"/>
            <a:endCxn id="255" idx="1"/>
          </p:cNvCxnSpPr>
          <p:nvPr/>
        </p:nvCxnSpPr>
        <p:spPr>
          <a:xfrm>
            <a:off x="6301501" y="62304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1"/>
          <p:cNvCxnSpPr>
            <a:stCxn id="252" idx="3"/>
            <a:endCxn id="256" idx="7"/>
          </p:cNvCxnSpPr>
          <p:nvPr/>
        </p:nvCxnSpPr>
        <p:spPr>
          <a:xfrm flipH="1">
            <a:off x="5411688" y="6227564"/>
            <a:ext cx="268200" cy="273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1"/>
          <p:cNvSpPr/>
          <p:nvPr/>
        </p:nvSpPr>
        <p:spPr>
          <a:xfrm>
            <a:off x="6926398" y="6033508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"/>
          <p:cNvSpPr/>
          <p:nvPr/>
        </p:nvSpPr>
        <p:spPr>
          <a:xfrm>
            <a:off x="6926398" y="6465242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"/>
          <p:cNvSpPr/>
          <p:nvPr/>
        </p:nvSpPr>
        <p:spPr>
          <a:xfrm>
            <a:off x="7371305" y="6455981"/>
            <a:ext cx="249900" cy="230700"/>
          </a:xfrm>
          <a:prstGeom prst="ellipse">
            <a:avLst/>
          </a:prstGeom>
          <a:solidFill>
            <a:srgbClr val="0A283E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"/>
          <p:cNvCxnSpPr>
            <a:stCxn id="261" idx="4"/>
            <a:endCxn id="262" idx="0"/>
          </p:cNvCxnSpPr>
          <p:nvPr/>
        </p:nvCxnSpPr>
        <p:spPr>
          <a:xfrm>
            <a:off x="7051348" y="62642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"/>
          <p:cNvCxnSpPr>
            <a:stCxn id="261" idx="5"/>
            <a:endCxn id="263" idx="1"/>
          </p:cNvCxnSpPr>
          <p:nvPr/>
        </p:nvCxnSpPr>
        <p:spPr>
          <a:xfrm>
            <a:off x="7139701" y="62304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"/>
          <p:cNvCxnSpPr>
            <a:stCxn id="207" idx="4"/>
            <a:endCxn id="244" idx="0"/>
          </p:cNvCxnSpPr>
          <p:nvPr/>
        </p:nvCxnSpPr>
        <p:spPr>
          <a:xfrm>
            <a:off x="5704333" y="4335220"/>
            <a:ext cx="0" cy="1140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"/>
          <p:cNvCxnSpPr>
            <a:stCxn id="205" idx="3"/>
            <a:endCxn id="240" idx="7"/>
          </p:cNvCxnSpPr>
          <p:nvPr/>
        </p:nvCxnSpPr>
        <p:spPr>
          <a:xfrm flipH="1">
            <a:off x="6237595" y="4299957"/>
            <a:ext cx="268200" cy="342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1"/>
          <p:cNvCxnSpPr>
            <a:endCxn id="249" idx="0"/>
          </p:cNvCxnSpPr>
          <p:nvPr/>
        </p:nvCxnSpPr>
        <p:spPr>
          <a:xfrm>
            <a:off x="6650555" y="3923381"/>
            <a:ext cx="388500" cy="1542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1"/>
          <p:cNvCxnSpPr>
            <a:stCxn id="203" idx="4"/>
            <a:endCxn id="240" idx="0"/>
          </p:cNvCxnSpPr>
          <p:nvPr/>
        </p:nvCxnSpPr>
        <p:spPr>
          <a:xfrm>
            <a:off x="6149241" y="4330883"/>
            <a:ext cx="0" cy="277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1"/>
          <p:cNvCxnSpPr>
            <a:stCxn id="206" idx="3"/>
            <a:endCxn id="243" idx="7"/>
          </p:cNvCxnSpPr>
          <p:nvPr/>
        </p:nvCxnSpPr>
        <p:spPr>
          <a:xfrm flipH="1">
            <a:off x="6682502" y="4290696"/>
            <a:ext cx="268200" cy="786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descr="This is a schematic of the Monarch Architecture" id="271" name="Google Shape;271;p1"/>
          <p:cNvSpPr txBox="1"/>
          <p:nvPr/>
        </p:nvSpPr>
        <p:spPr>
          <a:xfrm>
            <a:off x="8005600" y="773900"/>
            <a:ext cx="44244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 (human + coronavirus)</a:t>
            </a:r>
            <a:endParaRPr b="1" i="0" sz="18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272" name="Google Shape;272;p1"/>
          <p:cNvSpPr txBox="1"/>
          <p:nvPr/>
        </p:nvSpPr>
        <p:spPr>
          <a:xfrm>
            <a:off x="10620024" y="21455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IntAct PPI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(coronavirus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specific)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3" name="Google Shape;273;p1"/>
          <p:cNvSpPr/>
          <p:nvPr/>
        </p:nvSpPr>
        <p:spPr>
          <a:xfrm>
            <a:off x="9059998" y="2223508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"/>
          <p:cNvSpPr/>
          <p:nvPr/>
        </p:nvSpPr>
        <p:spPr>
          <a:xfrm>
            <a:off x="9059998" y="2655242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"/>
          <p:cNvSpPr/>
          <p:nvPr/>
        </p:nvSpPr>
        <p:spPr>
          <a:xfrm>
            <a:off x="9504905" y="2645981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1"/>
          <p:cNvCxnSpPr>
            <a:stCxn id="273" idx="4"/>
            <a:endCxn id="274" idx="0"/>
          </p:cNvCxnSpPr>
          <p:nvPr/>
        </p:nvCxnSpPr>
        <p:spPr>
          <a:xfrm>
            <a:off x="9184948" y="24542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"/>
          <p:cNvCxnSpPr>
            <a:stCxn id="273" idx="5"/>
            <a:endCxn id="275" idx="1"/>
          </p:cNvCxnSpPr>
          <p:nvPr/>
        </p:nvCxnSpPr>
        <p:spPr>
          <a:xfrm>
            <a:off x="9273301" y="24204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8" name="Google Shape;278;p1"/>
          <p:cNvSpPr/>
          <p:nvPr/>
        </p:nvSpPr>
        <p:spPr>
          <a:xfrm>
            <a:off x="9898198" y="2223508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"/>
          <p:cNvSpPr/>
          <p:nvPr/>
        </p:nvSpPr>
        <p:spPr>
          <a:xfrm>
            <a:off x="9898198" y="2655242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10343105" y="2645981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1"/>
          <p:cNvCxnSpPr>
            <a:stCxn id="278" idx="4"/>
            <a:endCxn id="279" idx="0"/>
          </p:cNvCxnSpPr>
          <p:nvPr/>
        </p:nvCxnSpPr>
        <p:spPr>
          <a:xfrm>
            <a:off x="10023148" y="24542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1"/>
          <p:cNvCxnSpPr>
            <a:stCxn id="278" idx="5"/>
            <a:endCxn id="191" idx="1"/>
          </p:cNvCxnSpPr>
          <p:nvPr/>
        </p:nvCxnSpPr>
        <p:spPr>
          <a:xfrm>
            <a:off x="10111501" y="24204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This is a schematic of the Monarch Architecture" id="282" name="Google Shape;282;p1"/>
          <p:cNvSpPr txBox="1"/>
          <p:nvPr/>
        </p:nvSpPr>
        <p:spPr>
          <a:xfrm>
            <a:off x="10620024" y="12311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STRING PPI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(human proteins)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8831398" y="1740842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"/>
          <p:cNvSpPr/>
          <p:nvPr/>
        </p:nvSpPr>
        <p:spPr>
          <a:xfrm>
            <a:off x="8438105" y="1731581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1"/>
          <p:cNvCxnSpPr>
            <a:stCxn id="285" idx="4"/>
            <a:endCxn id="193" idx="0"/>
          </p:cNvCxnSpPr>
          <p:nvPr/>
        </p:nvCxnSpPr>
        <p:spPr>
          <a:xfrm>
            <a:off x="8880148" y="1539808"/>
            <a:ext cx="7620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"/>
          <p:cNvCxnSpPr>
            <a:stCxn id="285" idx="3"/>
            <a:endCxn id="283" idx="7"/>
          </p:cNvCxnSpPr>
          <p:nvPr/>
        </p:nvCxnSpPr>
        <p:spPr>
          <a:xfrm flipH="1">
            <a:off x="8651395" y="1506023"/>
            <a:ext cx="1404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1"/>
          <p:cNvSpPr/>
          <p:nvPr/>
        </p:nvSpPr>
        <p:spPr>
          <a:xfrm>
            <a:off x="9288598" y="1309108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/>
          <p:nvPr/>
        </p:nvSpPr>
        <p:spPr>
          <a:xfrm>
            <a:off x="9288598" y="1740842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"/>
          <p:cNvSpPr/>
          <p:nvPr/>
        </p:nvSpPr>
        <p:spPr>
          <a:xfrm>
            <a:off x="9733505" y="1731581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1"/>
          <p:cNvCxnSpPr>
            <a:stCxn id="287" idx="4"/>
            <a:endCxn id="288" idx="0"/>
          </p:cNvCxnSpPr>
          <p:nvPr/>
        </p:nvCxnSpPr>
        <p:spPr>
          <a:xfrm>
            <a:off x="9413548" y="15398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"/>
          <p:cNvCxnSpPr>
            <a:stCxn id="287" idx="5"/>
            <a:endCxn id="289" idx="1"/>
          </p:cNvCxnSpPr>
          <p:nvPr/>
        </p:nvCxnSpPr>
        <p:spPr>
          <a:xfrm>
            <a:off x="9501901" y="15060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1"/>
          <p:cNvSpPr/>
          <p:nvPr/>
        </p:nvSpPr>
        <p:spPr>
          <a:xfrm>
            <a:off x="10126798" y="1309108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"/>
          <p:cNvSpPr/>
          <p:nvPr/>
        </p:nvSpPr>
        <p:spPr>
          <a:xfrm>
            <a:off x="10126798" y="1740842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"/>
          <p:cNvSpPr/>
          <p:nvPr/>
        </p:nvSpPr>
        <p:spPr>
          <a:xfrm>
            <a:off x="10571705" y="1731581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1"/>
          <p:cNvCxnSpPr>
            <a:stCxn id="190" idx="4"/>
            <a:endCxn id="292" idx="0"/>
          </p:cNvCxnSpPr>
          <p:nvPr/>
        </p:nvCxnSpPr>
        <p:spPr>
          <a:xfrm>
            <a:off x="10251748" y="1539808"/>
            <a:ext cx="0" cy="201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1"/>
          <p:cNvCxnSpPr>
            <a:stCxn id="190" idx="5"/>
            <a:endCxn id="293" idx="1"/>
          </p:cNvCxnSpPr>
          <p:nvPr/>
        </p:nvCxnSpPr>
        <p:spPr>
          <a:xfrm>
            <a:off x="10340101" y="1506023"/>
            <a:ext cx="2682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1"/>
          <p:cNvCxnSpPr>
            <a:stCxn id="287" idx="3"/>
            <a:endCxn id="193" idx="7"/>
          </p:cNvCxnSpPr>
          <p:nvPr/>
        </p:nvCxnSpPr>
        <p:spPr>
          <a:xfrm flipH="1">
            <a:off x="9044695" y="1506023"/>
            <a:ext cx="280500" cy="2685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1"/>
          <p:cNvCxnSpPr>
            <a:stCxn id="190" idx="2"/>
            <a:endCxn id="287" idx="6"/>
          </p:cNvCxnSpPr>
          <p:nvPr/>
        </p:nvCxnSpPr>
        <p:spPr>
          <a:xfrm rot="10800000">
            <a:off x="9538498" y="1424458"/>
            <a:ext cx="588300" cy="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1"/>
          <p:cNvCxnSpPr>
            <a:stCxn id="190" idx="3"/>
            <a:endCxn id="289" idx="7"/>
          </p:cNvCxnSpPr>
          <p:nvPr/>
        </p:nvCxnSpPr>
        <p:spPr>
          <a:xfrm flipH="1">
            <a:off x="9946795" y="1506023"/>
            <a:ext cx="216600" cy="2592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1"/>
          <p:cNvSpPr/>
          <p:nvPr/>
        </p:nvSpPr>
        <p:spPr>
          <a:xfrm>
            <a:off x="6914105" y="5465381"/>
            <a:ext cx="249900" cy="230700"/>
          </a:xfrm>
          <a:prstGeom prst="ellipse">
            <a:avLst/>
          </a:prstGeom>
          <a:solidFill>
            <a:srgbClr val="CC0000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his is a schematic of the Monarch Architecture" id="299" name="Google Shape;299;p1"/>
          <p:cNvSpPr txBox="1"/>
          <p:nvPr/>
        </p:nvSpPr>
        <p:spPr>
          <a:xfrm>
            <a:off x="2999475" y="3837750"/>
            <a:ext cx="19854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SARS-CoV-2</a:t>
            </a:r>
            <a:endParaRPr b="0" i="0" sz="13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annotations</a:t>
            </a:r>
            <a:endParaRPr b="0" i="0" sz="13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1"/>
          <p:cNvSpPr/>
          <p:nvPr/>
        </p:nvSpPr>
        <p:spPr>
          <a:xfrm>
            <a:off x="1376091" y="12555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"/>
          <p:cNvSpPr/>
          <p:nvPr/>
        </p:nvSpPr>
        <p:spPr>
          <a:xfrm>
            <a:off x="3792291" y="254169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"/>
          <p:cNvSpPr/>
          <p:nvPr/>
        </p:nvSpPr>
        <p:spPr>
          <a:xfrm>
            <a:off x="4020891" y="216069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"/>
          <p:cNvSpPr/>
          <p:nvPr/>
        </p:nvSpPr>
        <p:spPr>
          <a:xfrm>
            <a:off x="4401891" y="208449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4554291" y="238929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"/>
          <p:cNvSpPr/>
          <p:nvPr/>
        </p:nvSpPr>
        <p:spPr>
          <a:xfrm>
            <a:off x="3639891" y="21465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1"/>
          <p:cNvCxnSpPr>
            <a:stCxn id="275" idx="3"/>
            <a:endCxn id="304" idx="6"/>
          </p:cNvCxnSpPr>
          <p:nvPr/>
        </p:nvCxnSpPr>
        <p:spPr>
          <a:xfrm rot="10800000">
            <a:off x="3889802" y="2261796"/>
            <a:ext cx="5651700" cy="5811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"/>
          <p:cNvCxnSpPr/>
          <p:nvPr/>
        </p:nvCxnSpPr>
        <p:spPr>
          <a:xfrm rot="10800000">
            <a:off x="4499390" y="2199841"/>
            <a:ext cx="4636800" cy="5961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"/>
          <p:cNvCxnSpPr>
            <a:stCxn id="273" idx="2"/>
          </p:cNvCxnSpPr>
          <p:nvPr/>
        </p:nvCxnSpPr>
        <p:spPr>
          <a:xfrm flipH="1">
            <a:off x="4270798" y="2338858"/>
            <a:ext cx="4789200" cy="165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"/>
          <p:cNvCxnSpPr>
            <a:stCxn id="256" idx="1"/>
            <a:endCxn id="197" idx="5"/>
          </p:cNvCxnSpPr>
          <p:nvPr/>
        </p:nvCxnSpPr>
        <p:spPr>
          <a:xfrm rot="10800000">
            <a:off x="4767580" y="2586105"/>
            <a:ext cx="467400" cy="39144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1"/>
          <p:cNvCxnSpPr>
            <a:stCxn id="254" idx="6"/>
            <a:endCxn id="302" idx="3"/>
          </p:cNvCxnSpPr>
          <p:nvPr/>
        </p:nvCxnSpPr>
        <p:spPr>
          <a:xfrm rot="10800000">
            <a:off x="4057498" y="2357458"/>
            <a:ext cx="2280600" cy="37914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descr="This is a schematic of the Monarch Architecture" id="310" name="Google Shape;310;p1"/>
          <p:cNvSpPr txBox="1"/>
          <p:nvPr/>
        </p:nvSpPr>
        <p:spPr>
          <a:xfrm>
            <a:off x="2653826" y="2168050"/>
            <a:ext cx="1149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coronavirus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genes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1" name="Google Shape;311;p1"/>
          <p:cNvCxnSpPr>
            <a:stCxn id="199" idx="4"/>
            <a:endCxn id="256" idx="0"/>
          </p:cNvCxnSpPr>
          <p:nvPr/>
        </p:nvCxnSpPr>
        <p:spPr>
          <a:xfrm flipH="1">
            <a:off x="5323341" y="3899149"/>
            <a:ext cx="825900" cy="25677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1"/>
          <p:cNvCxnSpPr>
            <a:stCxn id="202" idx="5"/>
            <a:endCxn id="255" idx="0"/>
          </p:cNvCxnSpPr>
          <p:nvPr/>
        </p:nvCxnSpPr>
        <p:spPr>
          <a:xfrm>
            <a:off x="6237594" y="3433631"/>
            <a:ext cx="420600" cy="3022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1"/>
          <p:cNvSpPr/>
          <p:nvPr/>
        </p:nvSpPr>
        <p:spPr>
          <a:xfrm>
            <a:off x="1604691" y="14841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"/>
          <p:cNvSpPr/>
          <p:nvPr/>
        </p:nvSpPr>
        <p:spPr>
          <a:xfrm>
            <a:off x="1833291" y="12555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his is a schematic of the Monarch Architecture" id="315" name="Google Shape;315;p1"/>
          <p:cNvSpPr txBox="1"/>
          <p:nvPr/>
        </p:nvSpPr>
        <p:spPr>
          <a:xfrm>
            <a:off x="28224" y="19169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PharmGKB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6" name="Google Shape;316;p1"/>
          <p:cNvSpPr/>
          <p:nvPr/>
        </p:nvSpPr>
        <p:spPr>
          <a:xfrm>
            <a:off x="1376091" y="19413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"/>
          <p:cNvSpPr/>
          <p:nvPr/>
        </p:nvSpPr>
        <p:spPr>
          <a:xfrm>
            <a:off x="1604691" y="21699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1833291" y="19413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his is a schematic of the Monarch Architecture" id="319" name="Google Shape;319;p1"/>
          <p:cNvSpPr txBox="1"/>
          <p:nvPr/>
        </p:nvSpPr>
        <p:spPr>
          <a:xfrm>
            <a:off x="256824" y="26027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TTD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0" name="Google Shape;320;p1"/>
          <p:cNvSpPr/>
          <p:nvPr/>
        </p:nvSpPr>
        <p:spPr>
          <a:xfrm>
            <a:off x="1376091" y="26271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1604691" y="28557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"/>
          <p:cNvSpPr/>
          <p:nvPr/>
        </p:nvSpPr>
        <p:spPr>
          <a:xfrm>
            <a:off x="1833291" y="2627116"/>
            <a:ext cx="249900" cy="230700"/>
          </a:xfrm>
          <a:prstGeom prst="ellipse">
            <a:avLst/>
          </a:prstGeom>
          <a:solidFill>
            <a:srgbClr val="93C47D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3411291" y="16893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"/>
          <p:cNvSpPr/>
          <p:nvPr/>
        </p:nvSpPr>
        <p:spPr>
          <a:xfrm>
            <a:off x="3868491" y="16893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"/>
          <p:cNvSpPr/>
          <p:nvPr/>
        </p:nvSpPr>
        <p:spPr>
          <a:xfrm>
            <a:off x="4249491" y="16131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"/>
          <p:cNvSpPr/>
          <p:nvPr/>
        </p:nvSpPr>
        <p:spPr>
          <a:xfrm>
            <a:off x="3639891" y="13083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"/>
          <p:cNvSpPr/>
          <p:nvPr/>
        </p:nvSpPr>
        <p:spPr>
          <a:xfrm>
            <a:off x="4020891" y="12321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"/>
          <p:cNvSpPr/>
          <p:nvPr/>
        </p:nvSpPr>
        <p:spPr>
          <a:xfrm>
            <a:off x="4401891" y="12321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"/>
          <p:cNvSpPr/>
          <p:nvPr/>
        </p:nvSpPr>
        <p:spPr>
          <a:xfrm>
            <a:off x="3182691" y="13083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"/>
          <p:cNvSpPr/>
          <p:nvPr/>
        </p:nvSpPr>
        <p:spPr>
          <a:xfrm>
            <a:off x="2736591" y="130834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"/>
          <p:cNvSpPr/>
          <p:nvPr/>
        </p:nvSpPr>
        <p:spPr>
          <a:xfrm>
            <a:off x="4630491" y="1512066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"/>
          <p:cNvSpPr/>
          <p:nvPr/>
        </p:nvSpPr>
        <p:spPr>
          <a:xfrm>
            <a:off x="2950966" y="170009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his is a schematic of the Monarch Architecture" id="332" name="Google Shape;332;p1"/>
          <p:cNvSpPr txBox="1"/>
          <p:nvPr/>
        </p:nvSpPr>
        <p:spPr>
          <a:xfrm>
            <a:off x="2660400" y="773900"/>
            <a:ext cx="3982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Genes (human + coronavirus)</a:t>
            </a:r>
            <a:endParaRPr b="1" i="0" sz="18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3" name="Google Shape;333;p1"/>
          <p:cNvCxnSpPr>
            <a:stCxn id="330" idx="6"/>
            <a:endCxn id="285" idx="3"/>
          </p:cNvCxnSpPr>
          <p:nvPr/>
        </p:nvCxnSpPr>
        <p:spPr>
          <a:xfrm flipH="1" rot="10800000">
            <a:off x="4880391" y="1505916"/>
            <a:ext cx="3911400" cy="121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"/>
          <p:cNvCxnSpPr>
            <a:stCxn id="324" idx="5"/>
            <a:endCxn id="287" idx="3"/>
          </p:cNvCxnSpPr>
          <p:nvPr/>
        </p:nvCxnSpPr>
        <p:spPr>
          <a:xfrm flipH="1" rot="10800000">
            <a:off x="4462794" y="1506156"/>
            <a:ext cx="4862400" cy="303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"/>
          <p:cNvCxnSpPr>
            <a:stCxn id="327" idx="6"/>
            <a:endCxn id="293" idx="2"/>
          </p:cNvCxnSpPr>
          <p:nvPr/>
        </p:nvCxnSpPr>
        <p:spPr>
          <a:xfrm>
            <a:off x="4651791" y="1347491"/>
            <a:ext cx="5919900" cy="499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1"/>
          <p:cNvCxnSpPr>
            <a:stCxn id="325" idx="6"/>
            <a:endCxn id="190" idx="2"/>
          </p:cNvCxnSpPr>
          <p:nvPr/>
        </p:nvCxnSpPr>
        <p:spPr>
          <a:xfrm>
            <a:off x="3889791" y="1423691"/>
            <a:ext cx="6237000" cy="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"/>
          <p:cNvCxnSpPr>
            <a:stCxn id="328" idx="2"/>
            <a:endCxn id="314" idx="6"/>
          </p:cNvCxnSpPr>
          <p:nvPr/>
        </p:nvCxnSpPr>
        <p:spPr>
          <a:xfrm rot="10800000">
            <a:off x="2083191" y="1370891"/>
            <a:ext cx="1099500" cy="528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"/>
          <p:cNvCxnSpPr/>
          <p:nvPr/>
        </p:nvCxnSpPr>
        <p:spPr>
          <a:xfrm rot="10800000">
            <a:off x="1817866" y="1681041"/>
            <a:ext cx="1209300" cy="2868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"/>
          <p:cNvCxnSpPr>
            <a:stCxn id="323" idx="2"/>
            <a:endCxn id="300" idx="0"/>
          </p:cNvCxnSpPr>
          <p:nvPr/>
        </p:nvCxnSpPr>
        <p:spPr>
          <a:xfrm rot="10800000">
            <a:off x="1501191" y="1255391"/>
            <a:ext cx="2367300" cy="5493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"/>
          <p:cNvCxnSpPr/>
          <p:nvPr/>
        </p:nvCxnSpPr>
        <p:spPr>
          <a:xfrm flipH="1">
            <a:off x="2083188" y="1505255"/>
            <a:ext cx="1593300" cy="5514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1"/>
          <p:cNvCxnSpPr>
            <a:stCxn id="326" idx="3"/>
            <a:endCxn id="317" idx="6"/>
          </p:cNvCxnSpPr>
          <p:nvPr/>
        </p:nvCxnSpPr>
        <p:spPr>
          <a:xfrm flipH="1">
            <a:off x="1854588" y="1429056"/>
            <a:ext cx="2202900" cy="8562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1"/>
          <p:cNvCxnSpPr/>
          <p:nvPr/>
        </p:nvCxnSpPr>
        <p:spPr>
          <a:xfrm flipH="1">
            <a:off x="1625991" y="1804691"/>
            <a:ext cx="2242500" cy="252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1"/>
          <p:cNvCxnSpPr>
            <a:stCxn id="283" idx="2"/>
            <a:endCxn id="321" idx="6"/>
          </p:cNvCxnSpPr>
          <p:nvPr/>
        </p:nvCxnSpPr>
        <p:spPr>
          <a:xfrm flipH="1">
            <a:off x="2083205" y="1846931"/>
            <a:ext cx="6354900" cy="895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1"/>
          <p:cNvCxnSpPr>
            <a:stCxn id="289" idx="3"/>
            <a:endCxn id="320" idx="6"/>
          </p:cNvCxnSpPr>
          <p:nvPr/>
        </p:nvCxnSpPr>
        <p:spPr>
          <a:xfrm flipH="1">
            <a:off x="1626002" y="1928496"/>
            <a:ext cx="8144100" cy="813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1"/>
          <p:cNvSpPr/>
          <p:nvPr/>
        </p:nvSpPr>
        <p:spPr>
          <a:xfrm>
            <a:off x="8755198" y="1309108"/>
            <a:ext cx="249900" cy="2307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"/>
          <p:cNvSpPr/>
          <p:nvPr/>
        </p:nvSpPr>
        <p:spPr>
          <a:xfrm>
            <a:off x="4173291" y="2541691"/>
            <a:ext cx="249900" cy="230700"/>
          </a:xfrm>
          <a:prstGeom prst="ellipse">
            <a:avLst/>
          </a:prstGeom>
          <a:solidFill>
            <a:srgbClr val="6D9EEB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his is a schematic of the Monarch Architecture" id="346" name="Google Shape;346;p1"/>
          <p:cNvSpPr txBox="1"/>
          <p:nvPr/>
        </p:nvSpPr>
        <p:spPr>
          <a:xfrm>
            <a:off x="9435749" y="35412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Publications</a:t>
            </a:r>
            <a:endParaRPr b="1" i="0" sz="18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347" name="Google Shape;347;p1"/>
          <p:cNvSpPr txBox="1"/>
          <p:nvPr/>
        </p:nvSpPr>
        <p:spPr>
          <a:xfrm>
            <a:off x="10772424" y="42791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SciBite </a:t>
            </a:r>
            <a:endParaRPr sz="1300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CORD19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publications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and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concepts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8" name="Google Shape;348;p1"/>
          <p:cNvSpPr/>
          <p:nvPr/>
        </p:nvSpPr>
        <p:spPr>
          <a:xfrm>
            <a:off x="10419305" y="40937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"/>
          <p:cNvSpPr/>
          <p:nvPr/>
        </p:nvSpPr>
        <p:spPr>
          <a:xfrm>
            <a:off x="10038305" y="40937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"/>
          <p:cNvSpPr/>
          <p:nvPr/>
        </p:nvSpPr>
        <p:spPr>
          <a:xfrm>
            <a:off x="9657305" y="40937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"/>
          <p:cNvSpPr/>
          <p:nvPr/>
        </p:nvSpPr>
        <p:spPr>
          <a:xfrm>
            <a:off x="9809705" y="43985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"/>
          <p:cNvSpPr/>
          <p:nvPr/>
        </p:nvSpPr>
        <p:spPr>
          <a:xfrm>
            <a:off x="10266905" y="43985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"/>
          <p:cNvSpPr/>
          <p:nvPr/>
        </p:nvSpPr>
        <p:spPr>
          <a:xfrm>
            <a:off x="10038305" y="47033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"/>
          <p:cNvSpPr/>
          <p:nvPr/>
        </p:nvSpPr>
        <p:spPr>
          <a:xfrm>
            <a:off x="9657305" y="47033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"/>
          <p:cNvSpPr/>
          <p:nvPr/>
        </p:nvSpPr>
        <p:spPr>
          <a:xfrm>
            <a:off x="10266905" y="50081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"/>
          <p:cNvSpPr/>
          <p:nvPr/>
        </p:nvSpPr>
        <p:spPr>
          <a:xfrm>
            <a:off x="10419305" y="47033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"/>
          <p:cNvSpPr/>
          <p:nvPr/>
        </p:nvSpPr>
        <p:spPr>
          <a:xfrm>
            <a:off x="9809705" y="50081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"/>
          <p:cNvSpPr/>
          <p:nvPr/>
        </p:nvSpPr>
        <p:spPr>
          <a:xfrm>
            <a:off x="10038305" y="53129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"/>
          <p:cNvSpPr/>
          <p:nvPr/>
        </p:nvSpPr>
        <p:spPr>
          <a:xfrm>
            <a:off x="10419305" y="53129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"/>
          <p:cNvSpPr/>
          <p:nvPr/>
        </p:nvSpPr>
        <p:spPr>
          <a:xfrm>
            <a:off x="9657305" y="5389181"/>
            <a:ext cx="249900" cy="2307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1" name="Google Shape;361;p1"/>
          <p:cNvCxnSpPr>
            <a:stCxn id="350" idx="3"/>
            <a:endCxn id="263" idx="6"/>
          </p:cNvCxnSpPr>
          <p:nvPr/>
        </p:nvCxnSpPr>
        <p:spPr>
          <a:xfrm flipH="1">
            <a:off x="7621202" y="4290696"/>
            <a:ext cx="2072700" cy="2280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"/>
          <p:cNvCxnSpPr>
            <a:stCxn id="354" idx="2"/>
            <a:endCxn id="206" idx="6"/>
          </p:cNvCxnSpPr>
          <p:nvPr/>
        </p:nvCxnSpPr>
        <p:spPr>
          <a:xfrm rot="10800000">
            <a:off x="7164005" y="4209131"/>
            <a:ext cx="2493300" cy="609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1"/>
          <p:cNvCxnSpPr>
            <a:stCxn id="354" idx="1"/>
            <a:endCxn id="330" idx="6"/>
          </p:cNvCxnSpPr>
          <p:nvPr/>
        </p:nvCxnSpPr>
        <p:spPr>
          <a:xfrm rot="10800000">
            <a:off x="4880402" y="1627366"/>
            <a:ext cx="4813500" cy="31098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4" name="Google Shape;364;p1"/>
          <p:cNvCxnSpPr>
            <a:stCxn id="350" idx="3"/>
            <a:endCxn id="249" idx="7"/>
          </p:cNvCxnSpPr>
          <p:nvPr/>
        </p:nvCxnSpPr>
        <p:spPr>
          <a:xfrm flipH="1">
            <a:off x="7127402" y="4290696"/>
            <a:ext cx="2566500" cy="12084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5" name="Google Shape;365;p1"/>
          <p:cNvCxnSpPr>
            <a:stCxn id="354" idx="1"/>
            <a:endCxn id="274" idx="5"/>
          </p:cNvCxnSpPr>
          <p:nvPr/>
        </p:nvCxnSpPr>
        <p:spPr>
          <a:xfrm rot="10800000">
            <a:off x="9273302" y="2852266"/>
            <a:ext cx="420600" cy="1884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1"/>
          <p:cNvCxnSpPr>
            <a:stCxn id="293" idx="4"/>
            <a:endCxn id="191" idx="7"/>
          </p:cNvCxnSpPr>
          <p:nvPr/>
        </p:nvCxnSpPr>
        <p:spPr>
          <a:xfrm flipH="1">
            <a:off x="10556555" y="1962281"/>
            <a:ext cx="140100" cy="7176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1"/>
          <p:cNvCxnSpPr>
            <a:stCxn id="287" idx="5"/>
            <a:endCxn id="275" idx="0"/>
          </p:cNvCxnSpPr>
          <p:nvPr/>
        </p:nvCxnSpPr>
        <p:spPr>
          <a:xfrm>
            <a:off x="9501901" y="1506023"/>
            <a:ext cx="128100" cy="1140000"/>
          </a:xfrm>
          <a:prstGeom prst="straightConnector1">
            <a:avLst/>
          </a:prstGeom>
          <a:noFill/>
          <a:ln cap="flat" cmpd="sng" w="19050">
            <a:solidFill>
              <a:srgbClr val="DAD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1"/>
          <p:cNvCxnSpPr>
            <a:stCxn id="360" idx="1"/>
            <a:endCxn id="202" idx="6"/>
          </p:cNvCxnSpPr>
          <p:nvPr/>
        </p:nvCxnSpPr>
        <p:spPr>
          <a:xfrm rot="10800000">
            <a:off x="6274202" y="3352066"/>
            <a:ext cx="3419700" cy="2070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"/>
          <p:cNvCxnSpPr>
            <a:stCxn id="360" idx="1"/>
            <a:endCxn id="283" idx="4"/>
          </p:cNvCxnSpPr>
          <p:nvPr/>
        </p:nvCxnSpPr>
        <p:spPr>
          <a:xfrm rot="10800000">
            <a:off x="8563202" y="1962166"/>
            <a:ext cx="1130700" cy="34608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descr="This is a schematic of the Monarch Architecture" id="370" name="Google Shape;370;p1"/>
          <p:cNvSpPr txBox="1"/>
          <p:nvPr/>
        </p:nvSpPr>
        <p:spPr>
          <a:xfrm>
            <a:off x="3346200" y="11900"/>
            <a:ext cx="6082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1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KG-COVID-19 Knowledge Graph (May 2020)</a:t>
            </a:r>
            <a:endParaRPr b="1" i="0" sz="21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371" name="Google Shape;371;p1"/>
          <p:cNvSpPr txBox="1"/>
          <p:nvPr/>
        </p:nvSpPr>
        <p:spPr>
          <a:xfrm>
            <a:off x="4939826" y="1253650"/>
            <a:ext cx="1149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genes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372" name="Google Shape;372;p1"/>
          <p:cNvSpPr txBox="1"/>
          <p:nvPr/>
        </p:nvSpPr>
        <p:spPr>
          <a:xfrm>
            <a:off x="7606826" y="1482250"/>
            <a:ext cx="1149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373" name="Google Shape;373;p1"/>
          <p:cNvSpPr txBox="1"/>
          <p:nvPr/>
        </p:nvSpPr>
        <p:spPr>
          <a:xfrm>
            <a:off x="7987826" y="2320450"/>
            <a:ext cx="1149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coronavirus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A28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</a:t>
            </a:r>
            <a:endParaRPr b="1" i="0" sz="12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374" name="Google Shape;374;p1"/>
          <p:cNvSpPr txBox="1"/>
          <p:nvPr/>
        </p:nvSpPr>
        <p:spPr>
          <a:xfrm>
            <a:off x="11482950" y="5911825"/>
            <a:ext cx="11307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Wiki</a:t>
            </a:r>
            <a:endParaRPr b="1" i="0" sz="14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Code</a:t>
            </a:r>
            <a:endParaRPr b="1" i="0" sz="14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Graph</a:t>
            </a:r>
            <a:endParaRPr b="1" i="0" sz="1400" u="none" cap="none" strike="noStrike">
              <a:solidFill>
                <a:srgbClr val="0A28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his is a schematic of the Monarch Architecture" id="375" name="Google Shape;375;p1"/>
          <p:cNvSpPr txBox="1"/>
          <p:nvPr/>
        </p:nvSpPr>
        <p:spPr>
          <a:xfrm>
            <a:off x="485424" y="3136107"/>
            <a:ext cx="1581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(ChEMBL)</a:t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86f023904e_0_271"/>
          <p:cNvPicPr preferRelativeResize="0"/>
          <p:nvPr/>
        </p:nvPicPr>
        <p:blipFill rotWithShape="1">
          <a:blip r:embed="rId3">
            <a:alphaModFix/>
          </a:blip>
          <a:srcRect b="78275" l="0" r="0" t="1122"/>
          <a:stretch/>
        </p:blipFill>
        <p:spPr>
          <a:xfrm>
            <a:off x="0" y="-34975"/>
            <a:ext cx="12191999" cy="10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86f023904e_0_271"/>
          <p:cNvSpPr txBox="1"/>
          <p:nvPr>
            <p:ph idx="4294967295" type="title"/>
          </p:nvPr>
        </p:nvSpPr>
        <p:spPr>
          <a:xfrm>
            <a:off x="0" y="-34975"/>
            <a:ext cx="121920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F3F3F3"/>
                </a:solidFill>
                <a:latin typeface="Lucida Sans"/>
                <a:ea typeface="Lucida Sans"/>
                <a:cs typeface="Lucida Sans"/>
                <a:sym typeface="Lucida Sans"/>
              </a:rPr>
              <a:t>Graph learning</a:t>
            </a:r>
            <a:endParaRPr b="1" sz="4000">
              <a:solidFill>
                <a:srgbClr val="F3F3F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382" name="Google Shape;382;g86f023904e_0_271"/>
          <p:cNvCxnSpPr/>
          <p:nvPr/>
        </p:nvCxnSpPr>
        <p:spPr>
          <a:xfrm>
            <a:off x="10334870" y="2578562"/>
            <a:ext cx="0" cy="5811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g86f023904e_0_271"/>
          <p:cNvCxnSpPr/>
          <p:nvPr/>
        </p:nvCxnSpPr>
        <p:spPr>
          <a:xfrm>
            <a:off x="10697803" y="2803447"/>
            <a:ext cx="881100" cy="4575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4" name="Google Shape;384;g86f023904e_0_271"/>
          <p:cNvGrpSpPr/>
          <p:nvPr/>
        </p:nvGrpSpPr>
        <p:grpSpPr>
          <a:xfrm>
            <a:off x="10236303" y="1974527"/>
            <a:ext cx="1445351" cy="1395376"/>
            <a:chOff x="-1" y="0"/>
            <a:chExt cx="1188513" cy="1147419"/>
          </a:xfrm>
        </p:grpSpPr>
        <p:sp>
          <p:nvSpPr>
            <p:cNvPr id="385" name="Google Shape;385;g86f023904e_0_271"/>
            <p:cNvSpPr/>
            <p:nvPr/>
          </p:nvSpPr>
          <p:spPr>
            <a:xfrm>
              <a:off x="333671" y="0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86f023904e_0_271"/>
            <p:cNvSpPr/>
            <p:nvPr/>
          </p:nvSpPr>
          <p:spPr>
            <a:xfrm>
              <a:off x="333671" y="32378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g86f023904e_0_271"/>
            <p:cNvSpPr/>
            <p:nvPr/>
          </p:nvSpPr>
          <p:spPr>
            <a:xfrm>
              <a:off x="333671" y="64757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g86f023904e_0_271"/>
            <p:cNvSpPr/>
            <p:nvPr/>
          </p:nvSpPr>
          <p:spPr>
            <a:xfrm>
              <a:off x="333671" y="97136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g86f023904e_0_271"/>
            <p:cNvSpPr/>
            <p:nvPr/>
          </p:nvSpPr>
          <p:spPr>
            <a:xfrm>
              <a:off x="667341" y="325933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86f023904e_0_271"/>
            <p:cNvSpPr/>
            <p:nvPr/>
          </p:nvSpPr>
          <p:spPr>
            <a:xfrm>
              <a:off x="667341" y="649721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g86f023904e_0_271"/>
            <p:cNvSpPr/>
            <p:nvPr/>
          </p:nvSpPr>
          <p:spPr>
            <a:xfrm>
              <a:off x="667341" y="973511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86f023904e_0_271"/>
            <p:cNvSpPr/>
            <p:nvPr/>
          </p:nvSpPr>
          <p:spPr>
            <a:xfrm>
              <a:off x="1001012" y="966566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g86f023904e_0_271"/>
            <p:cNvSpPr/>
            <p:nvPr/>
          </p:nvSpPr>
          <p:spPr>
            <a:xfrm>
              <a:off x="-1" y="32378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86f023904e_0_271"/>
            <p:cNvSpPr/>
            <p:nvPr/>
          </p:nvSpPr>
          <p:spPr>
            <a:xfrm>
              <a:off x="-1" y="974619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5" name="Google Shape;395;g86f023904e_0_271"/>
            <p:cNvCxnSpPr/>
            <p:nvPr/>
          </p:nvCxnSpPr>
          <p:spPr>
            <a:xfrm>
              <a:off x="427426" y="172929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6" name="Google Shape;396;g86f023904e_0_271"/>
            <p:cNvCxnSpPr/>
            <p:nvPr/>
          </p:nvCxnSpPr>
          <p:spPr>
            <a:xfrm>
              <a:off x="427426" y="496716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7" name="Google Shape;397;g86f023904e_0_271"/>
            <p:cNvCxnSpPr/>
            <p:nvPr/>
          </p:nvCxnSpPr>
          <p:spPr>
            <a:xfrm>
              <a:off x="427426" y="820506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8" name="Google Shape;398;g86f023904e_0_271"/>
            <p:cNvCxnSpPr/>
            <p:nvPr/>
          </p:nvCxnSpPr>
          <p:spPr>
            <a:xfrm>
              <a:off x="761096" y="822651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9" name="Google Shape;399;g86f023904e_0_271"/>
            <p:cNvCxnSpPr/>
            <p:nvPr/>
          </p:nvCxnSpPr>
          <p:spPr>
            <a:xfrm>
              <a:off x="827390" y="797326"/>
              <a:ext cx="201000" cy="194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0" name="Google Shape;400;g86f023904e_0_271"/>
            <p:cNvCxnSpPr/>
            <p:nvPr/>
          </p:nvCxnSpPr>
          <p:spPr>
            <a:xfrm flipH="1">
              <a:off x="160132" y="795182"/>
              <a:ext cx="201000" cy="204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1" name="Google Shape;401;g86f023904e_0_271"/>
            <p:cNvCxnSpPr/>
            <p:nvPr/>
          </p:nvCxnSpPr>
          <p:spPr>
            <a:xfrm flipH="1">
              <a:off x="160132" y="147604"/>
              <a:ext cx="201000" cy="2016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2" name="Google Shape;402;g86f023904e_0_271"/>
            <p:cNvCxnSpPr/>
            <p:nvPr/>
          </p:nvCxnSpPr>
          <p:spPr>
            <a:xfrm>
              <a:off x="493721" y="147604"/>
              <a:ext cx="201000" cy="203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3" name="Google Shape;403;g86f023904e_0_271"/>
            <p:cNvCxnSpPr/>
            <p:nvPr/>
          </p:nvCxnSpPr>
          <p:spPr>
            <a:xfrm>
              <a:off x="493721" y="471392"/>
              <a:ext cx="201000" cy="203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04" name="Google Shape;404;g86f023904e_0_271"/>
          <p:cNvGrpSpPr/>
          <p:nvPr/>
        </p:nvGrpSpPr>
        <p:grpSpPr>
          <a:xfrm>
            <a:off x="1984941" y="1910172"/>
            <a:ext cx="375775" cy="321059"/>
            <a:chOff x="-1" y="-1"/>
            <a:chExt cx="309000" cy="264007"/>
          </a:xfrm>
        </p:grpSpPr>
        <p:sp>
          <p:nvSpPr>
            <p:cNvPr id="405" name="Google Shape;405;g86f023904e_0_271"/>
            <p:cNvSpPr/>
            <p:nvPr/>
          </p:nvSpPr>
          <p:spPr>
            <a:xfrm>
              <a:off x="-1" y="0"/>
              <a:ext cx="308988" cy="264006"/>
            </a:xfrm>
            <a:custGeom>
              <a:rect b="b" l="l" r="r" t="t"/>
              <a:pathLst>
                <a:path extrusionOk="0" h="21600" w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86f023904e_0_271"/>
            <p:cNvSpPr/>
            <p:nvPr/>
          </p:nvSpPr>
          <p:spPr>
            <a:xfrm>
              <a:off x="-1" y="-1"/>
              <a:ext cx="309000" cy="66000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86f023904e_0_271"/>
            <p:cNvSpPr/>
            <p:nvPr/>
          </p:nvSpPr>
          <p:spPr>
            <a:xfrm>
              <a:off x="-1" y="0"/>
              <a:ext cx="308988" cy="264006"/>
            </a:xfrm>
            <a:custGeom>
              <a:rect b="b" l="l" r="r" t="t"/>
              <a:pathLst>
                <a:path extrusionOk="0" h="21600" w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g86f023904e_0_271"/>
          <p:cNvGrpSpPr/>
          <p:nvPr/>
        </p:nvGrpSpPr>
        <p:grpSpPr>
          <a:xfrm>
            <a:off x="1270078" y="4136605"/>
            <a:ext cx="298437" cy="321058"/>
            <a:chOff x="0" y="0"/>
            <a:chExt cx="245405" cy="264006"/>
          </a:xfrm>
        </p:grpSpPr>
        <p:sp>
          <p:nvSpPr>
            <p:cNvPr id="409" name="Google Shape;409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g86f023904e_0_271"/>
            <p:cNvSpPr/>
            <p:nvPr/>
          </p:nvSpPr>
          <p:spPr>
            <a:xfrm>
              <a:off x="162299" y="180900"/>
              <a:ext cx="83106" cy="831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14286" y="21600"/>
                  </a:moveTo>
                  <a:lnTo>
                    <a:pt x="15748" y="16161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4801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g86f023904e_0_271"/>
          <p:cNvGrpSpPr/>
          <p:nvPr/>
        </p:nvGrpSpPr>
        <p:grpSpPr>
          <a:xfrm>
            <a:off x="1984941" y="2308096"/>
            <a:ext cx="375775" cy="321059"/>
            <a:chOff x="-1" y="-1"/>
            <a:chExt cx="309000" cy="264007"/>
          </a:xfrm>
        </p:grpSpPr>
        <p:sp>
          <p:nvSpPr>
            <p:cNvPr id="413" name="Google Shape;413;g86f023904e_0_271"/>
            <p:cNvSpPr/>
            <p:nvPr/>
          </p:nvSpPr>
          <p:spPr>
            <a:xfrm>
              <a:off x="-1" y="0"/>
              <a:ext cx="308988" cy="264006"/>
            </a:xfrm>
            <a:custGeom>
              <a:rect b="b" l="l" r="r" t="t"/>
              <a:pathLst>
                <a:path extrusionOk="0" h="21600" w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86f023904e_0_271"/>
            <p:cNvSpPr/>
            <p:nvPr/>
          </p:nvSpPr>
          <p:spPr>
            <a:xfrm>
              <a:off x="-1" y="-1"/>
              <a:ext cx="309000" cy="66000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g86f023904e_0_271"/>
            <p:cNvSpPr/>
            <p:nvPr/>
          </p:nvSpPr>
          <p:spPr>
            <a:xfrm>
              <a:off x="-1" y="0"/>
              <a:ext cx="308988" cy="264006"/>
            </a:xfrm>
            <a:custGeom>
              <a:rect b="b" l="l" r="r" t="t"/>
              <a:pathLst>
                <a:path extrusionOk="0" h="21600" w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g86f023904e_0_271"/>
          <p:cNvGrpSpPr/>
          <p:nvPr/>
        </p:nvGrpSpPr>
        <p:grpSpPr>
          <a:xfrm>
            <a:off x="1686506" y="4031302"/>
            <a:ext cx="298437" cy="321058"/>
            <a:chOff x="0" y="0"/>
            <a:chExt cx="245405" cy="264006"/>
          </a:xfrm>
        </p:grpSpPr>
        <p:sp>
          <p:nvSpPr>
            <p:cNvPr id="417" name="Google Shape;417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g86f023904e_0_271"/>
            <p:cNvSpPr/>
            <p:nvPr/>
          </p:nvSpPr>
          <p:spPr>
            <a:xfrm>
              <a:off x="162299" y="180900"/>
              <a:ext cx="83106" cy="831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14286" y="21600"/>
                  </a:moveTo>
                  <a:lnTo>
                    <a:pt x="15748" y="16161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4801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g86f023904e_0_271"/>
          <p:cNvSpPr txBox="1"/>
          <p:nvPr/>
        </p:nvSpPr>
        <p:spPr>
          <a:xfrm>
            <a:off x="659733" y="1135525"/>
            <a:ext cx="209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COVID-19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data</a:t>
            </a: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 (IGI and </a:t>
            </a: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public</a:t>
            </a: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endParaRPr/>
          </a:p>
        </p:txBody>
      </p:sp>
      <p:sp>
        <p:nvSpPr>
          <p:cNvPr id="421" name="Google Shape;421;g86f023904e_0_271"/>
          <p:cNvSpPr/>
          <p:nvPr/>
        </p:nvSpPr>
        <p:spPr>
          <a:xfrm>
            <a:off x="2628434" y="2536822"/>
            <a:ext cx="9900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86f023904e_0_271"/>
          <p:cNvSpPr/>
          <p:nvPr/>
        </p:nvSpPr>
        <p:spPr>
          <a:xfrm rot="5400000">
            <a:off x="2789187" y="1749232"/>
            <a:ext cx="535800" cy="85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g86f023904e_0_271"/>
          <p:cNvGrpSpPr/>
          <p:nvPr/>
        </p:nvGrpSpPr>
        <p:grpSpPr>
          <a:xfrm>
            <a:off x="2652246" y="2064772"/>
            <a:ext cx="809923" cy="284203"/>
            <a:chOff x="0" y="0"/>
            <a:chExt cx="666000" cy="233700"/>
          </a:xfrm>
        </p:grpSpPr>
        <p:sp>
          <p:nvSpPr>
            <p:cNvPr id="424" name="Google Shape;424;g86f023904e_0_271"/>
            <p:cNvSpPr/>
            <p:nvPr/>
          </p:nvSpPr>
          <p:spPr>
            <a:xfrm>
              <a:off x="0" y="0"/>
              <a:ext cx="666000" cy="18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FEF"/>
                </a:buClr>
                <a:buSzPts val="1100"/>
                <a:buFont typeface="Lucida Sans"/>
                <a:buNone/>
              </a:pPr>
              <a:r>
                <a:t/>
              </a:r>
              <a:endParaRPr b="0" i="0" sz="1100" u="none" cap="none" strike="noStrike">
                <a:solidFill>
                  <a:srgbClr val="EFEFE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25" name="Google Shape;425;g86f023904e_0_271"/>
            <p:cNvSpPr txBox="1"/>
            <p:nvPr/>
          </p:nvSpPr>
          <p:spPr>
            <a:xfrm>
              <a:off x="0" y="0"/>
              <a:ext cx="666000" cy="2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7A7"/>
                </a:buClr>
                <a:buSzPts val="1100"/>
                <a:buFont typeface="Lucida Sans"/>
                <a:buNone/>
              </a:pPr>
              <a:r>
                <a:rPr b="0" i="0" lang="en-US" sz="1100" u="sng" cap="none" strike="noStrike">
                  <a:solidFill>
                    <a:srgbClr val="0000FF"/>
                  </a:solidFill>
                  <a:latin typeface="Lucida Sans"/>
                  <a:ea typeface="Lucida Sans"/>
                  <a:cs typeface="Lucida Sans"/>
                  <a:sym typeface="Lucida Sans"/>
                  <a:hlinkClick r:id="rId4"/>
                </a:rPr>
                <a:t>KGX</a:t>
              </a:r>
              <a:endParaRPr/>
            </a:p>
          </p:txBody>
        </p:sp>
      </p:grpSp>
      <p:grpSp>
        <p:nvGrpSpPr>
          <p:cNvPr id="426" name="Google Shape;426;g86f023904e_0_271"/>
          <p:cNvGrpSpPr/>
          <p:nvPr/>
        </p:nvGrpSpPr>
        <p:grpSpPr>
          <a:xfrm>
            <a:off x="3776808" y="1878486"/>
            <a:ext cx="1445351" cy="1395376"/>
            <a:chOff x="-1" y="0"/>
            <a:chExt cx="1188513" cy="1147419"/>
          </a:xfrm>
        </p:grpSpPr>
        <p:sp>
          <p:nvSpPr>
            <p:cNvPr id="427" name="Google Shape;427;g86f023904e_0_271"/>
            <p:cNvSpPr/>
            <p:nvPr/>
          </p:nvSpPr>
          <p:spPr>
            <a:xfrm>
              <a:off x="333671" y="0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g86f023904e_0_271"/>
            <p:cNvSpPr/>
            <p:nvPr/>
          </p:nvSpPr>
          <p:spPr>
            <a:xfrm>
              <a:off x="333671" y="32378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g86f023904e_0_271"/>
            <p:cNvSpPr/>
            <p:nvPr/>
          </p:nvSpPr>
          <p:spPr>
            <a:xfrm>
              <a:off x="333671" y="64757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g86f023904e_0_271"/>
            <p:cNvSpPr/>
            <p:nvPr/>
          </p:nvSpPr>
          <p:spPr>
            <a:xfrm>
              <a:off x="333671" y="97136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g86f023904e_0_271"/>
            <p:cNvSpPr/>
            <p:nvPr/>
          </p:nvSpPr>
          <p:spPr>
            <a:xfrm>
              <a:off x="667341" y="325933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g86f023904e_0_271"/>
            <p:cNvSpPr/>
            <p:nvPr/>
          </p:nvSpPr>
          <p:spPr>
            <a:xfrm>
              <a:off x="667341" y="649721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g86f023904e_0_271"/>
            <p:cNvSpPr/>
            <p:nvPr/>
          </p:nvSpPr>
          <p:spPr>
            <a:xfrm>
              <a:off x="667341" y="973511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g86f023904e_0_271"/>
            <p:cNvSpPr/>
            <p:nvPr/>
          </p:nvSpPr>
          <p:spPr>
            <a:xfrm>
              <a:off x="1001012" y="966566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g86f023904e_0_271"/>
            <p:cNvSpPr/>
            <p:nvPr/>
          </p:nvSpPr>
          <p:spPr>
            <a:xfrm>
              <a:off x="-1" y="32378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86f023904e_0_271"/>
            <p:cNvSpPr/>
            <p:nvPr/>
          </p:nvSpPr>
          <p:spPr>
            <a:xfrm>
              <a:off x="-1" y="974619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Google Shape;437;g86f023904e_0_271"/>
            <p:cNvCxnSpPr/>
            <p:nvPr/>
          </p:nvCxnSpPr>
          <p:spPr>
            <a:xfrm>
              <a:off x="427426" y="172929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8" name="Google Shape;438;g86f023904e_0_271"/>
            <p:cNvCxnSpPr/>
            <p:nvPr/>
          </p:nvCxnSpPr>
          <p:spPr>
            <a:xfrm>
              <a:off x="427426" y="496716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9" name="Google Shape;439;g86f023904e_0_271"/>
            <p:cNvCxnSpPr/>
            <p:nvPr/>
          </p:nvCxnSpPr>
          <p:spPr>
            <a:xfrm>
              <a:off x="427426" y="820506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g86f023904e_0_271"/>
            <p:cNvCxnSpPr/>
            <p:nvPr/>
          </p:nvCxnSpPr>
          <p:spPr>
            <a:xfrm>
              <a:off x="761096" y="822651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g86f023904e_0_271"/>
            <p:cNvCxnSpPr/>
            <p:nvPr/>
          </p:nvCxnSpPr>
          <p:spPr>
            <a:xfrm>
              <a:off x="827390" y="797326"/>
              <a:ext cx="201000" cy="194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g86f023904e_0_271"/>
            <p:cNvCxnSpPr/>
            <p:nvPr/>
          </p:nvCxnSpPr>
          <p:spPr>
            <a:xfrm flipH="1">
              <a:off x="160132" y="795182"/>
              <a:ext cx="201000" cy="2049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g86f023904e_0_271"/>
            <p:cNvCxnSpPr/>
            <p:nvPr/>
          </p:nvCxnSpPr>
          <p:spPr>
            <a:xfrm flipH="1">
              <a:off x="160132" y="147604"/>
              <a:ext cx="201000" cy="2016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g86f023904e_0_271"/>
            <p:cNvCxnSpPr/>
            <p:nvPr/>
          </p:nvCxnSpPr>
          <p:spPr>
            <a:xfrm>
              <a:off x="493721" y="147604"/>
              <a:ext cx="201000" cy="203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5" name="Google Shape;445;g86f023904e_0_271"/>
            <p:cNvCxnSpPr/>
            <p:nvPr/>
          </p:nvCxnSpPr>
          <p:spPr>
            <a:xfrm>
              <a:off x="493721" y="471392"/>
              <a:ext cx="201000" cy="203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46" name="Google Shape;446;g86f023904e_0_271"/>
          <p:cNvSpPr txBox="1"/>
          <p:nvPr/>
        </p:nvSpPr>
        <p:spPr>
          <a:xfrm>
            <a:off x="3576774" y="1139993"/>
            <a:ext cx="1442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IGI </a:t>
            </a: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COVID-19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knowledge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graph</a:t>
            </a:r>
            <a:endParaRPr/>
          </a:p>
        </p:txBody>
      </p:sp>
      <p:sp>
        <p:nvSpPr>
          <p:cNvPr id="447" name="Google Shape;447;g86f023904e_0_271"/>
          <p:cNvSpPr/>
          <p:nvPr/>
        </p:nvSpPr>
        <p:spPr>
          <a:xfrm>
            <a:off x="5141222" y="2506087"/>
            <a:ext cx="9900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86f023904e_0_271"/>
          <p:cNvSpPr/>
          <p:nvPr/>
        </p:nvSpPr>
        <p:spPr>
          <a:xfrm rot="5400000">
            <a:off x="5301974" y="1718495"/>
            <a:ext cx="535800" cy="85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g86f023904e_0_271"/>
          <p:cNvGrpSpPr/>
          <p:nvPr/>
        </p:nvGrpSpPr>
        <p:grpSpPr>
          <a:xfrm>
            <a:off x="5165034" y="2034036"/>
            <a:ext cx="809923" cy="284203"/>
            <a:chOff x="0" y="0"/>
            <a:chExt cx="666000" cy="233700"/>
          </a:xfrm>
        </p:grpSpPr>
        <p:sp>
          <p:nvSpPr>
            <p:cNvPr id="450" name="Google Shape;450;g86f023904e_0_271"/>
            <p:cNvSpPr/>
            <p:nvPr/>
          </p:nvSpPr>
          <p:spPr>
            <a:xfrm>
              <a:off x="0" y="0"/>
              <a:ext cx="666000" cy="18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FEF"/>
                </a:buClr>
                <a:buSzPts val="1100"/>
                <a:buFont typeface="Lucida Sans"/>
                <a:buNone/>
              </a:pPr>
              <a:r>
                <a:t/>
              </a:r>
              <a:endParaRPr b="0" i="0" sz="1100" u="none" cap="none" strike="noStrike">
                <a:solidFill>
                  <a:srgbClr val="EFEFE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51" name="Google Shape;451;g86f023904e_0_271"/>
            <p:cNvSpPr txBox="1"/>
            <p:nvPr/>
          </p:nvSpPr>
          <p:spPr>
            <a:xfrm>
              <a:off x="0" y="0"/>
              <a:ext cx="666000" cy="2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7A7"/>
                </a:buClr>
                <a:buSzPts val="1100"/>
                <a:buFont typeface="Lucida Sans"/>
                <a:buNone/>
              </a:pPr>
              <a:r>
                <a:rPr b="0" i="0" lang="en-US" sz="1100" u="sng" cap="none" strike="noStrike">
                  <a:solidFill>
                    <a:srgbClr val="0000FF"/>
                  </a:solidFill>
                  <a:latin typeface="Lucida Sans"/>
                  <a:ea typeface="Lucida Sans"/>
                  <a:cs typeface="Lucida Sans"/>
                  <a:sym typeface="Lucida Sans"/>
                  <a:hlinkClick r:id="rId5"/>
                </a:rPr>
                <a:t>N2V</a:t>
              </a:r>
              <a:endParaRPr/>
            </a:p>
          </p:txBody>
        </p:sp>
      </p:grpSp>
      <p:grpSp>
        <p:nvGrpSpPr>
          <p:cNvPr id="452" name="Google Shape;452;g86f023904e_0_271"/>
          <p:cNvGrpSpPr/>
          <p:nvPr/>
        </p:nvGrpSpPr>
        <p:grpSpPr>
          <a:xfrm>
            <a:off x="1305969" y="1907306"/>
            <a:ext cx="628320" cy="600486"/>
            <a:chOff x="-1" y="0"/>
            <a:chExt cx="516668" cy="493780"/>
          </a:xfrm>
        </p:grpSpPr>
        <p:sp>
          <p:nvSpPr>
            <p:cNvPr id="453" name="Google Shape;453;g86f023904e_0_271"/>
            <p:cNvSpPr/>
            <p:nvPr/>
          </p:nvSpPr>
          <p:spPr>
            <a:xfrm>
              <a:off x="145022" y="0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g86f023904e_0_271"/>
            <p:cNvSpPr/>
            <p:nvPr/>
          </p:nvSpPr>
          <p:spPr>
            <a:xfrm>
              <a:off x="145022" y="139326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g86f023904e_0_271"/>
            <p:cNvSpPr/>
            <p:nvPr/>
          </p:nvSpPr>
          <p:spPr>
            <a:xfrm>
              <a:off x="145022" y="278653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g86f023904e_0_271"/>
            <p:cNvSpPr/>
            <p:nvPr/>
          </p:nvSpPr>
          <p:spPr>
            <a:xfrm>
              <a:off x="145022" y="417981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g86f023904e_0_271"/>
            <p:cNvSpPr/>
            <p:nvPr/>
          </p:nvSpPr>
          <p:spPr>
            <a:xfrm>
              <a:off x="290044" y="140249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g86f023904e_0_271"/>
            <p:cNvSpPr/>
            <p:nvPr/>
          </p:nvSpPr>
          <p:spPr>
            <a:xfrm>
              <a:off x="290044" y="279576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g86f023904e_0_271"/>
            <p:cNvSpPr/>
            <p:nvPr/>
          </p:nvSpPr>
          <p:spPr>
            <a:xfrm>
              <a:off x="290044" y="418903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g86f023904e_0_271"/>
            <p:cNvSpPr/>
            <p:nvPr/>
          </p:nvSpPr>
          <p:spPr>
            <a:xfrm>
              <a:off x="435067" y="415915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g86f023904e_0_271"/>
            <p:cNvSpPr/>
            <p:nvPr/>
          </p:nvSpPr>
          <p:spPr>
            <a:xfrm>
              <a:off x="-1" y="139326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g86f023904e_0_271"/>
            <p:cNvSpPr/>
            <p:nvPr/>
          </p:nvSpPr>
          <p:spPr>
            <a:xfrm>
              <a:off x="-1" y="419380"/>
              <a:ext cx="81600" cy="744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3" name="Google Shape;463;g86f023904e_0_271"/>
            <p:cNvCxnSpPr/>
            <p:nvPr/>
          </p:nvCxnSpPr>
          <p:spPr>
            <a:xfrm>
              <a:off x="185772" y="74411"/>
              <a:ext cx="0" cy="648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4" name="Google Shape;464;g86f023904e_0_271"/>
            <p:cNvCxnSpPr/>
            <p:nvPr/>
          </p:nvCxnSpPr>
          <p:spPr>
            <a:xfrm>
              <a:off x="185772" y="213738"/>
              <a:ext cx="0" cy="648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5" name="Google Shape;465;g86f023904e_0_271"/>
            <p:cNvCxnSpPr/>
            <p:nvPr/>
          </p:nvCxnSpPr>
          <p:spPr>
            <a:xfrm>
              <a:off x="185772" y="353065"/>
              <a:ext cx="0" cy="648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6" name="Google Shape;466;g86f023904e_0_271"/>
            <p:cNvCxnSpPr/>
            <p:nvPr/>
          </p:nvCxnSpPr>
          <p:spPr>
            <a:xfrm>
              <a:off x="330793" y="353988"/>
              <a:ext cx="0" cy="648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7" name="Google Shape;467;g86f023904e_0_271"/>
            <p:cNvCxnSpPr/>
            <p:nvPr/>
          </p:nvCxnSpPr>
          <p:spPr>
            <a:xfrm>
              <a:off x="359606" y="343090"/>
              <a:ext cx="87300" cy="83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8" name="Google Shape;468;g86f023904e_0_271"/>
            <p:cNvCxnSpPr/>
            <p:nvPr/>
          </p:nvCxnSpPr>
          <p:spPr>
            <a:xfrm flipH="1">
              <a:off x="69658" y="342168"/>
              <a:ext cx="87300" cy="882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9" name="Google Shape;469;g86f023904e_0_271"/>
            <p:cNvCxnSpPr/>
            <p:nvPr/>
          </p:nvCxnSpPr>
          <p:spPr>
            <a:xfrm flipH="1">
              <a:off x="69658" y="63514"/>
              <a:ext cx="87300" cy="867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g86f023904e_0_271"/>
            <p:cNvCxnSpPr/>
            <p:nvPr/>
          </p:nvCxnSpPr>
          <p:spPr>
            <a:xfrm>
              <a:off x="214584" y="63514"/>
              <a:ext cx="87300" cy="876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1" name="Google Shape;471;g86f023904e_0_271"/>
            <p:cNvCxnSpPr/>
            <p:nvPr/>
          </p:nvCxnSpPr>
          <p:spPr>
            <a:xfrm>
              <a:off x="214584" y="202841"/>
              <a:ext cx="87300" cy="87600"/>
            </a:xfrm>
            <a:prstGeom prst="straightConnector1">
              <a:avLst/>
            </a:prstGeom>
            <a:noFill/>
            <a:ln cap="flat" cmpd="sng" w="19050">
              <a:solidFill>
                <a:srgbClr val="DAD5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472" name="Google Shape;472;g86f023904e_0_271"/>
          <p:cNvCxnSpPr/>
          <p:nvPr/>
        </p:nvCxnSpPr>
        <p:spPr>
          <a:xfrm flipH="1" rot="10800000">
            <a:off x="8005108" y="2605210"/>
            <a:ext cx="373200" cy="2928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473" name="Google Shape;473;g86f023904e_0_271"/>
          <p:cNvCxnSpPr/>
          <p:nvPr/>
        </p:nvCxnSpPr>
        <p:spPr>
          <a:xfrm>
            <a:off x="8144102" y="3037003"/>
            <a:ext cx="359700" cy="453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474" name="Google Shape;474;g86f023904e_0_271"/>
          <p:cNvCxnSpPr/>
          <p:nvPr/>
        </p:nvCxnSpPr>
        <p:spPr>
          <a:xfrm rot="10800000">
            <a:off x="7850704" y="2209776"/>
            <a:ext cx="293400" cy="2562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475" name="Google Shape;475;g86f023904e_0_271"/>
          <p:cNvCxnSpPr/>
          <p:nvPr/>
        </p:nvCxnSpPr>
        <p:spPr>
          <a:xfrm flipH="1">
            <a:off x="7611675" y="2604970"/>
            <a:ext cx="206100" cy="5844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sp>
        <p:nvSpPr>
          <p:cNvPr id="476" name="Google Shape;476;g86f023904e_0_271"/>
          <p:cNvSpPr txBox="1"/>
          <p:nvPr/>
        </p:nvSpPr>
        <p:spPr>
          <a:xfrm>
            <a:off x="7342181" y="1789068"/>
            <a:ext cx="144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Embeddings</a:t>
            </a:r>
            <a:endParaRPr/>
          </a:p>
        </p:txBody>
      </p:sp>
      <p:sp>
        <p:nvSpPr>
          <p:cNvPr id="477" name="Google Shape;477;g86f023904e_0_271"/>
          <p:cNvSpPr/>
          <p:nvPr/>
        </p:nvSpPr>
        <p:spPr>
          <a:xfrm rot="5400000">
            <a:off x="6573407" y="1553833"/>
            <a:ext cx="555300" cy="118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86f023904e_0_271"/>
          <p:cNvSpPr txBox="1"/>
          <p:nvPr/>
        </p:nvSpPr>
        <p:spPr>
          <a:xfrm>
            <a:off x="6154164" y="1904709"/>
            <a:ext cx="1362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Lucida Sans"/>
              <a:buNone/>
            </a:pPr>
            <a:r>
              <a:rPr b="0" i="0" lang="en-US" sz="1100" u="sng" cap="none" strike="noStrik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  <a:hlinkClick r:id="rId6"/>
              </a:rPr>
              <a:t>gaussian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Lucida Sans"/>
              <a:buNone/>
            </a:pPr>
            <a:r>
              <a:rPr b="0" i="0" lang="en-US" sz="1100" u="sng" cap="none" strike="noStrik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  <a:hlinkClick r:id="rId7"/>
              </a:rPr>
              <a:t>process</a:t>
            </a:r>
            <a:endParaRPr/>
          </a:p>
        </p:txBody>
      </p:sp>
      <p:sp>
        <p:nvSpPr>
          <p:cNvPr id="479" name="Google Shape;479;g86f023904e_0_271"/>
          <p:cNvSpPr/>
          <p:nvPr/>
        </p:nvSpPr>
        <p:spPr>
          <a:xfrm>
            <a:off x="6392178" y="2506087"/>
            <a:ext cx="9900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86f023904e_0_271"/>
          <p:cNvSpPr/>
          <p:nvPr/>
        </p:nvSpPr>
        <p:spPr>
          <a:xfrm>
            <a:off x="9070106" y="2656570"/>
            <a:ext cx="9900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86f023904e_0_271"/>
          <p:cNvSpPr/>
          <p:nvPr/>
        </p:nvSpPr>
        <p:spPr>
          <a:xfrm rot="5400000">
            <a:off x="9300356" y="1938476"/>
            <a:ext cx="535800" cy="85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g86f023904e_0_271"/>
          <p:cNvGrpSpPr/>
          <p:nvPr/>
        </p:nvGrpSpPr>
        <p:grpSpPr>
          <a:xfrm>
            <a:off x="9163414" y="2254017"/>
            <a:ext cx="809923" cy="284203"/>
            <a:chOff x="0" y="0"/>
            <a:chExt cx="666000" cy="233700"/>
          </a:xfrm>
        </p:grpSpPr>
        <p:sp>
          <p:nvSpPr>
            <p:cNvPr id="483" name="Google Shape;483;g86f023904e_0_271"/>
            <p:cNvSpPr/>
            <p:nvPr/>
          </p:nvSpPr>
          <p:spPr>
            <a:xfrm>
              <a:off x="0" y="0"/>
              <a:ext cx="666000" cy="18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FEF"/>
                </a:buClr>
                <a:buSzPts val="1100"/>
                <a:buFont typeface="Lucida Sans"/>
                <a:buNone/>
              </a:pPr>
              <a:r>
                <a:t/>
              </a:r>
              <a:endParaRPr b="0" i="0" sz="1100" u="none" cap="none" strike="noStrike">
                <a:solidFill>
                  <a:srgbClr val="EFEFE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84" name="Google Shape;484;g86f023904e_0_271"/>
            <p:cNvSpPr txBox="1"/>
            <p:nvPr/>
          </p:nvSpPr>
          <p:spPr>
            <a:xfrm>
              <a:off x="0" y="0"/>
              <a:ext cx="666000" cy="2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7A7"/>
                </a:buClr>
                <a:buSzPts val="1100"/>
                <a:buFont typeface="Lucida Sans"/>
                <a:buNone/>
              </a:pPr>
              <a:r>
                <a:rPr b="0" i="0" lang="en-US" sz="1100" u="sng" cap="none" strike="noStrike">
                  <a:solidFill>
                    <a:srgbClr val="0000FF"/>
                  </a:solidFill>
                  <a:latin typeface="Lucida Sans"/>
                  <a:ea typeface="Lucida Sans"/>
                  <a:cs typeface="Lucida Sans"/>
                  <a:sym typeface="Lucida Sans"/>
                  <a:hlinkClick r:id="rId8"/>
                </a:rPr>
                <a:t>N2V</a:t>
              </a:r>
              <a:endParaRPr/>
            </a:p>
          </p:txBody>
        </p:sp>
      </p:grpSp>
      <p:sp>
        <p:nvSpPr>
          <p:cNvPr id="485" name="Google Shape;485;g86f023904e_0_271"/>
          <p:cNvSpPr txBox="1"/>
          <p:nvPr/>
        </p:nvSpPr>
        <p:spPr>
          <a:xfrm>
            <a:off x="9921313" y="1409417"/>
            <a:ext cx="144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COVID-19 </a:t>
            </a: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predictions</a:t>
            </a:r>
            <a:endParaRPr/>
          </a:p>
        </p:txBody>
      </p:sp>
      <p:sp>
        <p:nvSpPr>
          <p:cNvPr id="486" name="Google Shape;486;g86f023904e_0_271"/>
          <p:cNvSpPr txBox="1"/>
          <p:nvPr/>
        </p:nvSpPr>
        <p:spPr>
          <a:xfrm>
            <a:off x="2336078" y="2768373"/>
            <a:ext cx="14421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knowledge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graph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construction</a:t>
            </a:r>
            <a:endParaRPr/>
          </a:p>
        </p:txBody>
      </p:sp>
      <p:sp>
        <p:nvSpPr>
          <p:cNvPr id="487" name="Google Shape;487;g86f023904e_0_271"/>
          <p:cNvSpPr txBox="1"/>
          <p:nvPr/>
        </p:nvSpPr>
        <p:spPr>
          <a:xfrm>
            <a:off x="4915217" y="2737637"/>
            <a:ext cx="14421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generate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embeddings</a:t>
            </a:r>
            <a:endParaRPr/>
          </a:p>
        </p:txBody>
      </p:sp>
      <p:sp>
        <p:nvSpPr>
          <p:cNvPr id="488" name="Google Shape;488;g86f023904e_0_271"/>
          <p:cNvSpPr txBox="1"/>
          <p:nvPr/>
        </p:nvSpPr>
        <p:spPr>
          <a:xfrm>
            <a:off x="6096675" y="2737637"/>
            <a:ext cx="14421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tune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hyperparameters</a:t>
            </a:r>
            <a:endParaRPr/>
          </a:p>
        </p:txBody>
      </p:sp>
      <p:sp>
        <p:nvSpPr>
          <p:cNvPr id="489" name="Google Shape;489;g86f023904e_0_271"/>
          <p:cNvSpPr txBox="1"/>
          <p:nvPr/>
        </p:nvSpPr>
        <p:spPr>
          <a:xfrm>
            <a:off x="8745304" y="2938408"/>
            <a:ext cx="14421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apply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classifiers</a:t>
            </a:r>
            <a:endParaRPr/>
          </a:p>
        </p:txBody>
      </p:sp>
      <p:grpSp>
        <p:nvGrpSpPr>
          <p:cNvPr id="490" name="Google Shape;490;g86f023904e_0_271"/>
          <p:cNvGrpSpPr/>
          <p:nvPr/>
        </p:nvGrpSpPr>
        <p:grpSpPr>
          <a:xfrm>
            <a:off x="1084751" y="5846424"/>
            <a:ext cx="298437" cy="321058"/>
            <a:chOff x="0" y="0"/>
            <a:chExt cx="245405" cy="264006"/>
          </a:xfrm>
        </p:grpSpPr>
        <p:sp>
          <p:nvSpPr>
            <p:cNvPr id="491" name="Google Shape;491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86f023904e_0_271"/>
            <p:cNvSpPr/>
            <p:nvPr/>
          </p:nvSpPr>
          <p:spPr>
            <a:xfrm>
              <a:off x="162299" y="180900"/>
              <a:ext cx="83106" cy="831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14286" y="21600"/>
                  </a:moveTo>
                  <a:lnTo>
                    <a:pt x="15748" y="16161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4801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g86f023904e_0_271"/>
          <p:cNvGrpSpPr/>
          <p:nvPr/>
        </p:nvGrpSpPr>
        <p:grpSpPr>
          <a:xfrm>
            <a:off x="1270078" y="6031751"/>
            <a:ext cx="298437" cy="321058"/>
            <a:chOff x="0" y="0"/>
            <a:chExt cx="245405" cy="264006"/>
          </a:xfrm>
        </p:grpSpPr>
        <p:sp>
          <p:nvSpPr>
            <p:cNvPr id="495" name="Google Shape;495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g86f023904e_0_271"/>
            <p:cNvSpPr/>
            <p:nvPr/>
          </p:nvSpPr>
          <p:spPr>
            <a:xfrm>
              <a:off x="162299" y="180900"/>
              <a:ext cx="83106" cy="831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14286" y="21600"/>
                  </a:moveTo>
                  <a:lnTo>
                    <a:pt x="15748" y="16161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4801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g86f023904e_0_271"/>
          <p:cNvGrpSpPr/>
          <p:nvPr/>
        </p:nvGrpSpPr>
        <p:grpSpPr>
          <a:xfrm>
            <a:off x="1455405" y="6217077"/>
            <a:ext cx="298437" cy="321058"/>
            <a:chOff x="0" y="0"/>
            <a:chExt cx="245405" cy="264006"/>
          </a:xfrm>
        </p:grpSpPr>
        <p:sp>
          <p:nvSpPr>
            <p:cNvPr id="499" name="Google Shape;499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g86f023904e_0_271"/>
            <p:cNvSpPr/>
            <p:nvPr/>
          </p:nvSpPr>
          <p:spPr>
            <a:xfrm>
              <a:off x="162299" y="180900"/>
              <a:ext cx="83106" cy="831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14286" y="21600"/>
                  </a:moveTo>
                  <a:lnTo>
                    <a:pt x="15748" y="16161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4801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g86f023904e_0_271"/>
          <p:cNvGrpSpPr/>
          <p:nvPr/>
        </p:nvGrpSpPr>
        <p:grpSpPr>
          <a:xfrm>
            <a:off x="1640731" y="6402404"/>
            <a:ext cx="298437" cy="321058"/>
            <a:chOff x="0" y="0"/>
            <a:chExt cx="245405" cy="264006"/>
          </a:xfrm>
        </p:grpSpPr>
        <p:sp>
          <p:nvSpPr>
            <p:cNvPr id="503" name="Google Shape;503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AD5B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g86f023904e_0_271"/>
            <p:cNvSpPr/>
            <p:nvPr/>
          </p:nvSpPr>
          <p:spPr>
            <a:xfrm>
              <a:off x="162299" y="180900"/>
              <a:ext cx="83106" cy="831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g86f023904e_0_271"/>
            <p:cNvSpPr/>
            <p:nvPr/>
          </p:nvSpPr>
          <p:spPr>
            <a:xfrm>
              <a:off x="0" y="0"/>
              <a:ext cx="245376" cy="264006"/>
            </a:xfrm>
            <a:custGeom>
              <a:rect b="b" l="l" r="r" t="t"/>
              <a:pathLst>
                <a:path extrusionOk="0" h="21600" w="21600">
                  <a:moveTo>
                    <a:pt x="14286" y="21600"/>
                  </a:moveTo>
                  <a:lnTo>
                    <a:pt x="15748" y="16161"/>
                  </a:lnTo>
                  <a:lnTo>
                    <a:pt x="21600" y="14801"/>
                  </a:lnTo>
                  <a:lnTo>
                    <a:pt x="1428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4801"/>
                  </a:lnTo>
                </a:path>
              </a:pathLst>
            </a:custGeom>
            <a:noFill/>
            <a:ln cap="flat" cmpd="sng" w="1905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g86f023904e_0_271"/>
          <p:cNvSpPr txBox="1"/>
          <p:nvPr/>
        </p:nvSpPr>
        <p:spPr>
          <a:xfrm>
            <a:off x="411475" y="5186720"/>
            <a:ext cx="18594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COVID-19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scientific literature</a:t>
            </a:r>
            <a:endParaRPr/>
          </a:p>
        </p:txBody>
      </p:sp>
      <p:sp>
        <p:nvSpPr>
          <p:cNvPr id="507" name="Google Shape;507;g86f023904e_0_271"/>
          <p:cNvSpPr/>
          <p:nvPr/>
        </p:nvSpPr>
        <p:spPr>
          <a:xfrm rot="5400000">
            <a:off x="7746325" y="5203623"/>
            <a:ext cx="577200" cy="122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86f023904e_0_271"/>
          <p:cNvSpPr txBox="1"/>
          <p:nvPr/>
        </p:nvSpPr>
        <p:spPr>
          <a:xfrm>
            <a:off x="5998726" y="3673004"/>
            <a:ext cx="14421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knowledge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graph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construction</a:t>
            </a:r>
            <a:endParaRPr/>
          </a:p>
        </p:txBody>
      </p:sp>
      <p:sp>
        <p:nvSpPr>
          <p:cNvPr id="509" name="Google Shape;509;g86f023904e_0_271"/>
          <p:cNvSpPr/>
          <p:nvPr/>
        </p:nvSpPr>
        <p:spPr>
          <a:xfrm>
            <a:off x="2145106" y="5850230"/>
            <a:ext cx="9900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86f023904e_0_271"/>
          <p:cNvSpPr txBox="1"/>
          <p:nvPr/>
        </p:nvSpPr>
        <p:spPr>
          <a:xfrm>
            <a:off x="7527136" y="5594834"/>
            <a:ext cx="10722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Lucida Sans"/>
              <a:buNone/>
            </a:pPr>
            <a:r>
              <a:rPr b="0" i="0" lang="en-US" sz="1000" u="sng" cap="none" strike="noStrik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  <a:hlinkClick r:id="rId9"/>
              </a:rPr>
              <a:t>CovidScholar</a:t>
            </a:r>
            <a:endParaRPr/>
          </a:p>
        </p:txBody>
      </p:sp>
      <p:sp>
        <p:nvSpPr>
          <p:cNvPr id="511" name="Google Shape;511;g86f023904e_0_271"/>
          <p:cNvSpPr txBox="1"/>
          <p:nvPr/>
        </p:nvSpPr>
        <p:spPr>
          <a:xfrm>
            <a:off x="1849603" y="6081782"/>
            <a:ext cx="14421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named entity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recognition</a:t>
            </a:r>
            <a:endParaRPr/>
          </a:p>
        </p:txBody>
      </p:sp>
      <p:cxnSp>
        <p:nvCxnSpPr>
          <p:cNvPr id="512" name="Google Shape;512;g86f023904e_0_271"/>
          <p:cNvCxnSpPr/>
          <p:nvPr/>
        </p:nvCxnSpPr>
        <p:spPr>
          <a:xfrm flipH="1" rot="10800000">
            <a:off x="9796600" y="6110974"/>
            <a:ext cx="373200" cy="2928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513" name="Google Shape;513;g86f023904e_0_271"/>
          <p:cNvCxnSpPr/>
          <p:nvPr/>
        </p:nvCxnSpPr>
        <p:spPr>
          <a:xfrm>
            <a:off x="9935595" y="6542767"/>
            <a:ext cx="359700" cy="453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514" name="Google Shape;514;g86f023904e_0_271"/>
          <p:cNvCxnSpPr/>
          <p:nvPr/>
        </p:nvCxnSpPr>
        <p:spPr>
          <a:xfrm rot="10800000">
            <a:off x="9642196" y="5715541"/>
            <a:ext cx="293400" cy="2562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515" name="Google Shape;515;g86f023904e_0_271"/>
          <p:cNvCxnSpPr/>
          <p:nvPr/>
        </p:nvCxnSpPr>
        <p:spPr>
          <a:xfrm flipH="1">
            <a:off x="9403167" y="6110735"/>
            <a:ext cx="206100" cy="584400"/>
          </a:xfrm>
          <a:prstGeom prst="straightConnector1">
            <a:avLst/>
          </a:prstGeom>
          <a:noFill/>
          <a:ln cap="flat" cmpd="sng" w="38100">
            <a:solidFill>
              <a:srgbClr val="70AD47"/>
            </a:solidFill>
            <a:prstDash val="solid"/>
            <a:miter lim="8000"/>
            <a:headEnd len="sm" w="sm" type="none"/>
            <a:tailEnd len="med" w="med" type="stealth"/>
          </a:ln>
        </p:spPr>
      </p:cxnSp>
      <p:sp>
        <p:nvSpPr>
          <p:cNvPr id="516" name="Google Shape;516;g86f023904e_0_271"/>
          <p:cNvSpPr txBox="1"/>
          <p:nvPr/>
        </p:nvSpPr>
        <p:spPr>
          <a:xfrm>
            <a:off x="8979234" y="5155837"/>
            <a:ext cx="1442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Ontology-aware embeddings</a:t>
            </a:r>
            <a:endParaRPr/>
          </a:p>
        </p:txBody>
      </p:sp>
      <p:grpSp>
        <p:nvGrpSpPr>
          <p:cNvPr id="517" name="Google Shape;517;g86f023904e_0_271"/>
          <p:cNvGrpSpPr/>
          <p:nvPr/>
        </p:nvGrpSpPr>
        <p:grpSpPr>
          <a:xfrm>
            <a:off x="3315766" y="5760278"/>
            <a:ext cx="885129" cy="606510"/>
            <a:chOff x="126999" y="323787"/>
            <a:chExt cx="727842" cy="498734"/>
          </a:xfrm>
        </p:grpSpPr>
        <p:sp>
          <p:nvSpPr>
            <p:cNvPr id="518" name="Google Shape;518;g86f023904e_0_271"/>
            <p:cNvSpPr/>
            <p:nvPr/>
          </p:nvSpPr>
          <p:spPr>
            <a:xfrm>
              <a:off x="333671" y="32378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86f023904e_0_271"/>
            <p:cNvSpPr/>
            <p:nvPr/>
          </p:nvSpPr>
          <p:spPr>
            <a:xfrm>
              <a:off x="333671" y="647577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g86f023904e_0_271"/>
            <p:cNvSpPr/>
            <p:nvPr/>
          </p:nvSpPr>
          <p:spPr>
            <a:xfrm>
              <a:off x="667341" y="325933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g86f023904e_0_271"/>
            <p:cNvSpPr/>
            <p:nvPr/>
          </p:nvSpPr>
          <p:spPr>
            <a:xfrm>
              <a:off x="667341" y="649721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g86f023904e_0_271"/>
            <p:cNvSpPr/>
            <p:nvPr/>
          </p:nvSpPr>
          <p:spPr>
            <a:xfrm>
              <a:off x="493012" y="458566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g86f023904e_0_271"/>
            <p:cNvSpPr/>
            <p:nvPr/>
          </p:nvSpPr>
          <p:spPr>
            <a:xfrm>
              <a:off x="126999" y="517419"/>
              <a:ext cx="187500" cy="172800"/>
            </a:xfrm>
            <a:prstGeom prst="ellipse">
              <a:avLst/>
            </a:prstGeom>
            <a:solidFill>
              <a:srgbClr val="DAD5B6"/>
            </a:solidFill>
            <a:ln cap="flat" cmpd="sng" w="12700">
              <a:solidFill>
                <a:srgbClr val="122C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Calibri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g86f023904e_0_271"/>
          <p:cNvSpPr txBox="1"/>
          <p:nvPr/>
        </p:nvSpPr>
        <p:spPr>
          <a:xfrm>
            <a:off x="3061355" y="5356176"/>
            <a:ext cx="179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Named entities</a:t>
            </a:r>
            <a:endParaRPr/>
          </a:p>
        </p:txBody>
      </p:sp>
      <p:sp>
        <p:nvSpPr>
          <p:cNvPr id="525" name="Google Shape;525;g86f023904e_0_271"/>
          <p:cNvSpPr/>
          <p:nvPr/>
        </p:nvSpPr>
        <p:spPr>
          <a:xfrm>
            <a:off x="4643959" y="5819324"/>
            <a:ext cx="9900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86f023904e_0_271"/>
          <p:cNvSpPr txBox="1"/>
          <p:nvPr/>
        </p:nvSpPr>
        <p:spPr>
          <a:xfrm>
            <a:off x="4348456" y="6050875"/>
            <a:ext cx="14421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map terms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b="0" i="0" lang="en-US" sz="8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ontologies</a:t>
            </a:r>
            <a:endParaRPr/>
          </a:p>
        </p:txBody>
      </p:sp>
      <p:sp>
        <p:nvSpPr>
          <p:cNvPr id="527" name="Google Shape;527;g86f023904e_0_271"/>
          <p:cNvSpPr/>
          <p:nvPr/>
        </p:nvSpPr>
        <p:spPr>
          <a:xfrm rot="5400000">
            <a:off x="2908252" y="1181145"/>
            <a:ext cx="473100" cy="1350900"/>
          </a:xfrm>
          <a:prstGeom prst="roundRect">
            <a:avLst>
              <a:gd fmla="val 21793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g86f023904e_0_271"/>
          <p:cNvGrpSpPr/>
          <p:nvPr/>
        </p:nvGrpSpPr>
        <p:grpSpPr>
          <a:xfrm>
            <a:off x="2463453" y="1681639"/>
            <a:ext cx="1362640" cy="1153592"/>
            <a:chOff x="0" y="0"/>
            <a:chExt cx="1120500" cy="948600"/>
          </a:xfrm>
        </p:grpSpPr>
        <p:sp>
          <p:nvSpPr>
            <p:cNvPr id="529" name="Google Shape;529;g86f023904e_0_271"/>
            <p:cNvSpPr/>
            <p:nvPr/>
          </p:nvSpPr>
          <p:spPr>
            <a:xfrm>
              <a:off x="0" y="0"/>
              <a:ext cx="1120500" cy="31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FEF"/>
                </a:buClr>
                <a:buSzPts val="1100"/>
                <a:buFont typeface="Lucida Sans"/>
                <a:buNone/>
              </a:pPr>
              <a:r>
                <a:t/>
              </a:r>
              <a:endParaRPr b="0" i="0" sz="1100" u="none" cap="none" strike="noStrike">
                <a:solidFill>
                  <a:srgbClr val="EFEFE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530" name="Google Shape;530;g86f023904e_0_271"/>
            <p:cNvSpPr txBox="1"/>
            <p:nvPr/>
          </p:nvSpPr>
          <p:spPr>
            <a:xfrm>
              <a:off x="0" y="0"/>
              <a:ext cx="1120500" cy="9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7A7"/>
                </a:buClr>
                <a:buSzPts val="1100"/>
                <a:buFont typeface="Lucida Sans"/>
                <a:buNone/>
              </a:pPr>
              <a:r>
                <a:rPr b="0" i="0" lang="en-US" sz="1100" u="sng" cap="none" strike="noStrike">
                  <a:solidFill>
                    <a:srgbClr val="0000FF"/>
                  </a:solidFill>
                  <a:latin typeface="Lucida Sans"/>
                  <a:ea typeface="Lucida Sans"/>
                  <a:cs typeface="Lucida Sans"/>
                  <a:sym typeface="Lucida Sans"/>
                  <a:hlinkClick r:id="rId10"/>
                </a:rPr>
                <a:t>KG-COVID-19</a:t>
              </a:r>
              <a:endParaRPr/>
            </a:p>
          </p:txBody>
        </p:sp>
      </p:grpSp>
      <p:sp>
        <p:nvSpPr>
          <p:cNvPr id="531" name="Google Shape;531;g86f023904e_0_271"/>
          <p:cNvSpPr/>
          <p:nvPr/>
        </p:nvSpPr>
        <p:spPr>
          <a:xfrm rot="5400000">
            <a:off x="2405243" y="4966295"/>
            <a:ext cx="577200" cy="107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86f023904e_0_271"/>
          <p:cNvSpPr txBox="1"/>
          <p:nvPr/>
        </p:nvSpPr>
        <p:spPr>
          <a:xfrm>
            <a:off x="2150258" y="5291170"/>
            <a:ext cx="10722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Lucida Sans"/>
              <a:buNone/>
            </a:pPr>
            <a:r>
              <a:rPr b="0" i="0" lang="en-US" sz="1000" u="sng" cap="none" strike="noStrik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  <a:hlinkClick r:id="rId11"/>
              </a:rPr>
              <a:t>CovidScholar</a:t>
            </a:r>
            <a:endParaRPr/>
          </a:p>
        </p:txBody>
      </p:sp>
      <p:sp>
        <p:nvSpPr>
          <p:cNvPr id="533" name="Google Shape;533;g86f023904e_0_271"/>
          <p:cNvSpPr/>
          <p:nvPr/>
        </p:nvSpPr>
        <p:spPr>
          <a:xfrm rot="-2006671">
            <a:off x="2006485" y="3550196"/>
            <a:ext cx="990149" cy="210427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86f023904e_0_271"/>
          <p:cNvSpPr/>
          <p:nvPr/>
        </p:nvSpPr>
        <p:spPr>
          <a:xfrm rot="-7207931">
            <a:off x="8034727" y="4028568"/>
            <a:ext cx="1822124" cy="247193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86f023904e_0_271"/>
          <p:cNvSpPr txBox="1"/>
          <p:nvPr/>
        </p:nvSpPr>
        <p:spPr>
          <a:xfrm rot="-1907740">
            <a:off x="2092651" y="3675649"/>
            <a:ext cx="1442232" cy="7013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800"/>
              <a:buFont typeface="Lucida Sans"/>
              <a:buNone/>
            </a:pPr>
            <a:r>
              <a:rPr lang="en-US" sz="8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Experimental data summaries and metadata mapping</a:t>
            </a:r>
            <a:endParaRPr/>
          </a:p>
        </p:txBody>
      </p:sp>
      <p:sp>
        <p:nvSpPr>
          <p:cNvPr id="536" name="Google Shape;536;g86f023904e_0_271"/>
          <p:cNvSpPr txBox="1"/>
          <p:nvPr/>
        </p:nvSpPr>
        <p:spPr>
          <a:xfrm>
            <a:off x="7653963" y="3919894"/>
            <a:ext cx="1442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concatenate</a:t>
            </a:r>
            <a:endParaRPr sz="1100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embeddings</a:t>
            </a:r>
            <a:endParaRPr sz="1100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7" name="Google Shape;537;g86f023904e_0_271"/>
          <p:cNvSpPr txBox="1"/>
          <p:nvPr/>
        </p:nvSpPr>
        <p:spPr>
          <a:xfrm>
            <a:off x="4766319" y="5187388"/>
            <a:ext cx="1442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Ontology</a:t>
            </a:r>
            <a:endParaRPr sz="1100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lookup</a:t>
            </a:r>
            <a:endParaRPr sz="1100">
              <a:solidFill>
                <a:srgbClr val="0A283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8" name="Google Shape;538;g86f023904e_0_271"/>
          <p:cNvSpPr/>
          <p:nvPr/>
        </p:nvSpPr>
        <p:spPr>
          <a:xfrm>
            <a:off x="6344646" y="5686738"/>
            <a:ext cx="228000" cy="2100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86f023904e_0_271"/>
          <p:cNvSpPr/>
          <p:nvPr/>
        </p:nvSpPr>
        <p:spPr>
          <a:xfrm>
            <a:off x="6344646" y="6080484"/>
            <a:ext cx="228000" cy="2100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86f023904e_0_271"/>
          <p:cNvSpPr/>
          <p:nvPr/>
        </p:nvSpPr>
        <p:spPr>
          <a:xfrm>
            <a:off x="6750407" y="5689347"/>
            <a:ext cx="228000" cy="2100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86f023904e_0_271"/>
          <p:cNvSpPr/>
          <p:nvPr/>
        </p:nvSpPr>
        <p:spPr>
          <a:xfrm>
            <a:off x="6750407" y="6083091"/>
            <a:ext cx="228000" cy="2100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86f023904e_0_271"/>
          <p:cNvSpPr/>
          <p:nvPr/>
        </p:nvSpPr>
        <p:spPr>
          <a:xfrm>
            <a:off x="6538413" y="5850636"/>
            <a:ext cx="228000" cy="2100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122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86f023904e_0_271"/>
          <p:cNvSpPr/>
          <p:nvPr/>
        </p:nvSpPr>
        <p:spPr>
          <a:xfrm>
            <a:off x="6093321" y="5922205"/>
            <a:ext cx="228000" cy="210000"/>
          </a:xfrm>
          <a:prstGeom prst="ellipse">
            <a:avLst/>
          </a:prstGeom>
          <a:solidFill>
            <a:srgbClr val="DAD5B6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86f023904e_0_271"/>
          <p:cNvSpPr txBox="1"/>
          <p:nvPr/>
        </p:nvSpPr>
        <p:spPr>
          <a:xfrm>
            <a:off x="5676998" y="5330517"/>
            <a:ext cx="179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83E"/>
              </a:buClr>
              <a:buSzPts val="1100"/>
              <a:buFont typeface="Lucida Sans"/>
              <a:buNone/>
            </a:pPr>
            <a:r>
              <a:rPr lang="en-US" sz="1100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Mapped</a:t>
            </a:r>
            <a:r>
              <a:rPr b="0" i="0" lang="en-US" sz="1100" u="none" cap="none" strike="noStrike">
                <a:solidFill>
                  <a:srgbClr val="0A283E"/>
                </a:solidFill>
                <a:latin typeface="Lucida Sans"/>
                <a:ea typeface="Lucida Sans"/>
                <a:cs typeface="Lucida Sans"/>
                <a:sym typeface="Lucida Sans"/>
              </a:rPr>
              <a:t> entities</a:t>
            </a:r>
            <a:endParaRPr/>
          </a:p>
        </p:txBody>
      </p:sp>
      <p:sp>
        <p:nvSpPr>
          <p:cNvPr id="545" name="Google Shape;545;g86f023904e_0_271"/>
          <p:cNvSpPr/>
          <p:nvPr/>
        </p:nvSpPr>
        <p:spPr>
          <a:xfrm rot="-8404054">
            <a:off x="4862839" y="4189333"/>
            <a:ext cx="3174874" cy="247253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86f023904e_0_271"/>
          <p:cNvSpPr/>
          <p:nvPr/>
        </p:nvSpPr>
        <p:spPr>
          <a:xfrm>
            <a:off x="8718409" y="5761397"/>
            <a:ext cx="628200" cy="210600"/>
          </a:xfrm>
          <a:prstGeom prst="rightArrow">
            <a:avLst>
              <a:gd fmla="val 50000" name="adj1"/>
              <a:gd fmla="val 103239" name="adj2"/>
            </a:avLst>
          </a:prstGeom>
          <a:solidFill>
            <a:srgbClr val="DAD5B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86f023904e_0_271"/>
          <p:cNvSpPr txBox="1"/>
          <p:nvPr/>
        </p:nvSpPr>
        <p:spPr>
          <a:xfrm>
            <a:off x="7628959" y="5713059"/>
            <a:ext cx="885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Linked</a:t>
            </a:r>
            <a:endParaRPr sz="1200"/>
          </a:p>
        </p:txBody>
      </p:sp>
      <p:sp>
        <p:nvSpPr>
          <p:cNvPr id="548" name="Google Shape;548;g86f023904e_0_271"/>
          <p:cNvSpPr txBox="1"/>
          <p:nvPr/>
        </p:nvSpPr>
        <p:spPr>
          <a:xfrm>
            <a:off x="5916700" y="1065875"/>
            <a:ext cx="4319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12"/>
              </a:rPr>
              <a:t>https://github.com/monarch-initiative/embiggen</a:t>
            </a:r>
            <a:endParaRPr sz="1800"/>
          </a:p>
        </p:txBody>
      </p:sp>
      <p:sp>
        <p:nvSpPr>
          <p:cNvPr id="549" name="Google Shape;549;g86f023904e_0_271"/>
          <p:cNvSpPr txBox="1"/>
          <p:nvPr/>
        </p:nvSpPr>
        <p:spPr>
          <a:xfrm>
            <a:off x="3000200" y="1518025"/>
            <a:ext cx="6282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6f023904e_0_14"/>
          <p:cNvSpPr txBox="1"/>
          <p:nvPr/>
        </p:nvSpPr>
        <p:spPr>
          <a:xfrm>
            <a:off x="3596350" y="633525"/>
            <a:ext cx="3693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Acknowledgements</a:t>
            </a:r>
            <a:endParaRPr b="1" sz="2800"/>
          </a:p>
        </p:txBody>
      </p:sp>
      <p:sp>
        <p:nvSpPr>
          <p:cNvPr id="555" name="Google Shape;555;g86f023904e_0_14"/>
          <p:cNvSpPr txBox="1"/>
          <p:nvPr/>
        </p:nvSpPr>
        <p:spPr>
          <a:xfrm>
            <a:off x="3597825" y="1283450"/>
            <a:ext cx="47931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Justin Reese, LBNL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Deepak Uni, LBNL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Tiffany Callahan, UC Boulder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Luca </a:t>
            </a:r>
            <a:r>
              <a:rPr lang="en-US" sz="2300">
                <a:solidFill>
                  <a:srgbClr val="24292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Cappelletti, University of Milan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Monica Munoz-Torres, LBNL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Vida </a:t>
            </a:r>
            <a:r>
              <a:rPr lang="en-US" sz="2300">
                <a:solidFill>
                  <a:srgbClr val="24292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Ravanmehr, JAX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Peter Robinson, JAX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Chris Mungall, LBNL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2020-01-28T20:30:50Z</dcterms:created>
  <dc:creator>Monica Munoz-Torres</dc:creator>
</cp:coreProperties>
</file>