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9" r:id="rId2"/>
    <p:sldId id="334" r:id="rId3"/>
    <p:sldId id="329" r:id="rId4"/>
    <p:sldId id="335" r:id="rId5"/>
    <p:sldId id="336" r:id="rId6"/>
    <p:sldId id="340" r:id="rId7"/>
    <p:sldId id="33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2886F-82C7-41B0-BDBE-7C3B1B2A1147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471C-3785-4C84-8DBF-68E74357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World Wide Web Consortium">
            <a:extLst>
              <a:ext uri="{FF2B5EF4-FFF2-40B4-BE49-F238E27FC236}">
                <a16:creationId xmlns:a16="http://schemas.microsoft.com/office/drawing/2014/main" id="{B56F3218-30E6-4C60-B6D5-608E7E26AB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World Wide Web Consortium">
            <a:extLst>
              <a:ext uri="{FF2B5EF4-FFF2-40B4-BE49-F238E27FC236}">
                <a16:creationId xmlns:a16="http://schemas.microsoft.com/office/drawing/2014/main" id="{8D6B40FD-5577-4554-9C82-571D36006B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84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World Wide Web Consortium">
            <a:extLst>
              <a:ext uri="{FF2B5EF4-FFF2-40B4-BE49-F238E27FC236}">
                <a16:creationId xmlns:a16="http://schemas.microsoft.com/office/drawing/2014/main" id="{D5CCD9CE-4929-4B5C-9281-CF4352A08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World Wide Web Consortium">
            <a:extLst>
              <a:ext uri="{FF2B5EF4-FFF2-40B4-BE49-F238E27FC236}">
                <a16:creationId xmlns:a16="http://schemas.microsoft.com/office/drawing/2014/main" id="{20B68271-DB84-48C4-B6E9-B66DBD08C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9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World Wide Web Consortium">
            <a:extLst>
              <a:ext uri="{FF2B5EF4-FFF2-40B4-BE49-F238E27FC236}">
                <a16:creationId xmlns:a16="http://schemas.microsoft.com/office/drawing/2014/main" id="{D200DF3E-7404-4F57-9D0F-446C005DD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World Wide Web Consortium">
            <a:extLst>
              <a:ext uri="{FF2B5EF4-FFF2-40B4-BE49-F238E27FC236}">
                <a16:creationId xmlns:a16="http://schemas.microsoft.com/office/drawing/2014/main" id="{D68471A9-C8FB-4824-B360-A144BC8D8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6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World Wide Web Consortium">
            <a:extLst>
              <a:ext uri="{FF2B5EF4-FFF2-40B4-BE49-F238E27FC236}">
                <a16:creationId xmlns:a16="http://schemas.microsoft.com/office/drawing/2014/main" id="{00184AE1-82CD-494B-AC0A-7BBBAB9E4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World Wide Web Consortium">
            <a:extLst>
              <a:ext uri="{FF2B5EF4-FFF2-40B4-BE49-F238E27FC236}">
                <a16:creationId xmlns:a16="http://schemas.microsoft.com/office/drawing/2014/main" id="{DBB46C2B-C4C5-42EF-83EB-DF35B757F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4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World Wide Web Consortium">
            <a:extLst>
              <a:ext uri="{FF2B5EF4-FFF2-40B4-BE49-F238E27FC236}">
                <a16:creationId xmlns:a16="http://schemas.microsoft.com/office/drawing/2014/main" id="{4A03EE71-3912-41FC-9EE9-191299DA11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310312"/>
            <a:ext cx="30003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1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A108-7BE2-466B-A8D9-2F820F10754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EFC7-1208-474A-BD95-9E21A26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163" y="1560301"/>
            <a:ext cx="9744635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Accelerating DNNs for the Web with Edge Computing</a:t>
            </a:r>
          </a:p>
        </p:txBody>
      </p:sp>
    </p:spTree>
    <p:extLst>
      <p:ext uri="{BB962C8B-B14F-4D97-AF65-F5344CB8AC3E}">
        <p14:creationId xmlns:p14="http://schemas.microsoft.com/office/powerpoint/2010/main" val="6366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altLang="zh-Hans" sz="2800" dirty="0"/>
              <a:t>Overview of executing DNNs on the Web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altLang="zh-Hans" sz="2800" dirty="0"/>
              <a:t>Accelerating DNNs for the Web</a:t>
            </a:r>
            <a:r>
              <a:rPr lang="zh-Hans" altLang="en-US" sz="2800" dirty="0"/>
              <a:t> </a:t>
            </a:r>
            <a:r>
              <a:rPr lang="en-US" altLang="zh-Hans" sz="2800" dirty="0"/>
              <a:t>with edge computing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altLang="zh-Hans" sz="2800" dirty="0"/>
              <a:t>Thinking and </a:t>
            </a:r>
            <a:r>
              <a:rPr lang="en-US" altLang="zh-CN" sz="2800" dirty="0"/>
              <a:t>Discussion</a:t>
            </a:r>
            <a:endParaRPr lang="en-US" altLang="zh-Hans" sz="2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Overview of executing DNNs on the Web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276"/>
            <a:ext cx="10515600" cy="1535413"/>
          </a:xfrm>
        </p:spPr>
        <p:txBody>
          <a:bodyPr>
            <a:normAutofit/>
          </a:bodyPr>
          <a:lstStyle/>
          <a:p>
            <a:r>
              <a:rPr lang="en-US" altLang="zh-CN" dirty="0"/>
              <a:t>Deep neural networks (DNNs) show great promise in providing more intelligence to the web applications.</a:t>
            </a:r>
          </a:p>
          <a:p>
            <a:r>
              <a:rPr lang="en-US" altLang="zh-CN" dirty="0"/>
              <a:t>Two typical DNNs execution schemes on the Web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9B65F9-DFE2-0E4F-9960-B18F510D408D}"/>
              </a:ext>
            </a:extLst>
          </p:cNvPr>
          <p:cNvSpPr/>
          <p:nvPr/>
        </p:nvSpPr>
        <p:spPr>
          <a:xfrm>
            <a:off x="838200" y="4935709"/>
            <a:ext cx="244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Executing the whole DNNs on the Web</a:t>
            </a:r>
            <a:endParaRPr lang="zh-CN" altLang="en-US" b="1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E473846-57E7-3C4E-8747-22ABFC324979}"/>
              </a:ext>
            </a:extLst>
          </p:cNvPr>
          <p:cNvGrpSpPr/>
          <p:nvPr/>
        </p:nvGrpSpPr>
        <p:grpSpPr>
          <a:xfrm>
            <a:off x="3853703" y="5009471"/>
            <a:ext cx="3283987" cy="958843"/>
            <a:chOff x="3055031" y="5528806"/>
            <a:chExt cx="3283987" cy="1124473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D46F5BA9-29FF-B742-97D1-1F9C98070E40}"/>
                </a:ext>
              </a:extLst>
            </p:cNvPr>
            <p:cNvSpPr/>
            <p:nvPr/>
          </p:nvSpPr>
          <p:spPr>
            <a:xfrm>
              <a:off x="3237074" y="6125901"/>
              <a:ext cx="1574009" cy="4420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Tensorflow.js</a:t>
              </a:r>
              <a:endParaRPr lang="zh-CN" altLang="en-US" dirty="0"/>
            </a:p>
          </p:txBody>
        </p: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6AFD39A8-7589-724E-AA00-7F6FB73758FD}"/>
                </a:ext>
              </a:extLst>
            </p:cNvPr>
            <p:cNvSpPr/>
            <p:nvPr/>
          </p:nvSpPr>
          <p:spPr>
            <a:xfrm>
              <a:off x="3156143" y="5617096"/>
              <a:ext cx="972291" cy="4420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Caffe.js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0DA267A-3ECC-2C4E-97C6-A0F6C6E6F7E8}"/>
                </a:ext>
              </a:extLst>
            </p:cNvPr>
            <p:cNvSpPr/>
            <p:nvPr/>
          </p:nvSpPr>
          <p:spPr>
            <a:xfrm>
              <a:off x="3055031" y="5528806"/>
              <a:ext cx="3283987" cy="112447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7B99DA69-B21C-8145-AF87-987F5153C870}"/>
                </a:ext>
              </a:extLst>
            </p:cNvPr>
            <p:cNvSpPr/>
            <p:nvPr/>
          </p:nvSpPr>
          <p:spPr>
            <a:xfrm>
              <a:off x="4167440" y="5617096"/>
              <a:ext cx="1076876" cy="4420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ONNX.js</a:t>
              </a:r>
              <a:endParaRPr lang="zh-CN" altLang="en-US" dirty="0"/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4116F5D5-D762-C243-A70F-EA404B5DE217}"/>
                </a:ext>
              </a:extLst>
            </p:cNvPr>
            <p:cNvSpPr/>
            <p:nvPr/>
          </p:nvSpPr>
          <p:spPr>
            <a:xfrm>
              <a:off x="4868488" y="6125901"/>
              <a:ext cx="1143112" cy="4420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WebDNN</a:t>
              </a:r>
              <a:endParaRPr lang="zh-CN" altLang="en-US" dirty="0"/>
            </a:p>
          </p:txBody>
        </p:sp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5D99B0FE-6058-B64E-9A0E-0A624573465B}"/>
                </a:ext>
              </a:extLst>
            </p:cNvPr>
            <p:cNvSpPr/>
            <p:nvPr/>
          </p:nvSpPr>
          <p:spPr>
            <a:xfrm>
              <a:off x="5267727" y="5625237"/>
              <a:ext cx="972291" cy="4420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Keras.js</a:t>
              </a:r>
              <a:endParaRPr lang="zh-CN" altLang="en-US" dirty="0"/>
            </a:p>
          </p:txBody>
        </p:sp>
      </p:grpSp>
      <p:sp>
        <p:nvSpPr>
          <p:cNvPr id="10" name="下箭头 9">
            <a:extLst>
              <a:ext uri="{FF2B5EF4-FFF2-40B4-BE49-F238E27FC236}">
                <a16:creationId xmlns:a16="http://schemas.microsoft.com/office/drawing/2014/main" id="{94006A18-5EE3-C74F-89DA-C009D423A2DE}"/>
              </a:ext>
            </a:extLst>
          </p:cNvPr>
          <p:cNvSpPr/>
          <p:nvPr/>
        </p:nvSpPr>
        <p:spPr>
          <a:xfrm rot="5400000">
            <a:off x="3221612" y="4951880"/>
            <a:ext cx="311156" cy="733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639570-C43E-8344-A5CE-3EAF51E1CC9C}"/>
              </a:ext>
            </a:extLst>
          </p:cNvPr>
          <p:cNvSpPr/>
          <p:nvPr/>
        </p:nvSpPr>
        <p:spPr>
          <a:xfrm>
            <a:off x="9050388" y="3079134"/>
            <a:ext cx="2710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Executing the whole DNNs on the remote Cloud 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A5E764-3B09-FA4E-B9D8-65562DDB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84" y="3133881"/>
            <a:ext cx="8099004" cy="184935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166EEBA-F595-6E48-8E5D-9F8463A12F3B}"/>
              </a:ext>
            </a:extLst>
          </p:cNvPr>
          <p:cNvSpPr/>
          <p:nvPr/>
        </p:nvSpPr>
        <p:spPr>
          <a:xfrm>
            <a:off x="370061" y="557748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Limited computing resource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Hans" dirty="0">
                <a:solidFill>
                  <a:srgbClr val="C00000"/>
                </a:solidFill>
              </a:rPr>
              <a:t>Heavy DNN models </a:t>
            </a:r>
            <a:r>
              <a:rPr lang="en-US" altLang="zh-Hans" dirty="0"/>
              <a:t>(e.g., </a:t>
            </a:r>
            <a:r>
              <a:rPr lang="en-US" altLang="zh-Hans" dirty="0" err="1"/>
              <a:t>Tensorﬂow.js’s</a:t>
            </a:r>
            <a:r>
              <a:rPr lang="en-US" altLang="zh-Hans" dirty="0"/>
              <a:t> ResNet50 deep learning model, whose size can be up to 97.8 MB,)</a:t>
            </a:r>
            <a:endParaRPr lang="en-US" altLang="zh-CN" dirty="0"/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59887742-2347-9E40-B8A8-4229AC675A5D}"/>
              </a:ext>
            </a:extLst>
          </p:cNvPr>
          <p:cNvSpPr txBox="1">
            <a:spLocks/>
          </p:cNvSpPr>
          <p:nvPr/>
        </p:nvSpPr>
        <p:spPr>
          <a:xfrm>
            <a:off x="9082173" y="3792838"/>
            <a:ext cx="3097469" cy="153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</a:rPr>
              <a:t>Large amounts of data (e.g., image, audio and video) are sent to the cloud </a:t>
            </a:r>
          </a:p>
          <a:p>
            <a:r>
              <a:rPr lang="en-US" altLang="zh-CN" sz="1800" dirty="0">
                <a:solidFill>
                  <a:srgbClr val="C00000"/>
                </a:solidFill>
              </a:rPr>
              <a:t>Increasing the computing pressure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10B420-ECA1-7343-BC18-153B20EE8147}"/>
              </a:ext>
            </a:extLst>
          </p:cNvPr>
          <p:cNvSpPr/>
          <p:nvPr/>
        </p:nvSpPr>
        <p:spPr>
          <a:xfrm>
            <a:off x="7961922" y="5234953"/>
            <a:ext cx="40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Rais</a:t>
            </a:r>
            <a:r>
              <a:rPr lang="en-US" altLang="zh-Hans" dirty="0">
                <a:solidFill>
                  <a:srgbClr val="C00000"/>
                </a:solidFill>
              </a:rPr>
              <a:t>ing</a:t>
            </a:r>
            <a:r>
              <a:rPr lang="en-US" altLang="zh-CN" dirty="0">
                <a:solidFill>
                  <a:srgbClr val="C00000"/>
                </a:solidFill>
              </a:rPr>
              <a:t> new privacy concerns for users (e.g., home security cameras)</a:t>
            </a:r>
          </a:p>
        </p:txBody>
      </p:sp>
    </p:spTree>
    <p:extLst>
      <p:ext uri="{BB962C8B-B14F-4D97-AF65-F5344CB8AC3E}">
        <p14:creationId xmlns:p14="http://schemas.microsoft.com/office/powerpoint/2010/main" val="88616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Accelerating DNNs for the Web with edge computing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Partition-ofﬂoading dynamically distributes the computations between the Web and the ed</a:t>
            </a:r>
            <a:r>
              <a:rPr lang="en-US" altLang="zh-Hans" dirty="0"/>
              <a:t>ge</a:t>
            </a:r>
            <a:r>
              <a:rPr lang="en-US" altLang="zh-CN" dirty="0"/>
              <a:t> server.</a:t>
            </a:r>
          </a:p>
          <a:p>
            <a:pPr lvl="1"/>
            <a:r>
              <a:rPr lang="fr-FR" altLang="zh-CN" dirty="0" err="1"/>
              <a:t>Partitioning</a:t>
            </a:r>
            <a:r>
              <a:rPr lang="fr-FR" altLang="zh-CN" dirty="0"/>
              <a:t> and </a:t>
            </a:r>
            <a:r>
              <a:rPr lang="fr-FR" altLang="zh-CN" dirty="0" err="1"/>
              <a:t>performing</a:t>
            </a:r>
            <a:r>
              <a:rPr lang="fr-FR" altLang="zh-CN" dirty="0"/>
              <a:t> the computation </a:t>
            </a:r>
            <a:r>
              <a:rPr lang="fr-FR" altLang="zh-CN" dirty="0" err="1"/>
              <a:t>that</a:t>
            </a:r>
            <a:r>
              <a:rPr lang="fr-FR" altLang="zh-CN" dirty="0"/>
              <a:t> </a:t>
            </a:r>
            <a:r>
              <a:rPr lang="fr-FR" altLang="zh-CN" dirty="0" err="1"/>
              <a:t>can</a:t>
            </a:r>
            <a:r>
              <a:rPr lang="fr-FR" altLang="zh-CN" dirty="0"/>
              <a:t> </a:t>
            </a:r>
            <a:r>
              <a:rPr lang="fr-FR" altLang="zh-CN" dirty="0" err="1"/>
              <a:t>be</a:t>
            </a:r>
            <a:r>
              <a:rPr lang="fr-FR" altLang="zh-CN" dirty="0"/>
              <a:t> </a:t>
            </a:r>
            <a:r>
              <a:rPr lang="fr-FR" altLang="zh-CN" dirty="0" err="1"/>
              <a:t>done</a:t>
            </a:r>
            <a:r>
              <a:rPr lang="fr-FR" altLang="zh-CN" dirty="0"/>
              <a:t> </a:t>
            </a:r>
            <a:r>
              <a:rPr lang="fr-FR" altLang="zh-CN" dirty="0" err="1"/>
              <a:t>within</a:t>
            </a:r>
            <a:r>
              <a:rPr lang="fr-FR" altLang="zh-CN" dirty="0"/>
              <a:t> the Web.</a:t>
            </a:r>
          </a:p>
          <a:p>
            <a:pPr lvl="1"/>
            <a:r>
              <a:rPr lang="en-US" altLang="zh-CN" dirty="0"/>
              <a:t>Protecting data privacy and reducing the computing pressure of the edge server.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A2EC2D-84C9-0540-86AB-315FAC83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81" y="3590923"/>
            <a:ext cx="6991627" cy="20892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C607F9F-67C0-1146-AA8A-23FD9F444A0E}"/>
              </a:ext>
            </a:extLst>
          </p:cNvPr>
          <p:cNvSpPr/>
          <p:nvPr/>
        </p:nvSpPr>
        <p:spPr>
          <a:xfrm>
            <a:off x="8339562" y="4001294"/>
            <a:ext cx="38524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C00000"/>
                </a:solidFill>
              </a:rPr>
              <a:t>Benefits of the edge computing</a:t>
            </a:r>
          </a:p>
          <a:p>
            <a:endParaRPr lang="en-US" altLang="zh-CN" sz="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High network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Low transmission latency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31A55C-D26E-574E-9732-1E337934D2C6}"/>
              </a:ext>
            </a:extLst>
          </p:cNvPr>
          <p:cNvSpPr/>
          <p:nvPr/>
        </p:nvSpPr>
        <p:spPr>
          <a:xfrm>
            <a:off x="1107416" y="5622965"/>
            <a:ext cx="7015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Providing dynamic DNN partition to cope with various tasks, network conditions and the computing capacity of the Web</a:t>
            </a:r>
          </a:p>
        </p:txBody>
      </p:sp>
    </p:spTree>
    <p:extLst>
      <p:ext uri="{BB962C8B-B14F-4D97-AF65-F5344CB8AC3E}">
        <p14:creationId xmlns:p14="http://schemas.microsoft.com/office/powerpoint/2010/main" val="50217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3F4A2183-D57E-B443-A296-47D78935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6" y="4319373"/>
            <a:ext cx="6223578" cy="18231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Accelerating DNNs for the Web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4914"/>
            <a:ext cx="10515600" cy="4462853"/>
          </a:xfrm>
        </p:spPr>
        <p:txBody>
          <a:bodyPr>
            <a:normAutofit/>
          </a:bodyPr>
          <a:lstStyle/>
          <a:p>
            <a:r>
              <a:rPr lang="en-US" altLang="zh-CN" dirty="0"/>
              <a:t>Adding an efﬁcient branch to the traditional DNNs for executing inference on the Web independently</a:t>
            </a:r>
          </a:p>
          <a:p>
            <a:pPr lvl="1"/>
            <a:r>
              <a:rPr lang="en-US" altLang="zh-CN" dirty="0"/>
              <a:t>providing a collaborative mechanism with the edge server for accuracy compensation.</a:t>
            </a:r>
          </a:p>
          <a:p>
            <a:pPr lvl="1"/>
            <a:r>
              <a:rPr lang="en-US" altLang="zh-CN" dirty="0"/>
              <a:t>Reducing model size and accelerating inference on the Web.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B34BE1-2EF2-E74D-90E7-61D491A9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824" y="3939509"/>
            <a:ext cx="4713588" cy="2287184"/>
          </a:xfrm>
          <a:prstGeom prst="rect">
            <a:avLst/>
          </a:prstGeom>
        </p:spPr>
      </p:pic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id="{1A538CFA-2D94-2143-BF1C-B5B39E65B2F0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941169" y="1435545"/>
            <a:ext cx="171934" cy="5562603"/>
          </a:xfrm>
          <a:prstGeom prst="bentConnector3">
            <a:avLst>
              <a:gd name="adj1" fmla="val -1329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>
            <a:extLst>
              <a:ext uri="{FF2B5EF4-FFF2-40B4-BE49-F238E27FC236}">
                <a16:creationId xmlns:a16="http://schemas.microsoft.com/office/drawing/2014/main" id="{939D331A-DC8F-8844-B73E-ED0DB12D224A}"/>
              </a:ext>
            </a:extLst>
          </p:cNvPr>
          <p:cNvCxnSpPr>
            <a:cxnSpLocks/>
          </p:cNvCxnSpPr>
          <p:nvPr/>
        </p:nvCxnSpPr>
        <p:spPr>
          <a:xfrm rot="5400000" flipH="1">
            <a:off x="5098903" y="1540621"/>
            <a:ext cx="1084432" cy="7667368"/>
          </a:xfrm>
          <a:prstGeom prst="bentConnector3">
            <a:avLst>
              <a:gd name="adj1" fmla="val -2108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8354CD71-7299-5C4F-B8DC-CB089987529F}"/>
              </a:ext>
            </a:extLst>
          </p:cNvPr>
          <p:cNvSpPr/>
          <p:nvPr/>
        </p:nvSpPr>
        <p:spPr>
          <a:xfrm>
            <a:off x="1276093" y="6170922"/>
            <a:ext cx="8065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dirty="0">
                <a:solidFill>
                  <a:srgbClr val="C00000"/>
                </a:solidFill>
              </a:rPr>
              <a:t>Measuring the conﬁdence of inference results using the normalized entropy.</a:t>
            </a:r>
          </a:p>
          <a:p>
            <a:pPr marL="342900" indent="-342900">
              <a:buFontTx/>
              <a:buAutoNum type="arabicParenR"/>
            </a:pPr>
            <a:r>
              <a:rPr lang="en-US" altLang="zh-CN" dirty="0">
                <a:solidFill>
                  <a:srgbClr val="C00000"/>
                </a:solidFill>
              </a:rPr>
              <a:t>Exiting</a:t>
            </a:r>
            <a:r>
              <a:rPr lang="zh-Hans" altLang="en-US" dirty="0">
                <a:solidFill>
                  <a:srgbClr val="C00000"/>
                </a:solidFill>
              </a:rPr>
              <a:t> </a:t>
            </a:r>
            <a:r>
              <a:rPr lang="en-US" altLang="zh-Hans" dirty="0">
                <a:solidFill>
                  <a:srgbClr val="C00000"/>
                </a:solidFill>
              </a:rPr>
              <a:t>from</a:t>
            </a:r>
            <a:r>
              <a:rPr lang="en-US" altLang="zh-CN" dirty="0">
                <a:solidFill>
                  <a:srgbClr val="C00000"/>
                </a:solidFill>
              </a:rPr>
              <a:t> the lightweight branch </a:t>
            </a:r>
            <a:r>
              <a:rPr lang="en-US" altLang="zh-Hans" dirty="0">
                <a:solidFill>
                  <a:srgbClr val="C00000"/>
                </a:solidFill>
              </a:rPr>
              <a:t>if there is conﬁdence in the inference result.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B125C3-10EB-FD46-B1CC-C835D4E2A8E3}"/>
              </a:ext>
            </a:extLst>
          </p:cNvPr>
          <p:cNvSpPr/>
          <p:nvPr/>
        </p:nvSpPr>
        <p:spPr>
          <a:xfrm>
            <a:off x="2092997" y="3481626"/>
            <a:ext cx="882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3) Otherwise, it asks the edge server for collaboration by posting outputs of the shared layer.</a:t>
            </a:r>
          </a:p>
        </p:txBody>
      </p:sp>
    </p:spTree>
    <p:extLst>
      <p:ext uri="{BB962C8B-B14F-4D97-AF65-F5344CB8AC3E}">
        <p14:creationId xmlns:p14="http://schemas.microsoft.com/office/powerpoint/2010/main" val="274199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Accelerating DNNs for the Web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4914"/>
            <a:ext cx="10515600" cy="4462853"/>
          </a:xfrm>
        </p:spPr>
        <p:txBody>
          <a:bodyPr>
            <a:normAutofit/>
          </a:bodyPr>
          <a:lstStyle/>
          <a:p>
            <a:r>
              <a:rPr lang="en-US" altLang="zh-CN" dirty="0"/>
              <a:t>Provid</a:t>
            </a:r>
            <a:r>
              <a:rPr lang="en-US" altLang="zh-Hans" dirty="0"/>
              <a:t>ing</a:t>
            </a:r>
            <a:r>
              <a:rPr lang="en-US" altLang="zh-CN" dirty="0"/>
              <a:t> a context-aware pruning algorithm that incorporates the latency, the network condition and the computing capability of the mobile device.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B583E6-0BE9-8949-A031-2659FF58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48" y="2421674"/>
            <a:ext cx="5993663" cy="41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Thinking and </a:t>
            </a:r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690688"/>
            <a:ext cx="10838935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What role should the edge server play in providing processing support for intelligent web applications requiring heavy computation?</a:t>
            </a:r>
          </a:p>
          <a:p>
            <a:r>
              <a:rPr lang="en-US" altLang="zh-CN" dirty="0"/>
              <a:t>How to web developers use the edge server more easily for accelerating DNNs and collaborating with Web apps?</a:t>
            </a:r>
          </a:p>
          <a:p>
            <a:r>
              <a:rPr lang="en-US" altLang="zh-CN" dirty="0"/>
              <a:t>How can the edge server deploy and offload DNN computations more easily?</a:t>
            </a:r>
          </a:p>
          <a:p>
            <a:pPr lvl="1"/>
            <a:r>
              <a:rPr lang="en-US" altLang="zh-CN" dirty="0"/>
              <a:t>How Web apps can monitor changes in network conditions, and response to the edge server?</a:t>
            </a:r>
          </a:p>
          <a:p>
            <a:pPr lvl="1"/>
            <a:r>
              <a:rPr lang="en-US" altLang="zh-Hans" dirty="0"/>
              <a:t>How the edge server can perceive the computing capability of the device, and distribute appropriate computations to Web apps for execution in real time?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674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442</Words>
  <Application>Microsoft Macintosh PowerPoint</Application>
  <PresentationFormat>宽屏</PresentationFormat>
  <Paragraphs>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Theme</vt:lpstr>
      <vt:lpstr>Accelerating DNNs for the Web with Edge Computing</vt:lpstr>
      <vt:lpstr>Outline</vt:lpstr>
      <vt:lpstr>Overview of executing DNNs on the Web</vt:lpstr>
      <vt:lpstr>Accelerating DNNs for the Web with edge computing</vt:lpstr>
      <vt:lpstr>Accelerating DNNs for the Web</vt:lpstr>
      <vt:lpstr>Accelerating DNNs for the Web</vt:lpstr>
      <vt:lpstr>Thinking and Discussion</vt:lpstr>
    </vt:vector>
  </TitlesOfParts>
  <Company>Intel Corporation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&amp; Networks Use-cases And Requirements</dc:title>
  <dc:creator>Divakaran, Sudeep</dc:creator>
  <cp:keywords>CTPClassification=CTP_NT</cp:keywords>
  <cp:lastModifiedBy>Microsoft Office 用户</cp:lastModifiedBy>
  <cp:revision>235</cp:revision>
  <dcterms:created xsi:type="dcterms:W3CDTF">2019-06-24T12:20:04Z</dcterms:created>
  <dcterms:modified xsi:type="dcterms:W3CDTF">2020-01-13T08:48:40Z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08501779-4d9e-4ded-b161-ae2e74665e3c</vt:lpwstr>
  </property>
  <property fmtid="{D5CDD505-2E9C-101B-9397-08002B2CF9AE}" pid="3" name="CTP_TimeStamp">
    <vt:lpwstr>2019-11-25 04:05:54Z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