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 id="2147483785" r:id="rId2"/>
    <p:sldMasterId id="2147483796" r:id="rId3"/>
    <p:sldMasterId id="2147483799" r:id="rId4"/>
    <p:sldMasterId id="2147483802" r:id="rId5"/>
    <p:sldMasterId id="2147483805" r:id="rId6"/>
    <p:sldMasterId id="2147483808" r:id="rId7"/>
    <p:sldMasterId id="2147483811" r:id="rId8"/>
    <p:sldMasterId id="2147483814" r:id="rId9"/>
    <p:sldMasterId id="2147483823" r:id="rId10"/>
  </p:sldMasterIdLst>
  <p:handoutMasterIdLst>
    <p:handoutMasterId r:id="rId15"/>
  </p:handoutMasterIdLst>
  <p:sldIdLst>
    <p:sldId id="266" r:id="rId11"/>
    <p:sldId id="264" r:id="rId12"/>
    <p:sldId id="263" r:id="rId13"/>
    <p:sldId id="265"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436">
          <p15:clr>
            <a:srgbClr val="A4A3A4"/>
          </p15:clr>
        </p15:guide>
        <p15:guide id="2" orient="horz" pos="618">
          <p15:clr>
            <a:srgbClr val="A4A3A4"/>
          </p15:clr>
        </p15:guide>
        <p15:guide id="3" orient="horz" pos="845">
          <p15:clr>
            <a:srgbClr val="A4A3A4"/>
          </p15:clr>
        </p15:guide>
        <p15:guide id="4" orient="horz" pos="2840">
          <p15:clr>
            <a:srgbClr val="A4A3A4"/>
          </p15:clr>
        </p15:guide>
        <p15:guide id="5" orient="horz" pos="4020">
          <p15:clr>
            <a:srgbClr val="A4A3A4"/>
          </p15:clr>
        </p15:guide>
        <p15:guide id="6" pos="5284">
          <p15:clr>
            <a:srgbClr val="A4A3A4"/>
          </p15:clr>
        </p15:guide>
        <p15:guide id="7" pos="4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777777"/>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howGuides="1">
      <p:cViewPr varScale="1">
        <p:scale>
          <a:sx n="72" d="100"/>
          <a:sy n="72" d="100"/>
        </p:scale>
        <p:origin x="708" y="60"/>
      </p:cViewPr>
      <p:guideLst>
        <p:guide orient="horz" pos="436"/>
        <p:guide orient="horz" pos="618"/>
        <p:guide orient="horz" pos="845"/>
        <p:guide orient="horz" pos="2840"/>
        <p:guide orient="horz" pos="4020"/>
        <p:guide pos="5284"/>
        <p:guide pos="476"/>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0" d="100"/>
          <a:sy n="70" d="100"/>
        </p:scale>
        <p:origin x="-16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ea typeface="宋体" pitchFamily="2" charset="-122"/>
              </a:defRPr>
            </a:lvl1pPr>
          </a:lstStyle>
          <a:p>
            <a:pPr>
              <a:defRPr/>
            </a:pPr>
            <a:fld id="{67413A7A-7526-4802-962C-A517EB91CD34}" type="datetimeFigureOut">
              <a:rPr lang="zh-CN" altLang="en-US"/>
              <a:pPr>
                <a:defRPr/>
              </a:pPr>
              <a:t>2018/10/25</a:t>
            </a:fld>
            <a:endParaRPr lang="en-US" altLang="zh-CN"/>
          </a:p>
        </p:txBody>
      </p:sp>
      <p:sp>
        <p:nvSpPr>
          <p:cNvPr id="2273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ea typeface="宋体" pitchFamily="2" charset="-122"/>
              </a:defRPr>
            </a:lvl1pPr>
          </a:lstStyle>
          <a:p>
            <a:pPr>
              <a:defRPr/>
            </a:pPr>
            <a:endParaRPr lang="en-US" altLang="zh-CN"/>
          </a:p>
        </p:txBody>
      </p:sp>
      <p:sp>
        <p:nvSpPr>
          <p:cNvPr id="2273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ea typeface="宋体" pitchFamily="2" charset="-122"/>
              </a:defRPr>
            </a:lvl1pPr>
          </a:lstStyle>
          <a:p>
            <a:pPr>
              <a:defRPr/>
            </a:pPr>
            <a:fld id="{85B3D466-C7F0-48F4-8422-551DF7E90DB1}" type="slidenum">
              <a:rPr lang="zh-CN" altLang="en-US"/>
              <a:pPr>
                <a:defRPr/>
              </a:pPr>
              <a:t>‹#›</a:t>
            </a:fld>
            <a:endParaRPr lang="en-US" altLang="zh-CN"/>
          </a:p>
        </p:txBody>
      </p:sp>
    </p:spTree>
    <p:extLst>
      <p:ext uri="{BB962C8B-B14F-4D97-AF65-F5344CB8AC3E}">
        <p14:creationId xmlns:p14="http://schemas.microsoft.com/office/powerpoint/2010/main" val="35301706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quarter" idx="10"/>
          </p:nvPr>
        </p:nvSpPr>
        <p:spPr/>
        <p:txBody>
          <a:bodyPr/>
          <a:lstStyle/>
          <a:p>
            <a:pPr>
              <a:defRPr/>
            </a:pPr>
            <a:endParaRPr lang="en-US" altLang="zh-CN"/>
          </a:p>
        </p:txBody>
      </p:sp>
    </p:spTree>
    <p:extLst>
      <p:ext uri="{BB962C8B-B14F-4D97-AF65-F5344CB8AC3E}">
        <p14:creationId xmlns:p14="http://schemas.microsoft.com/office/powerpoint/2010/main" val="2963241162"/>
      </p:ext>
    </p:extLst>
  </p:cSld>
  <p:clrMapOvr>
    <a:masterClrMapping/>
  </p:clrMapOvr>
  <p:transition advClick="0" advTm="800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E37BF4-C826-4133-90D4-5980C44F657B}" type="datetimeFigureOut">
              <a:rPr lang="en-US" smtClean="0"/>
              <a:t>25-Oct-18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368528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E37BF4-C826-4133-90D4-5980C44F657B}" type="datetimeFigureOut">
              <a:rPr lang="en-US" smtClean="0"/>
              <a:t>25-Oct-18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3604171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E37BF4-C826-4133-90D4-5980C44F657B}" type="datetimeFigureOut">
              <a:rPr lang="en-US" smtClean="0"/>
              <a:t>25-Oct-18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768827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E37BF4-C826-4133-90D4-5980C44F657B}" type="datetimeFigureOut">
              <a:rPr lang="en-US" smtClean="0"/>
              <a:t>25-Oct-18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4198239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37BF4-C826-4133-90D4-5980C44F657B}" type="datetimeFigureOut">
              <a:rPr lang="en-US" smtClean="0"/>
              <a:t>25-Oct-18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140324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37BF4-C826-4133-90D4-5980C44F657B}" type="datetimeFigureOut">
              <a:rPr lang="en-US" smtClean="0"/>
              <a:t>25-Oct-18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3492942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37BF4-C826-4133-90D4-5980C44F657B}" type="datetimeFigureOut">
              <a:rPr lang="en-US" smtClean="0"/>
              <a:t>25-Oct-18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13463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37BF4-C826-4133-90D4-5980C44F657B}" type="datetimeFigureOut">
              <a:rPr lang="en-US" smtClean="0"/>
              <a:t>25-Oct-18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2422104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37BF4-C826-4133-90D4-5980C44F657B}" type="datetimeFigureOut">
              <a:rPr lang="en-US" smtClean="0"/>
              <a:t>25-Oct-18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951764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636838"/>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529623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30772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82018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16087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22205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02082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E37BF4-C826-4133-90D4-5980C44F657B}" type="datetimeFigureOut">
              <a:rPr lang="en-US" smtClean="0"/>
              <a:t>25-Oct-18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350588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37BF4-C826-4133-90D4-5980C44F657B}" type="datetimeFigureOut">
              <a:rPr lang="en-US" smtClean="0"/>
              <a:t>25-Oct-18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C1A2-2F5D-45CF-8C93-59734CB4A01E}" type="slidenum">
              <a:rPr lang="en-US" smtClean="0"/>
              <a:t>‹#›</a:t>
            </a:fld>
            <a:endParaRPr lang="en-US"/>
          </a:p>
        </p:txBody>
      </p:sp>
    </p:spTree>
    <p:extLst>
      <p:ext uri="{BB962C8B-B14F-4D97-AF65-F5344CB8AC3E}">
        <p14:creationId xmlns:p14="http://schemas.microsoft.com/office/powerpoint/2010/main" val="4162315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jpeg"/></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theme" Target="../theme/theme8.xml"/><Relationship Id="rId1" Type="http://schemas.openxmlformats.org/officeDocument/2006/relationships/slideLayout" Target="../slideLayouts/slideLayout7.xml"/><Relationship Id="rId4" Type="http://schemas.openxmlformats.org/officeDocument/2006/relationships/image" Target="../media/image13.png"/></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9" name="Picture 146" descr="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973138"/>
            <a:ext cx="9144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3" name="Text Box 7"/>
          <p:cNvSpPr txBox="1">
            <a:spLocks noChangeArrowheads="1"/>
          </p:cNvSpPr>
          <p:nvPr/>
        </p:nvSpPr>
        <p:spPr bwMode="auto">
          <a:xfrm>
            <a:off x="7229475" y="40116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
        <p:nvSpPr>
          <p:cNvPr id="1031" name="Rectangle 2"/>
          <p:cNvSpPr>
            <a:spLocks noGrp="1" noChangeArrowheads="1"/>
          </p:cNvSpPr>
          <p:nvPr>
            <p:ph type="title"/>
          </p:nvPr>
        </p:nvSpPr>
        <p:spPr bwMode="auto">
          <a:xfrm>
            <a:off x="755650" y="2178050"/>
            <a:ext cx="612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6800" rIns="91440" bIns="46800" numCol="1" anchor="ctr" anchorCtr="0" compatLnSpc="1">
            <a:prstTxWarp prst="textNoShape">
              <a:avLst/>
            </a:prstTxWarp>
            <a:spAutoFit/>
          </a:bodyPr>
          <a:lstStyle/>
          <a:p>
            <a:pPr lvl="0"/>
            <a:r>
              <a:rPr lang="zh-CN" altLang="en-US" smtClean="0"/>
              <a:t>单击此处编辑母版标题样式</a:t>
            </a:r>
          </a:p>
        </p:txBody>
      </p:sp>
      <p:sp>
        <p:nvSpPr>
          <p:cNvPr id="1032" name="Rectangle 3"/>
          <p:cNvSpPr>
            <a:spLocks noGrp="1" noChangeArrowheads="1"/>
          </p:cNvSpPr>
          <p:nvPr>
            <p:ph type="body" idx="1"/>
          </p:nvPr>
        </p:nvSpPr>
        <p:spPr bwMode="auto">
          <a:xfrm>
            <a:off x="755650" y="3068638"/>
            <a:ext cx="5329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dirty="0" smtClean="0"/>
              <a:t>Click to edit Master subtitle style</a:t>
            </a:r>
          </a:p>
        </p:txBody>
      </p:sp>
      <p:sp>
        <p:nvSpPr>
          <p:cNvPr id="103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dirty="0">
                <a:solidFill>
                  <a:srgbClr val="666666"/>
                </a:solidFill>
                <a:latin typeface="FrutigerNext LT Bold" pitchFamily="34" charset="0"/>
                <a:ea typeface="ＭＳ Ｐゴシック" pitchFamily="34" charset="-128"/>
              </a:rPr>
              <a:t>Security Level: </a:t>
            </a:r>
          </a:p>
        </p:txBody>
      </p:sp>
      <p:sp>
        <p:nvSpPr>
          <p:cNvPr id="310"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n-ea"/>
              </a:defRPr>
            </a:lvl1pPr>
          </a:lstStyle>
          <a:p>
            <a:pPr>
              <a:defRPr/>
            </a:pPr>
            <a:endParaRPr lang="en-US" altLang="zh-CN"/>
          </a:p>
        </p:txBody>
      </p:sp>
      <p:sp>
        <p:nvSpPr>
          <p:cNvPr id="1105" name="Text Box 81"/>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sp>
        <p:nvSpPr>
          <p:cNvPr id="11"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dirty="0" smtClean="0">
                <a:latin typeface="FrutigerNext LT Bold" pitchFamily="34" charset="0"/>
                <a:ea typeface="MS PGothic" pitchFamily="34" charset="-128"/>
              </a:rPr>
              <a:t>HUAWEI TECHNOLOGIES CO., LTD.</a:t>
            </a:r>
          </a:p>
        </p:txBody>
      </p:sp>
      <p:pic>
        <p:nvPicPr>
          <p:cNvPr id="12" name="Picture 6" descr="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lang="zh-CN" altLang="en-US" sz="3200" b="1" dirty="0">
          <a:solidFill>
            <a:schemeClr val="bg1"/>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defRPr sz="2400">
          <a:solidFill>
            <a:schemeClr val="bg1"/>
          </a:solidFill>
          <a:latin typeface="FrutigerNext LT Medium" pitchFamily="34" charset="0"/>
          <a:ea typeface="黑体" pitchFamily="49" charset="-122"/>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C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09C1A2-2F5D-45CF-8C93-59734CB4A01E}" type="slidenum">
              <a:rPr lang="en-US" smtClean="0"/>
              <a:t>‹#›</a:t>
            </a:fld>
            <a:endParaRPr lang="en-US"/>
          </a:p>
        </p:txBody>
      </p:sp>
    </p:spTree>
    <p:extLst>
      <p:ext uri="{BB962C8B-B14F-4D97-AF65-F5344CB8AC3E}">
        <p14:creationId xmlns:p14="http://schemas.microsoft.com/office/powerpoint/2010/main" val="41867563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ransition>
    <p:fade thruBlk="1"/>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9" descr="封面"/>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1412875"/>
            <a:ext cx="9144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8"/>
          <p:cNvSpPr>
            <a:spLocks noGrp="1" noChangeArrowheads="1"/>
          </p:cNvSpPr>
          <p:nvPr>
            <p:ph type="title"/>
          </p:nvPr>
        </p:nvSpPr>
        <p:spPr bwMode="auto">
          <a:xfrm>
            <a:off x="755650" y="2636838"/>
            <a:ext cx="56880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2053"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1"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152" name="Text Box 5"/>
          <p:cNvSpPr txBox="1">
            <a:spLocks noChangeArrowheads="1"/>
          </p:cNvSpPr>
          <p:nvPr/>
        </p:nvSpPr>
        <p:spPr bwMode="auto">
          <a:xfrm>
            <a:off x="755650" y="6230938"/>
            <a:ext cx="2967038" cy="21272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sp>
        <p:nvSpPr>
          <p:cNvPr id="153" name="Text Box 7"/>
          <p:cNvSpPr txBox="1">
            <a:spLocks noChangeArrowheads="1"/>
          </p:cNvSpPr>
          <p:nvPr/>
        </p:nvSpPr>
        <p:spPr bwMode="auto">
          <a:xfrm>
            <a:off x="7229475" y="4019550"/>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
        <p:nvSpPr>
          <p:cNvPr id="2127" name="Text Box 79"/>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11" name="Picture 6" descr="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6"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smtClean="0">
                <a:solidFill>
                  <a:srgbClr val="000000"/>
                </a:solidFill>
                <a:latin typeface="FrutigerNext LT Bold" pitchFamily="34" charset="0"/>
                <a:ea typeface="MS PGothic" pitchFamily="34" charset="-128"/>
              </a:rPr>
              <a:t>HUAWEI TECHNOLOGIES CO., LTD.</a:t>
            </a:r>
          </a:p>
        </p:txBody>
      </p:sp>
      <p:pic>
        <p:nvPicPr>
          <p:cNvPr id="5125" name="Picture 6" descr="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8"/>
          <p:cNvSpPr>
            <a:spLocks noGrp="1" noChangeArrowheads="1"/>
          </p:cNvSpPr>
          <p:nvPr>
            <p:ph type="title"/>
          </p:nvPr>
        </p:nvSpPr>
        <p:spPr bwMode="auto">
          <a:xfrm>
            <a:off x="755650" y="4508500"/>
            <a:ext cx="5903913" cy="579438"/>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5128"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5200"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5201" name="Picture 81" descr="200016582-001副本"/>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a:solidFill>
                  <a:srgbClr val="FFFFFF"/>
                </a:solidFill>
              </a14:hiddenFill>
            </a:ext>
          </a:extLst>
        </p:spPr>
      </p:pic>
      <p:pic>
        <p:nvPicPr>
          <p:cNvPr id="5202" name="Picture 82" descr="未标题-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a:solidFill>
                  <a:srgbClr val="FFFFFF"/>
                </a:solidFill>
              </a14:hiddenFill>
            </a:ext>
          </a:extLst>
        </p:spPr>
      </p:pic>
      <p:sp>
        <p:nvSpPr>
          <p:cNvPr id="8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7"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9" name="Rectangle 8"/>
          <p:cNvSpPr>
            <a:spLocks noGrp="1" noChangeArrowheads="1"/>
          </p:cNvSpPr>
          <p:nvPr>
            <p:ph type="title"/>
          </p:nvPr>
        </p:nvSpPr>
        <p:spPr bwMode="auto">
          <a:xfrm>
            <a:off x="755650" y="4508500"/>
            <a:ext cx="6048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dirty="0" smtClean="0">
                <a:latin typeface="FrutigerNext LT Bold" pitchFamily="34" charset="0"/>
                <a:ea typeface="MS PGothic" pitchFamily="34" charset="-128"/>
              </a:rPr>
              <a:t>HUAWEI TECHNOLOGIES CO., LTD.</a:t>
            </a:r>
          </a:p>
        </p:txBody>
      </p:sp>
      <p:pic>
        <p:nvPicPr>
          <p:cNvPr id="6151" name="Picture 6" descr="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6224"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6225" name="Picture 81" descr="bra200912090008_M副本"/>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a:solidFill>
                  <a:srgbClr val="FFFFFF"/>
                </a:solidFill>
              </a14:hiddenFill>
            </a:ext>
          </a:extLst>
        </p:spPr>
      </p:pic>
      <p:pic>
        <p:nvPicPr>
          <p:cNvPr id="6226" name="Picture 82" descr="未标题-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8"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3" name="Rectangle 8"/>
          <p:cNvSpPr>
            <a:spLocks noGrp="1" noChangeArrowheads="1"/>
          </p:cNvSpPr>
          <p:nvPr>
            <p:ph type="title"/>
          </p:nvPr>
        </p:nvSpPr>
        <p:spPr bwMode="auto">
          <a:xfrm>
            <a:off x="755650" y="4508500"/>
            <a:ext cx="6264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7175" name="Picture 6" descr="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7248"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7249" name="Picture 81" descr="sb10064568n-001副本"/>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a:solidFill>
                  <a:srgbClr val="FFFFFF"/>
                </a:solidFill>
              </a14:hiddenFill>
            </a:ext>
          </a:extLst>
        </p:spPr>
      </p:pic>
      <p:pic>
        <p:nvPicPr>
          <p:cNvPr id="7250" name="Picture 82" descr="未标题-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9"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7" name="Rectangle 8"/>
          <p:cNvSpPr>
            <a:spLocks noGrp="1" noChangeArrowheads="1"/>
          </p:cNvSpPr>
          <p:nvPr>
            <p:ph type="title"/>
          </p:nvPr>
        </p:nvSpPr>
        <p:spPr bwMode="auto">
          <a:xfrm>
            <a:off x="755650" y="4508500"/>
            <a:ext cx="6337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8199" name="Picture 6" descr="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8272"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8273" name="Picture 81" descr="89738649副本"/>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a:solidFill>
                  <a:srgbClr val="FFFFFF"/>
                </a:solidFill>
              </a14:hiddenFill>
            </a:ext>
          </a:extLst>
        </p:spPr>
      </p:pic>
      <p:pic>
        <p:nvPicPr>
          <p:cNvPr id="8274" name="Picture 82" descr="未标题-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20"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solidFill>
            <a:srgbClr val="EAEAEA"/>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pPr>
              <a:lnSpc>
                <a:spcPct val="140000"/>
              </a:lnSpc>
              <a:buClr>
                <a:srgbClr val="FF0000"/>
              </a:buClr>
              <a:buSzPct val="90000"/>
              <a:buFont typeface="Wingdings" pitchFamily="2" charset="2"/>
              <a:buChar char="l"/>
            </a:pPr>
            <a:endParaRPr lang="zh-CN" altLang="en-US" sz="1400" b="1">
              <a:solidFill>
                <a:srgbClr val="000000"/>
              </a:solidFill>
              <a:latin typeface="Arial" charset="0"/>
              <a:ea typeface="华文细黑" pitchFamily="2" charset="-122"/>
            </a:endParaRPr>
          </a:p>
        </p:txBody>
      </p:sp>
      <p:sp>
        <p:nvSpPr>
          <p:cNvPr id="9219"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en-US" altLang="zh-CN" smtClean="0"/>
              <a:t>Click to edit Master title style</a:t>
            </a:r>
            <a:endParaRPr lang="zh-CN" altLang="en-US" smtClean="0"/>
          </a:p>
        </p:txBody>
      </p:sp>
      <p:sp>
        <p:nvSpPr>
          <p:cNvPr id="9220"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en-US" altLang="zh-CN" smtClean="0"/>
              <a:t>Click to edit Master text styles</a:t>
            </a:r>
          </a:p>
          <a:p>
            <a:pPr lvl="1"/>
            <a:r>
              <a:rPr lang="en-US" altLang="zh-CN" smtClean="0"/>
              <a:t>Second level</a:t>
            </a:r>
            <a:endParaRPr lang="zh-CN" altLang="en-US" smtClean="0"/>
          </a:p>
          <a:p>
            <a:pPr lvl="2"/>
            <a:r>
              <a:rPr lang="en-US" altLang="zh-CN" smtClean="0"/>
              <a:t>Third level</a:t>
            </a:r>
            <a:endParaRPr lang="zh-CN" altLang="en-US" smtClean="0"/>
          </a:p>
          <a:p>
            <a:pPr lvl="3"/>
            <a:r>
              <a:rPr lang="en-US" altLang="zh-CN" smtClean="0"/>
              <a:t>Fourth level</a:t>
            </a:r>
            <a:endParaRPr lang="zh-CN" altLang="en-US" smtClean="0"/>
          </a:p>
          <a:p>
            <a:pPr lvl="4"/>
            <a:r>
              <a:rPr lang="en-US" altLang="zh-CN" smtClean="0"/>
              <a:t>Fifth level</a:t>
            </a:r>
          </a:p>
        </p:txBody>
      </p:sp>
      <p:sp>
        <p:nvSpPr>
          <p:cNvPr id="9293" name="Text Box 77"/>
          <p:cNvSpPr txBox="1">
            <a:spLocks noChangeArrowheads="1"/>
          </p:cNvSpPr>
          <p:nvPr/>
        </p:nvSpPr>
        <p:spPr bwMode="auto">
          <a:xfrm>
            <a:off x="-2884488" y="1330325"/>
            <a:ext cx="2776538" cy="367506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eaLnBrk="1" hangingPunct="1">
              <a:spcBef>
                <a:spcPct val="20000"/>
              </a:spcBef>
            </a:pPr>
            <a:r>
              <a:rPr lang="zh-CN" altLang="en-US" sz="1100">
                <a:solidFill>
                  <a:schemeClr val="bg1"/>
                </a:solidFill>
                <a:latin typeface="FrutigerNext LT Regular" pitchFamily="34" charset="0"/>
              </a:rPr>
              <a:t> </a:t>
            </a:r>
            <a:r>
              <a:rPr lang="en-US" altLang="zh-CN" sz="1100">
                <a:solidFill>
                  <a:srgbClr val="FFFFFF"/>
                </a:solidFill>
                <a:latin typeface="FrutigerNext LT Regular" pitchFamily="34" charset="0"/>
              </a:rPr>
              <a:t>Content Page Title </a:t>
            </a:r>
          </a:p>
          <a:p>
            <a:pPr algn="r" eaLnBrk="1" hangingPunct="1">
              <a:spcBef>
                <a:spcPct val="20000"/>
              </a:spcBef>
            </a:pPr>
            <a:r>
              <a:rPr lang="en-US" altLang="zh-CN" sz="1100">
                <a:solidFill>
                  <a:srgbClr val="FFFFFF"/>
                </a:solidFill>
                <a:latin typeface="FrutigerNext LT Regular" pitchFamily="34" charset="0"/>
              </a:rPr>
              <a:t>35-40pt  </a:t>
            </a:r>
            <a:endParaRPr lang="zh-CN" altLang="en-US" sz="1100">
              <a:solidFill>
                <a:srgbClr val="FFFFFF"/>
              </a:solidFill>
              <a:latin typeface="FrutigerNext LT Regular" pitchFamily="34" charset="0"/>
            </a:endParaRPr>
          </a:p>
          <a:p>
            <a:pPr algn="r" eaLnBrk="1" hangingPunct="1">
              <a:spcBef>
                <a:spcPct val="20000"/>
              </a:spcBef>
            </a:pPr>
            <a:r>
              <a:rPr lang="en-US" altLang="zh-CN" sz="1100">
                <a:solidFill>
                  <a:srgbClr val="FFFFFF"/>
                </a:solidFill>
                <a:latin typeface="FrutigerNext LT Regular" pitchFamily="34" charset="0"/>
              </a:rPr>
              <a:t>Color: R153 G0 B0</a:t>
            </a:r>
          </a:p>
          <a:p>
            <a:pPr algn="r" eaLnBrk="1" hangingPunct="1">
              <a:spcBef>
                <a:spcPct val="20000"/>
              </a:spcBef>
            </a:pPr>
            <a:r>
              <a:rPr lang="en-US" altLang="zh-CN" sz="1100">
                <a:solidFill>
                  <a:srgbClr val="FFFFFF"/>
                </a:solidFill>
                <a:latin typeface="FrutigerNext LT Regular" pitchFamily="34" charset="0"/>
              </a:rPr>
              <a:t>Corporate Font: </a:t>
            </a:r>
          </a:p>
          <a:p>
            <a:pPr algn="r" eaLnBrk="1" hangingPunct="1">
              <a:spcBef>
                <a:spcPct val="20000"/>
              </a:spcBef>
            </a:pPr>
            <a:r>
              <a:rPr lang="en-US" altLang="zh-CN" sz="1100">
                <a:solidFill>
                  <a:srgbClr val="FFFFFF"/>
                </a:solidFill>
                <a:latin typeface="FrutigerNext LT Regular" pitchFamily="34" charset="0"/>
              </a:rPr>
              <a:t>FrutigerNext LT Medium</a:t>
            </a:r>
          </a:p>
          <a:p>
            <a:pPr algn="r" eaLnBrk="1" hangingPunct="1">
              <a:spcBef>
                <a:spcPct val="20000"/>
              </a:spcBef>
            </a:pPr>
            <a:r>
              <a:rPr lang="en-US" altLang="zh-CN" sz="1100">
                <a:solidFill>
                  <a:srgbClr val="FFFFFF"/>
                </a:solidFill>
                <a:latin typeface="FrutigerNext LT Regular" pitchFamily="34" charset="0"/>
              </a:rPr>
              <a:t>Font to be used by customers and partners:  </a:t>
            </a:r>
          </a:p>
          <a:p>
            <a:pPr algn="r" eaLnBrk="1" hangingPunct="1">
              <a:spcBef>
                <a:spcPct val="20000"/>
              </a:spcBef>
            </a:pPr>
            <a:r>
              <a:rPr lang="en-US" altLang="zh-CN" sz="1100">
                <a:solidFill>
                  <a:srgbClr val="FFFFFF"/>
                </a:solidFill>
                <a:latin typeface="FrutigerNext LT Regular" pitchFamily="34" charset="0"/>
              </a:rPr>
              <a:t>Arial</a:t>
            </a:r>
          </a:p>
          <a:p>
            <a:pPr algn="r" eaLnBrk="1" hangingPunct="1">
              <a:spcBef>
                <a:spcPct val="20000"/>
              </a:spcBef>
            </a:pPr>
            <a:endParaRPr lang="en-US" altLang="zh-CN" sz="1100">
              <a:solidFill>
                <a:srgbClr val="FFFFFF"/>
              </a:solidFill>
              <a:latin typeface="FrutigerNext LT Regular" pitchFamily="34" charset="0"/>
            </a:endParaRPr>
          </a:p>
          <a:p>
            <a:pPr algn="r" eaLnBrk="1" hangingPunct="1">
              <a:spcBef>
                <a:spcPct val="20000"/>
              </a:spcBef>
            </a:pPr>
            <a:endParaRPr lang="zh-CN" altLang="en-US" sz="1100">
              <a:solidFill>
                <a:srgbClr val="FFFFFF"/>
              </a:solidFill>
              <a:latin typeface="FrutigerNext LT Regular" pitchFamily="34" charset="0"/>
            </a:endParaRPr>
          </a:p>
          <a:p>
            <a:pPr algn="r" eaLnBrk="1" hangingPunct="1">
              <a:spcBef>
                <a:spcPct val="20000"/>
              </a:spcBef>
            </a:pPr>
            <a:r>
              <a:rPr lang="zh-CN" altLang="en-US" sz="1100">
                <a:solidFill>
                  <a:srgbClr val="FFFFFF"/>
                </a:solidFill>
                <a:latin typeface="FrutigerNext LT Regular" pitchFamily="34" charset="0"/>
              </a:rPr>
              <a:t> </a:t>
            </a:r>
            <a:r>
              <a:rPr lang="en-US" altLang="zh-CN" sz="1100">
                <a:solidFill>
                  <a:srgbClr val="FFFFFF"/>
                </a:solidFill>
                <a:latin typeface="FrutigerNext LT Regular" pitchFamily="34" charset="0"/>
              </a:rPr>
              <a:t>Content Page Text :</a:t>
            </a:r>
          </a:p>
          <a:p>
            <a:pPr algn="r" eaLnBrk="1" hangingPunct="1">
              <a:spcBef>
                <a:spcPct val="20000"/>
              </a:spcBef>
            </a:pPr>
            <a:r>
              <a:rPr lang="en-US" altLang="zh-CN" sz="1100">
                <a:solidFill>
                  <a:srgbClr val="FFFFFF"/>
                </a:solidFill>
                <a:latin typeface="FrutigerNext LT Regular" pitchFamily="34" charset="0"/>
              </a:rPr>
              <a:t>28-30pt</a:t>
            </a:r>
          </a:p>
          <a:p>
            <a:pPr algn="r">
              <a:spcBef>
                <a:spcPct val="20000"/>
              </a:spcBef>
            </a:pPr>
            <a:r>
              <a:rPr lang="en-US" sz="1100" noProof="1">
                <a:solidFill>
                  <a:srgbClr val="FFFFFF"/>
                </a:solidFill>
                <a:latin typeface="FrutigerNext LT Regular" pitchFamily="34" charset="0"/>
              </a:rPr>
              <a:t>Bullets level 2-5</a:t>
            </a:r>
          </a:p>
          <a:p>
            <a:pPr algn="r">
              <a:spcBef>
                <a:spcPct val="20000"/>
              </a:spcBef>
            </a:pPr>
            <a:r>
              <a:rPr lang="en-US" altLang="zh-CN" sz="1100">
                <a:solidFill>
                  <a:srgbClr val="FFFFFF"/>
                </a:solidFill>
                <a:latin typeface="FrutigerNext LT Regular" pitchFamily="34" charset="0"/>
              </a:rPr>
              <a:t>20-30pt  </a:t>
            </a:r>
          </a:p>
          <a:p>
            <a:pPr algn="r" eaLnBrk="1" hangingPunct="1">
              <a:spcBef>
                <a:spcPct val="20000"/>
              </a:spcBef>
            </a:pPr>
            <a:r>
              <a:rPr lang="en-US" altLang="zh-CN" sz="1100">
                <a:solidFill>
                  <a:srgbClr val="FFFFFF"/>
                </a:solidFill>
                <a:latin typeface="FrutigerNext LT Regular" pitchFamily="34" charset="0"/>
              </a:rPr>
              <a:t>Color:Black</a:t>
            </a:r>
          </a:p>
          <a:p>
            <a:pPr algn="r" eaLnBrk="1" hangingPunct="1">
              <a:spcBef>
                <a:spcPct val="20000"/>
              </a:spcBef>
            </a:pPr>
            <a:r>
              <a:rPr lang="en-US" altLang="zh-CN" sz="1100">
                <a:solidFill>
                  <a:srgbClr val="FFFFFF"/>
                </a:solidFill>
                <a:latin typeface="FrutigerNext LT Regular" pitchFamily="34" charset="0"/>
              </a:rPr>
              <a:t>Corporate Font: </a:t>
            </a:r>
          </a:p>
          <a:p>
            <a:pPr algn="r" eaLnBrk="1" hangingPunct="1">
              <a:spcBef>
                <a:spcPct val="20000"/>
              </a:spcBef>
            </a:pPr>
            <a:r>
              <a:rPr lang="en-US" altLang="zh-CN" sz="1100">
                <a:solidFill>
                  <a:srgbClr val="FFFFFF"/>
                </a:solidFill>
                <a:latin typeface="FrutigerNext LT Regular" pitchFamily="34" charset="0"/>
              </a:rPr>
              <a:t>FrutigerNext LT Medium</a:t>
            </a:r>
          </a:p>
          <a:p>
            <a:pPr algn="r" eaLnBrk="1" hangingPunct="1">
              <a:spcBef>
                <a:spcPct val="20000"/>
              </a:spcBef>
            </a:pPr>
            <a:r>
              <a:rPr lang="en-US" altLang="zh-CN" sz="1100">
                <a:solidFill>
                  <a:srgbClr val="FFFFFF"/>
                </a:solidFill>
                <a:latin typeface="FrutigerNext LT Regular" pitchFamily="34" charset="0"/>
              </a:rPr>
              <a:t>Font to be used by customers and partners:  </a:t>
            </a:r>
          </a:p>
          <a:p>
            <a:pPr algn="r" eaLnBrk="1" hangingPunct="1">
              <a:spcBef>
                <a:spcPct val="20000"/>
              </a:spcBef>
            </a:pPr>
            <a:r>
              <a:rPr lang="en-US" altLang="zh-CN" sz="1100">
                <a:solidFill>
                  <a:srgbClr val="FFFFFF"/>
                </a:solidFill>
                <a:latin typeface="FrutigerNext LT Regular" pitchFamily="34" charset="0"/>
              </a:rPr>
              <a:t>Arial</a:t>
            </a:r>
            <a:endParaRPr lang="zh-CN" altLang="en-US" sz="1100">
              <a:solidFill>
                <a:schemeClr val="bg1"/>
              </a:solidFill>
              <a:latin typeface="FrutigerNext LT Regular" pitchFamily="34" charset="0"/>
            </a:endParaRPr>
          </a:p>
        </p:txBody>
      </p:sp>
    </p:spTree>
  </p:cSld>
  <p:clrMap bg1="lt1" tx1="dk1" bg2="lt2" tx2="dk2" accent1="accent1" accent2="accent2" accent3="accent3" accent4="accent4" accent5="accent5" accent6="accent6" hlink="hlink" folHlink="folHlink"/>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6224588"/>
            <a:ext cx="915035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 name="Text Box 8"/>
          <p:cNvSpPr txBox="1">
            <a:spLocks noChangeArrowheads="1"/>
          </p:cNvSpPr>
          <p:nvPr/>
        </p:nvSpPr>
        <p:spPr bwMode="auto">
          <a:xfrm>
            <a:off x="755650" y="6451600"/>
            <a:ext cx="2540000" cy="182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dirty="0" smtClean="0">
                <a:latin typeface="FrutigerNext LT Bold" pitchFamily="34" charset="0"/>
                <a:ea typeface="MS PGothic" pitchFamily="34" charset="-128"/>
              </a:rPr>
              <a:t>HUAWEI TECHNOLOGIES CO., LTD.</a:t>
            </a:r>
          </a:p>
        </p:txBody>
      </p:sp>
      <p:pic>
        <p:nvPicPr>
          <p:cNvPr id="10244" name="Picture 9" descr="8"/>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08875" y="6386513"/>
            <a:ext cx="1311275"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en-US" altLang="zh-CN" dirty="0" smtClean="0"/>
              <a:t>Click to edit Master title style</a:t>
            </a:r>
            <a:endParaRPr lang="zh-CN" altLang="en-US" dirty="0" smtClean="0"/>
          </a:p>
        </p:txBody>
      </p:sp>
      <p:sp>
        <p:nvSpPr>
          <p:cNvPr id="10248"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en-US" altLang="zh-CN" dirty="0" smtClean="0"/>
              <a:t>Click to edit Master text styles</a:t>
            </a:r>
            <a:endParaRPr lang="zh-CN" altLang="en-US" dirty="0" smtClean="0"/>
          </a:p>
          <a:p>
            <a:pPr lvl="1"/>
            <a:r>
              <a:rPr lang="en-US" altLang="zh-CN" dirty="0" smtClean="0"/>
              <a:t>Second level</a:t>
            </a:r>
            <a:endParaRPr lang="zh-CN" altLang="en-US" dirty="0" smtClean="0"/>
          </a:p>
          <a:p>
            <a:pPr lvl="2"/>
            <a:r>
              <a:rPr lang="en-US" altLang="zh-CN" dirty="0" smtClean="0"/>
              <a:t>Third level</a:t>
            </a:r>
            <a:endParaRPr lang="zh-CN" altLang="en-US" dirty="0" smtClean="0"/>
          </a:p>
          <a:p>
            <a:pPr lvl="3"/>
            <a:r>
              <a:rPr lang="en-US" altLang="zh-CN" dirty="0" smtClean="0"/>
              <a:t>Fourth level</a:t>
            </a:r>
            <a:endParaRPr lang="zh-CN" altLang="en-US" dirty="0" smtClean="0"/>
          </a:p>
          <a:p>
            <a:pPr lvl="4"/>
            <a:r>
              <a:rPr lang="en-US" altLang="zh-CN" dirty="0" smtClean="0"/>
              <a:t>Fifth level</a:t>
            </a:r>
            <a:endParaRPr lang="zh-CN" altLang="en-US" dirty="0" smtClean="0"/>
          </a:p>
        </p:txBody>
      </p:sp>
      <p:grpSp>
        <p:nvGrpSpPr>
          <p:cNvPr id="10328" name="Group 88"/>
          <p:cNvGrpSpPr>
            <a:grpSpLocks/>
          </p:cNvGrpSpPr>
          <p:nvPr/>
        </p:nvGrpSpPr>
        <p:grpSpPr bwMode="auto">
          <a:xfrm>
            <a:off x="9324975" y="3832225"/>
            <a:ext cx="863600" cy="3025775"/>
            <a:chOff x="5874" y="2414"/>
            <a:chExt cx="544" cy="1906"/>
          </a:xfrm>
        </p:grpSpPr>
        <p:sp>
          <p:nvSpPr>
            <p:cNvPr id="10326" name="Rectangle 86"/>
            <p:cNvSpPr>
              <a:spLocks noChangeArrowheads="1"/>
            </p:cNvSpPr>
            <p:nvPr userDrawn="1"/>
          </p:nvSpPr>
          <p:spPr bwMode="auto">
            <a:xfrm>
              <a:off x="5874" y="2414"/>
              <a:ext cx="544" cy="19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0327" name="Group 87"/>
            <p:cNvGrpSpPr>
              <a:grpSpLocks/>
            </p:cNvGrpSpPr>
            <p:nvPr userDrawn="1"/>
          </p:nvGrpSpPr>
          <p:grpSpPr bwMode="auto">
            <a:xfrm>
              <a:off x="5941" y="2475"/>
              <a:ext cx="409" cy="1783"/>
              <a:chOff x="5921" y="2387"/>
              <a:chExt cx="409" cy="1783"/>
            </a:xfrm>
          </p:grpSpPr>
          <p:grpSp>
            <p:nvGrpSpPr>
              <p:cNvPr id="10254" name="Group 18"/>
              <p:cNvGrpSpPr>
                <a:grpSpLocks noChangeAspect="1"/>
              </p:cNvGrpSpPr>
              <p:nvPr userDrawn="1"/>
            </p:nvGrpSpPr>
            <p:grpSpPr bwMode="auto">
              <a:xfrm>
                <a:off x="5921" y="2506"/>
                <a:ext cx="409" cy="101"/>
                <a:chOff x="5893" y="2387"/>
                <a:chExt cx="466" cy="115"/>
              </a:xfrm>
            </p:grpSpPr>
            <p:sp>
              <p:nvSpPr>
                <p:cNvPr id="10315" name="Rectangle 19"/>
                <p:cNvSpPr>
                  <a:spLocks noChangeAspect="1"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6" name="Rectangle 20"/>
                <p:cNvSpPr>
                  <a:spLocks noChangeAspect="1"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7" name="Rectangle 21"/>
                <p:cNvSpPr>
                  <a:spLocks noChangeAspect="1"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8" name="Rectangle 22"/>
                <p:cNvSpPr>
                  <a:spLocks noChangeAspect="1"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5" name="Group 23"/>
              <p:cNvGrpSpPr>
                <a:grpSpLocks noChangeAspect="1"/>
              </p:cNvGrpSpPr>
              <p:nvPr userDrawn="1"/>
            </p:nvGrpSpPr>
            <p:grpSpPr bwMode="auto">
              <a:xfrm>
                <a:off x="5921" y="2626"/>
                <a:ext cx="409" cy="101"/>
                <a:chOff x="5893" y="2523"/>
                <a:chExt cx="466" cy="115"/>
              </a:xfrm>
            </p:grpSpPr>
            <p:sp>
              <p:nvSpPr>
                <p:cNvPr id="10311" name="Rectangle 24"/>
                <p:cNvSpPr>
                  <a:spLocks noChangeAspect="1"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2" name="Rectangle 25"/>
                <p:cNvSpPr>
                  <a:spLocks noChangeAspect="1"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3" name="Rectangle 26"/>
                <p:cNvSpPr>
                  <a:spLocks noChangeAspect="1"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4" name="Rectangle 27"/>
                <p:cNvSpPr>
                  <a:spLocks noChangeAspect="1"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6" name="Group 28"/>
              <p:cNvGrpSpPr>
                <a:grpSpLocks noChangeAspect="1"/>
              </p:cNvGrpSpPr>
              <p:nvPr userDrawn="1"/>
            </p:nvGrpSpPr>
            <p:grpSpPr bwMode="auto">
              <a:xfrm>
                <a:off x="5921" y="2745"/>
                <a:ext cx="409" cy="101"/>
                <a:chOff x="5893" y="2659"/>
                <a:chExt cx="466" cy="115"/>
              </a:xfrm>
            </p:grpSpPr>
            <p:sp>
              <p:nvSpPr>
                <p:cNvPr id="10307" name="Rectangle 29"/>
                <p:cNvSpPr>
                  <a:spLocks noChangeAspect="1"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8" name="Rectangle 30"/>
                <p:cNvSpPr>
                  <a:spLocks noChangeAspect="1"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9" name="Rectangle 31"/>
                <p:cNvSpPr>
                  <a:spLocks noChangeAspect="1"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0" name="Rectangle 32"/>
                <p:cNvSpPr>
                  <a:spLocks noChangeAspect="1"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7" name="Group 33"/>
              <p:cNvGrpSpPr>
                <a:grpSpLocks noChangeAspect="1"/>
              </p:cNvGrpSpPr>
              <p:nvPr userDrawn="1"/>
            </p:nvGrpSpPr>
            <p:grpSpPr bwMode="auto">
              <a:xfrm>
                <a:off x="5921" y="2387"/>
                <a:ext cx="409" cy="104"/>
                <a:chOff x="5893" y="2251"/>
                <a:chExt cx="466" cy="119"/>
              </a:xfrm>
            </p:grpSpPr>
            <p:sp>
              <p:nvSpPr>
                <p:cNvPr id="10303" name="Rectangle 34"/>
                <p:cNvSpPr>
                  <a:spLocks noChangeAspect="1"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4" name="Rectangle 35"/>
                <p:cNvSpPr>
                  <a:spLocks noChangeAspect="1"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5" name="Rectangle 36"/>
                <p:cNvSpPr>
                  <a:spLocks noChangeAspect="1"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6" name="Rectangle 37"/>
                <p:cNvSpPr>
                  <a:spLocks noChangeAspect="1"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8" name="Group 38"/>
              <p:cNvGrpSpPr>
                <a:grpSpLocks noChangeAspect="1"/>
              </p:cNvGrpSpPr>
              <p:nvPr userDrawn="1"/>
            </p:nvGrpSpPr>
            <p:grpSpPr bwMode="auto">
              <a:xfrm>
                <a:off x="5921" y="2944"/>
                <a:ext cx="409" cy="101"/>
                <a:chOff x="5893" y="2886"/>
                <a:chExt cx="466" cy="115"/>
              </a:xfrm>
            </p:grpSpPr>
            <p:sp>
              <p:nvSpPr>
                <p:cNvPr id="10299" name="Rectangle 39"/>
                <p:cNvSpPr>
                  <a:spLocks noChangeAspect="1"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0" name="Rectangle 40"/>
                <p:cNvSpPr>
                  <a:spLocks noChangeAspect="1"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1" name="Rectangle 41"/>
                <p:cNvSpPr>
                  <a:spLocks noChangeAspect="1"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2" name="Rectangle 42"/>
                <p:cNvSpPr>
                  <a:spLocks noChangeAspect="1"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9" name="Group 43"/>
              <p:cNvGrpSpPr>
                <a:grpSpLocks noChangeAspect="1"/>
              </p:cNvGrpSpPr>
              <p:nvPr userDrawn="1"/>
            </p:nvGrpSpPr>
            <p:grpSpPr bwMode="auto">
              <a:xfrm>
                <a:off x="5921" y="3064"/>
                <a:ext cx="409" cy="101"/>
                <a:chOff x="5893" y="3022"/>
                <a:chExt cx="466" cy="115"/>
              </a:xfrm>
            </p:grpSpPr>
            <p:sp>
              <p:nvSpPr>
                <p:cNvPr id="10295" name="Rectangle 44"/>
                <p:cNvSpPr>
                  <a:spLocks noChangeAspect="1"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6" name="Rectangle 45"/>
                <p:cNvSpPr>
                  <a:spLocks noChangeAspect="1"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7" name="Rectangle 46"/>
                <p:cNvSpPr>
                  <a:spLocks noChangeAspect="1"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8" name="Rectangle 47"/>
                <p:cNvSpPr>
                  <a:spLocks noChangeAspect="1"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0" name="Group 48"/>
              <p:cNvGrpSpPr>
                <a:grpSpLocks noChangeAspect="1"/>
              </p:cNvGrpSpPr>
              <p:nvPr userDrawn="1"/>
            </p:nvGrpSpPr>
            <p:grpSpPr bwMode="auto">
              <a:xfrm>
                <a:off x="5921" y="3183"/>
                <a:ext cx="409" cy="101"/>
                <a:chOff x="5893" y="3158"/>
                <a:chExt cx="466" cy="115"/>
              </a:xfrm>
            </p:grpSpPr>
            <p:sp>
              <p:nvSpPr>
                <p:cNvPr id="10291" name="Rectangle 49"/>
                <p:cNvSpPr>
                  <a:spLocks noChangeAspect="1"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2" name="Rectangle 50"/>
                <p:cNvSpPr>
                  <a:spLocks noChangeAspect="1"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3" name="Rectangle 51"/>
                <p:cNvSpPr>
                  <a:spLocks noChangeAspect="1"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4" name="Rectangle 52"/>
                <p:cNvSpPr>
                  <a:spLocks noChangeAspect="1"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1" name="Group 53"/>
              <p:cNvGrpSpPr>
                <a:grpSpLocks noChangeAspect="1"/>
              </p:cNvGrpSpPr>
              <p:nvPr userDrawn="1"/>
            </p:nvGrpSpPr>
            <p:grpSpPr bwMode="auto">
              <a:xfrm>
                <a:off x="5921" y="3383"/>
                <a:ext cx="409" cy="100"/>
                <a:chOff x="5893" y="3385"/>
                <a:chExt cx="466" cy="115"/>
              </a:xfrm>
            </p:grpSpPr>
            <p:sp>
              <p:nvSpPr>
                <p:cNvPr id="10287" name="Rectangle 54"/>
                <p:cNvSpPr>
                  <a:spLocks noChangeAspect="1"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8" name="Rectangle 55"/>
                <p:cNvSpPr>
                  <a:spLocks noChangeAspect="1"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9" name="Rectangle 56"/>
                <p:cNvSpPr>
                  <a:spLocks noChangeAspect="1"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0" name="Rectangle 57"/>
                <p:cNvSpPr>
                  <a:spLocks noChangeAspect="1"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2" name="Group 58"/>
              <p:cNvGrpSpPr>
                <a:grpSpLocks noChangeAspect="1"/>
              </p:cNvGrpSpPr>
              <p:nvPr userDrawn="1"/>
            </p:nvGrpSpPr>
            <p:grpSpPr bwMode="auto">
              <a:xfrm>
                <a:off x="5921" y="3502"/>
                <a:ext cx="409" cy="101"/>
                <a:chOff x="5893" y="3521"/>
                <a:chExt cx="466" cy="115"/>
              </a:xfrm>
            </p:grpSpPr>
            <p:sp>
              <p:nvSpPr>
                <p:cNvPr id="10283" name="Rectangle 59"/>
                <p:cNvSpPr>
                  <a:spLocks noChangeAspect="1"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4" name="Rectangle 60"/>
                <p:cNvSpPr>
                  <a:spLocks noChangeAspect="1"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5" name="Rectangle 61"/>
                <p:cNvSpPr>
                  <a:spLocks noChangeAspect="1"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6" name="Rectangle 62"/>
                <p:cNvSpPr>
                  <a:spLocks noChangeAspect="1"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3" name="Group 63"/>
              <p:cNvGrpSpPr>
                <a:grpSpLocks noChangeAspect="1"/>
              </p:cNvGrpSpPr>
              <p:nvPr userDrawn="1"/>
            </p:nvGrpSpPr>
            <p:grpSpPr bwMode="auto">
              <a:xfrm>
                <a:off x="5921" y="3621"/>
                <a:ext cx="409" cy="101"/>
                <a:chOff x="5893" y="3657"/>
                <a:chExt cx="466" cy="115"/>
              </a:xfrm>
            </p:grpSpPr>
            <p:sp>
              <p:nvSpPr>
                <p:cNvPr id="10279" name="Rectangle 64"/>
                <p:cNvSpPr>
                  <a:spLocks noChangeAspect="1"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0" name="Rectangle 65"/>
                <p:cNvSpPr>
                  <a:spLocks noChangeAspect="1"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1" name="Rectangle 66"/>
                <p:cNvSpPr>
                  <a:spLocks noChangeAspect="1"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2" name="Rectangle 67"/>
                <p:cNvSpPr>
                  <a:spLocks noChangeAspect="1"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4" name="Group 68"/>
              <p:cNvGrpSpPr>
                <a:grpSpLocks noChangeAspect="1"/>
              </p:cNvGrpSpPr>
              <p:nvPr userDrawn="1"/>
            </p:nvGrpSpPr>
            <p:grpSpPr bwMode="auto">
              <a:xfrm>
                <a:off x="5921" y="3821"/>
                <a:ext cx="409" cy="101"/>
                <a:chOff x="5893" y="3884"/>
                <a:chExt cx="466" cy="115"/>
              </a:xfrm>
            </p:grpSpPr>
            <p:sp>
              <p:nvSpPr>
                <p:cNvPr id="10275" name="Rectangle 69"/>
                <p:cNvSpPr>
                  <a:spLocks noChangeAspect="1"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6" name="Rectangle 70"/>
                <p:cNvSpPr>
                  <a:spLocks noChangeAspect="1"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7" name="Rectangle 71"/>
                <p:cNvSpPr>
                  <a:spLocks noChangeAspect="1"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8" name="Rectangle 72"/>
                <p:cNvSpPr>
                  <a:spLocks noChangeAspect="1"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5" name="Group 73"/>
              <p:cNvGrpSpPr>
                <a:grpSpLocks noChangeAspect="1"/>
              </p:cNvGrpSpPr>
              <p:nvPr userDrawn="1"/>
            </p:nvGrpSpPr>
            <p:grpSpPr bwMode="auto">
              <a:xfrm>
                <a:off x="5921" y="3945"/>
                <a:ext cx="409" cy="101"/>
                <a:chOff x="5893" y="4026"/>
                <a:chExt cx="466" cy="115"/>
              </a:xfrm>
            </p:grpSpPr>
            <p:sp>
              <p:nvSpPr>
                <p:cNvPr id="10271" name="Rectangle 74"/>
                <p:cNvSpPr>
                  <a:spLocks noChangeAspect="1"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2" name="Rectangle 75"/>
                <p:cNvSpPr>
                  <a:spLocks noChangeAspect="1"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3" name="Rectangle 76"/>
                <p:cNvSpPr>
                  <a:spLocks noChangeAspect="1"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4" name="Rectangle 77"/>
                <p:cNvSpPr>
                  <a:spLocks noChangeAspect="1"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6" name="Group 78"/>
              <p:cNvGrpSpPr>
                <a:grpSpLocks noChangeAspect="1"/>
              </p:cNvGrpSpPr>
              <p:nvPr userDrawn="1"/>
            </p:nvGrpSpPr>
            <p:grpSpPr bwMode="auto">
              <a:xfrm>
                <a:off x="5921" y="4069"/>
                <a:ext cx="409" cy="101"/>
                <a:chOff x="5893" y="4167"/>
                <a:chExt cx="466" cy="115"/>
              </a:xfrm>
            </p:grpSpPr>
            <p:sp>
              <p:nvSpPr>
                <p:cNvPr id="10267" name="Rectangle 79"/>
                <p:cNvSpPr>
                  <a:spLocks noChangeAspect="1"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68" name="Rectangle 80"/>
                <p:cNvSpPr>
                  <a:spLocks noChangeAspect="1"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69" name="Rectangle 81"/>
                <p:cNvSpPr>
                  <a:spLocks noChangeAspect="1"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0" name="Rectangle 82"/>
                <p:cNvSpPr>
                  <a:spLocks noChangeAspect="1"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grpSp>
      <p:sp>
        <p:nvSpPr>
          <p:cNvPr id="10321" name="Text Box 81"/>
          <p:cNvSpPr txBox="1">
            <a:spLocks noChangeArrowheads="1"/>
          </p:cNvSpPr>
          <p:nvPr/>
        </p:nvSpPr>
        <p:spPr bwMode="auto">
          <a:xfrm>
            <a:off x="-2884488" y="1330325"/>
            <a:ext cx="2776538" cy="387667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eaLnBrk="1" hangingPunct="1">
              <a:spcBef>
                <a:spcPct val="20000"/>
              </a:spcBef>
            </a:pPr>
            <a:r>
              <a:rPr lang="zh-CN" altLang="zh-CN" sz="1100" dirty="0">
                <a:solidFill>
                  <a:srgbClr val="FFFFFF"/>
                </a:solidFill>
                <a:latin typeface="FrutigerNext LT Regular" pitchFamily="34" charset="0"/>
              </a:rPr>
              <a:t>Slide title :32-35pt  </a:t>
            </a:r>
          </a:p>
          <a:p>
            <a:pPr algn="r" eaLnBrk="1" hangingPunct="1">
              <a:spcBef>
                <a:spcPct val="20000"/>
              </a:spcBef>
            </a:pPr>
            <a:r>
              <a:rPr lang="zh-CN" altLang="zh-CN" sz="1100" dirty="0">
                <a:solidFill>
                  <a:srgbClr val="FFFFFF"/>
                </a:solidFill>
                <a:latin typeface="FrutigerNext LT Regular" pitchFamily="34" charset="0"/>
              </a:rPr>
              <a:t>Color: R153 G0 B0</a:t>
            </a:r>
          </a:p>
          <a:p>
            <a:pPr algn="r" eaLnBrk="1" hangingPunct="1">
              <a:spcBef>
                <a:spcPct val="20000"/>
              </a:spcBef>
            </a:pPr>
            <a:r>
              <a:rPr lang="zh-CN" altLang="zh-CN" sz="1100" dirty="0">
                <a:solidFill>
                  <a:srgbClr val="FFFFFF"/>
                </a:solidFill>
                <a:latin typeface="FrutigerNext LT Regular" pitchFamily="34" charset="0"/>
              </a:rPr>
              <a:t>Corporate Font :</a:t>
            </a:r>
          </a:p>
          <a:p>
            <a:pPr algn="r" eaLnBrk="1" hangingPunct="1">
              <a:spcBef>
                <a:spcPct val="20000"/>
              </a:spcBef>
            </a:pPr>
            <a:r>
              <a:rPr lang="zh-CN" altLang="zh-CN" sz="1100" dirty="0">
                <a:solidFill>
                  <a:srgbClr val="FFFFFF"/>
                </a:solidFill>
                <a:latin typeface="FrutigerNext LT Regular" pitchFamily="34" charset="0"/>
              </a:rPr>
              <a:t>FrutigerNext LT Medium</a:t>
            </a:r>
          </a:p>
          <a:p>
            <a:pPr algn="r" eaLnBrk="1" hangingPunct="1">
              <a:spcBef>
                <a:spcPct val="20000"/>
              </a:spcBef>
            </a:pPr>
            <a:r>
              <a:rPr lang="zh-CN" altLang="zh-CN" sz="1100" dirty="0">
                <a:solidFill>
                  <a:srgbClr val="FFFFFF"/>
                </a:solidFill>
                <a:latin typeface="FrutigerNext LT Regular" pitchFamily="34" charset="0"/>
              </a:rPr>
              <a:t>Font to be used by customers and </a:t>
            </a:r>
          </a:p>
          <a:p>
            <a:pPr algn="r" eaLnBrk="1" hangingPunct="1">
              <a:spcBef>
                <a:spcPct val="20000"/>
              </a:spcBef>
            </a:pPr>
            <a:r>
              <a:rPr lang="zh-CN" altLang="zh-CN" sz="1100" dirty="0">
                <a:solidFill>
                  <a:srgbClr val="FFFFFF"/>
                </a:solidFill>
                <a:latin typeface="FrutigerNext LT Regular" pitchFamily="34" charset="0"/>
              </a:rPr>
              <a:t>partners : </a:t>
            </a:r>
          </a:p>
          <a:p>
            <a:pPr algn="r" eaLnBrk="1" hangingPunct="1">
              <a:spcBef>
                <a:spcPct val="20000"/>
              </a:spcBef>
            </a:pPr>
            <a:r>
              <a:rPr lang="zh-CN" altLang="zh-CN" sz="1100" dirty="0">
                <a:solidFill>
                  <a:srgbClr val="FFFFFF"/>
                </a:solidFill>
                <a:latin typeface="FrutigerNext LT Regular" pitchFamily="34" charset="0"/>
              </a:rPr>
              <a:t>Arial</a:t>
            </a: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r>
              <a:rPr lang="zh-CN" altLang="zh-CN" sz="1100" dirty="0">
                <a:solidFill>
                  <a:srgbClr val="FFFFFF"/>
                </a:solidFill>
                <a:latin typeface="FrutigerNext LT Regular" pitchFamily="34" charset="0"/>
              </a:rPr>
              <a:t>Slide text :20-22pt</a:t>
            </a:r>
          </a:p>
          <a:p>
            <a:pPr algn="r" eaLnBrk="1" hangingPunct="1">
              <a:spcBef>
                <a:spcPct val="20000"/>
              </a:spcBef>
            </a:pPr>
            <a:r>
              <a:rPr lang="zh-CN" altLang="zh-CN" sz="1100" dirty="0">
                <a:solidFill>
                  <a:srgbClr val="FFFFFF"/>
                </a:solidFill>
                <a:latin typeface="FrutigerNext LT Regular" pitchFamily="34" charset="0"/>
              </a:rPr>
              <a:t>Bullets level 2-5:</a:t>
            </a:r>
          </a:p>
          <a:p>
            <a:pPr algn="r" eaLnBrk="1" hangingPunct="1">
              <a:spcBef>
                <a:spcPct val="20000"/>
              </a:spcBef>
            </a:pPr>
            <a:r>
              <a:rPr lang="zh-CN" altLang="zh-CN" sz="1100" dirty="0">
                <a:solidFill>
                  <a:srgbClr val="FFFFFF"/>
                </a:solidFill>
                <a:latin typeface="FrutigerNext LT Regular" pitchFamily="34" charset="0"/>
              </a:rPr>
              <a:t> 18pt  </a:t>
            </a:r>
          </a:p>
          <a:p>
            <a:pPr algn="r" eaLnBrk="1" hangingPunct="1">
              <a:spcBef>
                <a:spcPct val="20000"/>
              </a:spcBef>
            </a:pPr>
            <a:r>
              <a:rPr lang="zh-CN" altLang="zh-CN" sz="1100" dirty="0">
                <a:solidFill>
                  <a:srgbClr val="FFFFFF"/>
                </a:solidFill>
                <a:latin typeface="FrutigerNext LT Regular" pitchFamily="34" charset="0"/>
              </a:rPr>
              <a:t>Color:Black</a:t>
            </a:r>
          </a:p>
          <a:p>
            <a:pPr algn="r" eaLnBrk="1" hangingPunct="1">
              <a:spcBef>
                <a:spcPct val="20000"/>
              </a:spcBef>
            </a:pPr>
            <a:r>
              <a:rPr lang="zh-CN" altLang="zh-CN" sz="1100" dirty="0">
                <a:solidFill>
                  <a:srgbClr val="FFFFFF"/>
                </a:solidFill>
                <a:latin typeface="FrutigerNext LT Regular" pitchFamily="34" charset="0"/>
              </a:rPr>
              <a:t>Corporate Font :</a:t>
            </a:r>
          </a:p>
          <a:p>
            <a:pPr algn="r" eaLnBrk="1" hangingPunct="1">
              <a:spcBef>
                <a:spcPct val="20000"/>
              </a:spcBef>
            </a:pPr>
            <a:r>
              <a:rPr lang="zh-CN" altLang="zh-CN" sz="1100" dirty="0">
                <a:solidFill>
                  <a:srgbClr val="FFFFFF"/>
                </a:solidFill>
                <a:latin typeface="FrutigerNext LT Regular" pitchFamily="34" charset="0"/>
              </a:rPr>
              <a:t>FrutigerNext LT Medium</a:t>
            </a:r>
          </a:p>
          <a:p>
            <a:pPr algn="r" eaLnBrk="1" hangingPunct="1">
              <a:spcBef>
                <a:spcPct val="20000"/>
              </a:spcBef>
            </a:pPr>
            <a:r>
              <a:rPr lang="zh-CN" altLang="zh-CN" sz="1100" dirty="0">
                <a:solidFill>
                  <a:srgbClr val="FFFFFF"/>
                </a:solidFill>
                <a:latin typeface="FrutigerNext LT Regular" pitchFamily="34" charset="0"/>
              </a:rPr>
              <a:t>Font to be used by customers and </a:t>
            </a:r>
          </a:p>
          <a:p>
            <a:pPr algn="r" eaLnBrk="1" hangingPunct="1">
              <a:spcBef>
                <a:spcPct val="20000"/>
              </a:spcBef>
            </a:pPr>
            <a:r>
              <a:rPr lang="zh-CN" altLang="zh-CN" sz="1100" dirty="0">
                <a:solidFill>
                  <a:srgbClr val="FFFFFF"/>
                </a:solidFill>
                <a:latin typeface="FrutigerNext LT Regular" pitchFamily="34" charset="0"/>
              </a:rPr>
              <a:t>partners : </a:t>
            </a:r>
          </a:p>
          <a:p>
            <a:pPr algn="r" eaLnBrk="1" hangingPunct="1">
              <a:spcBef>
                <a:spcPct val="20000"/>
              </a:spcBef>
            </a:pPr>
            <a:r>
              <a:rPr lang="zh-CN" altLang="zh-CN" sz="1100" dirty="0">
                <a:solidFill>
                  <a:srgbClr val="FFFFFF"/>
                </a:solidFill>
                <a:latin typeface="FrutigerNext LT Regular" pitchFamily="34" charset="0"/>
              </a:rPr>
              <a:t>Arial</a:t>
            </a:r>
          </a:p>
        </p:txBody>
      </p:sp>
      <p:sp>
        <p:nvSpPr>
          <p:cNvPr id="10324" name="Text Box 84"/>
          <p:cNvSpPr txBox="1">
            <a:spLocks noChangeArrowheads="1"/>
          </p:cNvSpPr>
          <p:nvPr/>
        </p:nvSpPr>
        <p:spPr bwMode="auto">
          <a:xfrm>
            <a:off x="9251950" y="57150"/>
            <a:ext cx="1295400" cy="127000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1100">
                <a:solidFill>
                  <a:srgbClr val="FFFFFF"/>
                </a:solidFill>
                <a:latin typeface="FrutigerNext LT Regular" pitchFamily="34" charset="0"/>
              </a:rPr>
              <a:t>Top right  corner  for   field-mark, customer or partner logotypes. </a:t>
            </a:r>
          </a:p>
          <a:p>
            <a:endParaRPr lang="en-US" altLang="zh-CN" sz="1100">
              <a:solidFill>
                <a:srgbClr val="FFFFFF"/>
              </a:solidFill>
              <a:latin typeface="FrutigerNext LT Regular" pitchFamily="34" charset="0"/>
            </a:endParaRPr>
          </a:p>
          <a:p>
            <a:r>
              <a:rPr lang="en-US" altLang="zh-CN" sz="1100">
                <a:solidFill>
                  <a:srgbClr val="FFFFFF"/>
                </a:solidFill>
                <a:latin typeface="FrutigerNext LT Regular" pitchFamily="34" charset="0"/>
              </a:rPr>
              <a:t>----------------   </a:t>
            </a:r>
          </a:p>
          <a:p>
            <a:endParaRPr lang="zh-CN" altLang="en-US" sz="1100">
              <a:solidFill>
                <a:srgbClr val="FFFFFF"/>
              </a:solidFill>
              <a:latin typeface="FrutigerNext LT Regular" pitchFamily="34" charset="0"/>
            </a:endParaRPr>
          </a:p>
        </p:txBody>
      </p:sp>
      <p:sp>
        <p:nvSpPr>
          <p:cNvPr id="10325" name="Text Box 85"/>
          <p:cNvSpPr txBox="1">
            <a:spLocks noChangeArrowheads="1"/>
          </p:cNvSpPr>
          <p:nvPr/>
        </p:nvSpPr>
        <p:spPr bwMode="auto">
          <a:xfrm>
            <a:off x="9251950" y="1196975"/>
            <a:ext cx="1295400" cy="24479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1100" dirty="0">
                <a:solidFill>
                  <a:srgbClr val="FFFFFF"/>
                </a:solidFill>
                <a:latin typeface="FrutigerNext LT Regular" pitchFamily="34" charset="0"/>
              </a:rPr>
              <a:t>The following nine groups of colors are an example of how our design colors can be used, please take note that you should only use one design color group per slide. </a:t>
            </a:r>
          </a:p>
          <a:p>
            <a:r>
              <a:rPr lang="en-US" altLang="zh-CN" sz="1100" dirty="0">
                <a:solidFill>
                  <a:srgbClr val="FFFFFF"/>
                </a:solidFill>
                <a:latin typeface="FrutigerNext LT Regular" pitchFamily="34" charset="0"/>
              </a:rPr>
              <a:t> For specific usage details, refer to the “Typesetting Standard”.</a:t>
            </a:r>
          </a:p>
        </p:txBody>
      </p:sp>
      <p:sp>
        <p:nvSpPr>
          <p:cNvPr id="80" name="Rectangle 21"/>
          <p:cNvSpPr>
            <a:spLocks noChangeArrowheads="1"/>
          </p:cNvSpPr>
          <p:nvPr/>
        </p:nvSpPr>
        <p:spPr bwMode="auto">
          <a:xfrm>
            <a:off x="3785716" y="6465936"/>
            <a:ext cx="1866404" cy="184666"/>
          </a:xfrm>
          <a:prstGeom prst="rect">
            <a:avLst/>
          </a:prstGeom>
          <a:noFill/>
          <a:ln w="9525" algn="ctr">
            <a:noFill/>
            <a:miter lim="800000"/>
            <a:headEnd/>
            <a:tailEnd/>
          </a:ln>
          <a:effectLst/>
        </p:spPr>
        <p:txBody>
          <a:bodyPr wrap="square" lIns="80082" tIns="0" rIns="80082" bIns="0">
            <a:spAutoFit/>
          </a:bodyPr>
          <a:lstStyle/>
          <a:p>
            <a:pPr marL="0" marR="0" lvl="0" indent="0" algn="l" defTabSz="801688" rtl="0" eaLnBrk="0" fontAlgn="base" latinLnBrk="0" hangingPunct="0">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FrutigerNext LT Medium"/>
                <a:ea typeface="华文细黑"/>
              </a:rPr>
              <a:t>Huawei Confidential</a:t>
            </a:r>
          </a:p>
        </p:txBody>
      </p:sp>
      <p:sp>
        <p:nvSpPr>
          <p:cNvPr id="82" name="Rectangle 5"/>
          <p:cNvSpPr>
            <a:spLocks noChangeArrowheads="1"/>
          </p:cNvSpPr>
          <p:nvPr/>
        </p:nvSpPr>
        <p:spPr bwMode="auto">
          <a:xfrm>
            <a:off x="6361113" y="6480629"/>
            <a:ext cx="2097087" cy="377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0" hangingPunct="0">
              <a:lnSpc>
                <a:spcPct val="85000"/>
              </a:lnSpc>
            </a:pPr>
            <a:fld id="{334777C4-916E-458D-ABE7-87ACD557FBD2}" type="slidenum">
              <a:rPr lang="de-DE" altLang="zh-CN" sz="1200" smtClean="0">
                <a:solidFill>
                  <a:srgbClr val="000000"/>
                </a:solidFill>
                <a:latin typeface="FrutigerNext LT Bold" pitchFamily="34" charset="0"/>
                <a:ea typeface="ＭＳ Ｐゴシック" pitchFamily="34" charset="-128"/>
              </a:rPr>
              <a:pPr eaLnBrk="0" hangingPunct="0">
                <a:lnSpc>
                  <a:spcPct val="85000"/>
                </a:lnSpc>
              </a:pPr>
              <a:t>‹#›</a:t>
            </a:fld>
            <a:endParaRPr lang="en-GB" altLang="zh-CN" sz="1200" dirty="0">
              <a:solidFill>
                <a:srgbClr val="000000"/>
              </a:solidFill>
              <a:latin typeface="FrutigerNext LT Bold" pitchFamily="34" charset="0"/>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822"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6" descr="5"/>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5897563"/>
            <a:ext cx="91440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Text Box 7"/>
          <p:cNvSpPr txBox="1">
            <a:spLocks noChangeArrowheads="1"/>
          </p:cNvSpPr>
          <p:nvPr/>
        </p:nvSpPr>
        <p:spPr bwMode="auto">
          <a:xfrm>
            <a:off x="3200525" y="2668588"/>
            <a:ext cx="2742949" cy="761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4400" dirty="0" smtClean="0">
                <a:solidFill>
                  <a:srgbClr val="990000"/>
                </a:solidFill>
                <a:latin typeface="+mn-lt"/>
                <a:ea typeface="MS PGothic" pitchFamily="34" charset="-128"/>
              </a:rPr>
              <a:t>Thank you</a:t>
            </a:r>
          </a:p>
        </p:txBody>
      </p:sp>
      <p:sp>
        <p:nvSpPr>
          <p:cNvPr id="77" name="Text Box 8"/>
          <p:cNvSpPr txBox="1">
            <a:spLocks noChangeArrowheads="1"/>
          </p:cNvSpPr>
          <p:nvPr/>
        </p:nvSpPr>
        <p:spPr bwMode="auto">
          <a:xfrm>
            <a:off x="3161636" y="3429000"/>
            <a:ext cx="2820727" cy="484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charset="-122"/>
              </a:defRPr>
            </a:lvl1pPr>
            <a:lvl2pPr marL="742950" indent="-285750" defTabSz="835025" eaLnBrk="0" hangingPunct="0">
              <a:defRPr>
                <a:solidFill>
                  <a:schemeClr val="tx1"/>
                </a:solidFill>
                <a:latin typeface="Calibri" pitchFamily="34" charset="0"/>
                <a:ea typeface="宋体" charset="-122"/>
              </a:defRPr>
            </a:lvl2pPr>
            <a:lvl3pPr marL="1143000" indent="-228600" defTabSz="835025" eaLnBrk="0" hangingPunct="0">
              <a:defRPr>
                <a:solidFill>
                  <a:schemeClr val="tx1"/>
                </a:solidFill>
                <a:latin typeface="Calibri" pitchFamily="34" charset="0"/>
                <a:ea typeface="宋体" charset="-122"/>
              </a:defRPr>
            </a:lvl3pPr>
            <a:lvl4pPr marL="1600200" indent="-228600" defTabSz="835025" eaLnBrk="0" hangingPunct="0">
              <a:defRPr>
                <a:solidFill>
                  <a:schemeClr val="tx1"/>
                </a:solidFill>
                <a:latin typeface="Calibri" pitchFamily="34" charset="0"/>
                <a:ea typeface="宋体" charset="-122"/>
              </a:defRPr>
            </a:lvl4pPr>
            <a:lvl5pPr marL="2057400" indent="-228600" defTabSz="835025" eaLnBrk="0" hangingPunct="0">
              <a:defRPr>
                <a:solidFill>
                  <a:schemeClr val="tx1"/>
                </a:solidFill>
                <a:latin typeface="Calibri" pitchFamily="34" charset="0"/>
                <a:ea typeface="宋体"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charset="-122"/>
              </a:defRPr>
            </a:lvl9pPr>
          </a:lstStyle>
          <a:p>
            <a:pPr algn="ctr"/>
            <a:r>
              <a:rPr lang="en-US" altLang="zh-CN" sz="2600" dirty="0">
                <a:solidFill>
                  <a:srgbClr val="666666"/>
                </a:solidFill>
                <a:latin typeface="+mn-lt"/>
                <a:ea typeface="ＭＳ Ｐゴシック" pitchFamily="34" charset="-128"/>
              </a:rPr>
              <a:t>www.huawei.com</a:t>
            </a:r>
            <a:endParaRPr lang="en-US" altLang="zh-CN" sz="2600" dirty="0">
              <a:solidFill>
                <a:srgbClr val="990000"/>
              </a:solidFill>
              <a:latin typeface="+mn-lt"/>
              <a:ea typeface="ＭＳ Ｐゴシック" pitchFamily="34" charset="-128"/>
            </a:endParaRPr>
          </a:p>
        </p:txBody>
      </p:sp>
      <p:sp>
        <p:nvSpPr>
          <p:cNvPr id="5" name="TextBox 4"/>
          <p:cNvSpPr txBox="1"/>
          <p:nvPr/>
        </p:nvSpPr>
        <p:spPr>
          <a:xfrm>
            <a:off x="755650" y="4508500"/>
            <a:ext cx="7632700" cy="1246495"/>
          </a:xfrm>
          <a:prstGeom prst="rect">
            <a:avLst/>
          </a:prstGeom>
          <a:noFill/>
        </p:spPr>
        <p:txBody>
          <a:bodyPr wrap="square" rtlCol="0">
            <a:spAutoFit/>
          </a:bodyPr>
          <a:lstStyle/>
          <a:p>
            <a:pPr algn="just">
              <a:lnSpc>
                <a:spcPct val="100000"/>
              </a:lnSpc>
            </a:pPr>
            <a:r>
              <a:rPr lang="en-US" altLang="zh-CN" sz="1250" b="1" kern="1200" dirty="0" smtClean="0">
                <a:solidFill>
                  <a:schemeClr val="tx1"/>
                </a:solidFill>
                <a:effectLst/>
                <a:latin typeface="FrutigerNext LT Regular" pitchFamily="34" charset="0"/>
                <a:ea typeface="宋体" charset="-122"/>
                <a:cs typeface="+mn-cs"/>
              </a:rPr>
              <a:t>Copyright©2011 Huawei Technologies Co., Ltd. All Rights Reserved.</a:t>
            </a:r>
            <a:endParaRPr lang="zh-CN" altLang="zh-CN" sz="1250" kern="1200" dirty="0" smtClean="0">
              <a:solidFill>
                <a:schemeClr val="tx1"/>
              </a:solidFill>
              <a:effectLst/>
              <a:latin typeface="FrutigerNext LT Regular" pitchFamily="34" charset="0"/>
              <a:ea typeface="宋体" charset="-122"/>
              <a:cs typeface="+mn-cs"/>
            </a:endParaRPr>
          </a:p>
          <a:p>
            <a:pPr algn="just">
              <a:lnSpc>
                <a:spcPct val="100000"/>
              </a:lnSpc>
            </a:pPr>
            <a:r>
              <a:rPr lang="en-US" altLang="zh-CN" sz="1250" kern="1200" dirty="0" smtClean="0">
                <a:solidFill>
                  <a:schemeClr val="tx1"/>
                </a:solidFill>
                <a:effectLst/>
                <a:latin typeface="FrutigerNext LT Regular" pitchFamily="34" charset="0"/>
                <a:ea typeface="宋体" charset="-122"/>
                <a:cs typeface="+mn-cs"/>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lang="zh-CN" altLang="zh-CN" sz="1250" kern="1200" dirty="0">
              <a:solidFill>
                <a:schemeClr val="tx1"/>
              </a:solidFill>
              <a:effectLst/>
              <a:latin typeface="FrutigerNext LT Regular" pitchFamily="34" charset="0"/>
              <a:ea typeface="宋体" charset="-122"/>
              <a:cs typeface="+mn-cs"/>
            </a:endParaRPr>
          </a:p>
        </p:txBody>
      </p:sp>
    </p:spTree>
  </p:cSld>
  <p:clrMap bg1="lt1" tx1="dk1" bg2="lt2" tx2="dk2" accent1="accent1" accent2="accent2" accent3="accent3" accent4="accent4" accent5="accent5" accent6="accent6" hlink="hlink" folHlink="folHlink"/>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immersive-web/proposals/issues/15" TargetMode="External"/><Relationship Id="rId2" Type="http://schemas.openxmlformats.org/officeDocument/2006/relationships/hyperlink" Target="mailto:Guido.Grassel@huawei.com"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9.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Multitasking</a:t>
            </a:r>
            <a:endParaRPr lang="en-US" dirty="0"/>
          </a:p>
        </p:txBody>
      </p:sp>
      <p:sp>
        <p:nvSpPr>
          <p:cNvPr id="3" name="Content Placeholder 2"/>
          <p:cNvSpPr>
            <a:spLocks noGrp="1"/>
          </p:cNvSpPr>
          <p:nvPr>
            <p:ph idx="1"/>
          </p:nvPr>
        </p:nvSpPr>
        <p:spPr/>
        <p:txBody>
          <a:bodyPr/>
          <a:lstStyle/>
          <a:p>
            <a:endParaRPr lang="fi-FI" dirty="0" smtClean="0"/>
          </a:p>
          <a:p>
            <a:pPr marL="0" indent="0">
              <a:buNone/>
            </a:pPr>
            <a:r>
              <a:rPr lang="fi-FI" dirty="0" smtClean="0"/>
              <a:t>Guido Grassel, Huawei</a:t>
            </a:r>
          </a:p>
          <a:p>
            <a:pPr marL="0" indent="0">
              <a:buNone/>
            </a:pPr>
            <a:r>
              <a:rPr lang="fi-FI" dirty="0" smtClean="0">
                <a:hlinkClick r:id="rId2"/>
              </a:rPr>
              <a:t>Guido.Grassel@huawei.com</a:t>
            </a:r>
            <a:endParaRPr lang="fi-FI" dirty="0" smtClean="0"/>
          </a:p>
          <a:p>
            <a:pPr marL="0" indent="0">
              <a:buNone/>
            </a:pPr>
            <a:endParaRPr lang="fi-FI" dirty="0"/>
          </a:p>
          <a:p>
            <a:pPr marL="0" indent="0">
              <a:buNone/>
            </a:pPr>
            <a:endParaRPr lang="fi-FI" dirty="0" smtClean="0"/>
          </a:p>
          <a:p>
            <a:pPr marL="0" indent="0">
              <a:buNone/>
            </a:pPr>
            <a:r>
              <a:rPr lang="fi-FI" dirty="0" smtClean="0"/>
              <a:t>Related to proposal #15 - </a:t>
            </a:r>
            <a:r>
              <a:rPr lang="fi-FI" b="1" dirty="0" smtClean="0"/>
              <a:t>Multitasking</a:t>
            </a:r>
          </a:p>
          <a:p>
            <a:pPr marL="0" indent="0">
              <a:buNone/>
            </a:pPr>
            <a:r>
              <a:rPr lang="en-US" dirty="0" smtClean="0">
                <a:hlinkClick r:id="rId3"/>
              </a:rPr>
              <a:t>https://github.com/immersive-web/proposals/issues/15</a:t>
            </a:r>
            <a:r>
              <a:rPr lang="en-US" dirty="0" smtClean="0"/>
              <a:t> </a:t>
            </a:r>
            <a:endParaRPr lang="en-US" dirty="0"/>
          </a:p>
        </p:txBody>
      </p:sp>
    </p:spTree>
    <p:extLst>
      <p:ext uri="{BB962C8B-B14F-4D97-AF65-F5344CB8AC3E}">
        <p14:creationId xmlns:p14="http://schemas.microsoft.com/office/powerpoint/2010/main" val="49042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AR Scene +</a:t>
            </a:r>
            <a:br>
              <a:rPr lang="fi-FI" dirty="0" smtClean="0"/>
            </a:br>
            <a:r>
              <a:rPr lang="fi-FI" dirty="0" smtClean="0"/>
              <a:t>3D object(s) with custom behavior</a:t>
            </a:r>
            <a:br>
              <a:rPr lang="fi-FI" dirty="0" smtClean="0"/>
            </a:br>
            <a:r>
              <a:rPr lang="fi-FI" dirty="0" smtClean="0"/>
              <a:t> from separate origin</a:t>
            </a:r>
            <a:endParaRPr lang="en-US" dirty="0"/>
          </a:p>
        </p:txBody>
      </p:sp>
      <p:pic>
        <p:nvPicPr>
          <p:cNvPr id="4" name="Picture 3"/>
          <p:cNvPicPr>
            <a:picLocks noChangeAspect="1"/>
          </p:cNvPicPr>
          <p:nvPr/>
        </p:nvPicPr>
        <p:blipFill>
          <a:blip r:embed="rId2"/>
          <a:stretch>
            <a:fillRect/>
          </a:stretch>
        </p:blipFill>
        <p:spPr>
          <a:xfrm>
            <a:off x="4953000" y="3018085"/>
            <a:ext cx="3881491" cy="3338512"/>
          </a:xfrm>
          <a:prstGeom prst="rect">
            <a:avLst/>
          </a:prstGeom>
        </p:spPr>
      </p:pic>
      <p:sp>
        <p:nvSpPr>
          <p:cNvPr id="6" name="AutoShape 2" descr="Image result for robot picture"/>
          <p:cNvSpPr>
            <a:spLocks noChangeAspect="1" noChangeArrowheads="1"/>
          </p:cNvSpPr>
          <p:nvPr/>
        </p:nvSpPr>
        <p:spPr bwMode="auto">
          <a:xfrm>
            <a:off x="76200" y="135572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3" name="Group 12"/>
          <p:cNvGrpSpPr/>
          <p:nvPr/>
        </p:nvGrpSpPr>
        <p:grpSpPr>
          <a:xfrm>
            <a:off x="304786" y="3018084"/>
            <a:ext cx="3962414" cy="3230315"/>
            <a:chOff x="609600" y="2286000"/>
            <a:chExt cx="2702632" cy="2028825"/>
          </a:xfrm>
        </p:grpSpPr>
        <p:pic>
          <p:nvPicPr>
            <p:cNvPr id="15" name="Picture 4" descr="Walking_dog_co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286000"/>
              <a:ext cx="2702632" cy="2028825"/>
            </a:xfrm>
            <a:prstGeom prst="rect">
              <a:avLst/>
            </a:prstGeom>
            <a:noFill/>
            <a:extLst>
              <a:ext uri="{909E8E84-426E-40DD-AFC4-6F175D3DCCD1}">
                <a14:hiddenFill xmlns:a14="http://schemas.microsoft.com/office/drawing/2010/main">
                  <a:solidFill>
                    <a:srgbClr val="FFFFFF"/>
                  </a:solidFill>
                </a14:hiddenFill>
              </a:ext>
            </a:extLst>
          </p:spPr>
        </p:pic>
        <p:pic>
          <p:nvPicPr>
            <p:cNvPr id="16" name="0D5CEC4D-3689-42C6-B80B-EE39A3E3935E" descr="0D5CEC4D-3689-42C6-B80B-EE39A3E3935E"/>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9907"/>
            <a:stretch/>
          </p:blipFill>
          <p:spPr bwMode="auto">
            <a:xfrm>
              <a:off x="626177" y="3497659"/>
              <a:ext cx="1184897" cy="36847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pic>
      </p:grpSp>
      <p:sp>
        <p:nvSpPr>
          <p:cNvPr id="14" name="TextBox 13"/>
          <p:cNvSpPr txBox="1"/>
          <p:nvPr/>
        </p:nvSpPr>
        <p:spPr>
          <a:xfrm>
            <a:off x="229276" y="6254317"/>
            <a:ext cx="2056717" cy="276999"/>
          </a:xfrm>
          <a:prstGeom prst="rect">
            <a:avLst/>
          </a:prstGeom>
          <a:noFill/>
        </p:spPr>
        <p:txBody>
          <a:bodyPr wrap="none" rtlCol="0">
            <a:spAutoFit/>
          </a:bodyPr>
          <a:lstStyle/>
          <a:p>
            <a:r>
              <a:rPr lang="en-US" sz="1200" dirty="0" smtClean="0"/>
              <a:t>Virtual Vacuum </a:t>
            </a:r>
            <a:r>
              <a:rPr lang="en-US" sz="1200" dirty="0" smtClean="0"/>
              <a:t>robot controls</a:t>
            </a:r>
            <a:endParaRPr lang="en-US" sz="1200" dirty="0"/>
          </a:p>
        </p:txBody>
      </p:sp>
      <p:sp>
        <p:nvSpPr>
          <p:cNvPr id="17" name="TextBox 16"/>
          <p:cNvSpPr txBox="1"/>
          <p:nvPr/>
        </p:nvSpPr>
        <p:spPr>
          <a:xfrm>
            <a:off x="4953740" y="6392816"/>
            <a:ext cx="2699457" cy="276999"/>
          </a:xfrm>
          <a:prstGeom prst="rect">
            <a:avLst/>
          </a:prstGeom>
          <a:noFill/>
        </p:spPr>
        <p:txBody>
          <a:bodyPr wrap="none" rtlCol="0">
            <a:spAutoFit/>
          </a:bodyPr>
          <a:lstStyle/>
          <a:p>
            <a:r>
              <a:rPr lang="en-US" sz="1200" dirty="0" smtClean="0"/>
              <a:t>Virtual info, advertising in a public </a:t>
            </a:r>
            <a:r>
              <a:rPr lang="en-US" sz="1200" dirty="0" smtClean="0"/>
              <a:t>space</a:t>
            </a:r>
            <a:endParaRPr lang="en-US" sz="1200" dirty="0"/>
          </a:p>
        </p:txBody>
      </p:sp>
    </p:spTree>
    <p:extLst>
      <p:ext uri="{BB962C8B-B14F-4D97-AF65-F5344CB8AC3E}">
        <p14:creationId xmlns:p14="http://schemas.microsoft.com/office/powerpoint/2010/main" val="103594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846136"/>
          </a:xfrm>
        </p:spPr>
        <p:txBody>
          <a:bodyPr/>
          <a:lstStyle/>
          <a:p>
            <a:r>
              <a:rPr lang="fi-FI" altLang="zh-CN" dirty="0" smtClean="0"/>
              <a:t>What we already have</a:t>
            </a:r>
            <a:endParaRPr lang="zh-CN" altLang="en-US" dirty="0"/>
          </a:p>
        </p:txBody>
      </p:sp>
      <p:sp>
        <p:nvSpPr>
          <p:cNvPr id="3" name="内容占位符 2"/>
          <p:cNvSpPr>
            <a:spLocks noGrp="1"/>
          </p:cNvSpPr>
          <p:nvPr>
            <p:ph idx="1"/>
          </p:nvPr>
        </p:nvSpPr>
        <p:spPr/>
        <p:txBody>
          <a:bodyPr>
            <a:normAutofit fontScale="85000" lnSpcReduction="10000"/>
          </a:bodyPr>
          <a:lstStyle/>
          <a:p>
            <a:r>
              <a:rPr lang="fi-FI" altLang="zh-CN" sz="2000" dirty="0" smtClean="0"/>
              <a:t>In JS main thread</a:t>
            </a:r>
            <a:endParaRPr lang="en-US" altLang="zh-CN" sz="2000" dirty="0" smtClean="0"/>
          </a:p>
          <a:p>
            <a:pPr lvl="1"/>
            <a:r>
              <a:rPr lang="en-US" altLang="zh-CN" sz="2000" dirty="0" smtClean="0"/>
              <a:t>Web XR Scene functionality in JS, especially </a:t>
            </a:r>
            <a:r>
              <a:rPr lang="en-US" altLang="zh-CN" sz="2000" dirty="0" err="1" smtClean="0"/>
              <a:t>onXRFrame</a:t>
            </a:r>
            <a:r>
              <a:rPr lang="en-US" altLang="zh-CN" sz="2000" dirty="0" smtClean="0"/>
              <a:t> callback</a:t>
            </a:r>
          </a:p>
          <a:p>
            <a:pPr lvl="1"/>
            <a:r>
              <a:rPr lang="en-US" altLang="zh-CN" sz="2000" dirty="0" smtClean="0"/>
              <a:t>N * 3D model behavior</a:t>
            </a:r>
          </a:p>
          <a:p>
            <a:pPr lvl="2"/>
            <a:r>
              <a:rPr lang="fi-FI" altLang="zh-CN" sz="2000" dirty="0" smtClean="0"/>
              <a:t>Developer may span workers to move some of their object behavior there.</a:t>
            </a:r>
          </a:p>
          <a:p>
            <a:pPr lvl="2"/>
            <a:endParaRPr lang="fi-FI" altLang="zh-CN" sz="2000" dirty="0"/>
          </a:p>
          <a:p>
            <a:pPr lvl="2"/>
            <a:endParaRPr lang="fi-FI" altLang="zh-CN" sz="2000" dirty="0" smtClean="0"/>
          </a:p>
          <a:p>
            <a:pPr lvl="2"/>
            <a:endParaRPr lang="fi-FI" altLang="zh-CN" sz="2000" dirty="0"/>
          </a:p>
          <a:p>
            <a:pPr lvl="2"/>
            <a:endParaRPr lang="fi-FI" altLang="zh-CN" sz="2000" dirty="0" smtClean="0"/>
          </a:p>
          <a:p>
            <a:pPr lvl="2"/>
            <a:endParaRPr lang="fi-FI" altLang="zh-CN" sz="2000" dirty="0"/>
          </a:p>
          <a:p>
            <a:pPr lvl="2"/>
            <a:endParaRPr lang="fi-FI" altLang="zh-CN" sz="2000" dirty="0" smtClean="0"/>
          </a:p>
          <a:p>
            <a:r>
              <a:rPr lang="fi-FI" altLang="zh-CN" sz="2600" dirty="0" smtClean="0"/>
              <a:t>Potential issues:</a:t>
            </a:r>
          </a:p>
          <a:p>
            <a:pPr lvl="1"/>
            <a:endParaRPr lang="fi-FI" altLang="zh-CN" sz="2300" dirty="0" smtClean="0"/>
          </a:p>
          <a:p>
            <a:pPr lvl="1"/>
            <a:r>
              <a:rPr lang="fi-FI" altLang="zh-CN" sz="2300" dirty="0" smtClean="0"/>
              <a:t>Overloading of the JS main thread leads to frame drop.</a:t>
            </a:r>
          </a:p>
          <a:p>
            <a:pPr lvl="1"/>
            <a:r>
              <a:rPr lang="fi-FI" altLang="zh-CN" sz="2300" dirty="0" smtClean="0"/>
              <a:t>Cross site issues whenever the XR scene developer did not anticiate the domains fron where object behavior needs to be loaded.</a:t>
            </a:r>
            <a:endParaRPr lang="en-US" altLang="zh-CN" sz="2000" dirty="0" smtClean="0"/>
          </a:p>
        </p:txBody>
      </p:sp>
      <p:sp>
        <p:nvSpPr>
          <p:cNvPr id="4" name="Rounded Rectangle 3"/>
          <p:cNvSpPr/>
          <p:nvPr/>
        </p:nvSpPr>
        <p:spPr>
          <a:xfrm>
            <a:off x="457104" y="3200400"/>
            <a:ext cx="8049102" cy="146242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12023" y="4062047"/>
            <a:ext cx="1221993" cy="206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Request an XR device</a:t>
            </a:r>
          </a:p>
        </p:txBody>
      </p:sp>
      <p:sp>
        <p:nvSpPr>
          <p:cNvPr id="6" name="TextBox 5"/>
          <p:cNvSpPr txBox="1"/>
          <p:nvPr/>
        </p:nvSpPr>
        <p:spPr>
          <a:xfrm>
            <a:off x="1809872" y="4062047"/>
            <a:ext cx="1200363" cy="206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t>Request </a:t>
            </a:r>
            <a:r>
              <a:rPr lang="en-US" sz="800" dirty="0"/>
              <a:t>an XR session</a:t>
            </a:r>
          </a:p>
        </p:txBody>
      </p:sp>
      <p:cxnSp>
        <p:nvCxnSpPr>
          <p:cNvPr id="7" name="Straight Arrow Connector 6"/>
          <p:cNvCxnSpPr/>
          <p:nvPr/>
        </p:nvCxnSpPr>
        <p:spPr>
          <a:xfrm flipV="1">
            <a:off x="538461" y="4351192"/>
            <a:ext cx="2642789" cy="643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274477" y="4053093"/>
            <a:ext cx="894282" cy="21544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R</a:t>
            </a:r>
            <a:r>
              <a:rPr lang="en-US" sz="800" dirty="0" smtClean="0"/>
              <a:t>un </a:t>
            </a:r>
            <a:r>
              <a:rPr lang="en-US" sz="800" dirty="0"/>
              <a:t> </a:t>
            </a:r>
            <a:r>
              <a:rPr lang="en-US" sz="800" dirty="0" err="1" smtClean="0"/>
              <a:t>rAF</a:t>
            </a:r>
            <a:r>
              <a:rPr lang="en-US" sz="800" dirty="0" smtClean="0"/>
              <a:t> loop</a:t>
            </a:r>
            <a:endParaRPr lang="en-US" sz="800" dirty="0"/>
          </a:p>
        </p:txBody>
      </p:sp>
      <p:cxnSp>
        <p:nvCxnSpPr>
          <p:cNvPr id="11" name="Straight Arrow Connector 10"/>
          <p:cNvCxnSpPr/>
          <p:nvPr/>
        </p:nvCxnSpPr>
        <p:spPr>
          <a:xfrm flipV="1">
            <a:off x="3181251" y="4318053"/>
            <a:ext cx="5324955" cy="3313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25579" y="4062047"/>
            <a:ext cx="1007078" cy="21544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R</a:t>
            </a:r>
            <a:r>
              <a:rPr lang="en-US" sz="800" dirty="0" smtClean="0"/>
              <a:t>un </a:t>
            </a:r>
            <a:r>
              <a:rPr lang="en-US" sz="800" dirty="0" err="1" smtClean="0"/>
              <a:t>rAF</a:t>
            </a:r>
            <a:r>
              <a:rPr lang="en-US" sz="800" dirty="0" smtClean="0"/>
              <a:t> </a:t>
            </a:r>
            <a:r>
              <a:rPr lang="en-US" sz="800" dirty="0" smtClean="0"/>
              <a:t>loop</a:t>
            </a:r>
            <a:endParaRPr lang="en-US" sz="800" dirty="0"/>
          </a:p>
        </p:txBody>
      </p:sp>
      <p:sp>
        <p:nvSpPr>
          <p:cNvPr id="17" name="TextBox 16"/>
          <p:cNvSpPr txBox="1"/>
          <p:nvPr/>
        </p:nvSpPr>
        <p:spPr>
          <a:xfrm>
            <a:off x="6162823" y="4065392"/>
            <a:ext cx="1118900" cy="206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t>Compose XR Layers</a:t>
            </a:r>
            <a:endParaRPr lang="en-US" sz="800" dirty="0"/>
          </a:p>
        </p:txBody>
      </p:sp>
      <p:sp>
        <p:nvSpPr>
          <p:cNvPr id="18" name="TextBox 17"/>
          <p:cNvSpPr txBox="1"/>
          <p:nvPr/>
        </p:nvSpPr>
        <p:spPr>
          <a:xfrm>
            <a:off x="7517625" y="4076547"/>
            <a:ext cx="835302" cy="206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t>End XR Session</a:t>
            </a:r>
            <a:endParaRPr lang="en-US" sz="800" dirty="0"/>
          </a:p>
        </p:txBody>
      </p:sp>
      <p:cxnSp>
        <p:nvCxnSpPr>
          <p:cNvPr id="19" name="Straight Arrow Connector 18"/>
          <p:cNvCxnSpPr/>
          <p:nvPr/>
        </p:nvCxnSpPr>
        <p:spPr>
          <a:xfrm flipH="1" flipV="1">
            <a:off x="7441258" y="3323590"/>
            <a:ext cx="3638" cy="994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093244" y="3323589"/>
            <a:ext cx="43552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085701" y="3323589"/>
            <a:ext cx="0" cy="1030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252273" y="4062047"/>
            <a:ext cx="616002" cy="18466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600" dirty="0"/>
              <a:t>R</a:t>
            </a:r>
            <a:r>
              <a:rPr lang="en-US" sz="600" dirty="0" smtClean="0"/>
              <a:t>un </a:t>
            </a:r>
            <a:r>
              <a:rPr lang="en-US" sz="600" dirty="0"/>
              <a:t> </a:t>
            </a:r>
            <a:r>
              <a:rPr lang="en-US" sz="600" dirty="0" err="1" smtClean="0"/>
              <a:t>rAF</a:t>
            </a:r>
            <a:r>
              <a:rPr lang="en-US" sz="600" dirty="0" smtClean="0"/>
              <a:t> loop</a:t>
            </a:r>
            <a:endParaRPr lang="en-US" sz="600" dirty="0"/>
          </a:p>
        </p:txBody>
      </p:sp>
    </p:spTree>
    <p:extLst>
      <p:ext uri="{BB962C8B-B14F-4D97-AF65-F5344CB8AC3E}">
        <p14:creationId xmlns:p14="http://schemas.microsoft.com/office/powerpoint/2010/main" val="67683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ideas</a:t>
            </a:r>
            <a:endParaRPr lang="en-US" dirty="0"/>
          </a:p>
        </p:txBody>
      </p:sp>
      <p:sp>
        <p:nvSpPr>
          <p:cNvPr id="3" name="Content Placeholder 2"/>
          <p:cNvSpPr>
            <a:spLocks noGrp="1"/>
          </p:cNvSpPr>
          <p:nvPr>
            <p:ph idx="1"/>
          </p:nvPr>
        </p:nvSpPr>
        <p:spPr>
          <a:xfrm>
            <a:off x="628650" y="2127348"/>
            <a:ext cx="7886700" cy="1205558"/>
          </a:xfrm>
        </p:spPr>
        <p:txBody>
          <a:bodyPr/>
          <a:lstStyle/>
          <a:p>
            <a:r>
              <a:rPr lang="en-US" dirty="0" smtClean="0"/>
              <a:t>Deliver </a:t>
            </a:r>
            <a:r>
              <a:rPr lang="en-US" dirty="0" err="1" smtClean="0"/>
              <a:t>XRFrameRequestCallback</a:t>
            </a:r>
            <a:r>
              <a:rPr lang="en-US" dirty="0" smtClean="0"/>
              <a:t> to more JS context(s), not just the JS main thread.</a:t>
            </a:r>
          </a:p>
          <a:p>
            <a:r>
              <a:rPr lang="fi-FI" dirty="0" smtClean="0"/>
              <a:t>Layers -&gt; DOM or 3D content composed into scene.</a:t>
            </a:r>
            <a:endParaRPr lang="en-US" dirty="0" smtClean="0"/>
          </a:p>
        </p:txBody>
      </p:sp>
      <p:sp>
        <p:nvSpPr>
          <p:cNvPr id="5" name="Rounded Rectangle 4"/>
          <p:cNvSpPr/>
          <p:nvPr/>
        </p:nvSpPr>
        <p:spPr>
          <a:xfrm>
            <a:off x="466248" y="3657600"/>
            <a:ext cx="8049102" cy="205015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21167" y="4519247"/>
            <a:ext cx="1221993" cy="206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Request an XR device</a:t>
            </a:r>
          </a:p>
        </p:txBody>
      </p:sp>
      <p:sp>
        <p:nvSpPr>
          <p:cNvPr id="7" name="TextBox 6"/>
          <p:cNvSpPr txBox="1"/>
          <p:nvPr/>
        </p:nvSpPr>
        <p:spPr>
          <a:xfrm>
            <a:off x="1819016" y="4519247"/>
            <a:ext cx="1200363" cy="206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t>Request </a:t>
            </a:r>
            <a:r>
              <a:rPr lang="en-US" sz="800" dirty="0"/>
              <a:t>an XR session</a:t>
            </a:r>
          </a:p>
        </p:txBody>
      </p:sp>
      <p:cxnSp>
        <p:nvCxnSpPr>
          <p:cNvPr id="8" name="Straight Arrow Connector 7"/>
          <p:cNvCxnSpPr/>
          <p:nvPr/>
        </p:nvCxnSpPr>
        <p:spPr>
          <a:xfrm flipV="1">
            <a:off x="547605" y="4808392"/>
            <a:ext cx="2642789" cy="643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192902" y="4217449"/>
            <a:ext cx="0" cy="593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192906" y="4225835"/>
            <a:ext cx="2822642" cy="1780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37233" y="3964931"/>
            <a:ext cx="2508449" cy="21544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R</a:t>
            </a:r>
            <a:r>
              <a:rPr lang="en-US" sz="800" dirty="0" smtClean="0"/>
              <a:t>un </a:t>
            </a:r>
            <a:r>
              <a:rPr lang="en-US" sz="800" dirty="0"/>
              <a:t> </a:t>
            </a:r>
            <a:r>
              <a:rPr lang="en-US" sz="800" dirty="0" err="1" smtClean="0"/>
              <a:t>rAF</a:t>
            </a:r>
            <a:r>
              <a:rPr lang="en-US" sz="800" dirty="0" smtClean="0"/>
              <a:t> loop</a:t>
            </a:r>
            <a:endParaRPr lang="en-US" sz="800" dirty="0"/>
          </a:p>
        </p:txBody>
      </p:sp>
      <p:cxnSp>
        <p:nvCxnSpPr>
          <p:cNvPr id="13" name="Straight Arrow Connector 12"/>
          <p:cNvCxnSpPr/>
          <p:nvPr/>
        </p:nvCxnSpPr>
        <p:spPr>
          <a:xfrm flipV="1">
            <a:off x="3190395" y="4775253"/>
            <a:ext cx="5324955" cy="3313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34722" y="4540643"/>
            <a:ext cx="1708387" cy="22228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R</a:t>
            </a:r>
            <a:r>
              <a:rPr lang="en-US" sz="800" dirty="0" smtClean="0"/>
              <a:t>un </a:t>
            </a:r>
            <a:r>
              <a:rPr lang="en-US" sz="800" dirty="0" err="1" smtClean="0"/>
              <a:t>rAF</a:t>
            </a:r>
            <a:r>
              <a:rPr lang="en-US" sz="800" dirty="0" smtClean="0"/>
              <a:t> loop</a:t>
            </a:r>
            <a:endParaRPr lang="en-US" sz="800" dirty="0"/>
          </a:p>
        </p:txBody>
      </p:sp>
      <p:cxnSp>
        <p:nvCxnSpPr>
          <p:cNvPr id="16" name="Straight Arrow Connector 15"/>
          <p:cNvCxnSpPr/>
          <p:nvPr/>
        </p:nvCxnSpPr>
        <p:spPr>
          <a:xfrm flipV="1">
            <a:off x="3213022" y="5357917"/>
            <a:ext cx="2829313" cy="838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57351" y="5059939"/>
            <a:ext cx="1975049" cy="21544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R</a:t>
            </a:r>
            <a:r>
              <a:rPr lang="en-US" sz="800" dirty="0" smtClean="0"/>
              <a:t>un </a:t>
            </a:r>
            <a:r>
              <a:rPr lang="en-US" sz="800" dirty="0" err="1" smtClean="0"/>
              <a:t>rAF</a:t>
            </a:r>
            <a:r>
              <a:rPr lang="en-US" sz="800" dirty="0" smtClean="0"/>
              <a:t> loop</a:t>
            </a:r>
            <a:endParaRPr lang="en-US" sz="800" dirty="0"/>
          </a:p>
        </p:txBody>
      </p:sp>
      <p:cxnSp>
        <p:nvCxnSpPr>
          <p:cNvPr id="19" name="Straight Arrow Connector 18"/>
          <p:cNvCxnSpPr/>
          <p:nvPr/>
        </p:nvCxnSpPr>
        <p:spPr>
          <a:xfrm>
            <a:off x="3190395" y="4806439"/>
            <a:ext cx="0" cy="580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6011655" y="4806440"/>
            <a:ext cx="10056" cy="559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71967" y="4522592"/>
            <a:ext cx="1118900" cy="21544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t>Compose </a:t>
            </a:r>
            <a:endParaRPr lang="en-US" sz="800" dirty="0"/>
          </a:p>
        </p:txBody>
      </p:sp>
      <p:sp>
        <p:nvSpPr>
          <p:cNvPr id="22" name="TextBox 21"/>
          <p:cNvSpPr txBox="1"/>
          <p:nvPr/>
        </p:nvSpPr>
        <p:spPr>
          <a:xfrm>
            <a:off x="7526769" y="4533747"/>
            <a:ext cx="835302" cy="206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t>End XR Session</a:t>
            </a:r>
            <a:endParaRPr lang="en-US" sz="800" dirty="0"/>
          </a:p>
        </p:txBody>
      </p:sp>
      <p:cxnSp>
        <p:nvCxnSpPr>
          <p:cNvPr id="23" name="Straight Arrow Connector 22"/>
          <p:cNvCxnSpPr/>
          <p:nvPr/>
        </p:nvCxnSpPr>
        <p:spPr>
          <a:xfrm flipH="1" flipV="1">
            <a:off x="7450402" y="3780790"/>
            <a:ext cx="3638" cy="994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102388" y="3780789"/>
            <a:ext cx="43552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094845" y="3780789"/>
            <a:ext cx="0" cy="1030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004419" y="4217449"/>
            <a:ext cx="0" cy="595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66151"/>
      </p:ext>
    </p:extLst>
  </p:cSld>
  <p:clrMapOvr>
    <a:masterClrMapping/>
  </p:clrMapOvr>
</p:sld>
</file>

<file path=ppt/theme/theme1.xml><?xml version="1.0" encoding="utf-8"?>
<a:theme xmlns:a="http://schemas.openxmlformats.org/drawingml/2006/main" name="blank">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1446</TotalTime>
  <Words>173</Words>
  <Application>Microsoft Office PowerPoint</Application>
  <PresentationFormat>On-screen Show (4:3)</PresentationFormat>
  <Paragraphs>43</Paragraphs>
  <Slides>4</Slides>
  <Notes>0</Notes>
  <HiddenSlides>0</HiddenSlides>
  <MMClips>0</MMClips>
  <ScaleCrop>false</ScaleCrop>
  <HeadingPairs>
    <vt:vector size="6" baseType="variant">
      <vt:variant>
        <vt:lpstr>Fonts Used</vt:lpstr>
      </vt:variant>
      <vt:variant>
        <vt:i4>12</vt:i4>
      </vt:variant>
      <vt:variant>
        <vt:lpstr>Theme</vt:lpstr>
      </vt:variant>
      <vt:variant>
        <vt:i4>10</vt:i4>
      </vt:variant>
      <vt:variant>
        <vt:lpstr>Slide Titles</vt:lpstr>
      </vt:variant>
      <vt:variant>
        <vt:i4>4</vt:i4>
      </vt:variant>
    </vt:vector>
  </HeadingPairs>
  <TitlesOfParts>
    <vt:vector size="26" baseType="lpstr">
      <vt:lpstr>MS PGothic</vt:lpstr>
      <vt:lpstr>MS PGothic</vt:lpstr>
      <vt:lpstr>SimSun</vt:lpstr>
      <vt:lpstr>Arial</vt:lpstr>
      <vt:lpstr>Calibri</vt:lpstr>
      <vt:lpstr>Calibri Light</vt:lpstr>
      <vt:lpstr>FrutigerNext LT Bold</vt:lpstr>
      <vt:lpstr>FrutigerNext LT Medium</vt:lpstr>
      <vt:lpstr>FrutigerNext LT Regular</vt:lpstr>
      <vt:lpstr>黑体</vt:lpstr>
      <vt:lpstr>华文细黑</vt:lpstr>
      <vt:lpstr>Wingdings</vt:lpstr>
      <vt:lpstr>blank</vt:lpstr>
      <vt:lpstr>1_主题1</vt:lpstr>
      <vt:lpstr>4_主题1</vt:lpstr>
      <vt:lpstr>5_主题1</vt:lpstr>
      <vt:lpstr>6_主题1</vt:lpstr>
      <vt:lpstr>7_主题1</vt:lpstr>
      <vt:lpstr>8_主题1</vt:lpstr>
      <vt:lpstr>9_主题1</vt:lpstr>
      <vt:lpstr>10_主题1</vt:lpstr>
      <vt:lpstr>Office Theme</vt:lpstr>
      <vt:lpstr>Multitasking</vt:lpstr>
      <vt:lpstr>AR Scene + 3D object(s) with custom behavior  from separate origin</vt:lpstr>
      <vt:lpstr>What we already have</vt:lpstr>
      <vt:lpstr>Solution ideas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Multi-tasking</dc:title>
  <dc:creator>Guido Grassel</dc:creator>
  <cp:lastModifiedBy>Guido Grassel</cp:lastModifiedBy>
  <cp:revision>11</cp:revision>
  <dcterms:created xsi:type="dcterms:W3CDTF">2018-10-25T11:06:01Z</dcterms:created>
  <dcterms:modified xsi:type="dcterms:W3CDTF">2018-10-26T11:12:12Z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(3)tRVcHT4t+/AU+t66DyC1uhCDA22Ikbvq5sfkZXrRy+5DeRm/A7D1xsqXqNm+1G6Aq4El7C6E
o4YpEhlRHoiEeAQ0FZK6Fz0Z+rxdlAUy8et7QXdO2B9slPtGoNaCNk9HQcYkDt/moE1vMNoH
VS5rmEwaOwOqKjIR71+u09iEh7tJfW1NAADCHfBFKEETMm5YV6E3XdBVx9xyKg2hZtRO0ImB
IuxrOx3KsbkSiCZV0nak5</vt:lpwstr>
  </property>
  <property fmtid="{D5CDD505-2E9C-101B-9397-08002B2CF9AE}" pid="3" name="_ms_pID_7253431">
    <vt:lpwstr>SVY3PRcAPPEfeB3wqecJ6vma8ANEyXwyzwEqqK5GtUdcz5UsMce
eX71j7WH2iGCBqRFwST/AM0cVIJn0XHgTtN9vfku3zHindAq1Tpkb++774573xz2BVVyAZF0
BB6kF8WeblnKboNDlLhyLxmkfzsLepDtGjto9M2oS+4PzC5d+wbTptiGPEeh5eJm1Ah668bg
Ot2i8ZdqoNJ/TiHLuIPvkIARg5vFRRTZ25WCLFVztT</vt:lpwstr>
  </property>
  <property fmtid="{D5CDD505-2E9C-101B-9397-08002B2CF9AE}" pid="4" name="_ms_pID_7253432">
    <vt:lpwstr>KgKxY8J0tAQ79wO0lk00vL4x4+JJKW
SpPedKxXO9GXUqW+IKn+rEkwjyN6/YGLqcbRt9UINJriXgdvAKk=</vt:lpwstr>
  </property>
  <property fmtid="{D5CDD505-2E9C-101B-9397-08002B2CF9AE}" pid="5" name="sflag">
    <vt:lpwstr>1340846997</vt:lpwstr>
  </property>
</Properties>
</file>