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7"/>
  </p:notesMasterIdLst>
  <p:handoutMasterIdLst>
    <p:handoutMasterId r:id="rId28"/>
  </p:handoutMasterIdLst>
  <p:sldIdLst>
    <p:sldId id="324" r:id="rId2"/>
    <p:sldId id="292" r:id="rId3"/>
    <p:sldId id="319" r:id="rId4"/>
    <p:sldId id="295" r:id="rId5"/>
    <p:sldId id="327" r:id="rId6"/>
    <p:sldId id="309" r:id="rId7"/>
    <p:sldId id="322" r:id="rId8"/>
    <p:sldId id="312" r:id="rId9"/>
    <p:sldId id="313" r:id="rId10"/>
    <p:sldId id="294" r:id="rId11"/>
    <p:sldId id="305" r:id="rId12"/>
    <p:sldId id="332" r:id="rId13"/>
    <p:sldId id="328" r:id="rId14"/>
    <p:sldId id="329" r:id="rId15"/>
    <p:sldId id="330" r:id="rId16"/>
    <p:sldId id="331" r:id="rId17"/>
    <p:sldId id="310" r:id="rId18"/>
    <p:sldId id="314" r:id="rId19"/>
    <p:sldId id="299" r:id="rId20"/>
    <p:sldId id="300" r:id="rId21"/>
    <p:sldId id="311" r:id="rId22"/>
    <p:sldId id="333" r:id="rId23"/>
    <p:sldId id="315" r:id="rId24"/>
    <p:sldId id="334" r:id="rId25"/>
    <p:sldId id="335" r:id="rId26"/>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47">
          <p15:clr>
            <a:srgbClr val="A4A3A4"/>
          </p15:clr>
        </p15:guide>
        <p15:guide id="2" pos="5759">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senthal, Arnon S." initials="RAS" lastIdx="3" clrIdx="0">
    <p:extLst>
      <p:ext uri="{19B8F6BF-5375-455C-9EA6-DF929625EA0E}">
        <p15:presenceInfo xmlns:p15="http://schemas.microsoft.com/office/powerpoint/2012/main" userId="S-1-5-21-1940666338-227100268-1349548132-86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C1CD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16" autoAdjust="0"/>
    <p:restoredTop sz="75262" autoAdjust="0"/>
  </p:normalViewPr>
  <p:slideViewPr>
    <p:cSldViewPr snapToGrid="0">
      <p:cViewPr varScale="1">
        <p:scale>
          <a:sx n="59" d="100"/>
          <a:sy n="59" d="100"/>
        </p:scale>
        <p:origin x="1086" y="36"/>
      </p:cViewPr>
      <p:guideLst>
        <p:guide orient="horz" pos="4247"/>
        <p:guide pos="5759"/>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6" d="100"/>
          <a:sy n="86" d="100"/>
        </p:scale>
        <p:origin x="3834" y="102"/>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45DC58A4-1F39-4E10-B40C-ECB2E4998083}" type="datetimeFigureOut">
              <a:rPr lang="en-US" smtClean="0"/>
              <a:t>9/30/2016</a:t>
            </a:fld>
            <a:endParaRPr lang="en-US" dirty="0"/>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A5BFFE62-8B6F-4B6C-87A1-15BE8E6B70A8}" type="slidenum">
              <a:rPr lang="en-US" smtClean="0"/>
              <a:t>‹#›</a:t>
            </a:fld>
            <a:endParaRPr lang="en-US" dirty="0"/>
          </a:p>
        </p:txBody>
      </p:sp>
    </p:spTree>
    <p:extLst>
      <p:ext uri="{BB962C8B-B14F-4D97-AF65-F5344CB8AC3E}">
        <p14:creationId xmlns:p14="http://schemas.microsoft.com/office/powerpoint/2010/main" val="2416561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24BF3212-CA4A-4372-B18F-FDBCACCE5573}" type="datetimeFigureOut">
              <a:rPr lang="en-US" smtClean="0"/>
              <a:t>9/30/2016</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6FCCDFB8-CE1E-4CEA-A9A7-0392F69410F3}" type="slidenum">
              <a:rPr lang="en-US" smtClean="0"/>
              <a:t>‹#›</a:t>
            </a:fld>
            <a:endParaRPr lang="en-US" dirty="0"/>
          </a:p>
        </p:txBody>
      </p:sp>
    </p:spTree>
    <p:extLst>
      <p:ext uri="{BB962C8B-B14F-4D97-AF65-F5344CB8AC3E}">
        <p14:creationId xmlns:p14="http://schemas.microsoft.com/office/powerpoint/2010/main" val="4054868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CCDFB8-CE1E-4CEA-A9A7-0392F69410F3}" type="slidenum">
              <a:rPr lang="en-US" smtClean="0"/>
              <a:t>1</a:t>
            </a:fld>
            <a:endParaRPr lang="en-US" dirty="0"/>
          </a:p>
        </p:txBody>
      </p:sp>
    </p:spTree>
    <p:extLst>
      <p:ext uri="{BB962C8B-B14F-4D97-AF65-F5344CB8AC3E}">
        <p14:creationId xmlns:p14="http://schemas.microsoft.com/office/powerpoint/2010/main" val="12907207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(Animated, as described below</a:t>
            </a:r>
            <a:r>
              <a:rPr lang="en-US" baseline="0" dirty="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Each partner chooses mini-vocabularies a la carte</a:t>
            </a:r>
            <a:r>
              <a:rPr lang="en-US" baseline="0" dirty="0"/>
              <a:t> -- they work with a vocabulary that</a:t>
            </a:r>
            <a:r>
              <a:rPr lang="en-US" dirty="0"/>
              <a:t> suits them. </a:t>
            </a:r>
            <a:r>
              <a:rPr lang="en-US" baseline="0" dirty="0"/>
              <a:t>A </a:t>
            </a:r>
            <a:r>
              <a:rPr lang="en-US" dirty="0"/>
              <a:t>concept – and its links – can be used in multiple vocabularies</a:t>
            </a:r>
            <a:r>
              <a:rPr lang="en-US" baseline="0" dirty="0"/>
              <a:t>, (#system elements &gt;&gt; #vocabulary concepts).  A concept may be inferred, via transitivity of specialization edges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There are two sorts of edges -- to or from a concept in a system (black), or between mini-ontologies (purple). Ideally, one reuses concepts, but one can also employ Same-As</a:t>
            </a:r>
          </a:p>
          <a:p>
            <a:br>
              <a:rPr lang="en-US" baseline="0" dirty="0"/>
            </a:br>
            <a:r>
              <a:rPr lang="en-US" baseline="0" dirty="0"/>
              <a:t>In this slide’s scenario , first we create a vocabulary for the target. First we create Payment vocabulary A and use it as tags for some elements in the target system.  Then create Transport vocabulary A and use it to tag part of the target.  </a:t>
            </a:r>
          </a:p>
          <a:p>
            <a:endParaRPr lang="en-US" baseline="0" dirty="0"/>
          </a:p>
          <a:p>
            <a:r>
              <a:rPr lang="en-US" baseline="0" dirty="0"/>
              <a:t>Then create Transport and Payment Vocabularies B.  Note that some concepts also appeared in vocabularies A; for visibility, we show them once in each vocabulary and display it as connected via a solid purple line.  We also document that Commercial Air (in Vocab B) is narrower than Air (in A) – a dashed purple line.  (Narrower-than applies both within or across vocabularies.).  Next, use vocab B for tagging elements in the various partners, </a:t>
            </a:r>
            <a:br>
              <a:rPr lang="en-US" baseline="0" dirty="0"/>
            </a:br>
            <a:endParaRPr lang="en-US" dirty="0"/>
          </a:p>
          <a:p>
            <a:r>
              <a:rPr lang="en-US" baseline="0" dirty="0"/>
              <a:t>Multiple systems can employ concepts from a vocabulary, and multiple vocabularies for a system.</a:t>
            </a:r>
            <a:r>
              <a:rPr lang="en-US" dirty="0"/>
              <a:t>. </a:t>
            </a:r>
            <a:r>
              <a:rPr lang="en-US" baseline="0" dirty="0"/>
              <a:t>One can employ whatever vocabulary is convenient for a concept. When there is a path from a source concept to a target concept, then data can be obtained.  If no path exists, see if it is justified to add more edges.  If not, then the source simply doesn’t have the info that target concept needs.</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Now create another set of vocabularies C, and relate them directly to A, or else via B. </a:t>
            </a:r>
            <a:endParaRPr lang="en-US" dirty="0"/>
          </a:p>
          <a:p>
            <a:endParaRPr lang="en-US" baseline="0" dirty="0"/>
          </a:p>
          <a:p>
            <a:r>
              <a:rPr lang="en-US" baseline="0" dirty="0"/>
              <a:t>One still needs to deal with format, but that’s somewhat separate. A methodology for valueset conflicts is also needed (e.g., US states and territories vs. US states).</a:t>
            </a:r>
          </a:p>
          <a:p>
            <a:r>
              <a:rPr lang="en-US" baseline="0" dirty="0"/>
              <a:t>Research is obviously needed on how to structure the process, and what displays should support it.</a:t>
            </a:r>
          </a:p>
          <a:p>
            <a:endParaRPr lang="en-US" baseline="0" dirty="0"/>
          </a:p>
        </p:txBody>
      </p:sp>
      <p:sp>
        <p:nvSpPr>
          <p:cNvPr id="4" name="Slide Number Placeholder 3"/>
          <p:cNvSpPr>
            <a:spLocks noGrp="1"/>
          </p:cNvSpPr>
          <p:nvPr>
            <p:ph type="sldNum" sz="quarter" idx="10"/>
          </p:nvPr>
        </p:nvSpPr>
        <p:spPr/>
        <p:txBody>
          <a:bodyPr/>
          <a:lstStyle/>
          <a:p>
            <a:fld id="{6FCCDFB8-CE1E-4CEA-A9A7-0392F69410F3}" type="slidenum">
              <a:rPr lang="en-US" smtClean="0"/>
              <a:t>11</a:t>
            </a:fld>
            <a:endParaRPr lang="en-US" dirty="0"/>
          </a:p>
        </p:txBody>
      </p:sp>
    </p:spTree>
    <p:extLst>
      <p:ext uri="{BB962C8B-B14F-4D97-AF65-F5344CB8AC3E}">
        <p14:creationId xmlns:p14="http://schemas.microsoft.com/office/powerpoint/2010/main" val="3178181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CCDFB8-CE1E-4CEA-A9A7-0392F69410F3}" type="slidenum">
              <a:rPr lang="en-US" smtClean="0"/>
              <a:t>12</a:t>
            </a:fld>
            <a:endParaRPr lang="en-US" dirty="0"/>
          </a:p>
        </p:txBody>
      </p:sp>
    </p:spTree>
    <p:extLst>
      <p:ext uri="{BB962C8B-B14F-4D97-AF65-F5344CB8AC3E}">
        <p14:creationId xmlns:p14="http://schemas.microsoft.com/office/powerpoint/2010/main" val="1793322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easier to interest an organization if they see </a:t>
            </a:r>
            <a:r>
              <a:rPr lang="en-US" i="1" dirty="0"/>
              <a:t>their </a:t>
            </a:r>
            <a:r>
              <a:rPr lang="en-US" i="0" dirty="0"/>
              <a:t>problem being solved, not a </a:t>
            </a:r>
            <a:r>
              <a:rPr lang="en-US" i="0" dirty="0" err="1"/>
              <a:t>subproblem</a:t>
            </a:r>
            <a:r>
              <a:rPr lang="en-US" i="0" dirty="0"/>
              <a:t> of it.</a:t>
            </a:r>
          </a:p>
          <a:p>
            <a:endParaRPr lang="en-US" i="0" dirty="0"/>
          </a:p>
          <a:p>
            <a:r>
              <a:rPr lang="en-US" dirty="0"/>
              <a:t>If </a:t>
            </a:r>
            <a:r>
              <a:rPr lang="en-US" baseline="0" dirty="0"/>
              <a:t>an organization is already mapping data to/from the relevant standards, costs are reduced somewhat. </a:t>
            </a:r>
          </a:p>
        </p:txBody>
      </p:sp>
      <p:sp>
        <p:nvSpPr>
          <p:cNvPr id="4" name="Slide Number Placeholder 3"/>
          <p:cNvSpPr>
            <a:spLocks noGrp="1"/>
          </p:cNvSpPr>
          <p:nvPr>
            <p:ph type="sldNum" sz="quarter" idx="10"/>
          </p:nvPr>
        </p:nvSpPr>
        <p:spPr/>
        <p:txBody>
          <a:bodyPr/>
          <a:lstStyle/>
          <a:p>
            <a:fld id="{6FCCDFB8-CE1E-4CEA-A9A7-0392F69410F3}" type="slidenum">
              <a:rPr lang="en-US" smtClean="0"/>
              <a:t>14</a:t>
            </a:fld>
            <a:endParaRPr lang="en-US" dirty="0"/>
          </a:p>
        </p:txBody>
      </p:sp>
    </p:spTree>
    <p:extLst>
      <p:ext uri="{BB962C8B-B14F-4D97-AF65-F5344CB8AC3E}">
        <p14:creationId xmlns:p14="http://schemas.microsoft.com/office/powerpoint/2010/main" val="4567899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Our mini-ontologies resemble micro-formats:  http://microformats.org/wiki/what-are-microformats</a:t>
            </a:r>
            <a:r>
              <a:rPr lang="en-US" i="1" baseline="0" dirty="0"/>
              <a:t> – connected in a web.</a:t>
            </a:r>
            <a:r>
              <a:rPr lang="en-US" i="1" dirty="0"/>
              <a:t>  </a:t>
            </a:r>
            <a:r>
              <a:rPr lang="en-US" dirty="0"/>
              <a:t>We want communities</a:t>
            </a:r>
            <a:r>
              <a:rPr lang="en-US" baseline="0" dirty="0"/>
              <a:t> to curate and link the various micro-formats.  And we aim to tag schemas, not individual documents.  We don’t aim at the Web, and like Yosemite, prefer RDF to html.</a:t>
            </a:r>
          </a:p>
          <a:p>
            <a:endParaRPr lang="en-US" baseline="0" dirty="0"/>
          </a:p>
          <a:p>
            <a:r>
              <a:rPr lang="en-US" baseline="0" dirty="0"/>
              <a:t>SKOS (Simple Knowledge Organization System) defines several types of  relationships. The ones of interest to us  -- because they indicate a consumer will correctly interpret data from a source -- are “same as” and “narrower than.  We both envision reasoning based on RDF + SKOS</a:t>
            </a:r>
            <a:endParaRPr lang="en-US" dirty="0"/>
          </a:p>
        </p:txBody>
      </p:sp>
      <p:sp>
        <p:nvSpPr>
          <p:cNvPr id="4" name="Slide Number Placeholder 3"/>
          <p:cNvSpPr>
            <a:spLocks noGrp="1"/>
          </p:cNvSpPr>
          <p:nvPr>
            <p:ph type="sldNum" sz="quarter" idx="10"/>
          </p:nvPr>
        </p:nvSpPr>
        <p:spPr/>
        <p:txBody>
          <a:bodyPr/>
          <a:lstStyle/>
          <a:p>
            <a:fld id="{6FCCDFB8-CE1E-4CEA-A9A7-0392F69410F3}" type="slidenum">
              <a:rPr lang="en-US" smtClean="0"/>
              <a:t>15</a:t>
            </a:fld>
            <a:endParaRPr lang="en-US" dirty="0"/>
          </a:p>
        </p:txBody>
      </p:sp>
    </p:spTree>
    <p:extLst>
      <p:ext uri="{BB962C8B-B14F-4D97-AF65-F5344CB8AC3E}">
        <p14:creationId xmlns:p14="http://schemas.microsoft.com/office/powerpoint/2010/main" val="6356688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Yosemite </a:t>
            </a:r>
            <a:r>
              <a:rPr lang="en-US" b="0" dirty="0"/>
              <a:t>(as of David Booth’s presentation here)</a:t>
            </a:r>
          </a:p>
          <a:p>
            <a:endParaRPr lang="en-US" dirty="0"/>
          </a:p>
        </p:txBody>
      </p:sp>
      <p:sp>
        <p:nvSpPr>
          <p:cNvPr id="4" name="Slide Number Placeholder 3"/>
          <p:cNvSpPr>
            <a:spLocks noGrp="1"/>
          </p:cNvSpPr>
          <p:nvPr>
            <p:ph type="sldNum" sz="quarter" idx="10"/>
          </p:nvPr>
        </p:nvSpPr>
        <p:spPr/>
        <p:txBody>
          <a:bodyPr/>
          <a:lstStyle/>
          <a:p>
            <a:fld id="{6FCCDFB8-CE1E-4CEA-A9A7-0392F69410F3}" type="slidenum">
              <a:rPr lang="en-US" smtClean="0"/>
              <a:t>16</a:t>
            </a:fld>
            <a:endParaRPr lang="en-US" dirty="0"/>
          </a:p>
        </p:txBody>
      </p:sp>
    </p:spTree>
    <p:extLst>
      <p:ext uri="{BB962C8B-B14F-4D97-AF65-F5344CB8AC3E}">
        <p14:creationId xmlns:p14="http://schemas.microsoft.com/office/powerpoint/2010/main" val="1820000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CCDFB8-CE1E-4CEA-A9A7-0392F69410F3}" type="slidenum">
              <a:rPr lang="en-US" smtClean="0"/>
              <a:t>17</a:t>
            </a:fld>
            <a:endParaRPr lang="en-US" dirty="0"/>
          </a:p>
        </p:txBody>
      </p:sp>
    </p:spTree>
    <p:extLst>
      <p:ext uri="{BB962C8B-B14F-4D97-AF65-F5344CB8AC3E}">
        <p14:creationId xmlns:p14="http://schemas.microsoft.com/office/powerpoint/2010/main" val="36849820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Plausible</a:t>
            </a:r>
            <a:r>
              <a:rPr lang="en-US" baseline="0" dirty="0"/>
              <a:t> metrics include </a:t>
            </a:r>
            <a:r>
              <a:rPr lang="en-US" dirty="0"/>
              <a:t>#definitions, #links, skill level required, #lines of code </a:t>
            </a:r>
            <a:r>
              <a:rPr lang="en-US" baseline="0" dirty="0"/>
              <a:t> that: </a:t>
            </a:r>
          </a:p>
          <a:p>
            <a:pPr marL="171450" indent="-171450">
              <a:buFont typeface="Arial" panose="020B0604020202020204" pitchFamily="34" charset="0"/>
              <a:buChar char="•"/>
            </a:pPr>
            <a:r>
              <a:rPr lang="en-US" dirty="0"/>
              <a:t>A user must create or</a:t>
            </a:r>
            <a:r>
              <a:rPr lang="en-US" baseline="0" dirty="0"/>
              <a:t> change</a:t>
            </a:r>
            <a:endParaRPr lang="en-US" dirty="0"/>
          </a:p>
          <a:p>
            <a:pPr marL="171450" indent="-171450">
              <a:buFont typeface="Arial" panose="020B0604020202020204" pitchFamily="34" charset="0"/>
              <a:buChar char="•"/>
            </a:pPr>
            <a:r>
              <a:rPr lang="en-US" dirty="0"/>
              <a:t>A user must examine, in order to do the above work</a:t>
            </a:r>
          </a:p>
          <a:p>
            <a:pPr marL="0" indent="0">
              <a:buFont typeface="Arial" panose="020B0604020202020204" pitchFamily="34" charset="0"/>
              <a:buNone/>
            </a:pPr>
            <a:r>
              <a:rPr lang="en-US" dirty="0"/>
              <a:t>Skill</a:t>
            </a:r>
            <a:r>
              <a:rPr lang="en-US" baseline="0" dirty="0"/>
              <a:t> level would indicate need for programming ability, or for   detailed familiarity with business procedures. Code-generators ameliorate the former, reuse of definitions ameliorates the latter.</a:t>
            </a:r>
            <a:endParaRPr lang="en-US" dirty="0"/>
          </a:p>
        </p:txBody>
      </p:sp>
      <p:sp>
        <p:nvSpPr>
          <p:cNvPr id="4" name="Slide Number Placeholder 3"/>
          <p:cNvSpPr>
            <a:spLocks noGrp="1"/>
          </p:cNvSpPr>
          <p:nvPr>
            <p:ph type="sldNum" sz="quarter" idx="10"/>
          </p:nvPr>
        </p:nvSpPr>
        <p:spPr/>
        <p:txBody>
          <a:bodyPr/>
          <a:lstStyle/>
          <a:p>
            <a:fld id="{6FCCDFB8-CE1E-4CEA-A9A7-0392F69410F3}" type="slidenum">
              <a:rPr lang="en-US" smtClean="0"/>
              <a:t>18</a:t>
            </a:fld>
            <a:endParaRPr lang="en-US" dirty="0"/>
          </a:p>
        </p:txBody>
      </p:sp>
    </p:spTree>
    <p:extLst>
      <p:ext uri="{BB962C8B-B14F-4D97-AF65-F5344CB8AC3E}">
        <p14:creationId xmlns:p14="http://schemas.microsoft.com/office/powerpoint/2010/main" val="39585851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CCDFB8-CE1E-4CEA-A9A7-0392F69410F3}" type="slidenum">
              <a:rPr lang="en-US" smtClean="0"/>
              <a:t>19</a:t>
            </a:fld>
            <a:endParaRPr lang="en-US" dirty="0"/>
          </a:p>
        </p:txBody>
      </p:sp>
    </p:spTree>
    <p:extLst>
      <p:ext uri="{BB962C8B-B14F-4D97-AF65-F5344CB8AC3E}">
        <p14:creationId xmlns:p14="http://schemas.microsoft.com/office/powerpoint/2010/main" val="40871844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CCDFB8-CE1E-4CEA-A9A7-0392F69410F3}" type="slidenum">
              <a:rPr lang="en-US" smtClean="0"/>
              <a:t>20</a:t>
            </a:fld>
            <a:endParaRPr lang="en-US" dirty="0"/>
          </a:p>
        </p:txBody>
      </p:sp>
    </p:spTree>
    <p:extLst>
      <p:ext uri="{BB962C8B-B14F-4D97-AF65-F5344CB8AC3E}">
        <p14:creationId xmlns:p14="http://schemas.microsoft.com/office/powerpoint/2010/main" val="21950273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Lack of a walk-in demo is a </a:t>
            </a:r>
            <a:r>
              <a:rPr lang="en-US" i="1" baseline="0" dirty="0"/>
              <a:t>critical</a:t>
            </a:r>
            <a:r>
              <a:rPr lang="en-US" baseline="0" dirty="0"/>
              <a:t> problem for selling a technology. If no demo can be built until the customer has invested to create an ontology, it is hard to sell. In health and biomedicine, the government has invested in some ontologies; in many areas it has not.  (</a:t>
            </a:r>
          </a:p>
          <a:p>
            <a:endParaRPr lang="en-US" baseline="0" dirty="0"/>
          </a:p>
          <a:p>
            <a:r>
              <a:rPr lang="en-US" baseline="0" dirty="0"/>
              <a:t>One strength of Yosemite is that it can use standards, some of which yield decent ontologies</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6FCCDFB8-CE1E-4CEA-A9A7-0392F69410F3}" type="slidenum">
              <a:rPr lang="en-US" smtClean="0"/>
              <a:t>22</a:t>
            </a:fld>
            <a:endParaRPr lang="en-US" dirty="0"/>
          </a:p>
        </p:txBody>
      </p:sp>
    </p:spTree>
    <p:extLst>
      <p:ext uri="{BB962C8B-B14F-4D97-AF65-F5344CB8AC3E}">
        <p14:creationId xmlns:p14="http://schemas.microsoft.com/office/powerpoint/2010/main" val="394935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a:solidFill>
                  <a:srgbClr val="008000"/>
                </a:solidFill>
              </a:rPr>
              <a:t>A line organization would need to amortize tooling costs over only its own projects, not the broad agency’s.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a:solidFill>
                <a:srgbClr val="008000"/>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a:solidFill>
                  <a:srgbClr val="008000"/>
                </a:solidFill>
              </a:rPr>
              <a:t>* This slide deck uses colloquial terminology.  More formally, the acronym CDC actually stands for </a:t>
            </a:r>
            <a:r>
              <a:rPr lang="en-US" sz="1200" kern="1200" dirty="0">
                <a:solidFill>
                  <a:schemeClr val="tx1"/>
                </a:solidFill>
                <a:effectLst/>
                <a:latin typeface="+mn-lt"/>
                <a:ea typeface="+mn-ea"/>
                <a:cs typeface="+mn-cs"/>
              </a:rPr>
              <a:t>Centers for Disease Control </a:t>
            </a:r>
            <a:r>
              <a:rPr lang="en-US" sz="1200" i="1" kern="1200" dirty="0">
                <a:solidFill>
                  <a:schemeClr val="tx1"/>
                </a:solidFill>
                <a:effectLst/>
                <a:latin typeface="+mn-lt"/>
                <a:ea typeface="+mn-ea"/>
                <a:cs typeface="+mn-cs"/>
              </a:rPr>
              <a:t>and Prevention. Also, </a:t>
            </a:r>
            <a:r>
              <a:rPr lang="en-US" baseline="0" dirty="0">
                <a:solidFill>
                  <a:srgbClr val="008000"/>
                </a:solidFill>
              </a:rPr>
              <a:t>many government organizations that receive submissions are not officially “Agencies”.</a:t>
            </a:r>
            <a:endParaRPr lang="en-US" i="1" dirty="0">
              <a:solidFill>
                <a:srgbClr val="008000"/>
              </a:solidFill>
            </a:endParaRPr>
          </a:p>
        </p:txBody>
      </p:sp>
      <p:sp>
        <p:nvSpPr>
          <p:cNvPr id="4" name="Slide Number Placeholder 3"/>
          <p:cNvSpPr>
            <a:spLocks noGrp="1"/>
          </p:cNvSpPr>
          <p:nvPr>
            <p:ph type="sldNum" sz="quarter" idx="10"/>
          </p:nvPr>
        </p:nvSpPr>
        <p:spPr/>
        <p:txBody>
          <a:bodyPr/>
          <a:lstStyle/>
          <a:p>
            <a:fld id="{6FCCDFB8-CE1E-4CEA-A9A7-0392F69410F3}" type="slidenum">
              <a:rPr lang="en-US" smtClean="0"/>
              <a:t>2</a:t>
            </a:fld>
            <a:endParaRPr lang="en-US" dirty="0"/>
          </a:p>
        </p:txBody>
      </p:sp>
    </p:spTree>
    <p:extLst>
      <p:ext uri="{BB962C8B-B14F-4D97-AF65-F5344CB8AC3E}">
        <p14:creationId xmlns:p14="http://schemas.microsoft.com/office/powerpoint/2010/main" val="41449148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Included in public release package,</a:t>
            </a:r>
            <a:r>
              <a:rPr lang="en-US" baseline="0" dirty="0"/>
              <a:t> so inviters can post it.  Will not be presented.</a:t>
            </a:r>
            <a:endParaRPr lang="en-US" dirty="0"/>
          </a:p>
        </p:txBody>
      </p:sp>
      <p:sp>
        <p:nvSpPr>
          <p:cNvPr id="4" name="Slide Number Placeholder 3"/>
          <p:cNvSpPr>
            <a:spLocks noGrp="1"/>
          </p:cNvSpPr>
          <p:nvPr>
            <p:ph type="sldNum" sz="quarter" idx="10"/>
          </p:nvPr>
        </p:nvSpPr>
        <p:spPr/>
        <p:txBody>
          <a:bodyPr/>
          <a:lstStyle/>
          <a:p>
            <a:fld id="{6FCCDFB8-CE1E-4CEA-A9A7-0392F69410F3}" type="slidenum">
              <a:rPr lang="en-US" smtClean="0"/>
              <a:t>24</a:t>
            </a:fld>
            <a:endParaRPr lang="en-US" dirty="0"/>
          </a:p>
        </p:txBody>
      </p:sp>
    </p:spTree>
    <p:extLst>
      <p:ext uri="{BB962C8B-B14F-4D97-AF65-F5344CB8AC3E}">
        <p14:creationId xmlns:p14="http://schemas.microsoft.com/office/powerpoint/2010/main" val="2970921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CCDFB8-CE1E-4CEA-A9A7-0392F69410F3}" type="slidenum">
              <a:rPr lang="en-US" smtClean="0"/>
              <a:t>25</a:t>
            </a:fld>
            <a:endParaRPr lang="en-US" dirty="0"/>
          </a:p>
        </p:txBody>
      </p:sp>
    </p:spTree>
    <p:extLst>
      <p:ext uri="{BB962C8B-B14F-4D97-AF65-F5344CB8AC3E}">
        <p14:creationId xmlns:p14="http://schemas.microsoft.com/office/powerpoint/2010/main" val="317854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FCCDFB8-CE1E-4CEA-A9A7-0392F69410F3}" type="slidenum">
              <a:rPr lang="en-US" smtClean="0"/>
              <a:t>3</a:t>
            </a:fld>
            <a:endParaRPr lang="en-US" dirty="0"/>
          </a:p>
        </p:txBody>
      </p:sp>
    </p:spTree>
    <p:extLst>
      <p:ext uri="{BB962C8B-B14F-4D97-AF65-F5344CB8AC3E}">
        <p14:creationId xmlns:p14="http://schemas.microsoft.com/office/powerpoint/2010/main" val="940964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Multiple</a:t>
            </a:r>
            <a:r>
              <a:rPr lang="en-US" baseline="0" dirty="0"/>
              <a:t> informal sources estimate data prep within the quoted range.</a:t>
            </a:r>
          </a:p>
          <a:p>
            <a:r>
              <a:rPr lang="en-US" baseline="0" dirty="0"/>
              <a:t>ROI:  Return On Investment</a:t>
            </a:r>
          </a:p>
          <a:p>
            <a:endParaRPr lang="en-US" baseline="0" dirty="0"/>
          </a:p>
          <a:p>
            <a:r>
              <a:rPr lang="en-US" baseline="0" dirty="0"/>
              <a:t>MS Office products are essentially digital paper.                                  </a:t>
            </a:r>
          </a:p>
        </p:txBody>
      </p:sp>
      <p:sp>
        <p:nvSpPr>
          <p:cNvPr id="4" name="Slide Number Placeholder 3"/>
          <p:cNvSpPr>
            <a:spLocks noGrp="1"/>
          </p:cNvSpPr>
          <p:nvPr>
            <p:ph type="sldNum" sz="quarter" idx="10"/>
          </p:nvPr>
        </p:nvSpPr>
        <p:spPr/>
        <p:txBody>
          <a:bodyPr/>
          <a:lstStyle/>
          <a:p>
            <a:fld id="{6FCCDFB8-CE1E-4CEA-A9A7-0392F69410F3}" type="slidenum">
              <a:rPr lang="en-US" smtClean="0"/>
              <a:t>4</a:t>
            </a:fld>
            <a:endParaRPr lang="en-US" dirty="0"/>
          </a:p>
        </p:txBody>
      </p:sp>
    </p:spTree>
    <p:extLst>
      <p:ext uri="{BB962C8B-B14F-4D97-AF65-F5344CB8AC3E}">
        <p14:creationId xmlns:p14="http://schemas.microsoft.com/office/powerpoint/2010/main" val="424304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For managing metadata and exploiting it automatically,  outside of DBMSs, the default is No-Tech.  While there are </a:t>
            </a:r>
            <a:r>
              <a:rPr lang="en-US" i="1" baseline="0" dirty="0"/>
              <a:t>substantial</a:t>
            </a:r>
            <a:r>
              <a:rPr lang="en-US" baseline="0" dirty="0"/>
              <a:t> data control tool suites (e.g., </a:t>
            </a:r>
            <a:r>
              <a:rPr lang="en-US" baseline="0" dirty="0" err="1"/>
              <a:t>Informatica</a:t>
            </a:r>
            <a:r>
              <a:rPr lang="en-US" baseline="0" dirty="0"/>
              <a:t>, IBM </a:t>
            </a:r>
            <a:r>
              <a:rPr lang="en-US" baseline="0" dirty="0" err="1"/>
              <a:t>InfoSphere</a:t>
            </a:r>
            <a:r>
              <a:rPr lang="en-US" baseline="0" dirty="0"/>
              <a:t>, </a:t>
            </a:r>
            <a:r>
              <a:rPr lang="en-US" baseline="0" dirty="0" err="1"/>
              <a:t>Talend</a:t>
            </a:r>
            <a:r>
              <a:rPr lang="en-US" baseline="0" dirty="0"/>
              <a:t>, Top Quadrant,, Cambridge Semantics), most organizations only use unstructured descriptions (MS Office), plus some point tools (e.g., ETL engines). </a:t>
            </a:r>
          </a:p>
          <a:p>
            <a:endParaRPr lang="en-US" baseline="0" dirty="0"/>
          </a:p>
          <a:p>
            <a:r>
              <a:rPr lang="en-US" baseline="0" dirty="0"/>
              <a:t>When each small organization handles interoperability for a handful of data exchanges, its local cost is too small to justify a tools initiative</a:t>
            </a:r>
            <a:endParaRPr lang="en-US" dirty="0"/>
          </a:p>
        </p:txBody>
      </p:sp>
      <p:sp>
        <p:nvSpPr>
          <p:cNvPr id="4" name="Slide Number Placeholder 3"/>
          <p:cNvSpPr>
            <a:spLocks noGrp="1"/>
          </p:cNvSpPr>
          <p:nvPr>
            <p:ph type="sldNum" sz="quarter" idx="10"/>
          </p:nvPr>
        </p:nvSpPr>
        <p:spPr/>
        <p:txBody>
          <a:bodyPr/>
          <a:lstStyle/>
          <a:p>
            <a:fld id="{6FCCDFB8-CE1E-4CEA-A9A7-0392F69410F3}" type="slidenum">
              <a:rPr lang="en-US" smtClean="0"/>
              <a:t>5</a:t>
            </a:fld>
            <a:endParaRPr lang="en-US" dirty="0"/>
          </a:p>
        </p:txBody>
      </p:sp>
    </p:spTree>
    <p:extLst>
      <p:ext uri="{BB962C8B-B14F-4D97-AF65-F5344CB8AC3E}">
        <p14:creationId xmlns:p14="http://schemas.microsoft.com/office/powerpoint/2010/main" val="94727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Centralized standardization is a philosophical view.  It’s the</a:t>
            </a:r>
            <a:r>
              <a:rPr lang="en-US" baseline="0" dirty="0"/>
              <a:t> philosophy that one wants to challenge.</a:t>
            </a:r>
            <a:endParaRPr lang="en-US" dirty="0"/>
          </a:p>
        </p:txBody>
      </p:sp>
      <p:sp>
        <p:nvSpPr>
          <p:cNvPr id="4" name="Slide Number Placeholder 3"/>
          <p:cNvSpPr>
            <a:spLocks noGrp="1"/>
          </p:cNvSpPr>
          <p:nvPr>
            <p:ph type="sldNum" sz="quarter" idx="10"/>
          </p:nvPr>
        </p:nvSpPr>
        <p:spPr/>
        <p:txBody>
          <a:bodyPr/>
          <a:lstStyle/>
          <a:p>
            <a:fld id="{6FCCDFB8-CE1E-4CEA-A9A7-0392F69410F3}" type="slidenum">
              <a:rPr lang="en-US" smtClean="0"/>
              <a:t>6</a:t>
            </a:fld>
            <a:endParaRPr lang="en-US" dirty="0"/>
          </a:p>
        </p:txBody>
      </p:sp>
    </p:spTree>
    <p:extLst>
      <p:ext uri="{BB962C8B-B14F-4D97-AF65-F5344CB8AC3E}">
        <p14:creationId xmlns:p14="http://schemas.microsoft.com/office/powerpoint/2010/main" val="1037988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 agencies</a:t>
            </a:r>
            <a:r>
              <a:rPr lang="en-US" baseline="0" dirty="0"/>
              <a:t> want to </a:t>
            </a:r>
            <a:r>
              <a:rPr lang="en-US" dirty="0"/>
              <a:t>add MRSA infections to the World</a:t>
            </a:r>
            <a:r>
              <a:rPr lang="en-US" baseline="0" dirty="0"/>
              <a:t> Health Organization’s</a:t>
            </a:r>
            <a:r>
              <a:rPr lang="en-US" dirty="0"/>
              <a:t> ICD </a:t>
            </a:r>
            <a:r>
              <a:rPr lang="en-US" baseline="0" dirty="0"/>
              <a:t>list of problem codes</a:t>
            </a:r>
            <a:r>
              <a:rPr lang="en-US" dirty="0"/>
              <a:t>,</a:t>
            </a:r>
            <a:r>
              <a:rPr lang="en-US" baseline="0" dirty="0"/>
              <a:t>.  That standard is big in size (10**5 codes) and in intended user base (worldwide).   But the new standard won’t </a:t>
            </a:r>
            <a:r>
              <a:rPr lang="en-US" i="0" baseline="0" dirty="0"/>
              <a:t>be approved before</a:t>
            </a:r>
            <a:r>
              <a:rPr lang="en-US" baseline="0" dirty="0"/>
              <a:t> 2018, and won’t be in widespread use until the 2020s.  </a:t>
            </a:r>
            <a:endParaRPr lang="en-US" dirty="0"/>
          </a:p>
        </p:txBody>
      </p:sp>
      <p:sp>
        <p:nvSpPr>
          <p:cNvPr id="4" name="Slide Number Placeholder 3"/>
          <p:cNvSpPr>
            <a:spLocks noGrp="1"/>
          </p:cNvSpPr>
          <p:nvPr>
            <p:ph type="sldNum" sz="quarter" idx="10"/>
          </p:nvPr>
        </p:nvSpPr>
        <p:spPr/>
        <p:txBody>
          <a:bodyPr/>
          <a:lstStyle/>
          <a:p>
            <a:fld id="{6FCCDFB8-CE1E-4CEA-A9A7-0392F69410F3}" type="slidenum">
              <a:rPr lang="en-US" smtClean="0"/>
              <a:t>7</a:t>
            </a:fld>
            <a:endParaRPr lang="en-US" dirty="0"/>
          </a:p>
        </p:txBody>
      </p:sp>
    </p:spTree>
    <p:extLst>
      <p:ext uri="{BB962C8B-B14F-4D97-AF65-F5344CB8AC3E}">
        <p14:creationId xmlns:p14="http://schemas.microsoft.com/office/powerpoint/2010/main" val="22398740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The Yosemite project is an open source effort, not affiliated with MITRE. The Semantic Web Meetup has had several briefings on it. http://yosemiteproject.org/</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OWL reasoners can do much of the automated</a:t>
            </a:r>
            <a:r>
              <a:rPr lang="en-US" sz="1200" kern="1200" baseline="0" dirty="0">
                <a:solidFill>
                  <a:schemeClr val="tx1"/>
                </a:solidFill>
                <a:effectLst/>
                <a:latin typeface="+mn-lt"/>
                <a:ea typeface="+mn-ea"/>
                <a:cs typeface="+mn-cs"/>
              </a:rPr>
              <a:t> generation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FCCDFB8-CE1E-4CEA-A9A7-0392F69410F3}" type="slidenum">
              <a:rPr lang="en-US" smtClean="0"/>
              <a:t>9</a:t>
            </a:fld>
            <a:endParaRPr lang="en-US" dirty="0"/>
          </a:p>
        </p:txBody>
      </p:sp>
    </p:spTree>
    <p:extLst>
      <p:ext uri="{BB962C8B-B14F-4D97-AF65-F5344CB8AC3E}">
        <p14:creationId xmlns:p14="http://schemas.microsoft.com/office/powerpoint/2010/main" val="2216051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CCDFB8-CE1E-4CEA-A9A7-0392F69410F3}" type="slidenum">
              <a:rPr lang="en-US" smtClean="0"/>
              <a:t>10</a:t>
            </a:fld>
            <a:endParaRPr lang="en-US" dirty="0"/>
          </a:p>
        </p:txBody>
      </p:sp>
    </p:spTree>
    <p:extLst>
      <p:ext uri="{BB962C8B-B14F-4D97-AF65-F5344CB8AC3E}">
        <p14:creationId xmlns:p14="http://schemas.microsoft.com/office/powerpoint/2010/main" val="3449872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8" name="Rectangle 4"/>
          <p:cNvSpPr>
            <a:spLocks noGrp="1" noChangeArrowheads="1"/>
          </p:cNvSpPr>
          <p:nvPr>
            <p:ph type="subTitle" idx="1" hasCustomPrompt="1"/>
          </p:nvPr>
        </p:nvSpPr>
        <p:spPr>
          <a:xfrm>
            <a:off x="629107" y="2568939"/>
            <a:ext cx="4719887" cy="389922"/>
          </a:xfrm>
        </p:spPr>
        <p:txBody>
          <a:bodyPr/>
          <a:lstStyle>
            <a:lvl1pPr marL="0" indent="0">
              <a:buFont typeface="Wingdings" pitchFamily="2" charset="2"/>
              <a:buNone/>
              <a:defRPr b="1" spc="0" baseline="0">
                <a:solidFill>
                  <a:schemeClr val="tx2"/>
                </a:solidFill>
                <a:latin typeface="Helvetica LT Std" pitchFamily="34" charset="0"/>
                <a:cs typeface="Calibri" pitchFamily="34" charset="0"/>
              </a:defRPr>
            </a:lvl1pPr>
          </a:lstStyle>
          <a:p>
            <a:r>
              <a:rPr lang="en-US" altLang="en-US" dirty="0"/>
              <a:t>Author</a:t>
            </a:r>
          </a:p>
        </p:txBody>
      </p:sp>
      <p:sp>
        <p:nvSpPr>
          <p:cNvPr id="9" name="Rectangle 9"/>
          <p:cNvSpPr>
            <a:spLocks noGrp="1" noChangeArrowheads="1"/>
          </p:cNvSpPr>
          <p:nvPr>
            <p:ph type="ctrTitle" sz="quarter" hasCustomPrompt="1"/>
          </p:nvPr>
        </p:nvSpPr>
        <p:spPr>
          <a:xfrm>
            <a:off x="614478" y="368932"/>
            <a:ext cx="7367518" cy="1981200"/>
          </a:xfrm>
        </p:spPr>
        <p:txBody>
          <a:bodyPr anchor="b" anchorCtr="0">
            <a:normAutofit/>
          </a:bodyPr>
          <a:lstStyle>
            <a:lvl1pPr algn="l">
              <a:lnSpc>
                <a:spcPts val="4400"/>
              </a:lnSpc>
              <a:defRPr sz="4000" b="1">
                <a:solidFill>
                  <a:schemeClr val="tx2"/>
                </a:solidFill>
                <a:latin typeface="Helvetica LT Std" pitchFamily="34" charset="0"/>
                <a:cs typeface="Times New Roman" pitchFamily="18" charset="0"/>
              </a:defRPr>
            </a:lvl1pPr>
          </a:lstStyle>
          <a:p>
            <a:r>
              <a:rPr lang="en-US" dirty="0"/>
              <a:t>Title here</a:t>
            </a:r>
          </a:p>
        </p:txBody>
      </p:sp>
      <p:sp>
        <p:nvSpPr>
          <p:cNvPr id="12" name="Rectangle 11"/>
          <p:cNvSpPr/>
          <p:nvPr/>
        </p:nvSpPr>
        <p:spPr bwMode="auto">
          <a:xfrm>
            <a:off x="0" y="0"/>
            <a:ext cx="407324" cy="2398143"/>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4" name="Rectangle 13"/>
          <p:cNvSpPr/>
          <p:nvPr/>
        </p:nvSpPr>
        <p:spPr bwMode="auto">
          <a:xfrm>
            <a:off x="0" y="2510287"/>
            <a:ext cx="407324" cy="4347713"/>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srgbClr val="005F9E"/>
              </a:solidFill>
              <a:latin typeface="Arial" charset="0"/>
            </a:endParaRPr>
          </a:p>
        </p:txBody>
      </p:sp>
      <p:cxnSp>
        <p:nvCxnSpPr>
          <p:cNvPr id="17" name="Straight Connector 16"/>
          <p:cNvCxnSpPr/>
          <p:nvPr/>
        </p:nvCxnSpPr>
        <p:spPr bwMode="auto">
          <a:xfrm>
            <a:off x="694944" y="2441153"/>
            <a:ext cx="808104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2" name="TextBox 1"/>
          <p:cNvSpPr txBox="1"/>
          <p:nvPr userDrawn="1"/>
        </p:nvSpPr>
        <p:spPr>
          <a:xfrm>
            <a:off x="5202778" y="6449015"/>
            <a:ext cx="3868615" cy="461665"/>
          </a:xfrm>
          <a:prstGeom prst="rect">
            <a:avLst/>
          </a:prstGeom>
          <a:noFill/>
        </p:spPr>
        <p:txBody>
          <a:bodyPr wrap="square" rtlCol="0">
            <a:spAutoFit/>
          </a:bodyPr>
          <a:lstStyle/>
          <a:p>
            <a:pPr>
              <a:spcAft>
                <a:spcPts val="600"/>
              </a:spcAft>
            </a:pPr>
            <a:r>
              <a:rPr lang="en-US" sz="1000" b="0" kern="1200" dirty="0">
                <a:solidFill>
                  <a:schemeClr val="tx1"/>
                </a:solidFill>
                <a:effectLst/>
                <a:latin typeface="+mn-lt"/>
                <a:ea typeface="+mn-ea"/>
                <a:cs typeface="+mn-cs"/>
              </a:rPr>
              <a:t>©2016 The MITRE Corporation. </a:t>
            </a:r>
            <a:r>
              <a:rPr lang="en-US" sz="900" b="0" kern="1200" dirty="0">
                <a:solidFill>
                  <a:schemeClr val="tx1"/>
                </a:solidFill>
                <a:effectLst/>
                <a:latin typeface="+mn-lt"/>
                <a:ea typeface="+mn-ea"/>
                <a:cs typeface="+mn-cs"/>
              </a:rPr>
              <a:t>ALL RIGHTS RESERVED</a:t>
            </a:r>
          </a:p>
          <a:p>
            <a:pPr>
              <a:spcAft>
                <a:spcPts val="600"/>
              </a:spcAft>
            </a:pPr>
            <a:r>
              <a:rPr lang="en-US" sz="900" dirty="0">
                <a:effectLst/>
              </a:rPr>
              <a:t>Approved for Public Release; Distribution Unlimited (16-2633)</a:t>
            </a:r>
            <a:endParaRPr lang="en-US" sz="900" b="0" dirty="0">
              <a:ea typeface="Verdana" pitchFamily="34" charset="0"/>
              <a:cs typeface="Verdana" pitchFamily="34" charset="0"/>
            </a:endParaRPr>
          </a:p>
        </p:txBody>
      </p:sp>
    </p:spTree>
    <p:extLst>
      <p:ext uri="{BB962C8B-B14F-4D97-AF65-F5344CB8AC3E}">
        <p14:creationId xmlns:p14="http://schemas.microsoft.com/office/powerpoint/2010/main" val="3550434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2C333527-BB03-47C3-B68C-229951B94A0F}" type="slidenum">
              <a:rPr lang="en-US" smtClean="0">
                <a:solidFill>
                  <a:prstClr val="black">
                    <a:tint val="75000"/>
                  </a:prstClr>
                </a:solidFill>
              </a:rPr>
              <a:pPr/>
              <a:t>‹#›</a:t>
            </a:fld>
            <a:endParaRPr lang="en-US" dirty="0">
              <a:solidFill>
                <a:prstClr val="black">
                  <a:tint val="75000"/>
                </a:prstClr>
              </a:solidFill>
            </a:endParaRPr>
          </a:p>
        </p:txBody>
      </p:sp>
      <p:sp>
        <p:nvSpPr>
          <p:cNvPr id="4" name="Content Placeholder 2"/>
          <p:cNvSpPr>
            <a:spLocks noGrp="1"/>
          </p:cNvSpPr>
          <p:nvPr>
            <p:ph idx="1"/>
          </p:nvPr>
        </p:nvSpPr>
        <p:spPr>
          <a:xfrm>
            <a:off x="685800" y="3657600"/>
            <a:ext cx="7696200" cy="2446338"/>
          </a:xfrm>
        </p:spPr>
        <p:txBody>
          <a:bodyPr/>
          <a:lstStyle>
            <a:lvl1pPr>
              <a:buFont typeface="Arial"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idx="11"/>
          </p:nvPr>
        </p:nvSpPr>
        <p:spPr>
          <a:xfrm>
            <a:off x="685800" y="1135062"/>
            <a:ext cx="7696200" cy="2446338"/>
          </a:xfrm>
        </p:spPr>
        <p:txBody>
          <a:bodyPr/>
          <a:lstStyle>
            <a:lvl1pPr>
              <a:buFont typeface="Arial"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0724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Alternate_Title_Slide">
    <p:spTree>
      <p:nvGrpSpPr>
        <p:cNvPr id="1" name=""/>
        <p:cNvGrpSpPr/>
        <p:nvPr/>
      </p:nvGrpSpPr>
      <p:grpSpPr>
        <a:xfrm>
          <a:off x="0" y="0"/>
          <a:ext cx="0" cy="0"/>
          <a:chOff x="0" y="0"/>
          <a:chExt cx="0" cy="0"/>
        </a:xfrm>
      </p:grpSpPr>
      <p:sp>
        <p:nvSpPr>
          <p:cNvPr id="17" name="Rectangle 16"/>
          <p:cNvSpPr/>
          <p:nvPr/>
        </p:nvSpPr>
        <p:spPr>
          <a:xfrm>
            <a:off x="824245" y="4025438"/>
            <a:ext cx="7946694" cy="1371600"/>
          </a:xfrm>
          <a:prstGeom prst="rect">
            <a:avLst/>
          </a:prstGeom>
          <a:noFill/>
          <a:ln w="6350">
            <a:solidFill>
              <a:schemeClr val="tx1">
                <a:lumMod val="75000"/>
                <a:lumOff val="2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lnSpc>
                <a:spcPts val="2500"/>
              </a:lnSpc>
              <a:spcBef>
                <a:spcPct val="0"/>
              </a:spcBef>
              <a:spcAft>
                <a:spcPts val="1000"/>
              </a:spcAft>
              <a:buClr>
                <a:srgbClr val="FDAA03"/>
              </a:buClr>
            </a:pPr>
            <a:endParaRPr lang="en-US" b="1" dirty="0">
              <a:solidFill>
                <a:prstClr val="white"/>
              </a:solidFill>
            </a:endParaRPr>
          </a:p>
        </p:txBody>
      </p:sp>
      <p:sp>
        <p:nvSpPr>
          <p:cNvPr id="29" name="Rectangle 28"/>
          <p:cNvSpPr/>
          <p:nvPr/>
        </p:nvSpPr>
        <p:spPr>
          <a:xfrm>
            <a:off x="7443293" y="4083050"/>
            <a:ext cx="1271016" cy="1271016"/>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lnSpc>
                <a:spcPts val="2500"/>
              </a:lnSpc>
              <a:spcBef>
                <a:spcPct val="0"/>
              </a:spcBef>
              <a:spcAft>
                <a:spcPts val="1000"/>
              </a:spcAft>
              <a:buClr>
                <a:srgbClr val="FDAA03"/>
              </a:buClr>
            </a:pPr>
            <a:endParaRPr lang="en-US" b="1" dirty="0">
              <a:solidFill>
                <a:prstClr val="white"/>
              </a:solidFill>
            </a:endParaRPr>
          </a:p>
        </p:txBody>
      </p:sp>
      <p:sp>
        <p:nvSpPr>
          <p:cNvPr id="4" name="Rectangle 3"/>
          <p:cNvSpPr/>
          <p:nvPr/>
        </p:nvSpPr>
        <p:spPr>
          <a:xfrm>
            <a:off x="874246" y="4083050"/>
            <a:ext cx="1271016" cy="1271016"/>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lnSpc>
                <a:spcPts val="2500"/>
              </a:lnSpc>
              <a:spcBef>
                <a:spcPct val="0"/>
              </a:spcBef>
              <a:spcAft>
                <a:spcPts val="1000"/>
              </a:spcAft>
              <a:buClr>
                <a:srgbClr val="FDAA03"/>
              </a:buClr>
            </a:pPr>
            <a:endParaRPr lang="en-US" b="1" dirty="0">
              <a:solidFill>
                <a:prstClr val="white"/>
              </a:solidFill>
            </a:endParaRPr>
          </a:p>
        </p:txBody>
      </p:sp>
      <p:sp>
        <p:nvSpPr>
          <p:cNvPr id="25" name="Rectangle 24"/>
          <p:cNvSpPr/>
          <p:nvPr/>
        </p:nvSpPr>
        <p:spPr>
          <a:xfrm>
            <a:off x="2188055" y="4083050"/>
            <a:ext cx="1271016" cy="1271016"/>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lnSpc>
                <a:spcPts val="2500"/>
              </a:lnSpc>
              <a:spcBef>
                <a:spcPct val="0"/>
              </a:spcBef>
              <a:spcAft>
                <a:spcPts val="1000"/>
              </a:spcAft>
              <a:buClr>
                <a:srgbClr val="FDAA03"/>
              </a:buClr>
            </a:pPr>
            <a:endParaRPr lang="en-US" b="1" dirty="0">
              <a:solidFill>
                <a:prstClr val="white"/>
              </a:solidFill>
            </a:endParaRPr>
          </a:p>
        </p:txBody>
      </p:sp>
      <p:sp>
        <p:nvSpPr>
          <p:cNvPr id="26" name="Rectangle 25"/>
          <p:cNvSpPr/>
          <p:nvPr/>
        </p:nvSpPr>
        <p:spPr>
          <a:xfrm>
            <a:off x="3501864" y="4083050"/>
            <a:ext cx="1271016" cy="1271016"/>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lnSpc>
                <a:spcPts val="2500"/>
              </a:lnSpc>
              <a:spcBef>
                <a:spcPct val="0"/>
              </a:spcBef>
              <a:spcAft>
                <a:spcPts val="1000"/>
              </a:spcAft>
              <a:buClr>
                <a:srgbClr val="FDAA03"/>
              </a:buClr>
            </a:pPr>
            <a:endParaRPr lang="en-US" b="1" dirty="0">
              <a:solidFill>
                <a:prstClr val="white"/>
              </a:solidFill>
            </a:endParaRPr>
          </a:p>
        </p:txBody>
      </p:sp>
      <p:sp>
        <p:nvSpPr>
          <p:cNvPr id="27" name="Rectangle 26"/>
          <p:cNvSpPr/>
          <p:nvPr/>
        </p:nvSpPr>
        <p:spPr>
          <a:xfrm>
            <a:off x="4815673" y="4083050"/>
            <a:ext cx="1271016" cy="1271016"/>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lnSpc>
                <a:spcPts val="2500"/>
              </a:lnSpc>
              <a:spcBef>
                <a:spcPct val="0"/>
              </a:spcBef>
              <a:spcAft>
                <a:spcPts val="1000"/>
              </a:spcAft>
              <a:buClr>
                <a:srgbClr val="FDAA03"/>
              </a:buClr>
            </a:pPr>
            <a:endParaRPr lang="en-US" b="1" dirty="0">
              <a:solidFill>
                <a:prstClr val="white"/>
              </a:solidFill>
            </a:endParaRPr>
          </a:p>
        </p:txBody>
      </p:sp>
      <p:sp>
        <p:nvSpPr>
          <p:cNvPr id="28" name="Rectangle 27"/>
          <p:cNvSpPr/>
          <p:nvPr/>
        </p:nvSpPr>
        <p:spPr>
          <a:xfrm>
            <a:off x="6129482" y="4083050"/>
            <a:ext cx="1271016" cy="1271016"/>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lnSpc>
                <a:spcPts val="2500"/>
              </a:lnSpc>
              <a:spcBef>
                <a:spcPct val="0"/>
              </a:spcBef>
              <a:spcAft>
                <a:spcPts val="1000"/>
              </a:spcAft>
              <a:buClr>
                <a:srgbClr val="FDAA03"/>
              </a:buClr>
            </a:pPr>
            <a:endParaRPr lang="en-US" b="1" dirty="0">
              <a:solidFill>
                <a:prstClr val="white"/>
              </a:solidFill>
            </a:endParaRPr>
          </a:p>
        </p:txBody>
      </p:sp>
      <p:sp>
        <p:nvSpPr>
          <p:cNvPr id="12" name="Rectangle 11"/>
          <p:cNvSpPr/>
          <p:nvPr/>
        </p:nvSpPr>
        <p:spPr bwMode="auto">
          <a:xfrm>
            <a:off x="0" y="0"/>
            <a:ext cx="407324" cy="2398143"/>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4" name="Rectangle 13"/>
          <p:cNvSpPr/>
          <p:nvPr/>
        </p:nvSpPr>
        <p:spPr bwMode="auto">
          <a:xfrm>
            <a:off x="0" y="2510287"/>
            <a:ext cx="407324" cy="4347713"/>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srgbClr val="005F9E"/>
              </a:solidFill>
              <a:latin typeface="Arial" charset="0"/>
            </a:endParaRPr>
          </a:p>
        </p:txBody>
      </p:sp>
      <p:sp>
        <p:nvSpPr>
          <p:cNvPr id="5" name="TextBox 4"/>
          <p:cNvSpPr txBox="1"/>
          <p:nvPr/>
        </p:nvSpPr>
        <p:spPr>
          <a:xfrm>
            <a:off x="1062045" y="4353828"/>
            <a:ext cx="901208" cy="784830"/>
          </a:xfrm>
          <a:prstGeom prst="rect">
            <a:avLst/>
          </a:prstGeom>
          <a:noFill/>
        </p:spPr>
        <p:txBody>
          <a:bodyPr wrap="none" rtlCol="0">
            <a:spAutoFit/>
          </a:bodyPr>
          <a:lstStyle/>
          <a:p>
            <a:pPr algn="ctr" eaLnBrk="0" fontAlgn="base" hangingPunct="0">
              <a:lnSpc>
                <a:spcPts val="1400"/>
              </a:lnSpc>
              <a:spcBef>
                <a:spcPct val="0"/>
              </a:spcBef>
              <a:spcAft>
                <a:spcPts val="600"/>
              </a:spcAft>
              <a:buClr>
                <a:srgbClr val="FDAA03"/>
              </a:buClr>
            </a:pPr>
            <a:r>
              <a:rPr lang="en-US" sz="1400" b="1" dirty="0">
                <a:solidFill>
                  <a:prstClr val="black"/>
                </a:solidFill>
                <a:latin typeface="Arial" charset="0"/>
                <a:ea typeface="Verdana" pitchFamily="34" charset="0"/>
                <a:cs typeface="Verdana" pitchFamily="34" charset="0"/>
              </a:rPr>
              <a:t>Optional </a:t>
            </a:r>
          </a:p>
          <a:p>
            <a:pPr algn="ctr" eaLnBrk="0" fontAlgn="base" hangingPunct="0">
              <a:lnSpc>
                <a:spcPts val="1400"/>
              </a:lnSpc>
              <a:spcBef>
                <a:spcPct val="0"/>
              </a:spcBef>
              <a:spcAft>
                <a:spcPts val="600"/>
              </a:spcAft>
              <a:buClr>
                <a:srgbClr val="FDAA03"/>
              </a:buClr>
            </a:pPr>
            <a:r>
              <a:rPr lang="en-US" sz="1400" b="1" dirty="0">
                <a:solidFill>
                  <a:prstClr val="black"/>
                </a:solidFill>
                <a:latin typeface="Arial" charset="0"/>
                <a:ea typeface="Verdana" pitchFamily="34" charset="0"/>
                <a:cs typeface="Verdana" pitchFamily="34" charset="0"/>
              </a:rPr>
              <a:t>Image</a:t>
            </a:r>
          </a:p>
          <a:p>
            <a:pPr algn="ctr" eaLnBrk="0" fontAlgn="base" hangingPunct="0">
              <a:lnSpc>
                <a:spcPts val="1400"/>
              </a:lnSpc>
              <a:spcBef>
                <a:spcPct val="0"/>
              </a:spcBef>
              <a:spcAft>
                <a:spcPts val="600"/>
              </a:spcAft>
              <a:buClr>
                <a:srgbClr val="FDAA03"/>
              </a:buClr>
            </a:pPr>
            <a:r>
              <a:rPr lang="en-US" sz="1400" b="1" dirty="0">
                <a:solidFill>
                  <a:prstClr val="black"/>
                </a:solidFill>
                <a:latin typeface="Arial" charset="0"/>
                <a:ea typeface="Verdana" pitchFamily="34" charset="0"/>
                <a:cs typeface="Verdana" pitchFamily="34" charset="0"/>
              </a:rPr>
              <a:t>Here</a:t>
            </a:r>
          </a:p>
        </p:txBody>
      </p:sp>
      <p:sp>
        <p:nvSpPr>
          <p:cNvPr id="35" name="TextBox 34"/>
          <p:cNvSpPr txBox="1"/>
          <p:nvPr/>
        </p:nvSpPr>
        <p:spPr>
          <a:xfrm>
            <a:off x="2372959" y="4353828"/>
            <a:ext cx="901208" cy="784830"/>
          </a:xfrm>
          <a:prstGeom prst="rect">
            <a:avLst/>
          </a:prstGeom>
          <a:noFill/>
        </p:spPr>
        <p:txBody>
          <a:bodyPr wrap="none" rtlCol="0">
            <a:spAutoFit/>
          </a:bodyPr>
          <a:lstStyle/>
          <a:p>
            <a:pPr algn="ctr" eaLnBrk="0" fontAlgn="base" hangingPunct="0">
              <a:lnSpc>
                <a:spcPts val="1400"/>
              </a:lnSpc>
              <a:spcBef>
                <a:spcPct val="0"/>
              </a:spcBef>
              <a:spcAft>
                <a:spcPts val="600"/>
              </a:spcAft>
              <a:buClr>
                <a:srgbClr val="FDAA03"/>
              </a:buClr>
            </a:pPr>
            <a:r>
              <a:rPr lang="en-US" sz="1400" b="1" dirty="0">
                <a:solidFill>
                  <a:prstClr val="black"/>
                </a:solidFill>
                <a:latin typeface="Arial" charset="0"/>
                <a:ea typeface="Verdana" pitchFamily="34" charset="0"/>
                <a:cs typeface="Verdana" pitchFamily="34" charset="0"/>
              </a:rPr>
              <a:t>Optional </a:t>
            </a:r>
          </a:p>
          <a:p>
            <a:pPr algn="ctr" eaLnBrk="0" fontAlgn="base" hangingPunct="0">
              <a:lnSpc>
                <a:spcPts val="1400"/>
              </a:lnSpc>
              <a:spcBef>
                <a:spcPct val="0"/>
              </a:spcBef>
              <a:spcAft>
                <a:spcPts val="600"/>
              </a:spcAft>
              <a:buClr>
                <a:srgbClr val="FDAA03"/>
              </a:buClr>
            </a:pPr>
            <a:r>
              <a:rPr lang="en-US" sz="1400" b="1" dirty="0">
                <a:solidFill>
                  <a:prstClr val="black"/>
                </a:solidFill>
                <a:latin typeface="Arial" charset="0"/>
                <a:ea typeface="Verdana" pitchFamily="34" charset="0"/>
                <a:cs typeface="Verdana" pitchFamily="34" charset="0"/>
              </a:rPr>
              <a:t>Image</a:t>
            </a:r>
          </a:p>
          <a:p>
            <a:pPr algn="ctr" eaLnBrk="0" fontAlgn="base" hangingPunct="0">
              <a:lnSpc>
                <a:spcPts val="1400"/>
              </a:lnSpc>
              <a:spcBef>
                <a:spcPct val="0"/>
              </a:spcBef>
              <a:spcAft>
                <a:spcPts val="600"/>
              </a:spcAft>
              <a:buClr>
                <a:srgbClr val="FDAA03"/>
              </a:buClr>
            </a:pPr>
            <a:r>
              <a:rPr lang="en-US" sz="1400" b="1" dirty="0">
                <a:solidFill>
                  <a:prstClr val="black"/>
                </a:solidFill>
                <a:latin typeface="Arial" charset="0"/>
                <a:ea typeface="Verdana" pitchFamily="34" charset="0"/>
                <a:cs typeface="Verdana" pitchFamily="34" charset="0"/>
              </a:rPr>
              <a:t>Here</a:t>
            </a:r>
          </a:p>
        </p:txBody>
      </p:sp>
      <p:sp>
        <p:nvSpPr>
          <p:cNvPr id="36" name="TextBox 35"/>
          <p:cNvSpPr txBox="1"/>
          <p:nvPr/>
        </p:nvSpPr>
        <p:spPr>
          <a:xfrm>
            <a:off x="3683873" y="4353828"/>
            <a:ext cx="901208" cy="784830"/>
          </a:xfrm>
          <a:prstGeom prst="rect">
            <a:avLst/>
          </a:prstGeom>
          <a:noFill/>
        </p:spPr>
        <p:txBody>
          <a:bodyPr wrap="none" rtlCol="0">
            <a:spAutoFit/>
          </a:bodyPr>
          <a:lstStyle/>
          <a:p>
            <a:pPr algn="ctr" eaLnBrk="0" fontAlgn="base" hangingPunct="0">
              <a:lnSpc>
                <a:spcPts val="1400"/>
              </a:lnSpc>
              <a:spcBef>
                <a:spcPct val="0"/>
              </a:spcBef>
              <a:spcAft>
                <a:spcPts val="600"/>
              </a:spcAft>
              <a:buClr>
                <a:srgbClr val="FDAA03"/>
              </a:buClr>
            </a:pPr>
            <a:r>
              <a:rPr lang="en-US" sz="1400" b="1" dirty="0">
                <a:solidFill>
                  <a:prstClr val="black"/>
                </a:solidFill>
                <a:latin typeface="Arial" charset="0"/>
                <a:ea typeface="Verdana" pitchFamily="34" charset="0"/>
                <a:cs typeface="Verdana" pitchFamily="34" charset="0"/>
              </a:rPr>
              <a:t>Optional </a:t>
            </a:r>
          </a:p>
          <a:p>
            <a:pPr algn="ctr" eaLnBrk="0" fontAlgn="base" hangingPunct="0">
              <a:lnSpc>
                <a:spcPts val="1400"/>
              </a:lnSpc>
              <a:spcBef>
                <a:spcPct val="0"/>
              </a:spcBef>
              <a:spcAft>
                <a:spcPts val="600"/>
              </a:spcAft>
              <a:buClr>
                <a:srgbClr val="FDAA03"/>
              </a:buClr>
            </a:pPr>
            <a:r>
              <a:rPr lang="en-US" sz="1400" b="1" dirty="0">
                <a:solidFill>
                  <a:prstClr val="black"/>
                </a:solidFill>
                <a:latin typeface="Arial" charset="0"/>
                <a:ea typeface="Verdana" pitchFamily="34" charset="0"/>
                <a:cs typeface="Verdana" pitchFamily="34" charset="0"/>
              </a:rPr>
              <a:t>Image</a:t>
            </a:r>
          </a:p>
          <a:p>
            <a:pPr algn="ctr" eaLnBrk="0" fontAlgn="base" hangingPunct="0">
              <a:lnSpc>
                <a:spcPts val="1400"/>
              </a:lnSpc>
              <a:spcBef>
                <a:spcPct val="0"/>
              </a:spcBef>
              <a:spcAft>
                <a:spcPts val="600"/>
              </a:spcAft>
              <a:buClr>
                <a:srgbClr val="FDAA03"/>
              </a:buClr>
            </a:pPr>
            <a:r>
              <a:rPr lang="en-US" sz="1400" b="1" dirty="0">
                <a:solidFill>
                  <a:prstClr val="black"/>
                </a:solidFill>
                <a:latin typeface="Arial" charset="0"/>
                <a:ea typeface="Verdana" pitchFamily="34" charset="0"/>
                <a:cs typeface="Verdana" pitchFamily="34" charset="0"/>
              </a:rPr>
              <a:t>Here</a:t>
            </a:r>
          </a:p>
        </p:txBody>
      </p:sp>
      <p:sp>
        <p:nvSpPr>
          <p:cNvPr id="37" name="TextBox 36"/>
          <p:cNvSpPr txBox="1"/>
          <p:nvPr/>
        </p:nvSpPr>
        <p:spPr>
          <a:xfrm>
            <a:off x="4994787" y="4353828"/>
            <a:ext cx="901208" cy="784830"/>
          </a:xfrm>
          <a:prstGeom prst="rect">
            <a:avLst/>
          </a:prstGeom>
          <a:noFill/>
        </p:spPr>
        <p:txBody>
          <a:bodyPr wrap="none" rtlCol="0">
            <a:spAutoFit/>
          </a:bodyPr>
          <a:lstStyle/>
          <a:p>
            <a:pPr algn="ctr" eaLnBrk="0" fontAlgn="base" hangingPunct="0">
              <a:lnSpc>
                <a:spcPts val="1400"/>
              </a:lnSpc>
              <a:spcBef>
                <a:spcPct val="0"/>
              </a:spcBef>
              <a:spcAft>
                <a:spcPts val="600"/>
              </a:spcAft>
              <a:buClr>
                <a:srgbClr val="FDAA03"/>
              </a:buClr>
            </a:pPr>
            <a:r>
              <a:rPr lang="en-US" sz="1400" b="1" dirty="0">
                <a:solidFill>
                  <a:prstClr val="black"/>
                </a:solidFill>
                <a:latin typeface="Arial" charset="0"/>
                <a:ea typeface="Verdana" pitchFamily="34" charset="0"/>
                <a:cs typeface="Verdana" pitchFamily="34" charset="0"/>
              </a:rPr>
              <a:t>Optional </a:t>
            </a:r>
          </a:p>
          <a:p>
            <a:pPr algn="ctr" eaLnBrk="0" fontAlgn="base" hangingPunct="0">
              <a:lnSpc>
                <a:spcPts val="1400"/>
              </a:lnSpc>
              <a:spcBef>
                <a:spcPct val="0"/>
              </a:spcBef>
              <a:spcAft>
                <a:spcPts val="600"/>
              </a:spcAft>
              <a:buClr>
                <a:srgbClr val="FDAA03"/>
              </a:buClr>
            </a:pPr>
            <a:r>
              <a:rPr lang="en-US" sz="1400" b="1" dirty="0">
                <a:solidFill>
                  <a:prstClr val="black"/>
                </a:solidFill>
                <a:latin typeface="Arial" charset="0"/>
                <a:ea typeface="Verdana" pitchFamily="34" charset="0"/>
                <a:cs typeface="Verdana" pitchFamily="34" charset="0"/>
              </a:rPr>
              <a:t>Image</a:t>
            </a:r>
          </a:p>
          <a:p>
            <a:pPr algn="ctr" eaLnBrk="0" fontAlgn="base" hangingPunct="0">
              <a:lnSpc>
                <a:spcPts val="1400"/>
              </a:lnSpc>
              <a:spcBef>
                <a:spcPct val="0"/>
              </a:spcBef>
              <a:spcAft>
                <a:spcPts val="600"/>
              </a:spcAft>
              <a:buClr>
                <a:srgbClr val="FDAA03"/>
              </a:buClr>
            </a:pPr>
            <a:r>
              <a:rPr lang="en-US" sz="1400" b="1" dirty="0">
                <a:solidFill>
                  <a:prstClr val="black"/>
                </a:solidFill>
                <a:latin typeface="Arial" charset="0"/>
                <a:ea typeface="Verdana" pitchFamily="34" charset="0"/>
                <a:cs typeface="Verdana" pitchFamily="34" charset="0"/>
              </a:rPr>
              <a:t>Here</a:t>
            </a:r>
          </a:p>
        </p:txBody>
      </p:sp>
      <p:sp>
        <p:nvSpPr>
          <p:cNvPr id="38" name="TextBox 37"/>
          <p:cNvSpPr txBox="1"/>
          <p:nvPr/>
        </p:nvSpPr>
        <p:spPr>
          <a:xfrm>
            <a:off x="6305701" y="4353828"/>
            <a:ext cx="901208" cy="784830"/>
          </a:xfrm>
          <a:prstGeom prst="rect">
            <a:avLst/>
          </a:prstGeom>
          <a:noFill/>
        </p:spPr>
        <p:txBody>
          <a:bodyPr wrap="none" rtlCol="0">
            <a:spAutoFit/>
          </a:bodyPr>
          <a:lstStyle/>
          <a:p>
            <a:pPr algn="ctr" eaLnBrk="0" fontAlgn="base" hangingPunct="0">
              <a:lnSpc>
                <a:spcPts val="1400"/>
              </a:lnSpc>
              <a:spcBef>
                <a:spcPct val="0"/>
              </a:spcBef>
              <a:spcAft>
                <a:spcPts val="600"/>
              </a:spcAft>
              <a:buClr>
                <a:srgbClr val="FDAA03"/>
              </a:buClr>
            </a:pPr>
            <a:r>
              <a:rPr lang="en-US" sz="1400" b="1" dirty="0">
                <a:solidFill>
                  <a:prstClr val="black"/>
                </a:solidFill>
                <a:latin typeface="Arial" charset="0"/>
                <a:ea typeface="Verdana" pitchFamily="34" charset="0"/>
                <a:cs typeface="Verdana" pitchFamily="34" charset="0"/>
              </a:rPr>
              <a:t>Optional </a:t>
            </a:r>
          </a:p>
          <a:p>
            <a:pPr algn="ctr" eaLnBrk="0" fontAlgn="base" hangingPunct="0">
              <a:lnSpc>
                <a:spcPts val="1400"/>
              </a:lnSpc>
              <a:spcBef>
                <a:spcPct val="0"/>
              </a:spcBef>
              <a:spcAft>
                <a:spcPts val="600"/>
              </a:spcAft>
              <a:buClr>
                <a:srgbClr val="FDAA03"/>
              </a:buClr>
            </a:pPr>
            <a:r>
              <a:rPr lang="en-US" sz="1400" b="1" dirty="0">
                <a:solidFill>
                  <a:prstClr val="black"/>
                </a:solidFill>
                <a:latin typeface="Arial" charset="0"/>
                <a:ea typeface="Verdana" pitchFamily="34" charset="0"/>
                <a:cs typeface="Verdana" pitchFamily="34" charset="0"/>
              </a:rPr>
              <a:t>Image</a:t>
            </a:r>
          </a:p>
          <a:p>
            <a:pPr algn="ctr" eaLnBrk="0" fontAlgn="base" hangingPunct="0">
              <a:lnSpc>
                <a:spcPts val="1400"/>
              </a:lnSpc>
              <a:spcBef>
                <a:spcPct val="0"/>
              </a:spcBef>
              <a:spcAft>
                <a:spcPts val="600"/>
              </a:spcAft>
              <a:buClr>
                <a:srgbClr val="FDAA03"/>
              </a:buClr>
            </a:pPr>
            <a:r>
              <a:rPr lang="en-US" sz="1400" b="1" dirty="0">
                <a:solidFill>
                  <a:prstClr val="black"/>
                </a:solidFill>
                <a:latin typeface="Arial" charset="0"/>
                <a:ea typeface="Verdana" pitchFamily="34" charset="0"/>
                <a:cs typeface="Verdana" pitchFamily="34" charset="0"/>
              </a:rPr>
              <a:t>Here</a:t>
            </a:r>
          </a:p>
        </p:txBody>
      </p:sp>
      <p:sp>
        <p:nvSpPr>
          <p:cNvPr id="39" name="TextBox 38"/>
          <p:cNvSpPr txBox="1"/>
          <p:nvPr/>
        </p:nvSpPr>
        <p:spPr>
          <a:xfrm>
            <a:off x="7616615" y="4353828"/>
            <a:ext cx="901208" cy="784830"/>
          </a:xfrm>
          <a:prstGeom prst="rect">
            <a:avLst/>
          </a:prstGeom>
          <a:noFill/>
        </p:spPr>
        <p:txBody>
          <a:bodyPr wrap="none" rtlCol="0">
            <a:spAutoFit/>
          </a:bodyPr>
          <a:lstStyle/>
          <a:p>
            <a:pPr algn="ctr" eaLnBrk="0" fontAlgn="base" hangingPunct="0">
              <a:lnSpc>
                <a:spcPts val="1400"/>
              </a:lnSpc>
              <a:spcBef>
                <a:spcPct val="0"/>
              </a:spcBef>
              <a:spcAft>
                <a:spcPts val="600"/>
              </a:spcAft>
              <a:buClr>
                <a:srgbClr val="FDAA03"/>
              </a:buClr>
            </a:pPr>
            <a:r>
              <a:rPr lang="en-US" sz="1400" b="1" dirty="0">
                <a:solidFill>
                  <a:prstClr val="black"/>
                </a:solidFill>
                <a:latin typeface="Arial" charset="0"/>
                <a:ea typeface="Verdana" pitchFamily="34" charset="0"/>
                <a:cs typeface="Verdana" pitchFamily="34" charset="0"/>
              </a:rPr>
              <a:t>Optional </a:t>
            </a:r>
          </a:p>
          <a:p>
            <a:pPr algn="ctr" eaLnBrk="0" fontAlgn="base" hangingPunct="0">
              <a:lnSpc>
                <a:spcPts val="1400"/>
              </a:lnSpc>
              <a:spcBef>
                <a:spcPct val="0"/>
              </a:spcBef>
              <a:spcAft>
                <a:spcPts val="600"/>
              </a:spcAft>
              <a:buClr>
                <a:srgbClr val="FDAA03"/>
              </a:buClr>
            </a:pPr>
            <a:r>
              <a:rPr lang="en-US" sz="1400" b="1" dirty="0">
                <a:solidFill>
                  <a:prstClr val="black"/>
                </a:solidFill>
                <a:latin typeface="Arial" charset="0"/>
                <a:ea typeface="Verdana" pitchFamily="34" charset="0"/>
                <a:cs typeface="Verdana" pitchFamily="34" charset="0"/>
              </a:rPr>
              <a:t>Image</a:t>
            </a:r>
          </a:p>
          <a:p>
            <a:pPr algn="ctr" eaLnBrk="0" fontAlgn="base" hangingPunct="0">
              <a:lnSpc>
                <a:spcPts val="1400"/>
              </a:lnSpc>
              <a:spcBef>
                <a:spcPct val="0"/>
              </a:spcBef>
              <a:spcAft>
                <a:spcPts val="600"/>
              </a:spcAft>
              <a:buClr>
                <a:srgbClr val="FDAA03"/>
              </a:buClr>
            </a:pPr>
            <a:r>
              <a:rPr lang="en-US" sz="1400" b="1" dirty="0">
                <a:solidFill>
                  <a:prstClr val="black"/>
                </a:solidFill>
                <a:latin typeface="Arial" charset="0"/>
                <a:ea typeface="Verdana" pitchFamily="34" charset="0"/>
                <a:cs typeface="Verdana" pitchFamily="34" charset="0"/>
              </a:rPr>
              <a:t>Here</a:t>
            </a:r>
          </a:p>
        </p:txBody>
      </p:sp>
      <p:pic>
        <p:nvPicPr>
          <p:cNvPr id="33" name="Picture 3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5482" y="6540145"/>
            <a:ext cx="670505" cy="243820"/>
          </a:xfrm>
          <a:prstGeom prst="rect">
            <a:avLst/>
          </a:prstGeom>
        </p:spPr>
      </p:pic>
      <p:sp>
        <p:nvSpPr>
          <p:cNvPr id="34" name="Rectangle 4"/>
          <p:cNvSpPr>
            <a:spLocks noGrp="1" noChangeArrowheads="1"/>
          </p:cNvSpPr>
          <p:nvPr>
            <p:ph type="subTitle" idx="1" hasCustomPrompt="1"/>
          </p:nvPr>
        </p:nvSpPr>
        <p:spPr>
          <a:xfrm>
            <a:off x="629107" y="2568939"/>
            <a:ext cx="4719887" cy="389922"/>
          </a:xfrm>
        </p:spPr>
        <p:txBody>
          <a:bodyPr/>
          <a:lstStyle>
            <a:lvl1pPr marL="0" indent="0">
              <a:buFont typeface="Wingdings" pitchFamily="2" charset="2"/>
              <a:buNone/>
              <a:defRPr b="1" spc="0" baseline="0">
                <a:solidFill>
                  <a:schemeClr val="tx2"/>
                </a:solidFill>
                <a:latin typeface="Helvetica LT Std" pitchFamily="34" charset="0"/>
                <a:cs typeface="Calibri" pitchFamily="34" charset="0"/>
              </a:defRPr>
            </a:lvl1pPr>
          </a:lstStyle>
          <a:p>
            <a:r>
              <a:rPr lang="en-US" altLang="en-US" dirty="0"/>
              <a:t>Author</a:t>
            </a:r>
          </a:p>
        </p:txBody>
      </p:sp>
      <p:sp>
        <p:nvSpPr>
          <p:cNvPr id="40" name="Rectangle 9"/>
          <p:cNvSpPr>
            <a:spLocks noGrp="1" noChangeArrowheads="1"/>
          </p:cNvSpPr>
          <p:nvPr>
            <p:ph type="ctrTitle" sz="quarter" hasCustomPrompt="1"/>
          </p:nvPr>
        </p:nvSpPr>
        <p:spPr>
          <a:xfrm>
            <a:off x="614478" y="368932"/>
            <a:ext cx="7367518" cy="1981200"/>
          </a:xfrm>
        </p:spPr>
        <p:txBody>
          <a:bodyPr anchor="b" anchorCtr="0">
            <a:normAutofit/>
          </a:bodyPr>
          <a:lstStyle>
            <a:lvl1pPr algn="l">
              <a:lnSpc>
                <a:spcPts val="4400"/>
              </a:lnSpc>
              <a:defRPr sz="4000" b="1">
                <a:solidFill>
                  <a:schemeClr val="tx2"/>
                </a:solidFill>
                <a:latin typeface="Helvetica LT Std" pitchFamily="34" charset="0"/>
                <a:cs typeface="Times New Roman" pitchFamily="18" charset="0"/>
              </a:defRPr>
            </a:lvl1pPr>
          </a:lstStyle>
          <a:p>
            <a:r>
              <a:rPr lang="en-US" dirty="0"/>
              <a:t>Title here</a:t>
            </a:r>
          </a:p>
        </p:txBody>
      </p:sp>
      <p:cxnSp>
        <p:nvCxnSpPr>
          <p:cNvPr id="41" name="Straight Connector 40"/>
          <p:cNvCxnSpPr/>
          <p:nvPr/>
        </p:nvCxnSpPr>
        <p:spPr bwMode="auto">
          <a:xfrm>
            <a:off x="694944" y="2441153"/>
            <a:ext cx="808104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Tree>
    <p:extLst>
      <p:ext uri="{BB962C8B-B14F-4D97-AF65-F5344CB8AC3E}">
        <p14:creationId xmlns:p14="http://schemas.microsoft.com/office/powerpoint/2010/main" val="3439527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Text Placeholder 2"/>
          <p:cNvSpPr>
            <a:spLocks noGrp="1"/>
          </p:cNvSpPr>
          <p:nvPr>
            <p:ph idx="1"/>
          </p:nvPr>
        </p:nvSpPr>
        <p:spPr>
          <a:xfrm>
            <a:off x="629106" y="1447800"/>
            <a:ext cx="8123009" cy="4678363"/>
          </a:xfrm>
          <a:prstGeom prst="rect">
            <a:avLst/>
          </a:prstGeom>
        </p:spPr>
        <p:txBody>
          <a:bodyPr vert="horz" lIns="91440" tIns="45720" rIns="91440" bIns="45720" rtlCol="0">
            <a:normAutofit/>
          </a:bodyPr>
          <a:lstStyle>
            <a:lvl1pPr>
              <a:spcAft>
                <a:spcPts val="600"/>
              </a:spcAft>
              <a:defRPr sz="2000">
                <a:solidFill>
                  <a:schemeClr val="tx1"/>
                </a:solidFill>
                <a:latin typeface="Helvetica LT Std" pitchFamily="34" charset="0"/>
                <a:ea typeface="Verdana" pitchFamily="34" charset="0"/>
                <a:cs typeface="Verdana" pitchFamily="34" charset="0"/>
              </a:defRPr>
            </a:lvl1pPr>
            <a:lvl2pPr>
              <a:spcAft>
                <a:spcPts val="600"/>
              </a:spcAft>
              <a:defRPr sz="2000">
                <a:solidFill>
                  <a:schemeClr val="tx1"/>
                </a:solidFill>
                <a:latin typeface="Helvetica LT Std" pitchFamily="34" charset="0"/>
                <a:ea typeface="Verdana" pitchFamily="34" charset="0"/>
                <a:cs typeface="Verdana" pitchFamily="34" charset="0"/>
              </a:defRPr>
            </a:lvl2pPr>
            <a:lvl3pPr>
              <a:spcAft>
                <a:spcPts val="600"/>
              </a:spcAft>
              <a:defRPr sz="1800">
                <a:solidFill>
                  <a:schemeClr val="tx1"/>
                </a:solidFill>
                <a:latin typeface="Helvetica LT Std" pitchFamily="34" charset="0"/>
                <a:ea typeface="Verdana" pitchFamily="34" charset="0"/>
                <a:cs typeface="Verdana"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4"/>
          </p:nvPr>
        </p:nvSpPr>
        <p:spPr>
          <a:xfrm>
            <a:off x="8451217" y="76200"/>
            <a:ext cx="495766" cy="180918"/>
          </a:xfrm>
          <a:prstGeom prst="rect">
            <a:avLst/>
          </a:prstGeom>
        </p:spPr>
        <p:txBody>
          <a:bodyPr vert="horz" lIns="91440" tIns="45720" rIns="91440" bIns="45720" rtlCol="0" anchor="b"/>
          <a:lstStyle>
            <a:lvl1pPr algn="r">
              <a:defRPr sz="1000">
                <a:solidFill>
                  <a:schemeClr val="tx1">
                    <a:tint val="75000"/>
                  </a:schemeClr>
                </a:solidFill>
                <a:latin typeface="Helvetica LT Std" pitchFamily="34" charset="0"/>
              </a:defRPr>
            </a:lvl1pPr>
          </a:lstStyle>
          <a:p>
            <a:fld id="{CA538793-F95B-4CFC-9A87-DBAD57B24C1D}" type="slidenum">
              <a:rPr lang="en-US" smtClean="0">
                <a:solidFill>
                  <a:prstClr val="black">
                    <a:tint val="75000"/>
                  </a:prstClr>
                </a:solidFill>
              </a:rPr>
              <a:pPr/>
              <a:t>‹#›</a:t>
            </a:fld>
            <a:endParaRPr lang="en-US" dirty="0">
              <a:solidFill>
                <a:prstClr val="black">
                  <a:tint val="75000"/>
                </a:prstClr>
              </a:solidFill>
            </a:endParaRPr>
          </a:p>
        </p:txBody>
      </p:sp>
      <p:sp>
        <p:nvSpPr>
          <p:cNvPr id="10" name="Title 1"/>
          <p:cNvSpPr>
            <a:spLocks noGrp="1"/>
          </p:cNvSpPr>
          <p:nvPr>
            <p:ph type="title"/>
          </p:nvPr>
        </p:nvSpPr>
        <p:spPr>
          <a:xfrm>
            <a:off x="609600" y="228600"/>
            <a:ext cx="8229600" cy="944562"/>
          </a:xfrm>
        </p:spPr>
        <p:txBody>
          <a:bodyPr/>
          <a:lstStyle/>
          <a:p>
            <a:r>
              <a:rPr lang="en-US" dirty="0"/>
              <a:t>Click to edit Master title style</a:t>
            </a:r>
          </a:p>
        </p:txBody>
      </p:sp>
    </p:spTree>
    <p:extLst>
      <p:ext uri="{BB962C8B-B14F-4D97-AF65-F5344CB8AC3E}">
        <p14:creationId xmlns:p14="http://schemas.microsoft.com/office/powerpoint/2010/main" val="785295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Layout">
    <p:spTree>
      <p:nvGrpSpPr>
        <p:cNvPr id="1" name=""/>
        <p:cNvGrpSpPr/>
        <p:nvPr/>
      </p:nvGrpSpPr>
      <p:grpSpPr>
        <a:xfrm>
          <a:off x="0" y="0"/>
          <a:ext cx="0" cy="0"/>
          <a:chOff x="0" y="0"/>
          <a:chExt cx="0" cy="0"/>
        </a:xfrm>
      </p:grpSpPr>
      <p:sp>
        <p:nvSpPr>
          <p:cNvPr id="7" name="Rectangle 9"/>
          <p:cNvSpPr txBox="1">
            <a:spLocks noChangeArrowheads="1"/>
          </p:cNvSpPr>
          <p:nvPr/>
        </p:nvSpPr>
        <p:spPr>
          <a:xfrm>
            <a:off x="615696" y="1066800"/>
            <a:ext cx="8221066" cy="1981200"/>
          </a:xfrm>
          <a:prstGeom prst="rect">
            <a:avLst/>
          </a:prstGeom>
        </p:spPr>
        <p:txBody>
          <a:bodyPr vert="horz" lIns="91440" tIns="45720" rIns="91440" bIns="45720" rtlCol="0" anchor="b" anchorCtr="0">
            <a:normAutofit/>
          </a:bodyPr>
          <a:lstStyle>
            <a:lvl1pPr algn="l" defTabSz="914400" rtl="0" eaLnBrk="1" latinLnBrk="0" hangingPunct="1">
              <a:lnSpc>
                <a:spcPts val="4400"/>
              </a:lnSpc>
              <a:spcBef>
                <a:spcPct val="0"/>
              </a:spcBef>
              <a:buNone/>
              <a:defRPr sz="4000" b="1" kern="1200">
                <a:solidFill>
                  <a:schemeClr val="tx1"/>
                </a:solidFill>
                <a:effectLst/>
                <a:latin typeface="Times New Roman" pitchFamily="18" charset="0"/>
                <a:ea typeface="+mj-ea"/>
                <a:cs typeface="Times New Roman" pitchFamily="18" charset="0"/>
              </a:defRPr>
            </a:lvl1pPr>
          </a:lstStyle>
          <a:p>
            <a:pPr fontAlgn="base">
              <a:spcAft>
                <a:spcPts val="1000"/>
              </a:spcAft>
              <a:buClr>
                <a:srgbClr val="FDAA03"/>
              </a:buClr>
            </a:pPr>
            <a:r>
              <a:rPr lang="en-US" sz="3600" dirty="0">
                <a:solidFill>
                  <a:srgbClr val="005F9E"/>
                </a:solidFill>
                <a:latin typeface="Helvetica LT Std" pitchFamily="34" charset="0"/>
                <a:ea typeface="Verdana" pitchFamily="34" charset="0"/>
                <a:cs typeface="Verdana" pitchFamily="34" charset="0"/>
              </a:rPr>
              <a:t>Section header here</a:t>
            </a:r>
          </a:p>
        </p:txBody>
      </p:sp>
      <p:sp>
        <p:nvSpPr>
          <p:cNvPr id="14" name="Rectangle 9"/>
          <p:cNvSpPr txBox="1">
            <a:spLocks noChangeArrowheads="1"/>
          </p:cNvSpPr>
          <p:nvPr/>
        </p:nvSpPr>
        <p:spPr>
          <a:xfrm>
            <a:off x="615698" y="3445934"/>
            <a:ext cx="7246620" cy="1422399"/>
          </a:xfrm>
          <a:prstGeom prst="rect">
            <a:avLst/>
          </a:prstGeom>
        </p:spPr>
        <p:txBody>
          <a:bodyPr vert="horz" lIns="91440" tIns="45720" rIns="91440" bIns="45720" rtlCol="0" anchor="t" anchorCtr="0">
            <a:normAutofit/>
          </a:bodyPr>
          <a:lstStyle>
            <a:lvl1pPr algn="l" defTabSz="914400" rtl="0" eaLnBrk="1" latinLnBrk="0" hangingPunct="1">
              <a:lnSpc>
                <a:spcPts val="4400"/>
              </a:lnSpc>
              <a:spcBef>
                <a:spcPct val="0"/>
              </a:spcBef>
              <a:buNone/>
              <a:defRPr sz="4000" b="1" kern="1200">
                <a:solidFill>
                  <a:schemeClr val="tx1"/>
                </a:solidFill>
                <a:effectLst/>
                <a:latin typeface="Times New Roman" pitchFamily="18" charset="0"/>
                <a:ea typeface="+mj-ea"/>
                <a:cs typeface="Times New Roman" pitchFamily="18" charset="0"/>
              </a:defRPr>
            </a:lvl1pPr>
          </a:lstStyle>
          <a:p>
            <a:pPr fontAlgn="base">
              <a:spcAft>
                <a:spcPts val="1000"/>
              </a:spcAft>
              <a:buClr>
                <a:srgbClr val="FDAA03"/>
              </a:buClr>
            </a:pPr>
            <a:r>
              <a:rPr lang="en-US" sz="2400" spc="300" dirty="0">
                <a:solidFill>
                  <a:srgbClr val="005F9E"/>
                </a:solidFill>
                <a:latin typeface="Helvetica LT Std" pitchFamily="34" charset="0"/>
                <a:ea typeface="Verdana" pitchFamily="34" charset="0"/>
                <a:cs typeface="Verdana" pitchFamily="34" charset="0"/>
              </a:rPr>
              <a:t>Subtitle</a:t>
            </a:r>
            <a:r>
              <a:rPr lang="en-US" sz="2400" spc="300" dirty="0">
                <a:solidFill>
                  <a:srgbClr val="005F9E"/>
                </a:solidFill>
                <a:latin typeface="Helvetica LT Std" pitchFamily="34" charset="0"/>
                <a:cs typeface="Calibri" pitchFamily="34" charset="0"/>
              </a:rPr>
              <a:t> here</a:t>
            </a:r>
          </a:p>
        </p:txBody>
      </p:sp>
      <p:sp>
        <p:nvSpPr>
          <p:cNvPr id="17" name="Rectangle 16"/>
          <p:cNvSpPr/>
          <p:nvPr/>
        </p:nvSpPr>
        <p:spPr bwMode="auto">
          <a:xfrm>
            <a:off x="0" y="0"/>
            <a:ext cx="407324" cy="3124200"/>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8" name="Rectangle 17"/>
          <p:cNvSpPr/>
          <p:nvPr/>
        </p:nvSpPr>
        <p:spPr bwMode="auto">
          <a:xfrm>
            <a:off x="0" y="3352800"/>
            <a:ext cx="407324" cy="35052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srgbClr val="005F9E"/>
              </a:solidFill>
              <a:latin typeface="Arial" charset="0"/>
            </a:endParaRPr>
          </a:p>
        </p:txBody>
      </p:sp>
      <p:sp>
        <p:nvSpPr>
          <p:cNvPr id="20" name="Slide Number Placeholder 5"/>
          <p:cNvSpPr>
            <a:spLocks noGrp="1"/>
          </p:cNvSpPr>
          <p:nvPr>
            <p:ph type="sldNum" sz="quarter" idx="4"/>
          </p:nvPr>
        </p:nvSpPr>
        <p:spPr>
          <a:xfrm>
            <a:off x="8336917" y="76200"/>
            <a:ext cx="495766" cy="180918"/>
          </a:xfrm>
          <a:prstGeom prst="rect">
            <a:avLst/>
          </a:prstGeom>
        </p:spPr>
        <p:txBody>
          <a:bodyPr vert="horz" lIns="91440" tIns="45720" rIns="91440" bIns="45720" rtlCol="0" anchor="b"/>
          <a:lstStyle>
            <a:lvl1pPr algn="r">
              <a:defRPr sz="1000">
                <a:solidFill>
                  <a:schemeClr val="tx1">
                    <a:tint val="75000"/>
                  </a:schemeClr>
                </a:solidFill>
                <a:latin typeface="Helvetica LT Std" pitchFamily="34" charset="0"/>
              </a:defRPr>
            </a:lvl1pPr>
          </a:lstStyle>
          <a:p>
            <a:fld id="{2C333527-BB03-47C3-B68C-229951B94A0F}" type="slidenum">
              <a:rPr lang="en-US" smtClean="0">
                <a:solidFill>
                  <a:prstClr val="black">
                    <a:tint val="75000"/>
                  </a:prstClr>
                </a:solidFill>
              </a:rPr>
              <a:pPr/>
              <a:t>‹#›</a:t>
            </a:fld>
            <a:endParaRPr lang="en-US" dirty="0">
              <a:solidFill>
                <a:prstClr val="black">
                  <a:tint val="75000"/>
                </a:prstClr>
              </a:solidFill>
            </a:endParaRPr>
          </a:p>
        </p:txBody>
      </p:sp>
      <p:sp>
        <p:nvSpPr>
          <p:cNvPr id="21" name="Title 1"/>
          <p:cNvSpPr>
            <a:spLocks noGrp="1"/>
          </p:cNvSpPr>
          <p:nvPr>
            <p:ph type="title"/>
          </p:nvPr>
        </p:nvSpPr>
        <p:spPr>
          <a:xfrm>
            <a:off x="609600" y="228600"/>
            <a:ext cx="8229600" cy="944562"/>
          </a:xfrm>
        </p:spPr>
        <p:txBody>
          <a:bodyPr/>
          <a:lstStyle/>
          <a:p>
            <a:r>
              <a:rPr lang="en-US"/>
              <a:t>Click to edit Master title style</a:t>
            </a:r>
            <a:endParaRPr lang="en-US" dirty="0"/>
          </a:p>
        </p:txBody>
      </p:sp>
      <p:cxnSp>
        <p:nvCxnSpPr>
          <p:cNvPr id="24" name="Straight Connector 23"/>
          <p:cNvCxnSpPr/>
          <p:nvPr/>
        </p:nvCxnSpPr>
        <p:spPr bwMode="auto">
          <a:xfrm>
            <a:off x="694944" y="3276600"/>
            <a:ext cx="808104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Tree>
    <p:extLst>
      <p:ext uri="{BB962C8B-B14F-4D97-AF65-F5344CB8AC3E}">
        <p14:creationId xmlns:p14="http://schemas.microsoft.com/office/powerpoint/2010/main" val="2649565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98596"/>
            <a:ext cx="4038600" cy="4525963"/>
          </a:xfrm>
        </p:spPr>
        <p:txBody>
          <a:bodyPr>
            <a:normAutofit/>
          </a:bodyPr>
          <a:lstStyle>
            <a:lvl1pPr>
              <a:defRPr sz="2000">
                <a:latin typeface="+mn-lt"/>
              </a:defRPr>
            </a:lvl1pPr>
            <a:lvl2pPr>
              <a:defRPr sz="2000">
                <a:latin typeface="+mn-lt"/>
              </a:defRPr>
            </a:lvl2pPr>
            <a:lvl3pPr>
              <a:defRPr sz="1800">
                <a:latin typeface="+mn-lt"/>
              </a:defRPr>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800600" y="1498596"/>
            <a:ext cx="4038600" cy="4525963"/>
          </a:xfrm>
        </p:spPr>
        <p:txBody>
          <a:bodyPr>
            <a:normAutofit/>
          </a:bodyPr>
          <a:lstStyle>
            <a:lvl1pPr>
              <a:defRPr sz="2000">
                <a:latin typeface="+mn-lt"/>
              </a:defRPr>
            </a:lvl1pPr>
            <a:lvl2pPr>
              <a:defRPr sz="2000">
                <a:latin typeface="+mn-lt"/>
              </a:defRPr>
            </a:lvl2pPr>
            <a:lvl3pPr>
              <a:defRPr sz="1800">
                <a:latin typeface="+mn-lt"/>
              </a:defRPr>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7" name="Slide Number Placeholder 5"/>
          <p:cNvSpPr>
            <a:spLocks noGrp="1"/>
          </p:cNvSpPr>
          <p:nvPr>
            <p:ph type="sldNum" sz="quarter" idx="4"/>
          </p:nvPr>
        </p:nvSpPr>
        <p:spPr>
          <a:xfrm>
            <a:off x="8336917" y="76200"/>
            <a:ext cx="495766" cy="180918"/>
          </a:xfrm>
          <a:prstGeom prst="rect">
            <a:avLst/>
          </a:prstGeom>
        </p:spPr>
        <p:txBody>
          <a:bodyPr vert="horz" lIns="91440" tIns="45720" rIns="91440" bIns="45720" rtlCol="0" anchor="b"/>
          <a:lstStyle>
            <a:lvl1pPr algn="r">
              <a:defRPr sz="1000">
                <a:solidFill>
                  <a:schemeClr val="tx1">
                    <a:tint val="75000"/>
                  </a:schemeClr>
                </a:solidFill>
                <a:latin typeface="Helvetica LT Std" pitchFamily="34" charset="0"/>
              </a:defRPr>
            </a:lvl1pPr>
          </a:lstStyle>
          <a:p>
            <a:fld id="{63337DF1-FFD0-467C-AEC8-891FB64B6D8E}" type="slidenum">
              <a:rPr lang="en-US" smtClean="0">
                <a:solidFill>
                  <a:prstClr val="black">
                    <a:tint val="75000"/>
                  </a:prstClr>
                </a:solidFill>
              </a:rPr>
              <a:pPr/>
              <a:t>‹#›</a:t>
            </a:fld>
            <a:endParaRPr lang="en-US" dirty="0">
              <a:solidFill>
                <a:prstClr val="black">
                  <a:tint val="75000"/>
                </a:prstClr>
              </a:solidFill>
            </a:endParaRPr>
          </a:p>
        </p:txBody>
      </p:sp>
      <p:sp>
        <p:nvSpPr>
          <p:cNvPr id="10" name="Title 1"/>
          <p:cNvSpPr>
            <a:spLocks noGrp="1"/>
          </p:cNvSpPr>
          <p:nvPr>
            <p:ph type="title"/>
          </p:nvPr>
        </p:nvSpPr>
        <p:spPr>
          <a:xfrm>
            <a:off x="609600" y="228600"/>
            <a:ext cx="8229600" cy="944562"/>
          </a:xfrm>
        </p:spPr>
        <p:txBody>
          <a:bodyPr/>
          <a:lstStyle/>
          <a:p>
            <a:r>
              <a:rPr lang="en-US" dirty="0"/>
              <a:t>Click to edit Master title style</a:t>
            </a:r>
          </a:p>
        </p:txBody>
      </p:sp>
    </p:spTree>
    <p:extLst>
      <p:ext uri="{BB962C8B-B14F-4D97-AF65-F5344CB8AC3E}">
        <p14:creationId xmlns:p14="http://schemas.microsoft.com/office/powerpoint/2010/main" val="3617823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485365"/>
            <a:ext cx="4040188" cy="487362"/>
          </a:xfrm>
        </p:spPr>
        <p:txBody>
          <a:bodyPr anchor="b">
            <a:noAutofit/>
          </a:bodyPr>
          <a:lstStyle>
            <a:lvl1pPr marL="0" indent="0">
              <a:buNone/>
              <a:defRPr sz="16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048927"/>
            <a:ext cx="4040188" cy="3951288"/>
          </a:xfrm>
        </p:spPr>
        <p:txBody>
          <a:bodyPr>
            <a:normAutofit/>
          </a:bodyPr>
          <a:lstStyle>
            <a:lvl1pPr>
              <a:defRPr sz="1600">
                <a:latin typeface="+mn-lt"/>
              </a:defRPr>
            </a:lvl1pPr>
            <a:lvl2pPr>
              <a:defRPr sz="1600">
                <a:latin typeface="+mn-lt"/>
              </a:defRPr>
            </a:lvl2pPr>
            <a:lvl3pPr>
              <a:defRPr sz="1600">
                <a:latin typeface="+mn-lt"/>
              </a:defRPr>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6" name="Content Placeholder 5"/>
          <p:cNvSpPr>
            <a:spLocks noGrp="1"/>
          </p:cNvSpPr>
          <p:nvPr>
            <p:ph sz="quarter" idx="4"/>
          </p:nvPr>
        </p:nvSpPr>
        <p:spPr>
          <a:xfrm>
            <a:off x="4797425" y="2048927"/>
            <a:ext cx="4041775" cy="3951288"/>
          </a:xfrm>
        </p:spPr>
        <p:txBody>
          <a:bodyPr>
            <a:normAutofit/>
          </a:bodyPr>
          <a:lstStyle>
            <a:lvl1pPr>
              <a:defRPr sz="1600">
                <a:latin typeface="+mn-lt"/>
              </a:defRPr>
            </a:lvl1pPr>
            <a:lvl2pPr>
              <a:defRPr sz="1600">
                <a:latin typeface="+mn-lt"/>
              </a:defRPr>
            </a:lvl2pPr>
            <a:lvl3pPr>
              <a:defRPr sz="1600">
                <a:latin typeface="+mn-lt"/>
              </a:defRPr>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0" name="Text Placeholder 2"/>
          <p:cNvSpPr>
            <a:spLocks noGrp="1"/>
          </p:cNvSpPr>
          <p:nvPr>
            <p:ph type="body" idx="13"/>
          </p:nvPr>
        </p:nvSpPr>
        <p:spPr>
          <a:xfrm>
            <a:off x="4800600" y="1485365"/>
            <a:ext cx="4040188" cy="487362"/>
          </a:xfrm>
        </p:spPr>
        <p:txBody>
          <a:bodyPr anchor="b">
            <a:noAutofit/>
          </a:bodyPr>
          <a:lstStyle>
            <a:lvl1pPr marL="0" indent="0">
              <a:buNone/>
              <a:defRPr sz="16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9" name="Slide Number Placeholder 5"/>
          <p:cNvSpPr>
            <a:spLocks noGrp="1"/>
          </p:cNvSpPr>
          <p:nvPr>
            <p:ph type="sldNum" sz="quarter" idx="14"/>
          </p:nvPr>
        </p:nvSpPr>
        <p:spPr>
          <a:xfrm>
            <a:off x="8336917" y="76200"/>
            <a:ext cx="495766" cy="180918"/>
          </a:xfrm>
          <a:prstGeom prst="rect">
            <a:avLst/>
          </a:prstGeom>
        </p:spPr>
        <p:txBody>
          <a:bodyPr vert="horz" lIns="91440" tIns="45720" rIns="91440" bIns="45720" rtlCol="0" anchor="b"/>
          <a:lstStyle>
            <a:lvl1pPr algn="r">
              <a:defRPr sz="1000">
                <a:solidFill>
                  <a:schemeClr val="tx1">
                    <a:tint val="75000"/>
                  </a:schemeClr>
                </a:solidFill>
                <a:latin typeface="Helvetica LT Std" pitchFamily="34" charset="0"/>
              </a:defRPr>
            </a:lvl1pPr>
          </a:lstStyle>
          <a:p>
            <a:fld id="{49BD7E83-2C38-4E06-9310-D03C0AC1459F}" type="slidenum">
              <a:rPr lang="en-US" smtClean="0">
                <a:solidFill>
                  <a:prstClr val="black">
                    <a:tint val="75000"/>
                  </a:prstClr>
                </a:solidFill>
              </a:rPr>
              <a:pPr/>
              <a:t>‹#›</a:t>
            </a:fld>
            <a:endParaRPr lang="en-US" dirty="0">
              <a:solidFill>
                <a:prstClr val="black">
                  <a:tint val="75000"/>
                </a:prstClr>
              </a:solidFill>
            </a:endParaRPr>
          </a:p>
        </p:txBody>
      </p:sp>
      <p:sp>
        <p:nvSpPr>
          <p:cNvPr id="13" name="Title 1"/>
          <p:cNvSpPr>
            <a:spLocks noGrp="1"/>
          </p:cNvSpPr>
          <p:nvPr>
            <p:ph type="title"/>
          </p:nvPr>
        </p:nvSpPr>
        <p:spPr>
          <a:xfrm>
            <a:off x="609600" y="228600"/>
            <a:ext cx="8229600" cy="944562"/>
          </a:xfrm>
        </p:spPr>
        <p:txBody>
          <a:bodyPr/>
          <a:lstStyle/>
          <a:p>
            <a:r>
              <a:rPr lang="en-US"/>
              <a:t>Click to edit Master title style</a:t>
            </a:r>
            <a:endParaRPr lang="en-US" dirty="0"/>
          </a:p>
        </p:txBody>
      </p:sp>
    </p:spTree>
    <p:extLst>
      <p:ext uri="{BB962C8B-B14F-4D97-AF65-F5344CB8AC3E}">
        <p14:creationId xmlns:p14="http://schemas.microsoft.com/office/powerpoint/2010/main" val="1023916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944562"/>
          </a:xfrm>
        </p:spPr>
        <p:txBody>
          <a:bodyPr/>
          <a:lstStyle/>
          <a:p>
            <a:r>
              <a:rPr lang="en-US"/>
              <a:t>Click to edit Master title style</a:t>
            </a:r>
            <a:endParaRPr lang="en-US" dirty="0"/>
          </a:p>
        </p:txBody>
      </p:sp>
      <p:sp>
        <p:nvSpPr>
          <p:cNvPr id="5" name="Slide Number Placeholder 5"/>
          <p:cNvSpPr>
            <a:spLocks noGrp="1"/>
          </p:cNvSpPr>
          <p:nvPr>
            <p:ph type="sldNum" sz="quarter" idx="4"/>
          </p:nvPr>
        </p:nvSpPr>
        <p:spPr>
          <a:xfrm>
            <a:off x="8336917" y="76200"/>
            <a:ext cx="495766" cy="180918"/>
          </a:xfrm>
          <a:prstGeom prst="rect">
            <a:avLst/>
          </a:prstGeom>
        </p:spPr>
        <p:txBody>
          <a:bodyPr vert="horz" lIns="91440" tIns="45720" rIns="91440" bIns="45720" rtlCol="0" anchor="b"/>
          <a:lstStyle>
            <a:lvl1pPr algn="r">
              <a:defRPr sz="1000">
                <a:solidFill>
                  <a:schemeClr val="tx1">
                    <a:tint val="75000"/>
                  </a:schemeClr>
                </a:solidFill>
                <a:latin typeface="Helvetica LT Std" pitchFamily="34" charset="0"/>
              </a:defRPr>
            </a:lvl1pPr>
          </a:lstStyle>
          <a:p>
            <a:fld id="{C385EAEB-546A-4E88-B145-1FAD9C4081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18830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4"/>
          </p:nvPr>
        </p:nvSpPr>
        <p:spPr>
          <a:xfrm>
            <a:off x="8336917" y="76200"/>
            <a:ext cx="495766" cy="180918"/>
          </a:xfrm>
          <a:prstGeom prst="rect">
            <a:avLst/>
          </a:prstGeom>
        </p:spPr>
        <p:txBody>
          <a:bodyPr vert="horz" lIns="91440" tIns="45720" rIns="91440" bIns="45720" rtlCol="0" anchor="b"/>
          <a:lstStyle>
            <a:lvl1pPr algn="r">
              <a:defRPr sz="1000">
                <a:solidFill>
                  <a:schemeClr val="tx1">
                    <a:tint val="75000"/>
                  </a:schemeClr>
                </a:solidFill>
                <a:latin typeface="Helvetica LT Std" pitchFamily="34" charset="0"/>
              </a:defRPr>
            </a:lvl1pPr>
          </a:lstStyle>
          <a:p>
            <a:fld id="{6EC1F5EB-BA1D-4F22-94ED-B2480B2BF3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07145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3" name="Rectangle 12"/>
          <p:cNvSpPr/>
          <p:nvPr/>
        </p:nvSpPr>
        <p:spPr bwMode="auto">
          <a:xfrm>
            <a:off x="0" y="0"/>
            <a:ext cx="407324" cy="1288473"/>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4" name="Rectangle 13"/>
          <p:cNvSpPr/>
          <p:nvPr/>
        </p:nvSpPr>
        <p:spPr bwMode="auto">
          <a:xfrm>
            <a:off x="0" y="1446415"/>
            <a:ext cx="407324" cy="5411585"/>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srgbClr val="005F9E"/>
              </a:solidFill>
              <a:latin typeface="Arial" charset="0"/>
            </a:endParaRPr>
          </a:p>
        </p:txBody>
      </p:sp>
      <p:sp>
        <p:nvSpPr>
          <p:cNvPr id="12" name="Slide Number Placeholder 5"/>
          <p:cNvSpPr>
            <a:spLocks noGrp="1"/>
          </p:cNvSpPr>
          <p:nvPr>
            <p:ph type="sldNum" sz="quarter" idx="4"/>
          </p:nvPr>
        </p:nvSpPr>
        <p:spPr>
          <a:xfrm>
            <a:off x="8336917" y="76200"/>
            <a:ext cx="495766" cy="180918"/>
          </a:xfrm>
          <a:prstGeom prst="rect">
            <a:avLst/>
          </a:prstGeom>
        </p:spPr>
        <p:txBody>
          <a:bodyPr vert="horz" lIns="91440" tIns="45720" rIns="91440" bIns="45720" rtlCol="0" anchor="b"/>
          <a:lstStyle>
            <a:lvl1pPr algn="r">
              <a:defRPr sz="1000">
                <a:solidFill>
                  <a:schemeClr val="tx1">
                    <a:tint val="75000"/>
                  </a:schemeClr>
                </a:solidFill>
                <a:latin typeface="Helvetica LT Std" pitchFamily="34" charset="0"/>
              </a:defRPr>
            </a:lvl1pPr>
          </a:lstStyle>
          <a:p>
            <a:fld id="{6EEECFD7-6017-4380-ADE9-6F6301FD5311}" type="slidenum">
              <a:rPr lang="en-US" smtClean="0">
                <a:solidFill>
                  <a:prstClr val="black">
                    <a:tint val="75000"/>
                  </a:prstClr>
                </a:solidFill>
              </a:rPr>
              <a:pPr/>
              <a:t>‹#›</a:t>
            </a:fld>
            <a:endParaRPr lang="en-US" dirty="0">
              <a:solidFill>
                <a:prstClr val="black">
                  <a:tint val="75000"/>
                </a:prstClr>
              </a:solidFill>
            </a:endParaRPr>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5482" y="6540145"/>
            <a:ext cx="670505" cy="243820"/>
          </a:xfrm>
          <a:prstGeom prst="rect">
            <a:avLst/>
          </a:prstGeom>
        </p:spPr>
      </p:pic>
    </p:spTree>
    <p:extLst>
      <p:ext uri="{BB962C8B-B14F-4D97-AF65-F5344CB8AC3E}">
        <p14:creationId xmlns:p14="http://schemas.microsoft.com/office/powerpoint/2010/main" val="1087104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5216" y="274638"/>
            <a:ext cx="8166900" cy="868362"/>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577901" y="1447800"/>
            <a:ext cx="8174214" cy="46783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Rectangle 9"/>
          <p:cNvSpPr/>
          <p:nvPr/>
        </p:nvSpPr>
        <p:spPr bwMode="auto">
          <a:xfrm>
            <a:off x="0" y="1"/>
            <a:ext cx="407324" cy="1219200"/>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1" name="Rectangle 10"/>
          <p:cNvSpPr/>
          <p:nvPr/>
        </p:nvSpPr>
        <p:spPr bwMode="auto">
          <a:xfrm>
            <a:off x="0" y="1371601"/>
            <a:ext cx="407324" cy="54864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srgbClr val="005F9E"/>
              </a:solidFill>
              <a:latin typeface="Arial" charset="0"/>
            </a:endParaRPr>
          </a:p>
        </p:txBody>
      </p:sp>
      <p:sp>
        <p:nvSpPr>
          <p:cNvPr id="12" name="Slide Number Placeholder 5"/>
          <p:cNvSpPr>
            <a:spLocks noGrp="1"/>
          </p:cNvSpPr>
          <p:nvPr>
            <p:ph type="sldNum" sz="quarter" idx="4"/>
          </p:nvPr>
        </p:nvSpPr>
        <p:spPr>
          <a:xfrm>
            <a:off x="8457681" y="76200"/>
            <a:ext cx="495766" cy="180918"/>
          </a:xfrm>
          <a:prstGeom prst="rect">
            <a:avLst/>
          </a:prstGeom>
        </p:spPr>
        <p:txBody>
          <a:bodyPr vert="horz" lIns="91440" tIns="45720" rIns="91440" bIns="45720" rtlCol="0" anchor="b"/>
          <a:lstStyle>
            <a:lvl1pPr algn="r">
              <a:defRPr sz="1000">
                <a:solidFill>
                  <a:schemeClr val="tx1">
                    <a:tint val="75000"/>
                  </a:schemeClr>
                </a:solidFill>
                <a:latin typeface="Helvetica LT Std" pitchFamily="34" charset="0"/>
              </a:defRPr>
            </a:lvl1pPr>
          </a:lstStyle>
          <a:p>
            <a:pPr eaLnBrk="0" fontAlgn="base" hangingPunct="0">
              <a:lnSpc>
                <a:spcPts val="2500"/>
              </a:lnSpc>
              <a:spcBef>
                <a:spcPct val="0"/>
              </a:spcBef>
              <a:spcAft>
                <a:spcPts val="1000"/>
              </a:spcAft>
              <a:buClr>
                <a:srgbClr val="FDAA03"/>
              </a:buClr>
            </a:pPr>
            <a:fld id="{2C333527-BB03-47C3-B68C-229951B94A0F}" type="slidenum">
              <a:rPr lang="en-US" b="1" smtClean="0">
                <a:solidFill>
                  <a:prstClr val="black">
                    <a:tint val="75000"/>
                  </a:prstClr>
                </a:solidFill>
              </a:rPr>
              <a:pPr eaLnBrk="0" fontAlgn="base" hangingPunct="0">
                <a:lnSpc>
                  <a:spcPts val="2500"/>
                </a:lnSpc>
                <a:spcBef>
                  <a:spcPct val="0"/>
                </a:spcBef>
                <a:spcAft>
                  <a:spcPts val="1000"/>
                </a:spcAft>
                <a:buClr>
                  <a:srgbClr val="FDAA03"/>
                </a:buClr>
              </a:pPr>
              <a:t>‹#›</a:t>
            </a:fld>
            <a:endParaRPr lang="en-US" b="1" dirty="0">
              <a:solidFill>
                <a:prstClr val="black">
                  <a:tint val="75000"/>
                </a:prstClr>
              </a:solidFill>
            </a:endParaRPr>
          </a:p>
        </p:txBody>
      </p:sp>
      <p:cxnSp>
        <p:nvCxnSpPr>
          <p:cNvPr id="13" name="Straight Connector 12"/>
          <p:cNvCxnSpPr/>
          <p:nvPr/>
        </p:nvCxnSpPr>
        <p:spPr bwMode="auto">
          <a:xfrm>
            <a:off x="694944" y="1295400"/>
            <a:ext cx="808104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4" name="Rectangle 3"/>
          <p:cNvSpPr/>
          <p:nvPr userDrawn="1"/>
        </p:nvSpPr>
        <p:spPr>
          <a:xfrm>
            <a:off x="4923693" y="6278562"/>
            <a:ext cx="3616050" cy="461665"/>
          </a:xfrm>
          <a:prstGeom prst="rect">
            <a:avLst/>
          </a:prstGeom>
        </p:spPr>
        <p:txBody>
          <a:bodyPr wrap="square">
            <a:spAutoFit/>
          </a:bodyPr>
          <a:lstStyle/>
          <a:p>
            <a:pPr>
              <a:spcAft>
                <a:spcPts val="600"/>
              </a:spcAft>
            </a:pPr>
            <a:r>
              <a:rPr lang="en-US" sz="1000" b="0" kern="1200" dirty="0">
                <a:solidFill>
                  <a:schemeClr val="tx1"/>
                </a:solidFill>
                <a:effectLst/>
                <a:latin typeface="+mn-lt"/>
                <a:ea typeface="+mn-ea"/>
                <a:cs typeface="+mn-cs"/>
              </a:rPr>
              <a:t>©2016 The MITRE Corporation.</a:t>
            </a:r>
            <a:r>
              <a:rPr lang="en-US" sz="900" b="0" kern="1200" dirty="0">
                <a:solidFill>
                  <a:schemeClr val="tx1"/>
                </a:solidFill>
                <a:effectLst/>
                <a:latin typeface="+mn-lt"/>
                <a:ea typeface="+mn-ea"/>
                <a:cs typeface="+mn-cs"/>
              </a:rPr>
              <a:t> ALL RIGHTS RESERVED</a:t>
            </a:r>
          </a:p>
          <a:p>
            <a:pPr>
              <a:spcAft>
                <a:spcPts val="600"/>
              </a:spcAft>
            </a:pPr>
            <a:r>
              <a:rPr lang="en-US" sz="900" dirty="0">
                <a:effectLst/>
              </a:rPr>
              <a:t>Approved for Public Release; Distribution Unlimited (16-2633)</a:t>
            </a:r>
            <a:endParaRPr lang="en-US" sz="900" b="0" dirty="0">
              <a:ea typeface="Verdana" pitchFamily="34" charset="0"/>
              <a:cs typeface="Verdana" pitchFamily="34" charset="0"/>
            </a:endParaRPr>
          </a:p>
        </p:txBody>
      </p:sp>
    </p:spTree>
    <p:extLst>
      <p:ext uri="{BB962C8B-B14F-4D97-AF65-F5344CB8AC3E}">
        <p14:creationId xmlns:p14="http://schemas.microsoft.com/office/powerpoint/2010/main" val="4291469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dt="0"/>
  <p:txStyles>
    <p:titleStyle>
      <a:lvl1pPr algn="l" defTabSz="914400" rtl="0" eaLnBrk="1" latinLnBrk="0" hangingPunct="1">
        <a:lnSpc>
          <a:spcPts val="3200"/>
        </a:lnSpc>
        <a:spcBef>
          <a:spcPct val="0"/>
        </a:spcBef>
        <a:buNone/>
        <a:defRPr lang="en-US" sz="2800" b="1" kern="1200">
          <a:solidFill>
            <a:schemeClr val="tx2"/>
          </a:solidFill>
          <a:latin typeface="Helvetica LT Std" pitchFamily="34" charset="0"/>
          <a:ea typeface="Verdana" pitchFamily="34" charset="0"/>
          <a:cs typeface="Verdana" pitchFamily="34" charset="0"/>
        </a:defRPr>
      </a:lvl1pPr>
    </p:titleStyle>
    <p:body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sz="2000" b="1" kern="1200">
          <a:solidFill>
            <a:schemeClr val="tx1"/>
          </a:solidFill>
          <a:latin typeface="Helvetica LT Std" pitchFamily="34" charset="0"/>
          <a:ea typeface="+mn-ea"/>
          <a:cs typeface="Calibri"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sz="2000" kern="1200">
          <a:solidFill>
            <a:schemeClr val="tx1"/>
          </a:solidFill>
          <a:latin typeface="Helvetica LT Std" pitchFamily="34" charset="0"/>
          <a:ea typeface="+mn-ea"/>
          <a:cs typeface="Calibri"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sz="1800" kern="1200">
          <a:solidFill>
            <a:schemeClr val="tx1"/>
          </a:solidFill>
          <a:latin typeface="Helvetica LT Std" pitchFamily="34" charset="0"/>
          <a:ea typeface="+mn-ea"/>
          <a:cs typeface="Calibri"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rnie@mitr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29107" y="2568938"/>
            <a:ext cx="4719887" cy="3785563"/>
          </a:xfrm>
        </p:spPr>
        <p:txBody>
          <a:bodyPr>
            <a:normAutofit/>
          </a:bodyPr>
          <a:lstStyle/>
          <a:p>
            <a:r>
              <a:rPr lang="en-US" dirty="0"/>
              <a:t>Arnon Rosenthal</a:t>
            </a:r>
          </a:p>
          <a:p>
            <a:endParaRPr lang="en-US" dirty="0"/>
          </a:p>
          <a:p>
            <a:r>
              <a:rPr lang="en-US" dirty="0">
                <a:hlinkClick r:id="rId3"/>
              </a:rPr>
              <a:t>arnie@mitre.org</a:t>
            </a:r>
            <a:endParaRPr lang="en-US" dirty="0"/>
          </a:p>
          <a:p>
            <a:endParaRPr lang="en-US" dirty="0"/>
          </a:p>
          <a:p>
            <a:r>
              <a:rPr lang="en-US" dirty="0"/>
              <a:t>Cambridge Semantic Web Meetup</a:t>
            </a:r>
          </a:p>
          <a:p>
            <a:r>
              <a:rPr lang="en-US" dirty="0"/>
              <a:t>October, 2016</a:t>
            </a:r>
          </a:p>
        </p:txBody>
      </p:sp>
      <p:sp>
        <p:nvSpPr>
          <p:cNvPr id="3" name="Title 2"/>
          <p:cNvSpPr>
            <a:spLocks noGrp="1"/>
          </p:cNvSpPr>
          <p:nvPr>
            <p:ph type="ctrTitle" sz="quarter"/>
          </p:nvPr>
        </p:nvSpPr>
        <p:spPr/>
        <p:txBody>
          <a:bodyPr/>
          <a:lstStyle/>
          <a:p>
            <a:r>
              <a:rPr lang="en-US" dirty="0"/>
              <a:t>Data submission hubs – </a:t>
            </a:r>
            <a:br>
              <a:rPr lang="en-US" dirty="0"/>
            </a:br>
            <a:r>
              <a:rPr lang="en-US" dirty="0"/>
              <a:t>without a giant standard</a:t>
            </a:r>
          </a:p>
        </p:txBody>
      </p:sp>
      <p:sp>
        <p:nvSpPr>
          <p:cNvPr id="4" name="TextBox 3"/>
          <p:cNvSpPr txBox="1"/>
          <p:nvPr/>
        </p:nvSpPr>
        <p:spPr>
          <a:xfrm>
            <a:off x="614478" y="5523504"/>
            <a:ext cx="8274879" cy="830997"/>
          </a:xfrm>
          <a:prstGeom prst="rect">
            <a:avLst/>
          </a:prstGeom>
          <a:noFill/>
        </p:spPr>
        <p:txBody>
          <a:bodyPr wrap="square" rtlCol="0">
            <a:spAutoFit/>
          </a:bodyPr>
          <a:lstStyle/>
          <a:p>
            <a:pPr>
              <a:spcAft>
                <a:spcPts val="600"/>
              </a:spcAft>
            </a:pPr>
            <a:r>
              <a:rPr lang="en-US" sz="1600" dirty="0"/>
              <a:t>DISCLAIMER:  The author's affiliation with The MITRE Corporation is provided for identification purposes only, and is not intended to convey or imply MITRE's concurrence with, or support for, the positions, opinions or viewpoints expressed by the author. </a:t>
            </a:r>
            <a:endParaRPr lang="en-US" sz="1400" dirty="0">
              <a:ea typeface="Verdana" pitchFamily="34" charset="0"/>
              <a:cs typeface="Verdana" pitchFamily="34" charset="0"/>
            </a:endParaRPr>
          </a:p>
        </p:txBody>
      </p:sp>
    </p:spTree>
    <p:extLst>
      <p:ext uri="{BB962C8B-B14F-4D97-AF65-F5344CB8AC3E}">
        <p14:creationId xmlns:p14="http://schemas.microsoft.com/office/powerpoint/2010/main" val="502404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Create a decentralized set of small-domain vocabularies (mini-ontologies) and links among their terms</a:t>
            </a:r>
          </a:p>
          <a:p>
            <a:pPr lvl="1"/>
            <a:r>
              <a:rPr lang="en-US" dirty="0"/>
              <a:t>Right-sized -- manageable with local simplicity</a:t>
            </a:r>
          </a:p>
          <a:p>
            <a:pPr lvl="1"/>
            <a:r>
              <a:rPr lang="en-US" dirty="0"/>
              <a:t>Evolvable</a:t>
            </a:r>
          </a:p>
          <a:p>
            <a:pPr lvl="1"/>
            <a:r>
              <a:rPr lang="en-US" dirty="0"/>
              <a:t>Suited to each system  (e.g., choose your favorite </a:t>
            </a:r>
            <a:r>
              <a:rPr lang="en-US" i="1" dirty="0"/>
              <a:t>Place</a:t>
            </a:r>
            <a:r>
              <a:rPr lang="en-US" dirty="0"/>
              <a:t> domain)</a:t>
            </a:r>
          </a:p>
          <a:p>
            <a:r>
              <a:rPr lang="en-US" dirty="0"/>
              <a:t>Curators extend and link the vocabularies. The union is a (redundant) over-arching ontology</a:t>
            </a:r>
          </a:p>
          <a:p>
            <a:pPr lvl="1"/>
            <a:r>
              <a:rPr lang="en-US" dirty="0"/>
              <a:t>Can COTS or Protégé handle this? </a:t>
            </a:r>
          </a:p>
          <a:p>
            <a:pPr lvl="2"/>
            <a:r>
              <a:rPr lang="en-US" dirty="0"/>
              <a:t>Govt. agencies don’t want to develop and sustain their own tools</a:t>
            </a:r>
          </a:p>
          <a:p>
            <a:r>
              <a:rPr lang="en-US" dirty="0"/>
              <a:t>Reasoners generate the data mapping, as best they can</a:t>
            </a:r>
            <a:br>
              <a:rPr lang="en-US" dirty="0"/>
            </a:br>
            <a:endParaRPr lang="en-US" dirty="0"/>
          </a:p>
          <a:p>
            <a:r>
              <a:rPr lang="en-US" dirty="0"/>
              <a:t>To break the tool-adoption logjam, focus on organizations where integration is a </a:t>
            </a:r>
            <a:r>
              <a:rPr lang="en-US" i="1" dirty="0"/>
              <a:t>critical </a:t>
            </a:r>
            <a:r>
              <a:rPr lang="en-US" dirty="0"/>
              <a:t>pain point</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a:p>
            <a:endParaRPr lang="en-US" dirty="0"/>
          </a:p>
        </p:txBody>
      </p:sp>
      <p:sp>
        <p:nvSpPr>
          <p:cNvPr id="3" name="Slide Number Placeholder 2"/>
          <p:cNvSpPr>
            <a:spLocks noGrp="1"/>
          </p:cNvSpPr>
          <p:nvPr>
            <p:ph type="sldNum" sz="quarter" idx="4"/>
          </p:nvPr>
        </p:nvSpPr>
        <p:spPr/>
        <p:txBody>
          <a:bodyPr/>
          <a:lstStyle/>
          <a:p>
            <a:fld id="{CA538793-F95B-4CFC-9A87-DBAD57B24C1D}" type="slidenum">
              <a:rPr lang="en-US" smtClean="0">
                <a:solidFill>
                  <a:prstClr val="black">
                    <a:tint val="75000"/>
                  </a:prstClr>
                </a:solidFill>
              </a:rPr>
              <a:pPr/>
              <a:t>10</a:t>
            </a:fld>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How to do it?</a:t>
            </a:r>
          </a:p>
        </p:txBody>
      </p:sp>
    </p:spTree>
    <p:extLst>
      <p:ext uri="{BB962C8B-B14F-4D97-AF65-F5344CB8AC3E}">
        <p14:creationId xmlns:p14="http://schemas.microsoft.com/office/powerpoint/2010/main" val="2535070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8336917" y="148836"/>
            <a:ext cx="495766" cy="108281"/>
          </a:xfrm>
        </p:spPr>
        <p:txBody>
          <a:bodyPr/>
          <a:lstStyle/>
          <a:p>
            <a:r>
              <a:rPr lang="en-US" dirty="0">
                <a:solidFill>
                  <a:srgbClr val="C1CD23"/>
                </a:solidFill>
              </a:rPr>
              <a:t>|</a:t>
            </a:r>
            <a:r>
              <a:rPr lang="en-US" dirty="0"/>
              <a:t> </a:t>
            </a:r>
            <a:fld id="{295008BC-DA31-4D19-837B-EFA4386B05F5}" type="slidenum">
              <a:rPr lang="en-US" smtClean="0">
                <a:solidFill>
                  <a:schemeClr val="tx1">
                    <a:lumMod val="50000"/>
                    <a:lumOff val="50000"/>
                  </a:schemeClr>
                </a:solidFill>
              </a:rPr>
              <a:pPr/>
              <a:t>11</a:t>
            </a:fld>
            <a:r>
              <a:rPr lang="en-US" dirty="0"/>
              <a:t> </a:t>
            </a:r>
            <a:r>
              <a:rPr lang="en-US" dirty="0">
                <a:solidFill>
                  <a:srgbClr val="C1CD23"/>
                </a:solidFill>
              </a:rPr>
              <a:t>|</a:t>
            </a:r>
          </a:p>
        </p:txBody>
      </p:sp>
      <p:sp>
        <p:nvSpPr>
          <p:cNvPr id="7" name="TextBox 6"/>
          <p:cNvSpPr txBox="1"/>
          <p:nvPr/>
        </p:nvSpPr>
        <p:spPr>
          <a:xfrm>
            <a:off x="571919" y="1717485"/>
            <a:ext cx="1104481" cy="738664"/>
          </a:xfrm>
          <a:prstGeom prst="rect">
            <a:avLst/>
          </a:prstGeom>
          <a:noFill/>
        </p:spPr>
        <p:txBody>
          <a:bodyPr wrap="square" rtlCol="0">
            <a:spAutoFit/>
          </a:bodyPr>
          <a:lstStyle/>
          <a:p>
            <a:pPr>
              <a:spcAft>
                <a:spcPts val="600"/>
              </a:spcAft>
            </a:pPr>
            <a:r>
              <a:rPr lang="en-US" sz="1400" dirty="0">
                <a:ea typeface="Verdana" pitchFamily="34" charset="0"/>
                <a:cs typeface="Verdana" pitchFamily="34" charset="0"/>
              </a:rPr>
              <a:t>Data elements in Partner1</a:t>
            </a:r>
          </a:p>
        </p:txBody>
      </p:sp>
      <p:sp>
        <p:nvSpPr>
          <p:cNvPr id="15" name="TextBox 14"/>
          <p:cNvSpPr txBox="1"/>
          <p:nvPr/>
        </p:nvSpPr>
        <p:spPr>
          <a:xfrm>
            <a:off x="609600" y="4202468"/>
            <a:ext cx="1150537" cy="307777"/>
          </a:xfrm>
          <a:prstGeom prst="rect">
            <a:avLst/>
          </a:prstGeom>
          <a:noFill/>
        </p:spPr>
        <p:txBody>
          <a:bodyPr wrap="square" rtlCol="0">
            <a:spAutoFit/>
          </a:bodyPr>
          <a:lstStyle/>
          <a:p>
            <a:pPr>
              <a:spcAft>
                <a:spcPts val="600"/>
              </a:spcAft>
            </a:pPr>
            <a:r>
              <a:rPr lang="en-US" sz="1400" dirty="0">
                <a:ea typeface="Verdana" pitchFamily="34" charset="0"/>
                <a:cs typeface="Verdana" pitchFamily="34" charset="0"/>
              </a:rPr>
              <a:t>Partner2</a:t>
            </a:r>
          </a:p>
        </p:txBody>
      </p:sp>
      <p:sp>
        <p:nvSpPr>
          <p:cNvPr id="16" name="TextBox 15"/>
          <p:cNvSpPr txBox="1"/>
          <p:nvPr/>
        </p:nvSpPr>
        <p:spPr>
          <a:xfrm>
            <a:off x="7315201" y="1203653"/>
            <a:ext cx="1631808" cy="523220"/>
          </a:xfrm>
          <a:prstGeom prst="rect">
            <a:avLst/>
          </a:prstGeom>
          <a:noFill/>
        </p:spPr>
        <p:txBody>
          <a:bodyPr wrap="square" rtlCol="0">
            <a:spAutoFit/>
          </a:bodyPr>
          <a:lstStyle/>
          <a:p>
            <a:pPr>
              <a:spcAft>
                <a:spcPts val="600"/>
              </a:spcAft>
            </a:pPr>
            <a:r>
              <a:rPr lang="en-US" sz="1400" dirty="0">
                <a:ea typeface="Verdana" pitchFamily="34" charset="0"/>
                <a:cs typeface="Verdana" pitchFamily="34" charset="0"/>
              </a:rPr>
              <a:t>Data elements in System 3 (target)</a:t>
            </a:r>
          </a:p>
        </p:txBody>
      </p:sp>
      <p:sp>
        <p:nvSpPr>
          <p:cNvPr id="17" name="TextBox 16"/>
          <p:cNvSpPr txBox="1"/>
          <p:nvPr/>
        </p:nvSpPr>
        <p:spPr>
          <a:xfrm>
            <a:off x="2919046" y="1749572"/>
            <a:ext cx="1981200" cy="338554"/>
          </a:xfrm>
          <a:prstGeom prst="rect">
            <a:avLst/>
          </a:prstGeom>
          <a:solidFill>
            <a:schemeClr val="accent3">
              <a:lumMod val="40000"/>
              <a:lumOff val="60000"/>
            </a:schemeClr>
          </a:solidFill>
        </p:spPr>
        <p:txBody>
          <a:bodyPr wrap="square" rtlCol="0">
            <a:spAutoFit/>
          </a:bodyPr>
          <a:lstStyle/>
          <a:p>
            <a:pPr>
              <a:spcAft>
                <a:spcPts val="600"/>
              </a:spcAft>
            </a:pPr>
            <a:r>
              <a:rPr lang="en-US" sz="1600" b="1" dirty="0">
                <a:ea typeface="Verdana" pitchFamily="34" charset="0"/>
                <a:cs typeface="Verdana" pitchFamily="34" charset="0"/>
              </a:rPr>
              <a:t>Transport vocab B</a:t>
            </a:r>
          </a:p>
        </p:txBody>
      </p:sp>
      <p:sp>
        <p:nvSpPr>
          <p:cNvPr id="18" name="TextBox 17"/>
          <p:cNvSpPr txBox="1"/>
          <p:nvPr/>
        </p:nvSpPr>
        <p:spPr>
          <a:xfrm>
            <a:off x="3197232" y="3058519"/>
            <a:ext cx="1981200" cy="338554"/>
          </a:xfrm>
          <a:prstGeom prst="rect">
            <a:avLst/>
          </a:prstGeom>
          <a:solidFill>
            <a:schemeClr val="accent3">
              <a:lumMod val="40000"/>
              <a:lumOff val="60000"/>
            </a:schemeClr>
          </a:solidFill>
        </p:spPr>
        <p:txBody>
          <a:bodyPr wrap="square" rtlCol="0">
            <a:spAutoFit/>
          </a:bodyPr>
          <a:lstStyle/>
          <a:p>
            <a:pPr>
              <a:spcAft>
                <a:spcPts val="600"/>
              </a:spcAft>
            </a:pPr>
            <a:r>
              <a:rPr lang="en-US" sz="1600" b="1" dirty="0">
                <a:ea typeface="Verdana" pitchFamily="34" charset="0"/>
                <a:cs typeface="Verdana" pitchFamily="34" charset="0"/>
              </a:rPr>
              <a:t>Payment vocab B</a:t>
            </a:r>
          </a:p>
        </p:txBody>
      </p:sp>
      <p:grpSp>
        <p:nvGrpSpPr>
          <p:cNvPr id="56" name="Group 55"/>
          <p:cNvGrpSpPr/>
          <p:nvPr/>
        </p:nvGrpSpPr>
        <p:grpSpPr>
          <a:xfrm>
            <a:off x="2655342" y="4268893"/>
            <a:ext cx="2182249" cy="1999176"/>
            <a:chOff x="2721806" y="3943774"/>
            <a:chExt cx="2182249" cy="1999176"/>
          </a:xfrm>
        </p:grpSpPr>
        <p:sp>
          <p:nvSpPr>
            <p:cNvPr id="19" name="TextBox 18"/>
            <p:cNvSpPr txBox="1"/>
            <p:nvPr/>
          </p:nvSpPr>
          <p:spPr>
            <a:xfrm>
              <a:off x="2879982" y="5604396"/>
              <a:ext cx="2024073" cy="338554"/>
            </a:xfrm>
            <a:prstGeom prst="rect">
              <a:avLst/>
            </a:prstGeom>
            <a:solidFill>
              <a:schemeClr val="accent3">
                <a:lumMod val="40000"/>
                <a:lumOff val="60000"/>
              </a:schemeClr>
            </a:solidFill>
          </p:spPr>
          <p:txBody>
            <a:bodyPr wrap="square" rtlCol="0">
              <a:spAutoFit/>
            </a:bodyPr>
            <a:lstStyle/>
            <a:p>
              <a:pPr>
                <a:spcAft>
                  <a:spcPts val="600"/>
                </a:spcAft>
              </a:pPr>
              <a:r>
                <a:rPr lang="en-US" sz="1600" b="1" dirty="0">
                  <a:ea typeface="Verdana" pitchFamily="34" charset="0"/>
                  <a:cs typeface="Verdana" pitchFamily="34" charset="0"/>
                </a:rPr>
                <a:t>Transport vocab C</a:t>
              </a:r>
            </a:p>
          </p:txBody>
        </p:sp>
        <p:sp>
          <p:nvSpPr>
            <p:cNvPr id="21" name="TextBox 20"/>
            <p:cNvSpPr txBox="1"/>
            <p:nvPr/>
          </p:nvSpPr>
          <p:spPr>
            <a:xfrm>
              <a:off x="2721806" y="3943774"/>
              <a:ext cx="1981200" cy="338554"/>
            </a:xfrm>
            <a:prstGeom prst="rect">
              <a:avLst/>
            </a:prstGeom>
            <a:solidFill>
              <a:schemeClr val="accent3">
                <a:lumMod val="40000"/>
                <a:lumOff val="60000"/>
              </a:schemeClr>
            </a:solidFill>
          </p:spPr>
          <p:txBody>
            <a:bodyPr wrap="square" rtlCol="0">
              <a:spAutoFit/>
            </a:bodyPr>
            <a:lstStyle/>
            <a:p>
              <a:pPr>
                <a:spcAft>
                  <a:spcPts val="600"/>
                </a:spcAft>
              </a:pPr>
              <a:r>
                <a:rPr lang="en-US" sz="1600" b="1" dirty="0">
                  <a:ea typeface="Verdana" pitchFamily="34" charset="0"/>
                  <a:cs typeface="Verdana" pitchFamily="34" charset="0"/>
                </a:rPr>
                <a:t>Locn vocab C</a:t>
              </a:r>
            </a:p>
          </p:txBody>
        </p:sp>
      </p:grpSp>
      <p:grpSp>
        <p:nvGrpSpPr>
          <p:cNvPr id="41" name="Group 40"/>
          <p:cNvGrpSpPr/>
          <p:nvPr/>
        </p:nvGrpSpPr>
        <p:grpSpPr>
          <a:xfrm>
            <a:off x="1903740" y="1582669"/>
            <a:ext cx="159522" cy="1902937"/>
            <a:chOff x="1903740" y="1582669"/>
            <a:chExt cx="159522" cy="1902937"/>
          </a:xfrm>
        </p:grpSpPr>
        <p:sp>
          <p:nvSpPr>
            <p:cNvPr id="8" name="Oval 7"/>
            <p:cNvSpPr/>
            <p:nvPr/>
          </p:nvSpPr>
          <p:spPr>
            <a:xfrm>
              <a:off x="1903745" y="1582669"/>
              <a:ext cx="159517" cy="250687"/>
            </a:xfrm>
            <a:prstGeom prst="ellipse">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2" name="Oval 21"/>
            <p:cNvSpPr/>
            <p:nvPr/>
          </p:nvSpPr>
          <p:spPr>
            <a:xfrm>
              <a:off x="1903744" y="1913119"/>
              <a:ext cx="159517" cy="250687"/>
            </a:xfrm>
            <a:prstGeom prst="ellipse">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3" name="Oval 22"/>
            <p:cNvSpPr/>
            <p:nvPr/>
          </p:nvSpPr>
          <p:spPr>
            <a:xfrm>
              <a:off x="1903743" y="2243569"/>
              <a:ext cx="159517" cy="250687"/>
            </a:xfrm>
            <a:prstGeom prst="ellipse">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Oval 23"/>
            <p:cNvSpPr/>
            <p:nvPr/>
          </p:nvSpPr>
          <p:spPr>
            <a:xfrm>
              <a:off x="1903742" y="2574019"/>
              <a:ext cx="159517" cy="250687"/>
            </a:xfrm>
            <a:prstGeom prst="ellipse">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Oval 24"/>
            <p:cNvSpPr/>
            <p:nvPr/>
          </p:nvSpPr>
          <p:spPr>
            <a:xfrm>
              <a:off x="1903741" y="2904469"/>
              <a:ext cx="159517" cy="250687"/>
            </a:xfrm>
            <a:prstGeom prst="ellipse">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6" name="Oval 25"/>
            <p:cNvSpPr/>
            <p:nvPr/>
          </p:nvSpPr>
          <p:spPr>
            <a:xfrm>
              <a:off x="1903740" y="3234919"/>
              <a:ext cx="159517" cy="250687"/>
            </a:xfrm>
            <a:prstGeom prst="ellipse">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cxnSp>
        <p:nvCxnSpPr>
          <p:cNvPr id="32" name="Straight Arrow Connector 31"/>
          <p:cNvCxnSpPr/>
          <p:nvPr/>
        </p:nvCxnSpPr>
        <p:spPr>
          <a:xfrm>
            <a:off x="2041103" y="1707771"/>
            <a:ext cx="1026185" cy="6377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2049324" y="2368913"/>
            <a:ext cx="1627012" cy="45170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2059344" y="2688894"/>
            <a:ext cx="1030103" cy="28694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3089447" y="2193684"/>
            <a:ext cx="1114322" cy="304078"/>
          </a:xfrm>
          <a:prstGeom prst="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Carrier1</a:t>
            </a:r>
          </a:p>
        </p:txBody>
      </p:sp>
      <p:sp>
        <p:nvSpPr>
          <p:cNvPr id="28" name="Rectangle 27"/>
          <p:cNvSpPr/>
          <p:nvPr/>
        </p:nvSpPr>
        <p:spPr>
          <a:xfrm>
            <a:off x="4897976" y="3440709"/>
            <a:ext cx="770018" cy="165620"/>
          </a:xfrm>
          <a:prstGeom prst="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Rail</a:t>
            </a:r>
            <a:endParaRPr lang="en-US" dirty="0">
              <a:solidFill>
                <a:schemeClr val="tx1"/>
              </a:solidFill>
            </a:endParaRPr>
          </a:p>
        </p:txBody>
      </p:sp>
      <p:sp>
        <p:nvSpPr>
          <p:cNvPr id="30" name="Rectangle 29"/>
          <p:cNvSpPr/>
          <p:nvPr/>
        </p:nvSpPr>
        <p:spPr>
          <a:xfrm>
            <a:off x="3155981" y="2820614"/>
            <a:ext cx="1068581" cy="180961"/>
          </a:xfrm>
          <a:prstGeom prst="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Commercial air</a:t>
            </a:r>
            <a:endParaRPr lang="en-US" sz="1100" dirty="0">
              <a:solidFill>
                <a:schemeClr val="tx1"/>
              </a:solidFill>
            </a:endParaRPr>
          </a:p>
        </p:txBody>
      </p:sp>
      <p:cxnSp>
        <p:nvCxnSpPr>
          <p:cNvPr id="38" name="Straight Arrow Connector 37"/>
          <p:cNvCxnSpPr/>
          <p:nvPr/>
        </p:nvCxnSpPr>
        <p:spPr>
          <a:xfrm flipH="1" flipV="1">
            <a:off x="3740533" y="2508436"/>
            <a:ext cx="1636377" cy="942947"/>
          </a:xfrm>
          <a:prstGeom prst="straightConnector1">
            <a:avLst/>
          </a:prstGeom>
          <a:ln w="38100">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grpSp>
        <p:nvGrpSpPr>
          <p:cNvPr id="42" name="Group 41"/>
          <p:cNvGrpSpPr/>
          <p:nvPr/>
        </p:nvGrpSpPr>
        <p:grpSpPr>
          <a:xfrm>
            <a:off x="8246053" y="1833356"/>
            <a:ext cx="159522" cy="1902937"/>
            <a:chOff x="1903740" y="1582669"/>
            <a:chExt cx="159522" cy="1902937"/>
          </a:xfrm>
        </p:grpSpPr>
        <p:sp>
          <p:nvSpPr>
            <p:cNvPr id="43" name="Oval 42"/>
            <p:cNvSpPr/>
            <p:nvPr/>
          </p:nvSpPr>
          <p:spPr>
            <a:xfrm>
              <a:off x="1903745" y="1582669"/>
              <a:ext cx="159517" cy="250687"/>
            </a:xfrm>
            <a:prstGeom prst="ellipse">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4" name="Oval 43"/>
            <p:cNvSpPr/>
            <p:nvPr/>
          </p:nvSpPr>
          <p:spPr>
            <a:xfrm>
              <a:off x="1903744" y="1913119"/>
              <a:ext cx="159517" cy="250687"/>
            </a:xfrm>
            <a:prstGeom prst="ellipse">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5" name="Oval 44"/>
            <p:cNvSpPr/>
            <p:nvPr/>
          </p:nvSpPr>
          <p:spPr>
            <a:xfrm>
              <a:off x="1903743" y="2243569"/>
              <a:ext cx="159517" cy="250687"/>
            </a:xfrm>
            <a:prstGeom prst="ellipse">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6" name="Oval 45"/>
            <p:cNvSpPr/>
            <p:nvPr/>
          </p:nvSpPr>
          <p:spPr>
            <a:xfrm>
              <a:off x="1903742" y="2574019"/>
              <a:ext cx="159517" cy="250687"/>
            </a:xfrm>
            <a:prstGeom prst="ellipse">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7" name="Oval 46"/>
            <p:cNvSpPr/>
            <p:nvPr/>
          </p:nvSpPr>
          <p:spPr>
            <a:xfrm>
              <a:off x="1903741" y="2904469"/>
              <a:ext cx="159517" cy="250687"/>
            </a:xfrm>
            <a:prstGeom prst="ellipse">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8" name="Oval 47"/>
            <p:cNvSpPr/>
            <p:nvPr/>
          </p:nvSpPr>
          <p:spPr>
            <a:xfrm>
              <a:off x="1903740" y="3234919"/>
              <a:ext cx="159517" cy="250687"/>
            </a:xfrm>
            <a:prstGeom prst="ellipse">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49" name="Group 48"/>
          <p:cNvGrpSpPr/>
          <p:nvPr/>
        </p:nvGrpSpPr>
        <p:grpSpPr>
          <a:xfrm>
            <a:off x="8257156" y="3913395"/>
            <a:ext cx="159522" cy="1902937"/>
            <a:chOff x="1903740" y="1582669"/>
            <a:chExt cx="159522" cy="1902937"/>
          </a:xfrm>
        </p:grpSpPr>
        <p:sp>
          <p:nvSpPr>
            <p:cNvPr id="50" name="Oval 49"/>
            <p:cNvSpPr/>
            <p:nvPr/>
          </p:nvSpPr>
          <p:spPr>
            <a:xfrm>
              <a:off x="1903745" y="1582669"/>
              <a:ext cx="159517" cy="250687"/>
            </a:xfrm>
            <a:prstGeom prst="ellipse">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1" name="Oval 50"/>
            <p:cNvSpPr/>
            <p:nvPr/>
          </p:nvSpPr>
          <p:spPr>
            <a:xfrm>
              <a:off x="1903744" y="1913119"/>
              <a:ext cx="159517" cy="250687"/>
            </a:xfrm>
            <a:prstGeom prst="ellipse">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2" name="Oval 51"/>
            <p:cNvSpPr/>
            <p:nvPr/>
          </p:nvSpPr>
          <p:spPr>
            <a:xfrm>
              <a:off x="1903743" y="2243569"/>
              <a:ext cx="159517" cy="250687"/>
            </a:xfrm>
            <a:prstGeom prst="ellipse">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3" name="Oval 52"/>
            <p:cNvSpPr/>
            <p:nvPr/>
          </p:nvSpPr>
          <p:spPr>
            <a:xfrm>
              <a:off x="1903742" y="2574019"/>
              <a:ext cx="159517" cy="250687"/>
            </a:xfrm>
            <a:prstGeom prst="ellipse">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4" name="Oval 53"/>
            <p:cNvSpPr/>
            <p:nvPr/>
          </p:nvSpPr>
          <p:spPr>
            <a:xfrm>
              <a:off x="1903741" y="2904469"/>
              <a:ext cx="159517" cy="250687"/>
            </a:xfrm>
            <a:prstGeom prst="ellipse">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5" name="Oval 54"/>
            <p:cNvSpPr/>
            <p:nvPr/>
          </p:nvSpPr>
          <p:spPr>
            <a:xfrm>
              <a:off x="1903740" y="3234919"/>
              <a:ext cx="159517" cy="250687"/>
            </a:xfrm>
            <a:prstGeom prst="ellipse">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57" name="TextBox 56"/>
          <p:cNvSpPr txBox="1"/>
          <p:nvPr/>
        </p:nvSpPr>
        <p:spPr>
          <a:xfrm>
            <a:off x="6158304" y="3574841"/>
            <a:ext cx="1936272" cy="338554"/>
          </a:xfrm>
          <a:prstGeom prst="rect">
            <a:avLst/>
          </a:prstGeom>
          <a:solidFill>
            <a:schemeClr val="accent3">
              <a:lumMod val="40000"/>
              <a:lumOff val="60000"/>
            </a:schemeClr>
          </a:solidFill>
        </p:spPr>
        <p:txBody>
          <a:bodyPr wrap="square" rtlCol="0">
            <a:spAutoFit/>
          </a:bodyPr>
          <a:lstStyle/>
          <a:p>
            <a:pPr>
              <a:spcAft>
                <a:spcPts val="600"/>
              </a:spcAft>
            </a:pPr>
            <a:r>
              <a:rPr lang="en-US" sz="1600" b="1" dirty="0">
                <a:ea typeface="Verdana" pitchFamily="34" charset="0"/>
                <a:cs typeface="Verdana" pitchFamily="34" charset="0"/>
              </a:rPr>
              <a:t>Payment Vocab A</a:t>
            </a:r>
          </a:p>
        </p:txBody>
      </p:sp>
      <p:sp>
        <p:nvSpPr>
          <p:cNvPr id="59" name="TextBox 58"/>
          <p:cNvSpPr txBox="1"/>
          <p:nvPr/>
        </p:nvSpPr>
        <p:spPr>
          <a:xfrm>
            <a:off x="6279705" y="1768933"/>
            <a:ext cx="1981200" cy="338554"/>
          </a:xfrm>
          <a:prstGeom prst="rect">
            <a:avLst/>
          </a:prstGeom>
          <a:solidFill>
            <a:schemeClr val="accent3">
              <a:lumMod val="40000"/>
              <a:lumOff val="60000"/>
            </a:schemeClr>
          </a:solidFill>
        </p:spPr>
        <p:txBody>
          <a:bodyPr wrap="square" rtlCol="0">
            <a:spAutoFit/>
          </a:bodyPr>
          <a:lstStyle/>
          <a:p>
            <a:pPr>
              <a:spcAft>
                <a:spcPts val="600"/>
              </a:spcAft>
            </a:pPr>
            <a:r>
              <a:rPr lang="en-US" sz="1600" b="1" dirty="0">
                <a:ea typeface="Verdana" pitchFamily="34" charset="0"/>
                <a:cs typeface="Verdana" pitchFamily="34" charset="0"/>
              </a:rPr>
              <a:t>Transport vocab A</a:t>
            </a:r>
          </a:p>
        </p:txBody>
      </p:sp>
      <p:grpSp>
        <p:nvGrpSpPr>
          <p:cNvPr id="65" name="Group 64"/>
          <p:cNvGrpSpPr/>
          <p:nvPr/>
        </p:nvGrpSpPr>
        <p:grpSpPr>
          <a:xfrm>
            <a:off x="2822110" y="3429248"/>
            <a:ext cx="1724444" cy="728488"/>
            <a:chOff x="2900310" y="2163776"/>
            <a:chExt cx="1724444" cy="728488"/>
          </a:xfrm>
        </p:grpSpPr>
        <p:sp>
          <p:nvSpPr>
            <p:cNvPr id="66" name="Rectangle 65"/>
            <p:cNvSpPr/>
            <p:nvPr/>
          </p:nvSpPr>
          <p:spPr>
            <a:xfrm>
              <a:off x="3142706" y="2163776"/>
              <a:ext cx="1238900" cy="304078"/>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Payment1</a:t>
              </a:r>
              <a:endParaRPr lang="en-US" dirty="0">
                <a:solidFill>
                  <a:schemeClr val="tx1"/>
                </a:solidFill>
              </a:endParaRPr>
            </a:p>
          </p:txBody>
        </p:sp>
        <p:sp>
          <p:nvSpPr>
            <p:cNvPr id="67" name="Rectangle 66"/>
            <p:cNvSpPr/>
            <p:nvPr/>
          </p:nvSpPr>
          <p:spPr>
            <a:xfrm>
              <a:off x="2900310" y="2590985"/>
              <a:ext cx="882394" cy="284487"/>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Loan1</a:t>
              </a:r>
              <a:endParaRPr lang="en-US" dirty="0">
                <a:solidFill>
                  <a:schemeClr val="tx1"/>
                </a:solidFill>
              </a:endParaRPr>
            </a:p>
          </p:txBody>
        </p:sp>
        <p:sp>
          <p:nvSpPr>
            <p:cNvPr id="68" name="Rectangle 67"/>
            <p:cNvSpPr/>
            <p:nvPr/>
          </p:nvSpPr>
          <p:spPr>
            <a:xfrm>
              <a:off x="3909646" y="2616430"/>
              <a:ext cx="715108" cy="275834"/>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Cash</a:t>
              </a:r>
              <a:endParaRPr lang="en-US" dirty="0">
                <a:solidFill>
                  <a:schemeClr val="tx1"/>
                </a:solidFill>
              </a:endParaRPr>
            </a:p>
          </p:txBody>
        </p:sp>
        <p:cxnSp>
          <p:nvCxnSpPr>
            <p:cNvPr id="69" name="Straight Arrow Connector 68"/>
            <p:cNvCxnSpPr>
              <a:stCxn id="67" idx="0"/>
              <a:endCxn id="66" idx="2"/>
            </p:cNvCxnSpPr>
            <p:nvPr/>
          </p:nvCxnSpPr>
          <p:spPr>
            <a:xfrm flipV="1">
              <a:off x="3341507" y="2467854"/>
              <a:ext cx="420649" cy="123131"/>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H="1" flipV="1">
              <a:off x="4009292" y="2494256"/>
              <a:ext cx="235552" cy="797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86" name="Straight Arrow Connector 85"/>
          <p:cNvCxnSpPr>
            <a:stCxn id="26" idx="6"/>
            <a:endCxn id="67" idx="1"/>
          </p:cNvCxnSpPr>
          <p:nvPr/>
        </p:nvCxnSpPr>
        <p:spPr>
          <a:xfrm>
            <a:off x="2063257" y="3360263"/>
            <a:ext cx="758853" cy="6384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25" idx="6"/>
            <a:endCxn id="66" idx="1"/>
          </p:cNvCxnSpPr>
          <p:nvPr/>
        </p:nvCxnSpPr>
        <p:spPr>
          <a:xfrm>
            <a:off x="2063258" y="3029813"/>
            <a:ext cx="1001248" cy="55147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0" name="Rectangle 89"/>
          <p:cNvSpPr/>
          <p:nvPr/>
        </p:nvSpPr>
        <p:spPr>
          <a:xfrm>
            <a:off x="2708910" y="4930831"/>
            <a:ext cx="710504" cy="330743"/>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Point</a:t>
            </a:r>
          </a:p>
        </p:txBody>
      </p:sp>
      <p:sp>
        <p:nvSpPr>
          <p:cNvPr id="91" name="Rectangle 90"/>
          <p:cNvSpPr/>
          <p:nvPr/>
        </p:nvSpPr>
        <p:spPr>
          <a:xfrm>
            <a:off x="3848517" y="4971362"/>
            <a:ext cx="710504" cy="330743"/>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Area</a:t>
            </a:r>
            <a:endParaRPr lang="en-US" sz="1600" dirty="0">
              <a:solidFill>
                <a:schemeClr val="tx1"/>
              </a:solidFill>
            </a:endParaRPr>
          </a:p>
        </p:txBody>
      </p:sp>
      <p:sp>
        <p:nvSpPr>
          <p:cNvPr id="92" name="Rectangle 91"/>
          <p:cNvSpPr/>
          <p:nvPr/>
        </p:nvSpPr>
        <p:spPr>
          <a:xfrm>
            <a:off x="3263159" y="4543144"/>
            <a:ext cx="710504" cy="330743"/>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Place</a:t>
            </a:r>
          </a:p>
        </p:txBody>
      </p:sp>
      <p:sp>
        <p:nvSpPr>
          <p:cNvPr id="93" name="Rectangle 92"/>
          <p:cNvSpPr/>
          <p:nvPr/>
        </p:nvSpPr>
        <p:spPr>
          <a:xfrm>
            <a:off x="4060519" y="5593262"/>
            <a:ext cx="1117913" cy="263079"/>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Rectangle</a:t>
            </a:r>
          </a:p>
        </p:txBody>
      </p:sp>
      <p:grpSp>
        <p:nvGrpSpPr>
          <p:cNvPr id="94" name="Group 93"/>
          <p:cNvGrpSpPr/>
          <p:nvPr/>
        </p:nvGrpSpPr>
        <p:grpSpPr>
          <a:xfrm>
            <a:off x="5969470" y="2482679"/>
            <a:ext cx="2040882" cy="733829"/>
            <a:chOff x="2851075" y="2224332"/>
            <a:chExt cx="2040882" cy="733829"/>
          </a:xfrm>
        </p:grpSpPr>
        <p:sp>
          <p:nvSpPr>
            <p:cNvPr id="96" name="Rectangle 95"/>
            <p:cNvSpPr/>
            <p:nvPr/>
          </p:nvSpPr>
          <p:spPr>
            <a:xfrm>
              <a:off x="2851075" y="2609595"/>
              <a:ext cx="885622" cy="187557"/>
            </a:xfrm>
            <a:prstGeom prst="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Air</a:t>
              </a:r>
              <a:endParaRPr lang="en-US" dirty="0">
                <a:solidFill>
                  <a:schemeClr val="tx1"/>
                </a:solidFill>
              </a:endParaRPr>
            </a:p>
          </p:txBody>
        </p:sp>
        <p:sp>
          <p:nvSpPr>
            <p:cNvPr id="97" name="Rectangle 96"/>
            <p:cNvSpPr/>
            <p:nvPr/>
          </p:nvSpPr>
          <p:spPr>
            <a:xfrm>
              <a:off x="3916759" y="2645263"/>
              <a:ext cx="975198" cy="312898"/>
            </a:xfrm>
            <a:prstGeom prst="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Ground</a:t>
              </a:r>
              <a:endParaRPr lang="en-US" dirty="0">
                <a:solidFill>
                  <a:schemeClr val="tx1"/>
                </a:solidFill>
              </a:endParaRPr>
            </a:p>
          </p:txBody>
        </p:sp>
        <p:cxnSp>
          <p:nvCxnSpPr>
            <p:cNvPr id="98" name="Straight Arrow Connector 97"/>
            <p:cNvCxnSpPr>
              <a:stCxn id="96" idx="0"/>
              <a:endCxn id="161" idx="2"/>
            </p:cNvCxnSpPr>
            <p:nvPr/>
          </p:nvCxnSpPr>
          <p:spPr>
            <a:xfrm flipV="1">
              <a:off x="3293886" y="2224332"/>
              <a:ext cx="410027" cy="385263"/>
            </a:xfrm>
            <a:prstGeom prst="straightConnector1">
              <a:avLst/>
            </a:prstGeom>
            <a:ln w="127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endCxn id="161" idx="2"/>
            </p:cNvCxnSpPr>
            <p:nvPr/>
          </p:nvCxnSpPr>
          <p:spPr>
            <a:xfrm flipH="1" flipV="1">
              <a:off x="3703913" y="2224332"/>
              <a:ext cx="540931" cy="349688"/>
            </a:xfrm>
            <a:prstGeom prst="straightConnector1">
              <a:avLst/>
            </a:prstGeom>
            <a:ln w="12700">
              <a:solidFill>
                <a:srgbClr val="7030A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09" name="Group 108"/>
          <p:cNvGrpSpPr/>
          <p:nvPr/>
        </p:nvGrpSpPr>
        <p:grpSpPr>
          <a:xfrm>
            <a:off x="1832941" y="4155110"/>
            <a:ext cx="159522" cy="1902937"/>
            <a:chOff x="1903740" y="1582669"/>
            <a:chExt cx="159522" cy="1902937"/>
          </a:xfrm>
        </p:grpSpPr>
        <p:sp>
          <p:nvSpPr>
            <p:cNvPr id="110" name="Oval 109"/>
            <p:cNvSpPr/>
            <p:nvPr/>
          </p:nvSpPr>
          <p:spPr>
            <a:xfrm>
              <a:off x="1903745" y="1582669"/>
              <a:ext cx="159517" cy="250687"/>
            </a:xfrm>
            <a:prstGeom prst="ellipse">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1" name="Oval 110"/>
            <p:cNvSpPr/>
            <p:nvPr/>
          </p:nvSpPr>
          <p:spPr>
            <a:xfrm>
              <a:off x="1903744" y="1913119"/>
              <a:ext cx="159517" cy="250687"/>
            </a:xfrm>
            <a:prstGeom prst="ellipse">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2" name="Oval 111"/>
            <p:cNvSpPr/>
            <p:nvPr/>
          </p:nvSpPr>
          <p:spPr>
            <a:xfrm>
              <a:off x="1903743" y="2243569"/>
              <a:ext cx="159517" cy="250687"/>
            </a:xfrm>
            <a:prstGeom prst="ellipse">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3" name="Oval 112"/>
            <p:cNvSpPr/>
            <p:nvPr/>
          </p:nvSpPr>
          <p:spPr>
            <a:xfrm>
              <a:off x="1903742" y="2574019"/>
              <a:ext cx="159517" cy="250687"/>
            </a:xfrm>
            <a:prstGeom prst="ellipse">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4" name="Oval 113"/>
            <p:cNvSpPr/>
            <p:nvPr/>
          </p:nvSpPr>
          <p:spPr>
            <a:xfrm>
              <a:off x="1903741" y="2904469"/>
              <a:ext cx="159517" cy="250687"/>
            </a:xfrm>
            <a:prstGeom prst="ellipse">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5" name="Oval 114"/>
            <p:cNvSpPr/>
            <p:nvPr/>
          </p:nvSpPr>
          <p:spPr>
            <a:xfrm>
              <a:off x="1903740" y="3234919"/>
              <a:ext cx="159517" cy="250687"/>
            </a:xfrm>
            <a:prstGeom prst="ellipse">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cxnSp>
        <p:nvCxnSpPr>
          <p:cNvPr id="117" name="Straight Arrow Connector 116"/>
          <p:cNvCxnSpPr>
            <a:stCxn id="110" idx="6"/>
            <a:endCxn id="27" idx="1"/>
          </p:cNvCxnSpPr>
          <p:nvPr/>
        </p:nvCxnSpPr>
        <p:spPr>
          <a:xfrm flipV="1">
            <a:off x="1992463" y="2345723"/>
            <a:ext cx="1096984" cy="193473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a:stCxn id="111" idx="6"/>
            <a:endCxn id="30" idx="1"/>
          </p:cNvCxnSpPr>
          <p:nvPr/>
        </p:nvCxnSpPr>
        <p:spPr>
          <a:xfrm flipV="1">
            <a:off x="1992462" y="2911095"/>
            <a:ext cx="1163519" cy="169980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p:nvPr/>
        </p:nvCxnSpPr>
        <p:spPr>
          <a:xfrm>
            <a:off x="1932771" y="2067546"/>
            <a:ext cx="1053159" cy="3045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p:nvPr/>
        </p:nvCxnSpPr>
        <p:spPr>
          <a:xfrm flipV="1">
            <a:off x="4161943" y="2295241"/>
            <a:ext cx="2078311" cy="68004"/>
          </a:xfrm>
          <a:prstGeom prst="straightConnector1">
            <a:avLst/>
          </a:prstGeom>
          <a:ln w="38100">
            <a:solidFill>
              <a:srgbClr val="7030A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1" name="Rectangle 160"/>
          <p:cNvSpPr/>
          <p:nvPr/>
        </p:nvSpPr>
        <p:spPr>
          <a:xfrm>
            <a:off x="6265147" y="2178601"/>
            <a:ext cx="1114322" cy="304078"/>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Carrier1</a:t>
            </a:r>
          </a:p>
        </p:txBody>
      </p:sp>
      <p:cxnSp>
        <p:nvCxnSpPr>
          <p:cNvPr id="167" name="Straight Arrow Connector 166"/>
          <p:cNvCxnSpPr>
            <a:stCxn id="30" idx="0"/>
          </p:cNvCxnSpPr>
          <p:nvPr/>
        </p:nvCxnSpPr>
        <p:spPr>
          <a:xfrm flipH="1" flipV="1">
            <a:off x="3686540" y="2406358"/>
            <a:ext cx="3732" cy="414256"/>
          </a:xfrm>
          <a:prstGeom prst="straightConnector1">
            <a:avLst/>
          </a:prstGeom>
          <a:ln w="38100">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75" name="Straight Arrow Connector 174"/>
          <p:cNvCxnSpPr>
            <a:stCxn id="18" idx="0"/>
            <a:endCxn id="96" idx="1"/>
          </p:cNvCxnSpPr>
          <p:nvPr/>
        </p:nvCxnSpPr>
        <p:spPr>
          <a:xfrm>
            <a:off x="4187832" y="2951170"/>
            <a:ext cx="1781638" cy="10551"/>
          </a:xfrm>
          <a:prstGeom prst="straightConnector1">
            <a:avLst/>
          </a:prstGeom>
          <a:ln w="38100">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77" name="Straight Arrow Connector 176"/>
          <p:cNvCxnSpPr>
            <a:stCxn id="112" idx="6"/>
            <a:endCxn id="90" idx="1"/>
          </p:cNvCxnSpPr>
          <p:nvPr/>
        </p:nvCxnSpPr>
        <p:spPr>
          <a:xfrm>
            <a:off x="1992461" y="4941354"/>
            <a:ext cx="716449" cy="15484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9" name="Straight Arrow Connector 178"/>
          <p:cNvCxnSpPr>
            <a:stCxn id="90" idx="0"/>
            <a:endCxn id="92" idx="1"/>
          </p:cNvCxnSpPr>
          <p:nvPr/>
        </p:nvCxnSpPr>
        <p:spPr>
          <a:xfrm flipV="1">
            <a:off x="3064162" y="4708516"/>
            <a:ext cx="198997" cy="222315"/>
          </a:xfrm>
          <a:prstGeom prst="straightConnector1">
            <a:avLst/>
          </a:prstGeom>
          <a:ln w="38100">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82" name="Straight Arrow Connector 181"/>
          <p:cNvCxnSpPr>
            <a:stCxn id="91" idx="0"/>
            <a:endCxn id="92" idx="3"/>
          </p:cNvCxnSpPr>
          <p:nvPr/>
        </p:nvCxnSpPr>
        <p:spPr>
          <a:xfrm flipH="1" flipV="1">
            <a:off x="3973663" y="4708516"/>
            <a:ext cx="230106" cy="262846"/>
          </a:xfrm>
          <a:prstGeom prst="straightConnector1">
            <a:avLst/>
          </a:prstGeom>
          <a:ln w="38100">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85" name="Straight Arrow Connector 184"/>
          <p:cNvCxnSpPr>
            <a:stCxn id="93" idx="0"/>
            <a:endCxn id="91" idx="2"/>
          </p:cNvCxnSpPr>
          <p:nvPr/>
        </p:nvCxnSpPr>
        <p:spPr>
          <a:xfrm flipH="1" flipV="1">
            <a:off x="4203769" y="5302105"/>
            <a:ext cx="415707" cy="291157"/>
          </a:xfrm>
          <a:prstGeom prst="straightConnector1">
            <a:avLst/>
          </a:prstGeom>
          <a:ln w="38100">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88" name="Straight Arrow Connector 187"/>
          <p:cNvCxnSpPr>
            <a:stCxn id="114" idx="6"/>
          </p:cNvCxnSpPr>
          <p:nvPr/>
        </p:nvCxnSpPr>
        <p:spPr>
          <a:xfrm flipV="1">
            <a:off x="1992459" y="5241444"/>
            <a:ext cx="604127" cy="3608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0" name="Straight Arrow Connector 189"/>
          <p:cNvCxnSpPr/>
          <p:nvPr/>
        </p:nvCxnSpPr>
        <p:spPr>
          <a:xfrm flipV="1">
            <a:off x="7352201" y="2021363"/>
            <a:ext cx="884804" cy="30883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2" name="Straight Arrow Connector 191"/>
          <p:cNvCxnSpPr>
            <a:endCxn id="44" idx="2"/>
          </p:cNvCxnSpPr>
          <p:nvPr/>
        </p:nvCxnSpPr>
        <p:spPr>
          <a:xfrm flipV="1">
            <a:off x="6822308" y="2289150"/>
            <a:ext cx="1423749" cy="559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6" name="Straight Arrow Connector 195"/>
          <p:cNvCxnSpPr>
            <a:stCxn id="97" idx="3"/>
            <a:endCxn id="45" idx="3"/>
          </p:cNvCxnSpPr>
          <p:nvPr/>
        </p:nvCxnSpPr>
        <p:spPr>
          <a:xfrm flipV="1">
            <a:off x="8010352" y="2708231"/>
            <a:ext cx="259065" cy="3518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8" name="Rectangle 197"/>
          <p:cNvSpPr/>
          <p:nvPr/>
        </p:nvSpPr>
        <p:spPr>
          <a:xfrm>
            <a:off x="6235642" y="3937082"/>
            <a:ext cx="1238900" cy="304078"/>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Payment1</a:t>
            </a:r>
            <a:endParaRPr lang="en-US" dirty="0">
              <a:solidFill>
                <a:schemeClr val="tx1"/>
              </a:solidFill>
            </a:endParaRPr>
          </a:p>
        </p:txBody>
      </p:sp>
      <p:cxnSp>
        <p:nvCxnSpPr>
          <p:cNvPr id="199" name="Straight Arrow Connector 198"/>
          <p:cNvCxnSpPr/>
          <p:nvPr/>
        </p:nvCxnSpPr>
        <p:spPr>
          <a:xfrm>
            <a:off x="4257302" y="3665915"/>
            <a:ext cx="2037764" cy="370135"/>
          </a:xfrm>
          <a:prstGeom prst="straightConnector1">
            <a:avLst/>
          </a:prstGeom>
          <a:ln w="38100">
            <a:solidFill>
              <a:srgbClr val="7030A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198" idx="3"/>
            <a:endCxn id="50" idx="2"/>
          </p:cNvCxnSpPr>
          <p:nvPr/>
        </p:nvCxnSpPr>
        <p:spPr>
          <a:xfrm flipV="1">
            <a:off x="7474542" y="4038739"/>
            <a:ext cx="782619" cy="503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0" name="Straight Arrow Connector 209"/>
          <p:cNvCxnSpPr>
            <a:stCxn id="92" idx="3"/>
            <a:endCxn id="52" idx="2"/>
          </p:cNvCxnSpPr>
          <p:nvPr/>
        </p:nvCxnSpPr>
        <p:spPr>
          <a:xfrm flipV="1">
            <a:off x="3973663" y="4699639"/>
            <a:ext cx="4283496" cy="8877"/>
          </a:xfrm>
          <a:prstGeom prst="straightConnector1">
            <a:avLst/>
          </a:prstGeom>
          <a:ln>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12" name="Straight Arrow Connector 211"/>
          <p:cNvCxnSpPr>
            <a:stCxn id="93" idx="3"/>
            <a:endCxn id="53" idx="2"/>
          </p:cNvCxnSpPr>
          <p:nvPr/>
        </p:nvCxnSpPr>
        <p:spPr>
          <a:xfrm flipV="1">
            <a:off x="5178432" y="5030089"/>
            <a:ext cx="3078726" cy="6947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668015" y="2531065"/>
            <a:ext cx="999979" cy="232528"/>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pkgWt</a:t>
            </a:r>
          </a:p>
        </p:txBody>
      </p:sp>
      <p:sp>
        <p:nvSpPr>
          <p:cNvPr id="95" name="Rectangle 94"/>
          <p:cNvSpPr/>
          <p:nvPr/>
        </p:nvSpPr>
        <p:spPr>
          <a:xfrm>
            <a:off x="6473323" y="4347339"/>
            <a:ext cx="1238900" cy="304078"/>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DueDate</a:t>
            </a:r>
            <a:endParaRPr lang="en-US" dirty="0">
              <a:solidFill>
                <a:schemeClr val="tx1"/>
              </a:solidFill>
            </a:endParaRPr>
          </a:p>
        </p:txBody>
      </p:sp>
      <p:sp>
        <p:nvSpPr>
          <p:cNvPr id="2" name="Rectangle 1"/>
          <p:cNvSpPr/>
          <p:nvPr/>
        </p:nvSpPr>
        <p:spPr>
          <a:xfrm>
            <a:off x="571919" y="529339"/>
            <a:ext cx="8465203" cy="1125562"/>
          </a:xfrm>
          <a:prstGeom prst="rect">
            <a:avLst/>
          </a:prstGeom>
          <a:solidFill>
            <a:schemeClr val="accent1">
              <a:lumMod val="20000"/>
              <a:lumOff val="8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Conventional (central standard) approaches perform every knowledge-capture step shown here – but with farther-away vocabularies and no capture for reuse</a:t>
            </a:r>
          </a:p>
        </p:txBody>
      </p:sp>
      <p:cxnSp>
        <p:nvCxnSpPr>
          <p:cNvPr id="10" name="Straight Arrow Connector 9"/>
          <p:cNvCxnSpPr>
            <a:stCxn id="115" idx="6"/>
            <a:endCxn id="11" idx="1"/>
          </p:cNvCxnSpPr>
          <p:nvPr/>
        </p:nvCxnSpPr>
        <p:spPr>
          <a:xfrm>
            <a:off x="1992458" y="5932704"/>
            <a:ext cx="1018795" cy="5975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3011253" y="6409176"/>
            <a:ext cx="837264" cy="242125"/>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truck</a:t>
            </a:r>
          </a:p>
        </p:txBody>
      </p:sp>
      <p:cxnSp>
        <p:nvCxnSpPr>
          <p:cNvPr id="29" name="Straight Arrow Connector 28"/>
          <p:cNvCxnSpPr>
            <a:stCxn id="11" idx="0"/>
          </p:cNvCxnSpPr>
          <p:nvPr/>
        </p:nvCxnSpPr>
        <p:spPr>
          <a:xfrm flipH="1" flipV="1">
            <a:off x="3419414" y="6208954"/>
            <a:ext cx="10471" cy="20022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95" idx="3"/>
          </p:cNvCxnSpPr>
          <p:nvPr/>
        </p:nvCxnSpPr>
        <p:spPr>
          <a:xfrm flipV="1">
            <a:off x="7712223" y="4377795"/>
            <a:ext cx="557194" cy="1215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a:off x="8336914" y="3576902"/>
            <a:ext cx="851275" cy="307777"/>
          </a:xfrm>
          <a:prstGeom prst="rect">
            <a:avLst/>
          </a:prstGeom>
          <a:noFill/>
        </p:spPr>
        <p:txBody>
          <a:bodyPr wrap="square" rtlCol="0">
            <a:spAutoFit/>
          </a:bodyPr>
          <a:lstStyle/>
          <a:p>
            <a:pPr>
              <a:spcAft>
                <a:spcPts val="600"/>
              </a:spcAft>
            </a:pPr>
            <a:r>
              <a:rPr lang="en-US" sz="1400" dirty="0">
                <a:ea typeface="Verdana" pitchFamily="34" charset="0"/>
                <a:cs typeface="Verdana" pitchFamily="34" charset="0"/>
              </a:rPr>
              <a:t>Partner</a:t>
            </a:r>
            <a:r>
              <a:rPr lang="en-US" sz="1200" dirty="0">
                <a:ea typeface="Verdana" pitchFamily="34" charset="0"/>
                <a:cs typeface="Verdana" pitchFamily="34" charset="0"/>
              </a:rPr>
              <a:t>3</a:t>
            </a:r>
            <a:endParaRPr lang="en-US" sz="1400" dirty="0">
              <a:ea typeface="Verdana" pitchFamily="34" charset="0"/>
              <a:cs typeface="Verdana" pitchFamily="34" charset="0"/>
            </a:endParaRPr>
          </a:p>
        </p:txBody>
      </p:sp>
      <p:sp>
        <p:nvSpPr>
          <p:cNvPr id="118" name="TextBox 117"/>
          <p:cNvSpPr txBox="1"/>
          <p:nvPr/>
        </p:nvSpPr>
        <p:spPr>
          <a:xfrm>
            <a:off x="8010353" y="5791015"/>
            <a:ext cx="1032752" cy="307777"/>
          </a:xfrm>
          <a:prstGeom prst="rect">
            <a:avLst/>
          </a:prstGeom>
          <a:noFill/>
        </p:spPr>
        <p:txBody>
          <a:bodyPr wrap="square" rtlCol="0">
            <a:spAutoFit/>
          </a:bodyPr>
          <a:lstStyle/>
          <a:p>
            <a:pPr>
              <a:spcAft>
                <a:spcPts val="600"/>
              </a:spcAft>
            </a:pPr>
            <a:r>
              <a:rPr lang="en-US" sz="1400" dirty="0">
                <a:ea typeface="Verdana" pitchFamily="34" charset="0"/>
                <a:cs typeface="Verdana" pitchFamily="34" charset="0"/>
              </a:rPr>
              <a:t>Partner4</a:t>
            </a:r>
          </a:p>
        </p:txBody>
      </p:sp>
      <p:sp>
        <p:nvSpPr>
          <p:cNvPr id="3" name="TextBox 2"/>
          <p:cNvSpPr txBox="1"/>
          <p:nvPr/>
        </p:nvSpPr>
        <p:spPr>
          <a:xfrm>
            <a:off x="5665888" y="5724802"/>
            <a:ext cx="2363369" cy="984885"/>
          </a:xfrm>
          <a:prstGeom prst="rect">
            <a:avLst/>
          </a:prstGeom>
          <a:noFill/>
          <a:ln>
            <a:solidFill>
              <a:schemeClr val="tx1"/>
            </a:solidFill>
            <a:prstDash val="sysDot"/>
          </a:ln>
        </p:spPr>
        <p:txBody>
          <a:bodyPr wrap="square" rtlCol="0">
            <a:spAutoFit/>
          </a:bodyPr>
          <a:lstStyle/>
          <a:p>
            <a:pPr>
              <a:spcAft>
                <a:spcPts val="600"/>
              </a:spcAft>
            </a:pPr>
            <a:r>
              <a:rPr lang="en-US" sz="1600" dirty="0">
                <a:ea typeface="Verdana" pitchFamily="34" charset="0"/>
                <a:cs typeface="Verdana" pitchFamily="34" charset="0"/>
              </a:rPr>
              <a:t>Legend</a:t>
            </a:r>
          </a:p>
          <a:p>
            <a:pPr>
              <a:spcAft>
                <a:spcPts val="600"/>
              </a:spcAft>
            </a:pPr>
            <a:r>
              <a:rPr lang="en-US" sz="1600" dirty="0">
                <a:ea typeface="Verdana" pitchFamily="34" charset="0"/>
                <a:cs typeface="Verdana" pitchFamily="34" charset="0"/>
              </a:rPr>
              <a:t>   Same as</a:t>
            </a:r>
          </a:p>
          <a:p>
            <a:pPr>
              <a:spcAft>
                <a:spcPts val="600"/>
              </a:spcAft>
            </a:pPr>
            <a:r>
              <a:rPr lang="en-US" sz="1600" dirty="0">
                <a:ea typeface="Verdana" pitchFamily="34" charset="0"/>
                <a:cs typeface="Verdana" pitchFamily="34" charset="0"/>
              </a:rPr>
              <a:t>   Narrower</a:t>
            </a:r>
          </a:p>
        </p:txBody>
      </p:sp>
      <p:cxnSp>
        <p:nvCxnSpPr>
          <p:cNvPr id="101" name="Straight Arrow Connector 100"/>
          <p:cNvCxnSpPr/>
          <p:nvPr/>
        </p:nvCxnSpPr>
        <p:spPr>
          <a:xfrm>
            <a:off x="7071920" y="6231471"/>
            <a:ext cx="615097" cy="0"/>
          </a:xfrm>
          <a:prstGeom prst="straightConnector1">
            <a:avLst/>
          </a:prstGeom>
          <a:ln w="38100">
            <a:solidFill>
              <a:srgbClr val="7030A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a:off x="7086149" y="6730485"/>
            <a:ext cx="615097" cy="0"/>
          </a:xfrm>
          <a:prstGeom prst="straightConnector1">
            <a:avLst/>
          </a:prstGeom>
          <a:ln w="38100">
            <a:solidFill>
              <a:srgbClr val="7030A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a:off x="7126439" y="6647229"/>
            <a:ext cx="615097" cy="0"/>
          </a:xfrm>
          <a:prstGeom prst="straightConnector1">
            <a:avLst/>
          </a:prstGeom>
          <a:ln w="19050">
            <a:solidFill>
              <a:schemeClr val="tx1"/>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 name="Title 5"/>
          <p:cNvSpPr>
            <a:spLocks noGrp="1"/>
          </p:cNvSpPr>
          <p:nvPr>
            <p:ph type="title"/>
          </p:nvPr>
        </p:nvSpPr>
        <p:spPr>
          <a:xfrm>
            <a:off x="571919" y="135064"/>
            <a:ext cx="8229600" cy="944562"/>
          </a:xfrm>
        </p:spPr>
        <p:txBody>
          <a:bodyPr/>
          <a:lstStyle/>
          <a:p>
            <a:r>
              <a:rPr lang="en-US" dirty="0"/>
              <a:t>Scenario of usage  </a:t>
            </a:r>
            <a:r>
              <a:rPr lang="en-US" dirty="0">
                <a:solidFill>
                  <a:schemeClr val="bg1">
                    <a:lumMod val="65000"/>
                  </a:schemeClr>
                </a:solidFill>
              </a:rPr>
              <a:t>(animated, see notes)</a:t>
            </a:r>
            <a:br>
              <a:rPr lang="en-US" dirty="0">
                <a:solidFill>
                  <a:schemeClr val="bg1">
                    <a:lumMod val="65000"/>
                  </a:schemeClr>
                </a:solidFill>
              </a:rPr>
            </a:br>
            <a:endParaRPr lang="en-US" dirty="0">
              <a:solidFill>
                <a:schemeClr val="bg1">
                  <a:lumMod val="65000"/>
                </a:schemeClr>
              </a:solidFill>
            </a:endParaRPr>
          </a:p>
        </p:txBody>
      </p:sp>
      <p:cxnSp>
        <p:nvCxnSpPr>
          <p:cNvPr id="104" name="Straight Arrow Connector 103"/>
          <p:cNvCxnSpPr/>
          <p:nvPr/>
        </p:nvCxnSpPr>
        <p:spPr>
          <a:xfrm>
            <a:off x="7086149" y="6161912"/>
            <a:ext cx="615097" cy="0"/>
          </a:xfrm>
          <a:prstGeom prst="straightConnector1">
            <a:avLst/>
          </a:prstGeom>
          <a:ln w="190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6718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7"/>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95"/>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98"/>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00"/>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20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92"/>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94"/>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59"/>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61"/>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196"/>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190"/>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9"/>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27"/>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28"/>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30"/>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38"/>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65"/>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167"/>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136"/>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199"/>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175"/>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32"/>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34"/>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86"/>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134"/>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36"/>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nodeType="clickEffect">
                                  <p:stCondLst>
                                    <p:cond delay="0"/>
                                  </p:stCondLst>
                                  <p:childTnLst>
                                    <p:set>
                                      <p:cBhvr>
                                        <p:cTn id="77" dur="1" fill="hold">
                                          <p:stCondLst>
                                            <p:cond delay="0"/>
                                          </p:stCondLst>
                                        </p:cTn>
                                        <p:tgtEl>
                                          <p:spTgt spid="119"/>
                                        </p:tgtEl>
                                        <p:attrNameLst>
                                          <p:attrName>style.visibility</p:attrName>
                                        </p:attrNameLst>
                                      </p:cBhvr>
                                      <p:to>
                                        <p:strVal val="visible"/>
                                      </p:to>
                                    </p:set>
                                  </p:childTnLst>
                                </p:cTn>
                              </p:par>
                              <p:par>
                                <p:cTn id="78" presetID="1" presetClass="entr" presetSubtype="0" fill="hold" nodeType="withEffect">
                                  <p:stCondLst>
                                    <p:cond delay="0"/>
                                  </p:stCondLst>
                                  <p:childTnLst>
                                    <p:set>
                                      <p:cBhvr>
                                        <p:cTn id="79" dur="1" fill="hold">
                                          <p:stCondLst>
                                            <p:cond delay="0"/>
                                          </p:stCondLst>
                                        </p:cTn>
                                        <p:tgtEl>
                                          <p:spTgt spid="117"/>
                                        </p:tgtEl>
                                        <p:attrNameLst>
                                          <p:attrName>style.visibility</p:attrName>
                                        </p:attrNameLst>
                                      </p:cBhvr>
                                      <p:to>
                                        <p:strVal val="visible"/>
                                      </p:to>
                                    </p:set>
                                  </p:childTnLst>
                                </p:cTn>
                              </p:par>
                              <p:par>
                                <p:cTn id="80" presetID="1" presetClass="entr" presetSubtype="0" fill="hold" nodeType="withEffect">
                                  <p:stCondLst>
                                    <p:cond delay="0"/>
                                  </p:stCondLst>
                                  <p:childTnLst>
                                    <p:set>
                                      <p:cBhvr>
                                        <p:cTn id="81" dur="1" fill="hold">
                                          <p:stCondLst>
                                            <p:cond delay="0"/>
                                          </p:stCondLst>
                                        </p:cTn>
                                        <p:tgtEl>
                                          <p:spTgt spid="88"/>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nodeType="clickEffect">
                                  <p:stCondLst>
                                    <p:cond delay="0"/>
                                  </p:stCondLst>
                                  <p:childTnLst>
                                    <p:set>
                                      <p:cBhvr>
                                        <p:cTn id="85" dur="1" fill="hold">
                                          <p:stCondLst>
                                            <p:cond delay="0"/>
                                          </p:stCondLst>
                                        </p:cTn>
                                        <p:tgtEl>
                                          <p:spTgt spid="56"/>
                                        </p:tgtEl>
                                        <p:attrNameLst>
                                          <p:attrName>style.visibility</p:attrName>
                                        </p:attrNameLst>
                                      </p:cBhvr>
                                      <p:to>
                                        <p:strVal val="visible"/>
                                      </p:to>
                                    </p:set>
                                  </p:childTnLst>
                                </p:cTn>
                              </p:par>
                              <p:par>
                                <p:cTn id="86" presetID="1" presetClass="entr" presetSubtype="0" fill="hold" nodeType="withEffect">
                                  <p:stCondLst>
                                    <p:cond delay="0"/>
                                  </p:stCondLst>
                                  <p:childTnLst>
                                    <p:set>
                                      <p:cBhvr>
                                        <p:cTn id="87" dur="1" fill="hold">
                                          <p:stCondLst>
                                            <p:cond delay="0"/>
                                          </p:stCondLst>
                                        </p:cTn>
                                        <p:tgtEl>
                                          <p:spTgt spid="29"/>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11"/>
                                        </p:tgtEl>
                                        <p:attrNameLst>
                                          <p:attrName>style.visibility</p:attrName>
                                        </p:attrNameLst>
                                      </p:cBhvr>
                                      <p:to>
                                        <p:strVal val="visible"/>
                                      </p:to>
                                    </p:set>
                                  </p:childTnLst>
                                </p:cTn>
                              </p:par>
                              <p:par>
                                <p:cTn id="90" presetID="1" presetClass="entr" presetSubtype="0" fill="hold" nodeType="withEffect">
                                  <p:stCondLst>
                                    <p:cond delay="0"/>
                                  </p:stCondLst>
                                  <p:childTnLst>
                                    <p:set>
                                      <p:cBhvr>
                                        <p:cTn id="91" dur="1" fill="hold">
                                          <p:stCondLst>
                                            <p:cond delay="0"/>
                                          </p:stCondLst>
                                        </p:cTn>
                                        <p:tgtEl>
                                          <p:spTgt spid="10"/>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grpId="0" nodeType="clickEffect">
                                  <p:stCondLst>
                                    <p:cond delay="0"/>
                                  </p:stCondLst>
                                  <p:childTnLst>
                                    <p:set>
                                      <p:cBhvr>
                                        <p:cTn id="95" dur="1" fill="hold">
                                          <p:stCondLst>
                                            <p:cond delay="0"/>
                                          </p:stCondLst>
                                        </p:cTn>
                                        <p:tgtEl>
                                          <p:spTgt spid="90"/>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91"/>
                                        </p:tgtEl>
                                        <p:attrNameLst>
                                          <p:attrName>style.visibility</p:attrName>
                                        </p:attrNameLst>
                                      </p:cBhvr>
                                      <p:to>
                                        <p:strVal val="visible"/>
                                      </p:to>
                                    </p:set>
                                  </p:childTnLst>
                                </p:cTn>
                              </p:par>
                              <p:par>
                                <p:cTn id="98" presetID="1" presetClass="entr" presetSubtype="0" fill="hold" grpId="0" nodeType="withEffect">
                                  <p:stCondLst>
                                    <p:cond delay="0"/>
                                  </p:stCondLst>
                                  <p:childTnLst>
                                    <p:set>
                                      <p:cBhvr>
                                        <p:cTn id="99" dur="1" fill="hold">
                                          <p:stCondLst>
                                            <p:cond delay="0"/>
                                          </p:stCondLst>
                                        </p:cTn>
                                        <p:tgtEl>
                                          <p:spTgt spid="92"/>
                                        </p:tgtEl>
                                        <p:attrNameLst>
                                          <p:attrName>style.visibility</p:attrName>
                                        </p:attrNameLst>
                                      </p:cBhvr>
                                      <p:to>
                                        <p:strVal val="visible"/>
                                      </p:to>
                                    </p:set>
                                  </p:childTnLst>
                                </p:cTn>
                              </p:par>
                              <p:par>
                                <p:cTn id="100" presetID="1" presetClass="entr" presetSubtype="0" fill="hold" grpId="0" nodeType="withEffect">
                                  <p:stCondLst>
                                    <p:cond delay="0"/>
                                  </p:stCondLst>
                                  <p:childTnLst>
                                    <p:set>
                                      <p:cBhvr>
                                        <p:cTn id="101" dur="1" fill="hold">
                                          <p:stCondLst>
                                            <p:cond delay="0"/>
                                          </p:stCondLst>
                                        </p:cTn>
                                        <p:tgtEl>
                                          <p:spTgt spid="93"/>
                                        </p:tgtEl>
                                        <p:attrNameLst>
                                          <p:attrName>style.visibility</p:attrName>
                                        </p:attrNameLst>
                                      </p:cBhvr>
                                      <p:to>
                                        <p:strVal val="visible"/>
                                      </p:to>
                                    </p:set>
                                  </p:childTnLst>
                                </p:cTn>
                              </p:par>
                              <p:par>
                                <p:cTn id="102" presetID="1" presetClass="entr" presetSubtype="0" fill="hold" nodeType="withEffect">
                                  <p:stCondLst>
                                    <p:cond delay="0"/>
                                  </p:stCondLst>
                                  <p:childTnLst>
                                    <p:set>
                                      <p:cBhvr>
                                        <p:cTn id="103" dur="1" fill="hold">
                                          <p:stCondLst>
                                            <p:cond delay="0"/>
                                          </p:stCondLst>
                                        </p:cTn>
                                        <p:tgtEl>
                                          <p:spTgt spid="179"/>
                                        </p:tgtEl>
                                        <p:attrNameLst>
                                          <p:attrName>style.visibility</p:attrName>
                                        </p:attrNameLst>
                                      </p:cBhvr>
                                      <p:to>
                                        <p:strVal val="visible"/>
                                      </p:to>
                                    </p:set>
                                  </p:childTnLst>
                                </p:cTn>
                              </p:par>
                              <p:par>
                                <p:cTn id="104" presetID="1" presetClass="entr" presetSubtype="0" fill="hold" nodeType="withEffect">
                                  <p:stCondLst>
                                    <p:cond delay="0"/>
                                  </p:stCondLst>
                                  <p:childTnLst>
                                    <p:set>
                                      <p:cBhvr>
                                        <p:cTn id="105" dur="1" fill="hold">
                                          <p:stCondLst>
                                            <p:cond delay="0"/>
                                          </p:stCondLst>
                                        </p:cTn>
                                        <p:tgtEl>
                                          <p:spTgt spid="182"/>
                                        </p:tgtEl>
                                        <p:attrNameLst>
                                          <p:attrName>style.visibility</p:attrName>
                                        </p:attrNameLst>
                                      </p:cBhvr>
                                      <p:to>
                                        <p:strVal val="visible"/>
                                      </p:to>
                                    </p:set>
                                  </p:childTnLst>
                                </p:cTn>
                              </p:par>
                              <p:par>
                                <p:cTn id="106" presetID="1" presetClass="entr" presetSubtype="0" fill="hold" nodeType="withEffect">
                                  <p:stCondLst>
                                    <p:cond delay="0"/>
                                  </p:stCondLst>
                                  <p:childTnLst>
                                    <p:set>
                                      <p:cBhvr>
                                        <p:cTn id="107" dur="1" fill="hold">
                                          <p:stCondLst>
                                            <p:cond delay="0"/>
                                          </p:stCondLst>
                                        </p:cTn>
                                        <p:tgtEl>
                                          <p:spTgt spid="185"/>
                                        </p:tgtEl>
                                        <p:attrNameLst>
                                          <p:attrName>style.visibility</p:attrName>
                                        </p:attrNameLst>
                                      </p:cBhvr>
                                      <p:to>
                                        <p:strVal val="visible"/>
                                      </p:to>
                                    </p:se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nodeType="clickEffect">
                                  <p:stCondLst>
                                    <p:cond delay="0"/>
                                  </p:stCondLst>
                                  <p:childTnLst>
                                    <p:set>
                                      <p:cBhvr>
                                        <p:cTn id="111" dur="1" fill="hold">
                                          <p:stCondLst>
                                            <p:cond delay="0"/>
                                          </p:stCondLst>
                                        </p:cTn>
                                        <p:tgtEl>
                                          <p:spTgt spid="177"/>
                                        </p:tgtEl>
                                        <p:attrNameLst>
                                          <p:attrName>style.visibility</p:attrName>
                                        </p:attrNameLst>
                                      </p:cBhvr>
                                      <p:to>
                                        <p:strVal val="visible"/>
                                      </p:to>
                                    </p:set>
                                  </p:childTnLst>
                                </p:cTn>
                              </p:par>
                              <p:par>
                                <p:cTn id="112" presetID="1" presetClass="entr" presetSubtype="0" fill="hold" nodeType="withEffect">
                                  <p:stCondLst>
                                    <p:cond delay="0"/>
                                  </p:stCondLst>
                                  <p:childTnLst>
                                    <p:set>
                                      <p:cBhvr>
                                        <p:cTn id="113" dur="1" fill="hold">
                                          <p:stCondLst>
                                            <p:cond delay="0"/>
                                          </p:stCondLst>
                                        </p:cTn>
                                        <p:tgtEl>
                                          <p:spTgt spid="188"/>
                                        </p:tgtEl>
                                        <p:attrNameLst>
                                          <p:attrName>style.visibility</p:attrName>
                                        </p:attrNameLst>
                                      </p:cBhvr>
                                      <p:to>
                                        <p:strVal val="visible"/>
                                      </p:to>
                                    </p:set>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nodeType="clickEffect">
                                  <p:stCondLst>
                                    <p:cond delay="0"/>
                                  </p:stCondLst>
                                  <p:childTnLst>
                                    <p:set>
                                      <p:cBhvr>
                                        <p:cTn id="117" dur="1" fill="hold">
                                          <p:stCondLst>
                                            <p:cond delay="0"/>
                                          </p:stCondLst>
                                        </p:cTn>
                                        <p:tgtEl>
                                          <p:spTgt spid="212"/>
                                        </p:tgtEl>
                                        <p:attrNameLst>
                                          <p:attrName>style.visibility</p:attrName>
                                        </p:attrNameLst>
                                      </p:cBhvr>
                                      <p:to>
                                        <p:strVal val="visible"/>
                                      </p:to>
                                    </p:set>
                                  </p:childTnLst>
                                </p:cTn>
                              </p:par>
                              <p:par>
                                <p:cTn id="118" presetID="1" presetClass="entr" presetSubtype="0" fill="hold" nodeType="withEffect">
                                  <p:stCondLst>
                                    <p:cond delay="0"/>
                                  </p:stCondLst>
                                  <p:childTnLst>
                                    <p:set>
                                      <p:cBhvr>
                                        <p:cTn id="119" dur="1" fill="hold">
                                          <p:stCondLst>
                                            <p:cond delay="0"/>
                                          </p:stCondLst>
                                        </p:cTn>
                                        <p:tgtEl>
                                          <p:spTgt spid="210"/>
                                        </p:tgtEl>
                                        <p:attrNameLst>
                                          <p:attrName>style.visibility</p:attrName>
                                        </p:attrNameLst>
                                      </p:cBhvr>
                                      <p:to>
                                        <p:strVal val="visible"/>
                                      </p:to>
                                    </p:set>
                                  </p:childTnLst>
                                </p:cTn>
                              </p:par>
                              <p:par>
                                <p:cTn id="120" presetID="1" presetClass="entr" presetSubtype="0" fill="hold" nodeType="withEffect">
                                  <p:stCondLst>
                                    <p:cond delay="0"/>
                                  </p:stCondLst>
                                  <p:childTnLst>
                                    <p:set>
                                      <p:cBhvr>
                                        <p:cTn id="121" dur="1" fill="hold">
                                          <p:stCondLst>
                                            <p:cond delay="0"/>
                                          </p:stCondLst>
                                        </p:cTn>
                                        <p:tgtEl>
                                          <p:spTgt spid="101"/>
                                        </p:tgtEl>
                                        <p:attrNameLst>
                                          <p:attrName>style.visibility</p:attrName>
                                        </p:attrNameLst>
                                      </p:cBhvr>
                                      <p:to>
                                        <p:strVal val="visible"/>
                                      </p:to>
                                    </p:set>
                                  </p:childTnLst>
                                </p:cTn>
                              </p:par>
                              <p:par>
                                <p:cTn id="122" presetID="1" presetClass="entr" presetSubtype="0" fill="hold" nodeType="withEffect">
                                  <p:stCondLst>
                                    <p:cond delay="0"/>
                                  </p:stCondLst>
                                  <p:childTnLst>
                                    <p:set>
                                      <p:cBhvr>
                                        <p:cTn id="123"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27" grpId="0" animBg="1"/>
      <p:bldP spid="28" grpId="0" animBg="1"/>
      <p:bldP spid="30" grpId="0" animBg="1"/>
      <p:bldP spid="57" grpId="0" animBg="1"/>
      <p:bldP spid="59" grpId="0" animBg="1"/>
      <p:bldP spid="90" grpId="0" animBg="1"/>
      <p:bldP spid="91" grpId="0" animBg="1"/>
      <p:bldP spid="92" grpId="0" animBg="1"/>
      <p:bldP spid="93" grpId="0" animBg="1"/>
      <p:bldP spid="161" grpId="0" animBg="1"/>
      <p:bldP spid="198" grpId="0" animBg="1"/>
      <p:bldP spid="9" grpId="0" animBg="1"/>
      <p:bldP spid="95" grpId="0" animBg="1"/>
      <p:bldP spid="2"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solidFill>
                  <a:schemeClr val="tx2"/>
                </a:solidFill>
                <a:sym typeface="Symbol" panose="05050102010706020507" pitchFamily="18" charset="2"/>
              </a:rPr>
              <a:t>Domain experts can make small changes that satisfy local needs. This “killer app” can drive adoption</a:t>
            </a:r>
          </a:p>
          <a:p>
            <a:pPr lvl="1"/>
            <a:r>
              <a:rPr lang="en-US" dirty="0">
                <a:solidFill>
                  <a:schemeClr val="tx2"/>
                </a:solidFill>
                <a:sym typeface="Symbol" panose="05050102010706020507" pitchFamily="18" charset="2"/>
              </a:rPr>
              <a:t>E.g., add an attribute to an existing source</a:t>
            </a:r>
          </a:p>
          <a:p>
            <a:pPr lvl="1"/>
            <a:r>
              <a:rPr lang="en-US" dirty="0">
                <a:solidFill>
                  <a:schemeClr val="tx2"/>
                </a:solidFill>
                <a:sym typeface="Symbol" panose="05050102010706020507" pitchFamily="18" charset="2"/>
              </a:rPr>
              <a:t>Bring in a new source that uses existing vocabularies</a:t>
            </a:r>
          </a:p>
          <a:p>
            <a:pPr lvl="1"/>
            <a:r>
              <a:rPr lang="en-US" dirty="0">
                <a:solidFill>
                  <a:schemeClr val="tx2"/>
                </a:solidFill>
                <a:sym typeface="Symbol" panose="05050102010706020507" pitchFamily="18" charset="2"/>
              </a:rPr>
              <a:t>Add a term to a local vocabulary you understand. Relate it to partner’s vocabulary</a:t>
            </a:r>
          </a:p>
          <a:p>
            <a:r>
              <a:rPr lang="en-US" dirty="0">
                <a:sym typeface="Symbol" panose="05050102010706020507" pitchFamily="18" charset="2"/>
              </a:rPr>
              <a:t>Not hostage to the standards committee</a:t>
            </a:r>
            <a:r>
              <a:rPr lang="en-US" b="0" dirty="0">
                <a:sym typeface="Symbol" panose="05050102010706020507" pitchFamily="18" charset="2"/>
              </a:rPr>
              <a:t> (which had limited coverage, too general for many needs, slow change)</a:t>
            </a:r>
          </a:p>
          <a:p>
            <a:pPr lvl="1"/>
            <a:r>
              <a:rPr lang="en-US" dirty="0">
                <a:sym typeface="Symbol" panose="05050102010706020507" pitchFamily="18" charset="2"/>
              </a:rPr>
              <a:t>Less effort for standards development, faster pace</a:t>
            </a:r>
          </a:p>
          <a:p>
            <a:r>
              <a:rPr lang="en-US" dirty="0">
                <a:sym typeface="Symbol" panose="05050102010706020507" pitchFamily="18" charset="2"/>
              </a:rPr>
              <a:t>Infer data mappings from item relationships, don’t code them</a:t>
            </a:r>
          </a:p>
          <a:p>
            <a:pPr lvl="1"/>
            <a:r>
              <a:rPr lang="en-US" dirty="0">
                <a:sym typeface="Symbol" panose="05050102010706020507" pitchFamily="18" charset="2"/>
              </a:rPr>
              <a:t> </a:t>
            </a:r>
            <a:r>
              <a:rPr lang="en-US" dirty="0" err="1">
                <a:sym typeface="Symbol" panose="05050102010706020507" pitchFamily="18" charset="2"/>
              </a:rPr>
              <a:t>TopBraid</a:t>
            </a:r>
            <a:r>
              <a:rPr lang="en-US" dirty="0">
                <a:sym typeface="Symbol" panose="05050102010706020507" pitchFamily="18" charset="2"/>
              </a:rPr>
              <a:t>, </a:t>
            </a:r>
            <a:r>
              <a:rPr lang="en-US" dirty="0" err="1">
                <a:sym typeface="Symbol" panose="05050102010706020507" pitchFamily="18" charset="2"/>
              </a:rPr>
              <a:t>Anzo</a:t>
            </a:r>
            <a:r>
              <a:rPr lang="en-US" dirty="0">
                <a:sym typeface="Symbol" panose="05050102010706020507" pitchFamily="18" charset="2"/>
              </a:rPr>
              <a:t>, Yosemite, IBM </a:t>
            </a:r>
            <a:r>
              <a:rPr lang="en-US" dirty="0" err="1">
                <a:sym typeface="Symbol" panose="05050102010706020507" pitchFamily="18" charset="2"/>
              </a:rPr>
              <a:t>Infosphere</a:t>
            </a:r>
            <a:r>
              <a:rPr lang="en-US" dirty="0">
                <a:sym typeface="Symbol" panose="05050102010706020507" pitchFamily="18" charset="2"/>
              </a:rPr>
              <a:t> all do this</a:t>
            </a:r>
          </a:p>
          <a:p>
            <a:pPr lvl="1"/>
            <a:r>
              <a:rPr lang="en-US" dirty="0">
                <a:sym typeface="Symbol" panose="05050102010706020507" pitchFamily="18" charset="2"/>
              </a:rPr>
              <a:t>Submission hubs offer promise as a place to get them adopted. Break the logjam; then reuse for other purposes</a:t>
            </a:r>
            <a:endParaRPr lang="en-US" dirty="0"/>
          </a:p>
        </p:txBody>
      </p:sp>
      <p:sp>
        <p:nvSpPr>
          <p:cNvPr id="3" name="Slide Number Placeholder 2"/>
          <p:cNvSpPr>
            <a:spLocks noGrp="1"/>
          </p:cNvSpPr>
          <p:nvPr>
            <p:ph type="sldNum" sz="quarter" idx="4"/>
          </p:nvPr>
        </p:nvSpPr>
        <p:spPr/>
        <p:txBody>
          <a:bodyPr/>
          <a:lstStyle/>
          <a:p>
            <a:fld id="{CA538793-F95B-4CFC-9A87-DBAD57B24C1D}" type="slidenum">
              <a:rPr lang="en-US" smtClean="0">
                <a:solidFill>
                  <a:prstClr val="black">
                    <a:tint val="75000"/>
                  </a:prstClr>
                </a:solidFill>
              </a:rPr>
              <a:pPr/>
              <a:t>12</a:t>
            </a:fld>
            <a:endParaRPr lang="en-US" dirty="0">
              <a:solidFill>
                <a:prstClr val="black">
                  <a:tint val="75000"/>
                </a:prstClr>
              </a:solidFill>
            </a:endParaRPr>
          </a:p>
        </p:txBody>
      </p:sp>
      <p:sp>
        <p:nvSpPr>
          <p:cNvPr id="4" name="Title 3"/>
          <p:cNvSpPr>
            <a:spLocks noGrp="1"/>
          </p:cNvSpPr>
          <p:nvPr>
            <p:ph type="title"/>
          </p:nvPr>
        </p:nvSpPr>
        <p:spPr/>
        <p:txBody>
          <a:bodyPr/>
          <a:lstStyle/>
          <a:p>
            <a:r>
              <a:rPr lang="en-US" dirty="0"/>
              <a:t>Potential benefits</a:t>
            </a:r>
          </a:p>
        </p:txBody>
      </p:sp>
    </p:spTree>
    <p:extLst>
      <p:ext uri="{BB962C8B-B14F-4D97-AF65-F5344CB8AC3E}">
        <p14:creationId xmlns:p14="http://schemas.microsoft.com/office/powerpoint/2010/main" val="2636254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CA538793-F95B-4CFC-9A87-DBAD57B24C1D}" type="slidenum">
              <a:rPr lang="en-US" smtClean="0">
                <a:solidFill>
                  <a:prstClr val="black">
                    <a:tint val="75000"/>
                  </a:prstClr>
                </a:solidFill>
              </a:rPr>
              <a:pPr/>
              <a:t>13</a:t>
            </a:fld>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Yosemite model</a:t>
            </a:r>
          </a:p>
        </p:txBody>
      </p:sp>
      <p:sp>
        <p:nvSpPr>
          <p:cNvPr id="6" name="Rectangle 5"/>
          <p:cNvSpPr/>
          <p:nvPr/>
        </p:nvSpPr>
        <p:spPr>
          <a:xfrm>
            <a:off x="609600" y="1574157"/>
            <a:ext cx="721489" cy="439838"/>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Org1</a:t>
            </a:r>
          </a:p>
        </p:txBody>
      </p:sp>
      <p:sp>
        <p:nvSpPr>
          <p:cNvPr id="7" name="Rectangle 6"/>
          <p:cNvSpPr/>
          <p:nvPr/>
        </p:nvSpPr>
        <p:spPr>
          <a:xfrm>
            <a:off x="632745" y="2181382"/>
            <a:ext cx="698344" cy="439838"/>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Org2</a:t>
            </a:r>
          </a:p>
        </p:txBody>
      </p:sp>
      <p:sp>
        <p:nvSpPr>
          <p:cNvPr id="8" name="Rectangle 7"/>
          <p:cNvSpPr/>
          <p:nvPr/>
        </p:nvSpPr>
        <p:spPr>
          <a:xfrm>
            <a:off x="609598" y="2738508"/>
            <a:ext cx="721491" cy="439838"/>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Org3</a:t>
            </a:r>
          </a:p>
        </p:txBody>
      </p:sp>
      <p:sp>
        <p:nvSpPr>
          <p:cNvPr id="10" name="Rounded Rectangle 9"/>
          <p:cNvSpPr/>
          <p:nvPr/>
        </p:nvSpPr>
        <p:spPr>
          <a:xfrm>
            <a:off x="2444150" y="1905100"/>
            <a:ext cx="1413345" cy="1012265"/>
          </a:xfrm>
          <a:prstGeom prst="round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Spec/</a:t>
            </a:r>
            <a:br>
              <a:rPr lang="en-US" dirty="0">
                <a:solidFill>
                  <a:schemeClr val="tx1"/>
                </a:solidFill>
              </a:rPr>
            </a:br>
            <a:r>
              <a:rPr lang="en-US" dirty="0">
                <a:solidFill>
                  <a:schemeClr val="tx1"/>
                </a:solidFill>
              </a:rPr>
              <a:t>Standard1</a:t>
            </a:r>
          </a:p>
        </p:txBody>
      </p:sp>
      <p:cxnSp>
        <p:nvCxnSpPr>
          <p:cNvPr id="19" name="Straight Connector 18"/>
          <p:cNvCxnSpPr>
            <a:stCxn id="10" idx="3"/>
            <a:endCxn id="38" idx="1"/>
          </p:cNvCxnSpPr>
          <p:nvPr/>
        </p:nvCxnSpPr>
        <p:spPr>
          <a:xfrm>
            <a:off x="3857495" y="2411233"/>
            <a:ext cx="142141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38" idx="2"/>
            <a:endCxn id="40" idx="0"/>
          </p:cNvCxnSpPr>
          <p:nvPr/>
        </p:nvCxnSpPr>
        <p:spPr>
          <a:xfrm flipH="1">
            <a:off x="4438967" y="2917365"/>
            <a:ext cx="1546620" cy="7319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40" idx="0"/>
            <a:endCxn id="10" idx="2"/>
          </p:cNvCxnSpPr>
          <p:nvPr/>
        </p:nvCxnSpPr>
        <p:spPr>
          <a:xfrm flipH="1" flipV="1">
            <a:off x="3150823" y="2917365"/>
            <a:ext cx="1288144" cy="7319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Rounded Rectangle 37"/>
          <p:cNvSpPr/>
          <p:nvPr/>
        </p:nvSpPr>
        <p:spPr>
          <a:xfrm>
            <a:off x="5278914" y="1905100"/>
            <a:ext cx="1413345" cy="1012265"/>
          </a:xfrm>
          <a:prstGeom prst="round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Standard2</a:t>
            </a:r>
          </a:p>
        </p:txBody>
      </p:sp>
      <p:sp>
        <p:nvSpPr>
          <p:cNvPr id="40" name="Rounded Rectangle 39"/>
          <p:cNvSpPr/>
          <p:nvPr/>
        </p:nvSpPr>
        <p:spPr>
          <a:xfrm>
            <a:off x="3732294" y="3649303"/>
            <a:ext cx="1413345" cy="1012265"/>
          </a:xfrm>
          <a:prstGeom prst="round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Standard2</a:t>
            </a:r>
          </a:p>
        </p:txBody>
      </p:sp>
      <p:cxnSp>
        <p:nvCxnSpPr>
          <p:cNvPr id="52" name="Straight Connector 51"/>
          <p:cNvCxnSpPr>
            <a:stCxn id="6" idx="3"/>
            <a:endCxn id="10" idx="1"/>
          </p:cNvCxnSpPr>
          <p:nvPr/>
        </p:nvCxnSpPr>
        <p:spPr>
          <a:xfrm>
            <a:off x="1331089" y="1794076"/>
            <a:ext cx="1113061" cy="6171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7" idx="3"/>
            <a:endCxn id="10" idx="1"/>
          </p:cNvCxnSpPr>
          <p:nvPr/>
        </p:nvCxnSpPr>
        <p:spPr>
          <a:xfrm>
            <a:off x="1331089" y="2401301"/>
            <a:ext cx="1113061" cy="99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8" idx="3"/>
            <a:endCxn id="10" idx="1"/>
          </p:cNvCxnSpPr>
          <p:nvPr/>
        </p:nvCxnSpPr>
        <p:spPr>
          <a:xfrm flipV="1">
            <a:off x="1331089" y="2411233"/>
            <a:ext cx="1113061" cy="5471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7536374" y="1574157"/>
            <a:ext cx="721489" cy="439838"/>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Org4</a:t>
            </a:r>
          </a:p>
        </p:txBody>
      </p:sp>
      <p:sp>
        <p:nvSpPr>
          <p:cNvPr id="71" name="Rectangle 70"/>
          <p:cNvSpPr/>
          <p:nvPr/>
        </p:nvSpPr>
        <p:spPr>
          <a:xfrm>
            <a:off x="7559519" y="2181382"/>
            <a:ext cx="698344" cy="439838"/>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Org5</a:t>
            </a:r>
          </a:p>
        </p:txBody>
      </p:sp>
      <p:cxnSp>
        <p:nvCxnSpPr>
          <p:cNvPr id="74" name="Straight Connector 73"/>
          <p:cNvCxnSpPr>
            <a:stCxn id="38" idx="3"/>
            <a:endCxn id="70" idx="1"/>
          </p:cNvCxnSpPr>
          <p:nvPr/>
        </p:nvCxnSpPr>
        <p:spPr>
          <a:xfrm flipV="1">
            <a:off x="6692259" y="1794076"/>
            <a:ext cx="844115" cy="6171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38" idx="3"/>
            <a:endCxn id="71" idx="1"/>
          </p:cNvCxnSpPr>
          <p:nvPr/>
        </p:nvCxnSpPr>
        <p:spPr>
          <a:xfrm flipV="1">
            <a:off x="6692259" y="2401301"/>
            <a:ext cx="867260" cy="99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3496750" y="5002141"/>
            <a:ext cx="721489" cy="439838"/>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Org6</a:t>
            </a:r>
          </a:p>
        </p:txBody>
      </p:sp>
      <p:sp>
        <p:nvSpPr>
          <p:cNvPr id="82" name="Rectangle 81"/>
          <p:cNvSpPr/>
          <p:nvPr/>
        </p:nvSpPr>
        <p:spPr>
          <a:xfrm>
            <a:off x="4724400" y="5002141"/>
            <a:ext cx="721491" cy="439838"/>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Org7</a:t>
            </a:r>
          </a:p>
        </p:txBody>
      </p:sp>
      <p:cxnSp>
        <p:nvCxnSpPr>
          <p:cNvPr id="84" name="Straight Connector 83"/>
          <p:cNvCxnSpPr>
            <a:stCxn id="80" idx="0"/>
            <a:endCxn id="40" idx="2"/>
          </p:cNvCxnSpPr>
          <p:nvPr/>
        </p:nvCxnSpPr>
        <p:spPr>
          <a:xfrm flipV="1">
            <a:off x="3857495" y="4661568"/>
            <a:ext cx="581472" cy="3405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82" idx="0"/>
            <a:endCxn id="40" idx="2"/>
          </p:cNvCxnSpPr>
          <p:nvPr/>
        </p:nvCxnSpPr>
        <p:spPr>
          <a:xfrm flipH="1" flipV="1">
            <a:off x="4438967" y="4661568"/>
            <a:ext cx="646179" cy="3405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6377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62895" y="5587105"/>
            <a:ext cx="8123009" cy="1088249"/>
          </a:xfrm>
        </p:spPr>
        <p:txBody>
          <a:bodyPr>
            <a:normAutofit fontScale="85000" lnSpcReduction="10000"/>
          </a:bodyPr>
          <a:lstStyle/>
          <a:p>
            <a:r>
              <a:rPr lang="en-US" dirty="0"/>
              <a:t>Organizations want an end to end solution, to/from their own structures</a:t>
            </a:r>
          </a:p>
          <a:p>
            <a:r>
              <a:rPr lang="en-US" dirty="0"/>
              <a:t>Yosemite generates data mappings among standards.  But one still hand-codes between organizations and standards</a:t>
            </a:r>
          </a:p>
        </p:txBody>
      </p:sp>
      <p:sp>
        <p:nvSpPr>
          <p:cNvPr id="3" name="Slide Number Placeholder 2"/>
          <p:cNvSpPr>
            <a:spLocks noGrp="1"/>
          </p:cNvSpPr>
          <p:nvPr>
            <p:ph type="sldNum" sz="quarter" idx="4"/>
          </p:nvPr>
        </p:nvSpPr>
        <p:spPr/>
        <p:txBody>
          <a:bodyPr/>
          <a:lstStyle/>
          <a:p>
            <a:fld id="{CA538793-F95B-4CFC-9A87-DBAD57B24C1D}" type="slidenum">
              <a:rPr lang="en-US" smtClean="0">
                <a:solidFill>
                  <a:prstClr val="black">
                    <a:tint val="75000"/>
                  </a:prstClr>
                </a:solidFill>
              </a:rPr>
              <a:pPr/>
              <a:t>14</a:t>
            </a:fld>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Yosemite’s contribution</a:t>
            </a:r>
          </a:p>
        </p:txBody>
      </p:sp>
      <p:sp>
        <p:nvSpPr>
          <p:cNvPr id="6" name="Rectangle 5"/>
          <p:cNvSpPr/>
          <p:nvPr/>
        </p:nvSpPr>
        <p:spPr>
          <a:xfrm>
            <a:off x="609600" y="1574157"/>
            <a:ext cx="721489" cy="439838"/>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Org1</a:t>
            </a:r>
          </a:p>
        </p:txBody>
      </p:sp>
      <p:sp>
        <p:nvSpPr>
          <p:cNvPr id="7" name="Rectangle 6"/>
          <p:cNvSpPr/>
          <p:nvPr/>
        </p:nvSpPr>
        <p:spPr>
          <a:xfrm>
            <a:off x="632745" y="2181382"/>
            <a:ext cx="698344" cy="439838"/>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Org2</a:t>
            </a:r>
          </a:p>
        </p:txBody>
      </p:sp>
      <p:sp>
        <p:nvSpPr>
          <p:cNvPr id="8" name="Rectangle 7"/>
          <p:cNvSpPr/>
          <p:nvPr/>
        </p:nvSpPr>
        <p:spPr>
          <a:xfrm>
            <a:off x="609598" y="2738508"/>
            <a:ext cx="721491" cy="439838"/>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Org3</a:t>
            </a:r>
          </a:p>
        </p:txBody>
      </p:sp>
      <p:sp>
        <p:nvSpPr>
          <p:cNvPr id="10" name="Rounded Rectangle 9"/>
          <p:cNvSpPr/>
          <p:nvPr/>
        </p:nvSpPr>
        <p:spPr>
          <a:xfrm>
            <a:off x="2444150" y="1905100"/>
            <a:ext cx="1413345" cy="1012265"/>
          </a:xfrm>
          <a:prstGeom prst="round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Standard1</a:t>
            </a:r>
          </a:p>
        </p:txBody>
      </p:sp>
      <p:cxnSp>
        <p:nvCxnSpPr>
          <p:cNvPr id="19" name="Straight Connector 18"/>
          <p:cNvCxnSpPr/>
          <p:nvPr/>
        </p:nvCxnSpPr>
        <p:spPr>
          <a:xfrm>
            <a:off x="3936616" y="2411233"/>
            <a:ext cx="1421419" cy="0"/>
          </a:xfrm>
          <a:prstGeom prst="line">
            <a:avLst/>
          </a:prstGeom>
          <a:ln w="19050">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38" idx="2"/>
            <a:endCxn id="40" idx="0"/>
          </p:cNvCxnSpPr>
          <p:nvPr/>
        </p:nvCxnSpPr>
        <p:spPr>
          <a:xfrm flipH="1">
            <a:off x="4438967" y="2917365"/>
            <a:ext cx="1546620" cy="731938"/>
          </a:xfrm>
          <a:prstGeom prst="line">
            <a:avLst/>
          </a:prstGeom>
          <a:ln>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40" idx="0"/>
            <a:endCxn id="10" idx="2"/>
          </p:cNvCxnSpPr>
          <p:nvPr/>
        </p:nvCxnSpPr>
        <p:spPr>
          <a:xfrm flipH="1" flipV="1">
            <a:off x="3150823" y="2917365"/>
            <a:ext cx="1288144" cy="731938"/>
          </a:xfrm>
          <a:prstGeom prst="line">
            <a:avLst/>
          </a:prstGeom>
          <a:ln>
            <a:solidFill>
              <a:srgbClr val="008000"/>
            </a:solidFill>
          </a:ln>
        </p:spPr>
        <p:style>
          <a:lnRef idx="1">
            <a:schemeClr val="accent1"/>
          </a:lnRef>
          <a:fillRef idx="0">
            <a:schemeClr val="accent1"/>
          </a:fillRef>
          <a:effectRef idx="0">
            <a:schemeClr val="accent1"/>
          </a:effectRef>
          <a:fontRef idx="minor">
            <a:schemeClr val="tx1"/>
          </a:fontRef>
        </p:style>
      </p:cxnSp>
      <p:sp>
        <p:nvSpPr>
          <p:cNvPr id="38" name="Rounded Rectangle 37"/>
          <p:cNvSpPr/>
          <p:nvPr/>
        </p:nvSpPr>
        <p:spPr>
          <a:xfrm>
            <a:off x="5278914" y="1905100"/>
            <a:ext cx="1413345" cy="1012265"/>
          </a:xfrm>
          <a:prstGeom prst="round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Standard2</a:t>
            </a:r>
          </a:p>
        </p:txBody>
      </p:sp>
      <p:sp>
        <p:nvSpPr>
          <p:cNvPr id="40" name="Rounded Rectangle 39"/>
          <p:cNvSpPr/>
          <p:nvPr/>
        </p:nvSpPr>
        <p:spPr>
          <a:xfrm>
            <a:off x="3732294" y="3649303"/>
            <a:ext cx="1413345" cy="1012265"/>
          </a:xfrm>
          <a:prstGeom prst="round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Standard2</a:t>
            </a:r>
          </a:p>
        </p:txBody>
      </p:sp>
      <p:sp>
        <p:nvSpPr>
          <p:cNvPr id="47" name="Cross 46"/>
          <p:cNvSpPr/>
          <p:nvPr/>
        </p:nvSpPr>
        <p:spPr>
          <a:xfrm>
            <a:off x="1414343" y="1471521"/>
            <a:ext cx="1307939" cy="443039"/>
          </a:xfrm>
          <a:prstGeom prst="plus">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FF0000"/>
                </a:solidFill>
              </a:rPr>
              <a:t>Hand code</a:t>
            </a:r>
          </a:p>
        </p:txBody>
      </p:sp>
      <p:cxnSp>
        <p:nvCxnSpPr>
          <p:cNvPr id="52" name="Straight Connector 51"/>
          <p:cNvCxnSpPr>
            <a:stCxn id="6" idx="3"/>
            <a:endCxn id="10" idx="1"/>
          </p:cNvCxnSpPr>
          <p:nvPr/>
        </p:nvCxnSpPr>
        <p:spPr>
          <a:xfrm>
            <a:off x="1331089" y="1794076"/>
            <a:ext cx="1113061" cy="61715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7" idx="3"/>
            <a:endCxn id="10" idx="1"/>
          </p:cNvCxnSpPr>
          <p:nvPr/>
        </p:nvCxnSpPr>
        <p:spPr>
          <a:xfrm>
            <a:off x="1331089" y="2401301"/>
            <a:ext cx="1113061" cy="993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8" idx="3"/>
            <a:endCxn id="10" idx="1"/>
          </p:cNvCxnSpPr>
          <p:nvPr/>
        </p:nvCxnSpPr>
        <p:spPr>
          <a:xfrm flipV="1">
            <a:off x="1331089" y="2411233"/>
            <a:ext cx="1113061" cy="54719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7536374" y="1574157"/>
            <a:ext cx="721489" cy="439838"/>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Org4</a:t>
            </a:r>
          </a:p>
        </p:txBody>
      </p:sp>
      <p:sp>
        <p:nvSpPr>
          <p:cNvPr id="71" name="Rectangle 70"/>
          <p:cNvSpPr/>
          <p:nvPr/>
        </p:nvSpPr>
        <p:spPr>
          <a:xfrm>
            <a:off x="7559519" y="2181382"/>
            <a:ext cx="698344" cy="439838"/>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Org5</a:t>
            </a:r>
          </a:p>
        </p:txBody>
      </p:sp>
      <p:cxnSp>
        <p:nvCxnSpPr>
          <p:cNvPr id="74" name="Straight Connector 73"/>
          <p:cNvCxnSpPr>
            <a:stCxn id="38" idx="3"/>
            <a:endCxn id="70" idx="1"/>
          </p:cNvCxnSpPr>
          <p:nvPr/>
        </p:nvCxnSpPr>
        <p:spPr>
          <a:xfrm flipV="1">
            <a:off x="6692259" y="1794076"/>
            <a:ext cx="844115" cy="61715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38" idx="3"/>
            <a:endCxn id="71" idx="1"/>
          </p:cNvCxnSpPr>
          <p:nvPr/>
        </p:nvCxnSpPr>
        <p:spPr>
          <a:xfrm flipV="1">
            <a:off x="6692259" y="2401301"/>
            <a:ext cx="867260" cy="993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3496750" y="5002141"/>
            <a:ext cx="721489" cy="439838"/>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Org6</a:t>
            </a:r>
          </a:p>
        </p:txBody>
      </p:sp>
      <p:sp>
        <p:nvSpPr>
          <p:cNvPr id="82" name="Rectangle 81"/>
          <p:cNvSpPr/>
          <p:nvPr/>
        </p:nvSpPr>
        <p:spPr>
          <a:xfrm>
            <a:off x="4724400" y="5002141"/>
            <a:ext cx="721491" cy="439838"/>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Org7</a:t>
            </a:r>
          </a:p>
        </p:txBody>
      </p:sp>
      <p:cxnSp>
        <p:nvCxnSpPr>
          <p:cNvPr id="84" name="Straight Connector 83"/>
          <p:cNvCxnSpPr>
            <a:stCxn id="80" idx="0"/>
            <a:endCxn id="40" idx="2"/>
          </p:cNvCxnSpPr>
          <p:nvPr/>
        </p:nvCxnSpPr>
        <p:spPr>
          <a:xfrm flipV="1">
            <a:off x="3857495" y="4661568"/>
            <a:ext cx="581472" cy="34057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82" idx="0"/>
            <a:endCxn id="40" idx="2"/>
          </p:cNvCxnSpPr>
          <p:nvPr/>
        </p:nvCxnSpPr>
        <p:spPr>
          <a:xfrm flipH="1" flipV="1">
            <a:off x="4438967" y="4661568"/>
            <a:ext cx="646179" cy="34057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Cloud Callout 10"/>
          <p:cNvSpPr/>
          <p:nvPr/>
        </p:nvSpPr>
        <p:spPr>
          <a:xfrm>
            <a:off x="3673973" y="2599107"/>
            <a:ext cx="1711375" cy="977089"/>
          </a:xfrm>
          <a:prstGeom prst="cloudCallout">
            <a:avLst/>
          </a:prstGeom>
          <a:solidFill>
            <a:schemeClr val="accent4">
              <a:lumMod val="75000"/>
            </a:schemeClr>
          </a:solidFill>
          <a:ln w="63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Yosemite</a:t>
            </a:r>
          </a:p>
        </p:txBody>
      </p:sp>
      <p:sp>
        <p:nvSpPr>
          <p:cNvPr id="29" name="Cross 28"/>
          <p:cNvSpPr/>
          <p:nvPr/>
        </p:nvSpPr>
        <p:spPr>
          <a:xfrm>
            <a:off x="4991603" y="4574840"/>
            <a:ext cx="1307939" cy="443039"/>
          </a:xfrm>
          <a:prstGeom prst="plus">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FF0000"/>
                </a:solidFill>
              </a:rPr>
              <a:t>Hand code</a:t>
            </a:r>
          </a:p>
        </p:txBody>
      </p:sp>
      <p:sp>
        <p:nvSpPr>
          <p:cNvPr id="30" name="Cross 29"/>
          <p:cNvSpPr/>
          <p:nvPr/>
        </p:nvSpPr>
        <p:spPr>
          <a:xfrm>
            <a:off x="6619761" y="2555682"/>
            <a:ext cx="1307939" cy="443039"/>
          </a:xfrm>
          <a:prstGeom prst="plus">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FF0000"/>
                </a:solidFill>
              </a:rPr>
              <a:t>Hand code</a:t>
            </a:r>
          </a:p>
        </p:txBody>
      </p:sp>
    </p:spTree>
    <p:extLst>
      <p:ext uri="{BB962C8B-B14F-4D97-AF65-F5344CB8AC3E}">
        <p14:creationId xmlns:p14="http://schemas.microsoft.com/office/powerpoint/2010/main" val="3343039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9106" y="1325562"/>
            <a:ext cx="8123009" cy="5269037"/>
          </a:xfrm>
        </p:spPr>
        <p:txBody>
          <a:bodyPr>
            <a:normAutofit/>
          </a:bodyPr>
          <a:lstStyle/>
          <a:p>
            <a:pPr marL="0" indent="0">
              <a:buNone/>
            </a:pPr>
            <a:r>
              <a:rPr lang="en-US" i="1" dirty="0"/>
              <a:t>A common aim: benefits of a central ontology, with few negatives</a:t>
            </a:r>
          </a:p>
          <a:p>
            <a:r>
              <a:rPr lang="en-US" dirty="0"/>
              <a:t>Both: A web of ontologies and SKOS links among them</a:t>
            </a:r>
          </a:p>
          <a:p>
            <a:pPr lvl="1"/>
            <a:r>
              <a:rPr lang="en-US" dirty="0"/>
              <a:t>A reasoner generates data mappings from concepts+links</a:t>
            </a:r>
          </a:p>
          <a:p>
            <a:r>
              <a:rPr lang="en-US" dirty="0">
                <a:solidFill>
                  <a:schemeClr val="accent2">
                    <a:lumMod val="50000"/>
                  </a:schemeClr>
                </a:solidFill>
              </a:rPr>
              <a:t>Uses medium-big ontologies that represent existing standards </a:t>
            </a:r>
            <a:r>
              <a:rPr lang="en-US" dirty="0">
                <a:solidFill>
                  <a:schemeClr val="tx2"/>
                </a:solidFill>
              </a:rPr>
              <a:t>(vs. small agile mini-</a:t>
            </a:r>
            <a:r>
              <a:rPr lang="en-US" dirty="0" err="1">
                <a:solidFill>
                  <a:schemeClr val="tx2"/>
                </a:solidFill>
              </a:rPr>
              <a:t>onlologies</a:t>
            </a:r>
            <a:r>
              <a:rPr lang="en-US" dirty="0">
                <a:solidFill>
                  <a:schemeClr val="tx2"/>
                </a:solidFill>
              </a:rPr>
              <a:t> that we control)</a:t>
            </a:r>
          </a:p>
          <a:p>
            <a:pPr lvl="1"/>
            <a:r>
              <a:rPr lang="en-US" dirty="0">
                <a:solidFill>
                  <a:schemeClr val="accent2">
                    <a:lumMod val="50000"/>
                  </a:schemeClr>
                </a:solidFill>
              </a:rPr>
              <a:t>They do well for systems that have been “tagged” w.r.t. </a:t>
            </a:r>
            <a:r>
              <a:rPr lang="en-US" i="1" dirty="0">
                <a:solidFill>
                  <a:schemeClr val="accent2">
                    <a:lumMod val="50000"/>
                  </a:schemeClr>
                </a:solidFill>
              </a:rPr>
              <a:t>a</a:t>
            </a:r>
            <a:r>
              <a:rPr lang="en-US" dirty="0">
                <a:solidFill>
                  <a:schemeClr val="accent2">
                    <a:lumMod val="50000"/>
                  </a:schemeClr>
                </a:solidFill>
              </a:rPr>
              <a:t> standard</a:t>
            </a:r>
          </a:p>
          <a:p>
            <a:pPr lvl="1"/>
            <a:r>
              <a:rPr lang="en-US" dirty="0">
                <a:solidFill>
                  <a:schemeClr val="tx2"/>
                </a:solidFill>
              </a:rPr>
              <a:t>We try for concepts that are easier to use for data not yet tagged</a:t>
            </a:r>
            <a:endParaRPr lang="en-US" dirty="0"/>
          </a:p>
          <a:p>
            <a:r>
              <a:rPr lang="en-US" dirty="0">
                <a:solidFill>
                  <a:schemeClr val="accent2">
                    <a:lumMod val="50000"/>
                  </a:schemeClr>
                </a:solidFill>
              </a:rPr>
              <a:t>Yosemite connected </a:t>
            </a:r>
            <a:r>
              <a:rPr lang="en-US" i="1" dirty="0">
                <a:solidFill>
                  <a:schemeClr val="accent2">
                    <a:lumMod val="50000"/>
                  </a:schemeClr>
                </a:solidFill>
              </a:rPr>
              <a:t>standards. </a:t>
            </a:r>
            <a:r>
              <a:rPr lang="en-US" dirty="0">
                <a:solidFill>
                  <a:schemeClr val="accent2">
                    <a:lumMod val="50000"/>
                  </a:schemeClr>
                </a:solidFill>
              </a:rPr>
              <a:t>Our customers’ aim is to ship data among </a:t>
            </a:r>
            <a:r>
              <a:rPr lang="en-US" i="1" dirty="0">
                <a:solidFill>
                  <a:schemeClr val="accent2">
                    <a:lumMod val="50000"/>
                  </a:schemeClr>
                </a:solidFill>
              </a:rPr>
              <a:t>systems; </a:t>
            </a:r>
            <a:r>
              <a:rPr lang="en-US" dirty="0">
                <a:solidFill>
                  <a:schemeClr val="accent2">
                    <a:lumMod val="50000"/>
                  </a:schemeClr>
                </a:solidFill>
              </a:rPr>
              <a:t>the story may not motivate them</a:t>
            </a:r>
          </a:p>
          <a:p>
            <a:pPr lvl="1"/>
            <a:r>
              <a:rPr lang="en-US" b="1" dirty="0">
                <a:solidFill>
                  <a:schemeClr val="accent2">
                    <a:lumMod val="50000"/>
                  </a:schemeClr>
                </a:solidFill>
                <a:sym typeface="Wingdings" panose="05000000000000000000" pitchFamily="2" charset="2"/>
              </a:rPr>
              <a:t>Yosemite </a:t>
            </a:r>
            <a:r>
              <a:rPr lang="en-US" b="1" i="1" dirty="0">
                <a:solidFill>
                  <a:schemeClr val="accent2">
                    <a:lumMod val="50000"/>
                  </a:schemeClr>
                </a:solidFill>
                <a:sym typeface="Wingdings" panose="05000000000000000000" pitchFamily="2" charset="2"/>
              </a:rPr>
              <a:t>principles</a:t>
            </a:r>
            <a:r>
              <a:rPr lang="en-US" b="1" dirty="0">
                <a:solidFill>
                  <a:schemeClr val="accent2">
                    <a:lumMod val="50000"/>
                  </a:schemeClr>
                </a:solidFill>
                <a:sym typeface="Wingdings" panose="05000000000000000000" pitchFamily="2" charset="2"/>
              </a:rPr>
              <a:t> suffice to add the needed </a:t>
            </a:r>
            <a:r>
              <a:rPr lang="en-US" b="1" dirty="0">
                <a:solidFill>
                  <a:schemeClr val="accent2">
                    <a:lumMod val="50000"/>
                  </a:schemeClr>
                </a:solidFill>
              </a:rPr>
              <a:t>additional maps</a:t>
            </a:r>
            <a:r>
              <a:rPr lang="en-US" b="1" dirty="0"/>
              <a:t>: </a:t>
            </a:r>
            <a:r>
              <a:rPr lang="en-US" dirty="0"/>
              <a:t>to reason from</a:t>
            </a:r>
            <a:r>
              <a:rPr lang="en-US" b="1" dirty="0"/>
              <a:t>  </a:t>
            </a:r>
            <a:r>
              <a:rPr lang="en-US" dirty="0"/>
              <a:t>(source</a:t>
            </a:r>
            <a:r>
              <a:rPr lang="en-US" dirty="0">
                <a:sym typeface="Wingdings" panose="05000000000000000000" pitchFamily="2" charset="2"/>
              </a:rPr>
              <a:t>standard, </a:t>
            </a:r>
            <a:r>
              <a:rPr lang="en-US" dirty="0"/>
              <a:t>standard </a:t>
            </a:r>
            <a:r>
              <a:rPr lang="en-US" dirty="0">
                <a:sym typeface="Wingdings" panose="05000000000000000000" pitchFamily="2" charset="2"/>
              </a:rPr>
              <a:t> target)</a:t>
            </a:r>
          </a:p>
          <a:p>
            <a:pPr lvl="1"/>
            <a:r>
              <a:rPr lang="en-US" dirty="0"/>
              <a:t>For creating a demo, public domain standard schemas were available</a:t>
            </a:r>
          </a:p>
        </p:txBody>
      </p:sp>
      <p:sp>
        <p:nvSpPr>
          <p:cNvPr id="3" name="Slide Number Placeholder 2"/>
          <p:cNvSpPr>
            <a:spLocks noGrp="1"/>
          </p:cNvSpPr>
          <p:nvPr>
            <p:ph type="sldNum" sz="quarter" idx="4"/>
          </p:nvPr>
        </p:nvSpPr>
        <p:spPr/>
        <p:txBody>
          <a:bodyPr/>
          <a:lstStyle/>
          <a:p>
            <a:fld id="{CA538793-F95B-4CFC-9A87-DBAD57B24C1D}" type="slidenum">
              <a:rPr lang="en-US" smtClean="0">
                <a:solidFill>
                  <a:prstClr val="black">
                    <a:tint val="75000"/>
                  </a:prstClr>
                </a:solidFill>
              </a:rPr>
              <a:pPr/>
              <a:t>15</a:t>
            </a:fld>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a:solidFill>
                  <a:schemeClr val="tx1"/>
                </a:solidFill>
              </a:rPr>
              <a:t>Compare </a:t>
            </a:r>
            <a:r>
              <a:rPr lang="en-US" i="1" dirty="0"/>
              <a:t>Submission Hubs</a:t>
            </a:r>
            <a:r>
              <a:rPr lang="en-US" dirty="0"/>
              <a:t> </a:t>
            </a:r>
            <a:r>
              <a:rPr lang="en-US" dirty="0">
                <a:solidFill>
                  <a:schemeClr val="tx1"/>
                </a:solidFill>
              </a:rPr>
              <a:t>to</a:t>
            </a:r>
            <a:r>
              <a:rPr lang="en-US" dirty="0"/>
              <a:t> </a:t>
            </a:r>
            <a:r>
              <a:rPr lang="en-US" dirty="0">
                <a:solidFill>
                  <a:schemeClr val="accent2">
                    <a:lumMod val="50000"/>
                  </a:schemeClr>
                </a:solidFill>
              </a:rPr>
              <a:t>Yosemite</a:t>
            </a:r>
            <a:endParaRPr lang="en-US" i="1" dirty="0">
              <a:solidFill>
                <a:schemeClr val="tx1"/>
              </a:solidFill>
            </a:endParaRPr>
          </a:p>
        </p:txBody>
      </p:sp>
    </p:spTree>
    <p:extLst>
      <p:ext uri="{BB962C8B-B14F-4D97-AF65-F5344CB8AC3E}">
        <p14:creationId xmlns:p14="http://schemas.microsoft.com/office/powerpoint/2010/main" val="1401343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609600" y="1498596"/>
            <a:ext cx="4038600" cy="4841244"/>
          </a:xfrm>
        </p:spPr>
        <p:txBody>
          <a:bodyPr>
            <a:normAutofit/>
          </a:bodyPr>
          <a:lstStyle/>
          <a:p>
            <a:pPr marL="0" indent="0" algn="ctr">
              <a:buNone/>
            </a:pPr>
            <a:r>
              <a:rPr lang="en-US" dirty="0">
                <a:solidFill>
                  <a:schemeClr val="tx2"/>
                </a:solidFill>
              </a:rPr>
              <a:t>Submission Hubs</a:t>
            </a:r>
          </a:p>
          <a:p>
            <a:r>
              <a:rPr lang="en-US" dirty="0">
                <a:solidFill>
                  <a:srgbClr val="008000"/>
                </a:solidFill>
              </a:rPr>
              <a:t>Mini-ontologies are scalable and changeable – it’s natural to add more concepts</a:t>
            </a:r>
          </a:p>
          <a:p>
            <a:r>
              <a:rPr lang="en-US" dirty="0">
                <a:solidFill>
                  <a:srgbClr val="C00000"/>
                </a:solidFill>
              </a:rPr>
              <a:t>Bleeding edge -- manage all mini-ontologies and links</a:t>
            </a:r>
            <a:br>
              <a:rPr lang="en-US" dirty="0">
                <a:solidFill>
                  <a:srgbClr val="C00000"/>
                </a:solidFill>
              </a:rPr>
            </a:br>
            <a:endParaRPr lang="en-US" dirty="0">
              <a:solidFill>
                <a:srgbClr val="C00000"/>
              </a:solidFill>
            </a:endParaRPr>
          </a:p>
          <a:p>
            <a:r>
              <a:rPr lang="en-US" dirty="0">
                <a:solidFill>
                  <a:srgbClr val="008000"/>
                </a:solidFill>
              </a:rPr>
              <a:t>Can connect more data items, </a:t>
            </a:r>
            <a:br>
              <a:rPr lang="en-US" dirty="0">
                <a:solidFill>
                  <a:srgbClr val="C00000"/>
                </a:solidFill>
              </a:rPr>
            </a:br>
            <a:r>
              <a:rPr lang="en-US" dirty="0">
                <a:solidFill>
                  <a:srgbClr val="C00000"/>
                </a:solidFill>
              </a:rPr>
              <a:t>but must be opportunistic</a:t>
            </a:r>
            <a:br>
              <a:rPr lang="en-US" dirty="0">
                <a:solidFill>
                  <a:srgbClr val="C00000"/>
                </a:solidFill>
              </a:rPr>
            </a:br>
            <a:endParaRPr lang="en-US" dirty="0">
              <a:solidFill>
                <a:srgbClr val="C00000"/>
              </a:solidFill>
            </a:endParaRPr>
          </a:p>
          <a:p>
            <a:r>
              <a:rPr lang="en-US" dirty="0">
                <a:solidFill>
                  <a:srgbClr val="008000"/>
                </a:solidFill>
              </a:rPr>
              <a:t>Takes data between </a:t>
            </a:r>
            <a:r>
              <a:rPr lang="en-US" i="1" dirty="0">
                <a:solidFill>
                  <a:srgbClr val="008000"/>
                </a:solidFill>
              </a:rPr>
              <a:t>systems</a:t>
            </a:r>
            <a:r>
              <a:rPr lang="en-US" dirty="0">
                <a:solidFill>
                  <a:srgbClr val="008000"/>
                </a:solidFill>
              </a:rPr>
              <a:t>, not just standards</a:t>
            </a:r>
          </a:p>
          <a:p>
            <a:pPr lvl="1"/>
            <a:r>
              <a:rPr lang="en-US" dirty="0">
                <a:solidFill>
                  <a:srgbClr val="008000"/>
                </a:solidFill>
                <a:sym typeface="Wingdings" panose="05000000000000000000" pitchFamily="2" charset="2"/>
              </a:rPr>
              <a:t>Query (pull) also works</a:t>
            </a:r>
            <a:endParaRPr lang="en-US" dirty="0">
              <a:sym typeface="Wingdings" panose="05000000000000000000" pitchFamily="2" charset="2"/>
            </a:endParaRPr>
          </a:p>
        </p:txBody>
      </p:sp>
      <p:sp>
        <p:nvSpPr>
          <p:cNvPr id="6" name="Content Placeholder 5"/>
          <p:cNvSpPr>
            <a:spLocks noGrp="1"/>
          </p:cNvSpPr>
          <p:nvPr>
            <p:ph sz="half" idx="2"/>
          </p:nvPr>
        </p:nvSpPr>
        <p:spPr>
          <a:xfrm>
            <a:off x="4800600" y="1498596"/>
            <a:ext cx="4038600" cy="4983227"/>
          </a:xfrm>
        </p:spPr>
        <p:txBody>
          <a:bodyPr>
            <a:normAutofit/>
          </a:bodyPr>
          <a:lstStyle/>
          <a:p>
            <a:pPr marL="0" indent="0" algn="ctr">
              <a:buNone/>
            </a:pPr>
            <a:r>
              <a:rPr lang="en-US" dirty="0">
                <a:solidFill>
                  <a:schemeClr val="accent2">
                    <a:lumMod val="50000"/>
                  </a:schemeClr>
                </a:solidFill>
              </a:rPr>
              <a:t>YOSEMITE</a:t>
            </a:r>
          </a:p>
          <a:p>
            <a:r>
              <a:rPr lang="en-US" dirty="0">
                <a:solidFill>
                  <a:srgbClr val="C00000"/>
                </a:solidFill>
              </a:rPr>
              <a:t>Existing standards can be  awkwardly large, yet do not cover all data</a:t>
            </a:r>
          </a:p>
          <a:p>
            <a:r>
              <a:rPr lang="en-US" dirty="0">
                <a:solidFill>
                  <a:srgbClr val="008000"/>
                </a:solidFill>
              </a:rPr>
              <a:t>An established modeling approach, off the shelf tools</a:t>
            </a:r>
            <a:br>
              <a:rPr lang="en-US" dirty="0">
                <a:solidFill>
                  <a:srgbClr val="008000"/>
                </a:solidFill>
              </a:rPr>
            </a:br>
            <a:endParaRPr lang="en-US" dirty="0">
              <a:solidFill>
                <a:srgbClr val="008000"/>
              </a:solidFill>
            </a:endParaRPr>
          </a:p>
          <a:p>
            <a:r>
              <a:rPr lang="en-US" dirty="0">
                <a:solidFill>
                  <a:srgbClr val="008000"/>
                </a:solidFill>
              </a:rPr>
              <a:t>Slow change makes behavior more predictable</a:t>
            </a:r>
            <a:br>
              <a:rPr lang="en-US" dirty="0">
                <a:solidFill>
                  <a:srgbClr val="008000"/>
                </a:solidFill>
              </a:rPr>
            </a:br>
            <a:endParaRPr lang="en-US" dirty="0">
              <a:solidFill>
                <a:srgbClr val="008000"/>
              </a:solidFill>
            </a:endParaRPr>
          </a:p>
          <a:p>
            <a:r>
              <a:rPr lang="en-US" dirty="0">
                <a:solidFill>
                  <a:srgbClr val="C00000"/>
                </a:solidFill>
              </a:rPr>
              <a:t>Goes between standards –  to use it, must add mappings </a:t>
            </a:r>
            <a:br>
              <a:rPr lang="en-US" dirty="0">
                <a:solidFill>
                  <a:srgbClr val="C00000"/>
                </a:solidFill>
              </a:rPr>
            </a:br>
            <a:r>
              <a:rPr lang="en-US" dirty="0">
                <a:solidFill>
                  <a:srgbClr val="C00000"/>
                </a:solidFill>
              </a:rPr>
              <a:t>        (source</a:t>
            </a:r>
            <a:r>
              <a:rPr lang="en-US" dirty="0">
                <a:solidFill>
                  <a:srgbClr val="C00000"/>
                </a:solidFill>
                <a:sym typeface="Wingdings" panose="05000000000000000000" pitchFamily="2" charset="2"/>
              </a:rPr>
              <a:t> standard1) </a:t>
            </a:r>
            <a:br>
              <a:rPr lang="en-US" dirty="0">
                <a:solidFill>
                  <a:srgbClr val="C00000"/>
                </a:solidFill>
                <a:sym typeface="Wingdings" panose="05000000000000000000" pitchFamily="2" charset="2"/>
              </a:rPr>
            </a:br>
            <a:r>
              <a:rPr lang="en-US" dirty="0">
                <a:solidFill>
                  <a:srgbClr val="C00000"/>
                </a:solidFill>
                <a:sym typeface="Wingdings" panose="05000000000000000000" pitchFamily="2" charset="2"/>
              </a:rPr>
              <a:t>        (target  standard2)</a:t>
            </a:r>
            <a:endParaRPr lang="en-US" dirty="0">
              <a:solidFill>
                <a:srgbClr val="C00000"/>
              </a:solidFill>
            </a:endParaRPr>
          </a:p>
        </p:txBody>
      </p:sp>
      <p:sp>
        <p:nvSpPr>
          <p:cNvPr id="3" name="Slide Number Placeholder 2"/>
          <p:cNvSpPr>
            <a:spLocks noGrp="1"/>
          </p:cNvSpPr>
          <p:nvPr>
            <p:ph type="sldNum" sz="quarter" idx="4"/>
          </p:nvPr>
        </p:nvSpPr>
        <p:spPr/>
        <p:txBody>
          <a:bodyPr/>
          <a:lstStyle/>
          <a:p>
            <a:fld id="{CA538793-F95B-4CFC-9A87-DBAD57B24C1D}" type="slidenum">
              <a:rPr lang="en-US" smtClean="0">
                <a:solidFill>
                  <a:prstClr val="black">
                    <a:tint val="75000"/>
                  </a:prstClr>
                </a:solidFill>
              </a:rPr>
              <a:pPr/>
              <a:t>16</a:t>
            </a:fld>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a:solidFill>
                  <a:schemeClr val="tx1"/>
                </a:solidFill>
              </a:rPr>
              <a:t>Pros and Cons</a:t>
            </a:r>
            <a:endParaRPr lang="en-US" dirty="0">
              <a:solidFill>
                <a:schemeClr val="accent2">
                  <a:lumMod val="50000"/>
                </a:schemeClr>
              </a:solidFill>
            </a:endParaRPr>
          </a:p>
        </p:txBody>
      </p:sp>
    </p:spTree>
    <p:extLst>
      <p:ext uri="{BB962C8B-B14F-4D97-AF65-F5344CB8AC3E}">
        <p14:creationId xmlns:p14="http://schemas.microsoft.com/office/powerpoint/2010/main" val="3931958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Examine existing ontology tools and model driven technology (e.g., </a:t>
            </a:r>
            <a:r>
              <a:rPr lang="en-US" dirty="0" err="1"/>
              <a:t>Anzo</a:t>
            </a:r>
            <a:r>
              <a:rPr lang="en-US" dirty="0"/>
              <a:t>, </a:t>
            </a:r>
            <a:r>
              <a:rPr lang="en-US" dirty="0" err="1"/>
              <a:t>TopBraid</a:t>
            </a:r>
            <a:r>
              <a:rPr lang="en-US" dirty="0"/>
              <a:t>)</a:t>
            </a:r>
          </a:p>
          <a:p>
            <a:pPr marL="463550" lvl="2">
              <a:buSzPct val="120000"/>
            </a:pPr>
            <a:r>
              <a:rPr lang="en-US" dirty="0"/>
              <a:t>Add a separate declarative treatment of format and units </a:t>
            </a:r>
          </a:p>
          <a:p>
            <a:pPr marL="463550" lvl="2">
              <a:buSzPct val="120000"/>
            </a:pPr>
            <a:r>
              <a:rPr lang="en-US" dirty="0"/>
              <a:t>Generate code from the captured knowledge (using semantic COTS)</a:t>
            </a:r>
            <a:br>
              <a:rPr lang="en-US" dirty="0"/>
            </a:br>
            <a:endParaRPr lang="en-US" dirty="0"/>
          </a:p>
          <a:p>
            <a:r>
              <a:rPr lang="en-US" dirty="0"/>
              <a:t>Identify first steps a customer could take -- </a:t>
            </a:r>
            <a:r>
              <a:rPr lang="en-US" i="1" dirty="0"/>
              <a:t>with positive ROI</a:t>
            </a:r>
            <a:br>
              <a:rPr lang="en-US" i="1" dirty="0"/>
            </a:br>
            <a:endParaRPr lang="en-US" dirty="0"/>
          </a:p>
          <a:p>
            <a:r>
              <a:rPr lang="en-US" dirty="0"/>
              <a:t>Create a paper, perhaps collaborating with Yosemite team?</a:t>
            </a:r>
          </a:p>
          <a:p>
            <a:endParaRPr lang="en-US" dirty="0">
              <a:solidFill>
                <a:srgbClr val="008000"/>
              </a:solidFill>
            </a:endParaRPr>
          </a:p>
          <a:p>
            <a:endParaRPr lang="en-US" dirty="0"/>
          </a:p>
        </p:txBody>
      </p:sp>
      <p:sp>
        <p:nvSpPr>
          <p:cNvPr id="3" name="Slide Number Placeholder 2"/>
          <p:cNvSpPr>
            <a:spLocks noGrp="1"/>
          </p:cNvSpPr>
          <p:nvPr>
            <p:ph type="sldNum" sz="quarter" idx="4"/>
          </p:nvPr>
        </p:nvSpPr>
        <p:spPr/>
        <p:txBody>
          <a:bodyPr/>
          <a:lstStyle/>
          <a:p>
            <a:fld id="{CA538793-F95B-4CFC-9A87-DBAD57B24C1D}" type="slidenum">
              <a:rPr lang="en-US" smtClean="0">
                <a:solidFill>
                  <a:prstClr val="black">
                    <a:tint val="75000"/>
                  </a:prstClr>
                </a:solidFill>
              </a:rPr>
              <a:pPr/>
              <a:t>17</a:t>
            </a:fld>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Next steps to advance the work</a:t>
            </a:r>
          </a:p>
        </p:txBody>
      </p:sp>
    </p:spTree>
    <p:extLst>
      <p:ext uri="{BB962C8B-B14F-4D97-AF65-F5344CB8AC3E}">
        <p14:creationId xmlns:p14="http://schemas.microsoft.com/office/powerpoint/2010/main" val="818726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Devise processes to extend and curate the mini-ontologies and links</a:t>
            </a:r>
          </a:p>
          <a:p>
            <a:pPr lvl="1"/>
            <a:r>
              <a:rPr lang="en-US" dirty="0"/>
              <a:t>Manage change for an RDF property that spans mini-ontologies   </a:t>
            </a:r>
            <a:br>
              <a:rPr lang="en-US" dirty="0"/>
            </a:br>
            <a:r>
              <a:rPr lang="en-US" dirty="0"/>
              <a:t> (e.g., </a:t>
            </a:r>
            <a:r>
              <a:rPr lang="en-US" dirty="0">
                <a:sym typeface="Wingdings" panose="05000000000000000000" pitchFamily="2" charset="2"/>
              </a:rPr>
              <a:t>Person </a:t>
            </a:r>
            <a:r>
              <a:rPr lang="en-US" i="1" dirty="0" err="1">
                <a:sym typeface="Wingdings" panose="05000000000000000000" pitchFamily="2" charset="2"/>
              </a:rPr>
              <a:t>residesAt</a:t>
            </a:r>
            <a:r>
              <a:rPr lang="en-US" dirty="0">
                <a:sym typeface="Wingdings" panose="05000000000000000000" pitchFamily="2" charset="2"/>
              </a:rPr>
              <a:t> Place)?</a:t>
            </a:r>
            <a:endParaRPr lang="en-US" dirty="0"/>
          </a:p>
          <a:p>
            <a:pPr lvl="1"/>
            <a:r>
              <a:rPr lang="en-US" dirty="0"/>
              <a:t>How to organize multiple name spaces, and “adopt” concepts across them, and who should see what changes?</a:t>
            </a:r>
          </a:p>
          <a:p>
            <a:pPr lvl="1"/>
            <a:r>
              <a:rPr lang="en-US" dirty="0"/>
              <a:t>Manage SKOS links as ontologies evolve</a:t>
            </a:r>
          </a:p>
          <a:p>
            <a:r>
              <a:rPr lang="en-US" dirty="0"/>
              <a:t>Create metrics for admin and coding labor, estimating with and without tools </a:t>
            </a:r>
          </a:p>
          <a:p>
            <a:pPr lvl="1"/>
            <a:r>
              <a:rPr lang="en-US" dirty="0"/>
              <a:t>Do it for both initial setup and deltas</a:t>
            </a:r>
          </a:p>
          <a:p>
            <a:pPr lvl="1"/>
            <a:r>
              <a:rPr lang="en-US" dirty="0"/>
              <a:t>Estimate time to</a:t>
            </a:r>
          </a:p>
          <a:p>
            <a:pPr lvl="2"/>
            <a:r>
              <a:rPr lang="en-US" dirty="0"/>
              <a:t>Develop/extend mini-ontologies and gain adoption</a:t>
            </a:r>
          </a:p>
          <a:p>
            <a:pPr lvl="2"/>
            <a:r>
              <a:rPr lang="en-US" dirty="0"/>
              <a:t>Connect the mini-ontologies to systems and to each other</a:t>
            </a:r>
          </a:p>
        </p:txBody>
      </p:sp>
      <p:sp>
        <p:nvSpPr>
          <p:cNvPr id="3" name="Slide Number Placeholder 2"/>
          <p:cNvSpPr>
            <a:spLocks noGrp="1"/>
          </p:cNvSpPr>
          <p:nvPr>
            <p:ph type="sldNum" sz="quarter" idx="4"/>
          </p:nvPr>
        </p:nvSpPr>
        <p:spPr/>
        <p:txBody>
          <a:bodyPr/>
          <a:lstStyle/>
          <a:p>
            <a:fld id="{CA538793-F95B-4CFC-9A87-DBAD57B24C1D}" type="slidenum">
              <a:rPr lang="en-US" smtClean="0">
                <a:solidFill>
                  <a:prstClr val="black">
                    <a:tint val="75000"/>
                  </a:prstClr>
                </a:solidFill>
              </a:rPr>
              <a:pPr/>
              <a:t>18</a:t>
            </a:fld>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a:t>Some research questions</a:t>
            </a:r>
            <a:endParaRPr lang="en-US" i="1" dirty="0">
              <a:solidFill>
                <a:srgbClr val="FF0000"/>
              </a:solidFill>
            </a:endParaRPr>
          </a:p>
        </p:txBody>
      </p:sp>
    </p:spTree>
    <p:extLst>
      <p:ext uri="{BB962C8B-B14F-4D97-AF65-F5344CB8AC3E}">
        <p14:creationId xmlns:p14="http://schemas.microsoft.com/office/powerpoint/2010/main" val="22713274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Avoid the giant schema, and manually-coded wrappers</a:t>
            </a:r>
          </a:p>
          <a:p>
            <a:pPr lvl="1"/>
            <a:r>
              <a:rPr lang="en-US" dirty="0"/>
              <a:t>Be faster, cheaper, and more flexible</a:t>
            </a:r>
          </a:p>
          <a:p>
            <a:r>
              <a:rPr lang="en-US" dirty="0"/>
              <a:t>Break the adoption logjam </a:t>
            </a:r>
          </a:p>
          <a:p>
            <a:pPr lvl="1"/>
            <a:r>
              <a:rPr lang="en-US" dirty="0"/>
              <a:t>Those who adopt Submission Hubs can use the same metadata and tools in other integration scenarios</a:t>
            </a:r>
          </a:p>
          <a:p>
            <a:r>
              <a:rPr lang="en-US" dirty="0"/>
              <a:t>Enable power users to make modest extensions</a:t>
            </a:r>
          </a:p>
          <a:p>
            <a:pPr lvl="1"/>
            <a:r>
              <a:rPr lang="en-US" dirty="0"/>
              <a:t>Build in some best practices. Curate more later</a:t>
            </a:r>
          </a:p>
        </p:txBody>
      </p:sp>
      <p:sp>
        <p:nvSpPr>
          <p:cNvPr id="3" name="Slide Number Placeholder 2"/>
          <p:cNvSpPr>
            <a:spLocks noGrp="1"/>
          </p:cNvSpPr>
          <p:nvPr>
            <p:ph type="sldNum" sz="quarter" idx="4"/>
          </p:nvPr>
        </p:nvSpPr>
        <p:spPr/>
        <p:txBody>
          <a:bodyPr/>
          <a:lstStyle/>
          <a:p>
            <a:fld id="{CA538793-F95B-4CFC-9A87-DBAD57B24C1D}" type="slidenum">
              <a:rPr lang="en-US" smtClean="0">
                <a:solidFill>
                  <a:prstClr val="black">
                    <a:tint val="75000"/>
                  </a:prstClr>
                </a:solidFill>
              </a:rPr>
              <a:pPr/>
              <a:t>19</a:t>
            </a:fld>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Summary</a:t>
            </a:r>
          </a:p>
        </p:txBody>
      </p:sp>
      <p:sp>
        <p:nvSpPr>
          <p:cNvPr id="6" name="TextBox 5"/>
          <p:cNvSpPr txBox="1"/>
          <p:nvPr/>
        </p:nvSpPr>
        <p:spPr>
          <a:xfrm>
            <a:off x="963826" y="5795319"/>
            <a:ext cx="7875373" cy="338554"/>
          </a:xfrm>
          <a:prstGeom prst="rect">
            <a:avLst/>
          </a:prstGeom>
          <a:noFill/>
        </p:spPr>
        <p:txBody>
          <a:bodyPr wrap="square" rtlCol="0">
            <a:spAutoFit/>
          </a:bodyPr>
          <a:lstStyle/>
          <a:p>
            <a:pPr>
              <a:spcAft>
                <a:spcPts val="600"/>
              </a:spcAft>
            </a:pPr>
            <a:r>
              <a:rPr lang="en-US" sz="1600" i="1" dirty="0">
                <a:ea typeface="Verdana" pitchFamily="34" charset="0"/>
                <a:cs typeface="Verdana" pitchFamily="34" charset="0"/>
              </a:rPr>
              <a:t>Very </a:t>
            </a:r>
            <a:r>
              <a:rPr lang="en-US" sz="1600" dirty="0">
                <a:ea typeface="Verdana" pitchFamily="34" charset="0"/>
                <a:cs typeface="Verdana" pitchFamily="34" charset="0"/>
              </a:rPr>
              <a:t>open to collaboration</a:t>
            </a:r>
            <a:endParaRPr lang="en-US" sz="1600" i="1" dirty="0">
              <a:ea typeface="Verdana" pitchFamily="34" charset="0"/>
              <a:cs typeface="Verdana" pitchFamily="34" charset="0"/>
            </a:endParaRPr>
          </a:p>
        </p:txBody>
      </p:sp>
    </p:spTree>
    <p:extLst>
      <p:ext uri="{BB962C8B-B14F-4D97-AF65-F5344CB8AC3E}">
        <p14:creationId xmlns:p14="http://schemas.microsoft.com/office/powerpoint/2010/main" val="2694511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The Problem</a:t>
            </a:r>
          </a:p>
        </p:txBody>
      </p:sp>
      <p:sp>
        <p:nvSpPr>
          <p:cNvPr id="10" name="Content Placeholder 9"/>
          <p:cNvSpPr>
            <a:spLocks noGrp="1"/>
          </p:cNvSpPr>
          <p:nvPr>
            <p:ph idx="1"/>
          </p:nvPr>
        </p:nvSpPr>
        <p:spPr>
          <a:xfrm>
            <a:off x="629106" y="1447800"/>
            <a:ext cx="8123009" cy="4989576"/>
          </a:xfrm>
        </p:spPr>
        <p:txBody>
          <a:bodyPr>
            <a:normAutofit lnSpcReduction="10000"/>
          </a:bodyPr>
          <a:lstStyle/>
          <a:p>
            <a:r>
              <a:rPr lang="en-US" dirty="0"/>
              <a:t>Help </a:t>
            </a:r>
            <a:r>
              <a:rPr lang="en-US" i="1" dirty="0"/>
              <a:t>many</a:t>
            </a:r>
            <a:r>
              <a:rPr lang="en-US" dirty="0"/>
              <a:t> submitters to submit data to an organization, and out to its many systems</a:t>
            </a:r>
            <a:br>
              <a:rPr lang="en-US" dirty="0">
                <a:solidFill>
                  <a:schemeClr val="tx2"/>
                </a:solidFill>
              </a:rPr>
            </a:br>
            <a:endParaRPr lang="en-US" dirty="0">
              <a:solidFill>
                <a:schemeClr val="tx2"/>
              </a:solidFill>
            </a:endParaRPr>
          </a:p>
          <a:p>
            <a:pPr marL="0" indent="0">
              <a:buNone/>
            </a:pPr>
            <a:endParaRPr lang="en-US" dirty="0">
              <a:solidFill>
                <a:schemeClr val="tx2"/>
              </a:solidFill>
            </a:endParaRPr>
          </a:p>
          <a:p>
            <a:endParaRPr lang="en-US" dirty="0">
              <a:solidFill>
                <a:schemeClr val="tx2"/>
              </a:solidFill>
            </a:endParaRPr>
          </a:p>
          <a:p>
            <a:pPr marL="0" indent="0">
              <a:buNone/>
            </a:pPr>
            <a:endParaRPr lang="en-US" dirty="0">
              <a:solidFill>
                <a:schemeClr val="tx2"/>
              </a:solidFill>
            </a:endParaRPr>
          </a:p>
          <a:p>
            <a:pPr marL="0" indent="0">
              <a:buNone/>
            </a:pPr>
            <a:endParaRPr lang="en-US" dirty="0">
              <a:solidFill>
                <a:srgbClr val="008000"/>
              </a:solidFill>
            </a:endParaRPr>
          </a:p>
          <a:p>
            <a:r>
              <a:rPr lang="en-US" dirty="0"/>
              <a:t>Example: CDC </a:t>
            </a:r>
            <a:r>
              <a:rPr lang="en-US" sz="1900" dirty="0"/>
              <a:t>(Centers for Disease Control and Prevention</a:t>
            </a:r>
            <a:r>
              <a:rPr lang="en-US" dirty="0"/>
              <a:t>) has</a:t>
            </a:r>
          </a:p>
          <a:p>
            <a:pPr lvl="1"/>
            <a:r>
              <a:rPr lang="en-US" dirty="0"/>
              <a:t>100+ topic-specific systems for submitting health information</a:t>
            </a:r>
          </a:p>
          <a:p>
            <a:pPr lvl="1"/>
            <a:r>
              <a:rPr lang="en-US" dirty="0"/>
              <a:t>Feeds from 50 states, plus others (often out of good will, not funding)</a:t>
            </a:r>
          </a:p>
          <a:p>
            <a:pPr lvl="1"/>
            <a:r>
              <a:rPr lang="en-US" dirty="0"/>
              <a:t>Many internal organizations, and many target systems in each organization</a:t>
            </a:r>
          </a:p>
          <a:p>
            <a:pPr lvl="2"/>
            <a:r>
              <a:rPr lang="en-US" dirty="0"/>
              <a:t>The main funding is within the line centers, not with HQ. They cannot </a:t>
            </a:r>
            <a:r>
              <a:rPr lang="en-US" i="1" dirty="0"/>
              <a:t>separately</a:t>
            </a:r>
            <a:r>
              <a:rPr lang="en-US" dirty="0"/>
              <a:t> afford major investment in interoperability skills and tools</a:t>
            </a:r>
          </a:p>
        </p:txBody>
      </p:sp>
      <p:grpSp>
        <p:nvGrpSpPr>
          <p:cNvPr id="4" name="Group 3"/>
          <p:cNvGrpSpPr/>
          <p:nvPr/>
        </p:nvGrpSpPr>
        <p:grpSpPr>
          <a:xfrm>
            <a:off x="1122891" y="1866503"/>
            <a:ext cx="7775804" cy="1482292"/>
            <a:chOff x="1122891" y="1866503"/>
            <a:chExt cx="7775804" cy="1482292"/>
          </a:xfrm>
        </p:grpSpPr>
        <p:grpSp>
          <p:nvGrpSpPr>
            <p:cNvPr id="8" name="Group 7"/>
            <p:cNvGrpSpPr/>
            <p:nvPr/>
          </p:nvGrpSpPr>
          <p:grpSpPr>
            <a:xfrm>
              <a:off x="1881238" y="2170235"/>
              <a:ext cx="6116320" cy="1178560"/>
              <a:chOff x="792213" y="2695876"/>
              <a:chExt cx="6116320" cy="1178560"/>
            </a:xfrm>
          </p:grpSpPr>
          <p:sp>
            <p:nvSpPr>
              <p:cNvPr id="11" name="Rectangle 10"/>
              <p:cNvSpPr/>
              <p:nvPr/>
            </p:nvSpPr>
            <p:spPr>
              <a:xfrm>
                <a:off x="792213" y="2706036"/>
                <a:ext cx="701040" cy="254000"/>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Rectangle 11"/>
              <p:cNvSpPr/>
              <p:nvPr/>
            </p:nvSpPr>
            <p:spPr>
              <a:xfrm>
                <a:off x="944613" y="2858436"/>
                <a:ext cx="701040" cy="254000"/>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Rectangle 12"/>
              <p:cNvSpPr/>
              <p:nvPr/>
            </p:nvSpPr>
            <p:spPr>
              <a:xfrm>
                <a:off x="1097013" y="3010836"/>
                <a:ext cx="701040" cy="254000"/>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Rectangle 13"/>
              <p:cNvSpPr/>
              <p:nvPr/>
            </p:nvSpPr>
            <p:spPr>
              <a:xfrm>
                <a:off x="1249413" y="3163236"/>
                <a:ext cx="701040" cy="254000"/>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1401813" y="3315636"/>
                <a:ext cx="701040" cy="254000"/>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Rectangle 15"/>
              <p:cNvSpPr/>
              <p:nvPr/>
            </p:nvSpPr>
            <p:spPr>
              <a:xfrm>
                <a:off x="1554213" y="3468036"/>
                <a:ext cx="701040" cy="254000"/>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Rectangle 16"/>
              <p:cNvSpPr/>
              <p:nvPr/>
            </p:nvSpPr>
            <p:spPr>
              <a:xfrm>
                <a:off x="1706613" y="3620436"/>
                <a:ext cx="701040" cy="254000"/>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Rounded Rectangle 17"/>
              <p:cNvSpPr/>
              <p:nvPr/>
            </p:nvSpPr>
            <p:spPr>
              <a:xfrm>
                <a:off x="3129013" y="2812715"/>
                <a:ext cx="721360" cy="233680"/>
              </a:xfrm>
              <a:prstGeom prst="round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Rounded Rectangle 18"/>
              <p:cNvSpPr/>
              <p:nvPr/>
            </p:nvSpPr>
            <p:spPr>
              <a:xfrm>
                <a:off x="3281413" y="2995596"/>
                <a:ext cx="721360" cy="233680"/>
              </a:xfrm>
              <a:prstGeom prst="round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Rectangle 19"/>
              <p:cNvSpPr/>
              <p:nvPr/>
            </p:nvSpPr>
            <p:spPr>
              <a:xfrm>
                <a:off x="5496293" y="2695876"/>
                <a:ext cx="802640" cy="350520"/>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1" name="Rectangle 20"/>
              <p:cNvSpPr/>
              <p:nvPr/>
            </p:nvSpPr>
            <p:spPr>
              <a:xfrm>
                <a:off x="5648693" y="2848276"/>
                <a:ext cx="802640" cy="350520"/>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2" name="Rectangle 21"/>
              <p:cNvSpPr/>
              <p:nvPr/>
            </p:nvSpPr>
            <p:spPr>
              <a:xfrm>
                <a:off x="5801093" y="3000676"/>
                <a:ext cx="802640" cy="350520"/>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3" name="Rectangle 22"/>
              <p:cNvSpPr/>
              <p:nvPr/>
            </p:nvSpPr>
            <p:spPr>
              <a:xfrm>
                <a:off x="5953493" y="3153076"/>
                <a:ext cx="802640" cy="350520"/>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Rectangle 23"/>
              <p:cNvSpPr/>
              <p:nvPr/>
            </p:nvSpPr>
            <p:spPr>
              <a:xfrm>
                <a:off x="6105893" y="3305476"/>
                <a:ext cx="802640" cy="350520"/>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25" name="Group 24"/>
              <p:cNvGrpSpPr/>
              <p:nvPr/>
            </p:nvGrpSpPr>
            <p:grpSpPr>
              <a:xfrm>
                <a:off x="1493253" y="2833036"/>
                <a:ext cx="1940560" cy="431800"/>
                <a:chOff x="1625600" y="4770120"/>
                <a:chExt cx="1940560" cy="431800"/>
              </a:xfrm>
            </p:grpSpPr>
            <p:cxnSp>
              <p:nvCxnSpPr>
                <p:cNvPr id="39" name="Straight Arrow Connector 38"/>
                <p:cNvCxnSpPr>
                  <a:endCxn id="18" idx="1"/>
                </p:cNvCxnSpPr>
                <p:nvPr/>
              </p:nvCxnSpPr>
              <p:spPr>
                <a:xfrm>
                  <a:off x="1645920" y="4787901"/>
                  <a:ext cx="1615440" cy="78738"/>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1" idx="3"/>
                </p:cNvCxnSpPr>
                <p:nvPr/>
              </p:nvCxnSpPr>
              <p:spPr>
                <a:xfrm>
                  <a:off x="1625600" y="4770120"/>
                  <a:ext cx="1788160" cy="290831"/>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11" idx="3"/>
                </p:cNvCxnSpPr>
                <p:nvPr/>
              </p:nvCxnSpPr>
              <p:spPr>
                <a:xfrm>
                  <a:off x="1625600" y="4770120"/>
                  <a:ext cx="1940560" cy="43180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6" name="Straight Arrow Connector 25"/>
              <p:cNvCxnSpPr>
                <a:endCxn id="18" idx="1"/>
              </p:cNvCxnSpPr>
              <p:nvPr/>
            </p:nvCxnSpPr>
            <p:spPr>
              <a:xfrm flipV="1">
                <a:off x="1919973" y="2929555"/>
                <a:ext cx="1209040" cy="318771"/>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19" idx="1"/>
              </p:cNvCxnSpPr>
              <p:nvPr/>
            </p:nvCxnSpPr>
            <p:spPr>
              <a:xfrm flipV="1">
                <a:off x="1919973" y="3112436"/>
                <a:ext cx="1361440" cy="135890"/>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2397493" y="2919395"/>
                <a:ext cx="721360" cy="817881"/>
              </a:xfrm>
              <a:prstGeom prst="straightConnector1">
                <a:avLst/>
              </a:prstGeom>
              <a:ln>
                <a:solidFill>
                  <a:srgbClr val="C1CD23"/>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2407653" y="3305476"/>
                <a:ext cx="1026160" cy="413285"/>
              </a:xfrm>
              <a:prstGeom prst="straightConnector1">
                <a:avLst/>
              </a:prstGeom>
              <a:ln>
                <a:solidFill>
                  <a:srgbClr val="C1CD23"/>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2407653" y="3328336"/>
                <a:ext cx="3454400" cy="419100"/>
              </a:xfrm>
              <a:prstGeom prst="straightConnector1">
                <a:avLst/>
              </a:prstGeom>
              <a:ln>
                <a:solidFill>
                  <a:srgbClr val="C1CD23"/>
                </a:solidFill>
                <a:tailEnd type="triangle"/>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a:xfrm>
                <a:off x="3921493" y="2824568"/>
                <a:ext cx="1940560" cy="431800"/>
                <a:chOff x="1625600" y="4770120"/>
                <a:chExt cx="1940560" cy="431800"/>
              </a:xfrm>
            </p:grpSpPr>
            <p:cxnSp>
              <p:nvCxnSpPr>
                <p:cNvPr id="36" name="Straight Arrow Connector 35"/>
                <p:cNvCxnSpPr/>
                <p:nvPr/>
              </p:nvCxnSpPr>
              <p:spPr>
                <a:xfrm>
                  <a:off x="1645920" y="4787901"/>
                  <a:ext cx="1615440" cy="78738"/>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1625600" y="4770120"/>
                  <a:ext cx="1788160" cy="290831"/>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1625600" y="4770120"/>
                  <a:ext cx="1940560" cy="43180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cxnSp>
            <p:nvCxnSpPr>
              <p:cNvPr id="32" name="Straight Arrow Connector 31"/>
              <p:cNvCxnSpPr/>
              <p:nvPr/>
            </p:nvCxnSpPr>
            <p:spPr>
              <a:xfrm>
                <a:off x="3941813" y="3180381"/>
                <a:ext cx="2082800" cy="362339"/>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9" idx="3"/>
                <a:endCxn id="23" idx="1"/>
              </p:cNvCxnSpPr>
              <p:nvPr/>
            </p:nvCxnSpPr>
            <p:spPr>
              <a:xfrm>
                <a:off x="4002773" y="3112436"/>
                <a:ext cx="1950720" cy="215900"/>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4094213" y="3060052"/>
                <a:ext cx="1584960" cy="4125"/>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4094213" y="3123867"/>
                <a:ext cx="1920240" cy="344169"/>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grpSp>
        <p:sp>
          <p:nvSpPr>
            <p:cNvPr id="3" name="TextBox 2"/>
            <p:cNvSpPr txBox="1"/>
            <p:nvPr/>
          </p:nvSpPr>
          <p:spPr>
            <a:xfrm>
              <a:off x="1122891" y="2403914"/>
              <a:ext cx="1109892" cy="584775"/>
            </a:xfrm>
            <a:prstGeom prst="rect">
              <a:avLst/>
            </a:prstGeom>
            <a:noFill/>
          </p:spPr>
          <p:txBody>
            <a:bodyPr wrap="square" rtlCol="0">
              <a:spAutoFit/>
            </a:bodyPr>
            <a:lstStyle/>
            <a:p>
              <a:pPr>
                <a:spcAft>
                  <a:spcPts val="600"/>
                </a:spcAft>
              </a:pPr>
              <a:r>
                <a:rPr lang="en-US" sz="1600" b="1" dirty="0">
                  <a:ea typeface="Verdana" pitchFamily="34" charset="0"/>
                  <a:cs typeface="Verdana" pitchFamily="34" charset="0"/>
                </a:rPr>
                <a:t>Data Sources</a:t>
              </a:r>
            </a:p>
          </p:txBody>
        </p:sp>
        <p:sp>
          <p:nvSpPr>
            <p:cNvPr id="42" name="TextBox 41"/>
            <p:cNvSpPr txBox="1"/>
            <p:nvPr/>
          </p:nvSpPr>
          <p:spPr>
            <a:xfrm>
              <a:off x="7788803" y="2230153"/>
              <a:ext cx="1109892" cy="584775"/>
            </a:xfrm>
            <a:prstGeom prst="rect">
              <a:avLst/>
            </a:prstGeom>
            <a:noFill/>
          </p:spPr>
          <p:txBody>
            <a:bodyPr wrap="square" rtlCol="0">
              <a:spAutoFit/>
            </a:bodyPr>
            <a:lstStyle/>
            <a:p>
              <a:pPr>
                <a:spcAft>
                  <a:spcPts val="600"/>
                </a:spcAft>
              </a:pPr>
              <a:r>
                <a:rPr lang="en-US" sz="1600" b="1" dirty="0">
                  <a:ea typeface="Verdana" pitchFamily="34" charset="0"/>
                  <a:cs typeface="Verdana" pitchFamily="34" charset="0"/>
                </a:rPr>
                <a:t>Data Targets</a:t>
              </a:r>
            </a:p>
          </p:txBody>
        </p:sp>
        <p:sp>
          <p:nvSpPr>
            <p:cNvPr id="43" name="Rounded Rectangle 42"/>
            <p:cNvSpPr/>
            <p:nvPr/>
          </p:nvSpPr>
          <p:spPr>
            <a:xfrm>
              <a:off x="4156595" y="1866503"/>
              <a:ext cx="1157972" cy="1463445"/>
            </a:xfrm>
            <a:prstGeom prst="roundRect">
              <a:avLst/>
            </a:prstGeom>
            <a:solidFill>
              <a:schemeClr val="accent2"/>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solidFill>
                    <a:schemeClr val="tx1"/>
                  </a:solidFill>
                </a:rPr>
                <a:t>Logic Hub</a:t>
              </a:r>
              <a:br>
                <a:rPr lang="en-US" sz="1400" b="1" i="1" dirty="0">
                  <a:solidFill>
                    <a:schemeClr val="tx1"/>
                  </a:solidFill>
                </a:rPr>
              </a:br>
              <a:r>
                <a:rPr lang="en-US" sz="1400" b="1" dirty="0">
                  <a:solidFill>
                    <a:schemeClr val="tx1"/>
                  </a:solidFill>
                </a:rPr>
                <a:t> </a:t>
              </a:r>
              <a:r>
                <a:rPr lang="en-US" sz="1400" dirty="0">
                  <a:solidFill>
                    <a:schemeClr val="tx1"/>
                  </a:solidFill>
                </a:rPr>
                <a:t>knowledge </a:t>
              </a:r>
              <a:r>
                <a:rPr lang="en-US" sz="1400" dirty="0">
                  <a:solidFill>
                    <a:schemeClr val="tx1"/>
                  </a:solidFill>
                  <a:sym typeface="Wingdings" panose="05000000000000000000" pitchFamily="2" charset="2"/>
                </a:rPr>
                <a:t> generate mappings</a:t>
              </a:r>
              <a:endParaRPr lang="en-US" sz="1400" dirty="0">
                <a:solidFill>
                  <a:schemeClr val="tx1"/>
                </a:solidFill>
              </a:endParaRPr>
            </a:p>
          </p:txBody>
        </p:sp>
      </p:grpSp>
      <p:sp>
        <p:nvSpPr>
          <p:cNvPr id="2" name="Slide Number Placeholder 1"/>
          <p:cNvSpPr>
            <a:spLocks noGrp="1"/>
          </p:cNvSpPr>
          <p:nvPr>
            <p:ph type="sldNum" sz="quarter" idx="4"/>
          </p:nvPr>
        </p:nvSpPr>
        <p:spPr/>
        <p:txBody>
          <a:bodyPr/>
          <a:lstStyle/>
          <a:p>
            <a:fld id="{CA538793-F95B-4CFC-9A87-DBAD57B24C1D}"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6055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Slide Number Placeholder 2"/>
          <p:cNvSpPr>
            <a:spLocks noGrp="1"/>
          </p:cNvSpPr>
          <p:nvPr>
            <p:ph type="sldNum" sz="quarter" idx="4"/>
          </p:nvPr>
        </p:nvSpPr>
        <p:spPr/>
        <p:txBody>
          <a:bodyPr/>
          <a:lstStyle/>
          <a:p>
            <a:fld id="{CA538793-F95B-4CFC-9A87-DBAD57B24C1D}" type="slidenum">
              <a:rPr lang="en-US" smtClean="0">
                <a:solidFill>
                  <a:prstClr val="black">
                    <a:tint val="75000"/>
                  </a:prstClr>
                </a:solidFill>
              </a:rPr>
              <a:pPr/>
              <a:t>20</a:t>
            </a:fld>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Backup</a:t>
            </a:r>
            <a:endParaRPr lang="en-US" i="1" dirty="0"/>
          </a:p>
        </p:txBody>
      </p:sp>
    </p:spTree>
    <p:extLst>
      <p:ext uri="{BB962C8B-B14F-4D97-AF65-F5344CB8AC3E}">
        <p14:creationId xmlns:p14="http://schemas.microsoft.com/office/powerpoint/2010/main" val="2510596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Where we fit </a:t>
            </a:r>
            <a:r>
              <a:rPr lang="en-US" b="0" dirty="0">
                <a:solidFill>
                  <a:schemeClr val="tx1"/>
                </a:solidFill>
              </a:rPr>
              <a:t>amid</a:t>
            </a:r>
            <a:r>
              <a:rPr lang="en-US" dirty="0">
                <a:solidFill>
                  <a:schemeClr val="tx1"/>
                </a:solidFill>
              </a:rPr>
              <a:t> </a:t>
            </a:r>
            <a:r>
              <a:rPr lang="en-US" b="0" dirty="0">
                <a:solidFill>
                  <a:schemeClr val="tx1"/>
                </a:solidFill>
              </a:rPr>
              <a:t>data integration aspects</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b="0" dirty="0"/>
              <a:t>Invocation protocol (e.g., ODBC, REST)</a:t>
            </a:r>
          </a:p>
          <a:p>
            <a:r>
              <a:rPr lang="en-US" b="0" dirty="0"/>
              <a:t>Data structure formalism (e.g., XML, SQL)</a:t>
            </a:r>
          </a:p>
          <a:p>
            <a:r>
              <a:rPr lang="en-US" b="0" dirty="0"/>
              <a:t>Access controls</a:t>
            </a:r>
            <a:endParaRPr lang="en-US" dirty="0">
              <a:solidFill>
                <a:schemeClr val="tx2"/>
              </a:solidFill>
            </a:endParaRPr>
          </a:p>
          <a:p>
            <a:r>
              <a:rPr lang="en-US" b="1" dirty="0">
                <a:solidFill>
                  <a:schemeClr val="tx2"/>
                </a:solidFill>
              </a:rPr>
              <a:t>Concepts mappings (semantics)</a:t>
            </a:r>
          </a:p>
          <a:p>
            <a:r>
              <a:rPr lang="en-US" b="1" dirty="0">
                <a:solidFill>
                  <a:schemeClr val="tx2"/>
                </a:solidFill>
              </a:rPr>
              <a:t>Value set mappings (e.g., zipcodes </a:t>
            </a:r>
            <a:r>
              <a:rPr lang="en-US" b="1" dirty="0">
                <a:solidFill>
                  <a:schemeClr val="tx2"/>
                </a:solidFill>
                <a:sym typeface="Wingdings" panose="05000000000000000000" pitchFamily="2" charset="2"/>
              </a:rPr>
              <a:t> cities)</a:t>
            </a:r>
            <a:endParaRPr lang="en-US" b="1" dirty="0">
              <a:solidFill>
                <a:schemeClr val="tx2"/>
              </a:solidFill>
            </a:endParaRPr>
          </a:p>
          <a:p>
            <a:r>
              <a:rPr lang="en-US" b="1" dirty="0">
                <a:solidFill>
                  <a:schemeClr val="tx2"/>
                </a:solidFill>
              </a:rPr>
              <a:t>Value representation mappings (syntax, units)</a:t>
            </a:r>
            <a:endParaRPr lang="en-US" dirty="0">
              <a:solidFill>
                <a:schemeClr val="tx2"/>
              </a:solidFill>
            </a:endParaRPr>
          </a:p>
          <a:p>
            <a:r>
              <a:rPr lang="en-US" b="0" dirty="0"/>
              <a:t>Identity resolution (e.g.  Jon@example.com, </a:t>
            </a:r>
            <a:r>
              <a:rPr lang="en-US" b="0" dirty="0" err="1"/>
              <a:t>Jsmith</a:t>
            </a:r>
            <a:r>
              <a:rPr lang="en-US" b="0" dirty="0"/>
              <a:t>, John Smith)</a:t>
            </a:r>
          </a:p>
          <a:p>
            <a:r>
              <a:rPr lang="en-US" b="0" dirty="0"/>
              <a:t>Data value merging (Height = 71”, 72”, 61”, 999999”) </a:t>
            </a:r>
          </a:p>
          <a:p>
            <a:pPr marL="0" indent="0">
              <a:buNone/>
            </a:pPr>
            <a:br>
              <a:rPr lang="en-US" i="1" dirty="0">
                <a:solidFill>
                  <a:schemeClr val="tx2"/>
                </a:solidFill>
              </a:rPr>
            </a:br>
            <a:r>
              <a:rPr lang="en-US" i="1" dirty="0">
                <a:solidFill>
                  <a:schemeClr val="tx2"/>
                </a:solidFill>
              </a:rPr>
              <a:t>Weave element-mappings together into a mapping of whole datasets</a:t>
            </a:r>
          </a:p>
        </p:txBody>
      </p:sp>
      <p:sp>
        <p:nvSpPr>
          <p:cNvPr id="4" name="Slide Number Placeholder 3"/>
          <p:cNvSpPr>
            <a:spLocks noGrp="1"/>
          </p:cNvSpPr>
          <p:nvPr>
            <p:ph type="sldNum" sz="quarter" idx="4"/>
          </p:nvPr>
        </p:nvSpPr>
        <p:spPr/>
        <p:txBody>
          <a:bodyPr/>
          <a:lstStyle/>
          <a:p>
            <a:r>
              <a:rPr lang="en-US" dirty="0">
                <a:solidFill>
                  <a:srgbClr val="C1CD23"/>
                </a:solidFill>
              </a:rPr>
              <a:t>|</a:t>
            </a:r>
            <a:r>
              <a:rPr lang="en-US" dirty="0"/>
              <a:t> </a:t>
            </a:r>
            <a:fld id="{295008BC-DA31-4D19-837B-EFA4386B05F5}" type="slidenum">
              <a:rPr lang="en-US" smtClean="0">
                <a:solidFill>
                  <a:schemeClr val="tx1">
                    <a:lumMod val="50000"/>
                    <a:lumOff val="50000"/>
                  </a:schemeClr>
                </a:solidFill>
              </a:rPr>
              <a:pPr/>
              <a:t>21</a:t>
            </a:fld>
            <a:r>
              <a:rPr lang="en-US" dirty="0"/>
              <a:t> </a:t>
            </a:r>
            <a:r>
              <a:rPr lang="en-US" dirty="0">
                <a:solidFill>
                  <a:srgbClr val="C1CD23"/>
                </a:solidFill>
              </a:rPr>
              <a:t>|</a:t>
            </a:r>
          </a:p>
        </p:txBody>
      </p:sp>
    </p:spTree>
    <p:extLst>
      <p:ext uri="{BB962C8B-B14F-4D97-AF65-F5344CB8AC3E}">
        <p14:creationId xmlns:p14="http://schemas.microsoft.com/office/powerpoint/2010/main" val="3169585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Capture point to point element mappings, weave together (infer) a mapping of data structures (IBM)</a:t>
            </a:r>
          </a:p>
          <a:p>
            <a:pPr lvl="1"/>
            <a:r>
              <a:rPr lang="en-US" dirty="0"/>
              <a:t>Walk in, capture the links, and demo</a:t>
            </a:r>
          </a:p>
          <a:p>
            <a:pPr lvl="1"/>
            <a:r>
              <a:rPr lang="en-US" dirty="0"/>
              <a:t>Uses sophisticated theory to weave together into a mapping of tuples</a:t>
            </a:r>
            <a:endParaRPr lang="en-US" i="1" dirty="0"/>
          </a:p>
          <a:p>
            <a:r>
              <a:rPr lang="en-US" dirty="0"/>
              <a:t>Create an ontology, link RDF representation of systems</a:t>
            </a:r>
          </a:p>
          <a:p>
            <a:pPr lvl="1"/>
            <a:r>
              <a:rPr lang="en-US" dirty="0"/>
              <a:t>Potentially gives </a:t>
            </a:r>
            <a:r>
              <a:rPr lang="en-US" i="1" dirty="0"/>
              <a:t>many </a:t>
            </a:r>
            <a:r>
              <a:rPr lang="en-US" dirty="0"/>
              <a:t>connections, but the initial barrier (create ontology) makes it a much harder sell</a:t>
            </a:r>
          </a:p>
          <a:p>
            <a:r>
              <a:rPr lang="en-US" dirty="0"/>
              <a:t>Multiple linked ontologies (for standards), inference (e.g., Yosemite)</a:t>
            </a:r>
          </a:p>
          <a:p>
            <a:r>
              <a:rPr lang="en-US" dirty="0"/>
              <a:t>Multiple evolving, overlapping ontologies and links</a:t>
            </a:r>
          </a:p>
          <a:p>
            <a:endParaRPr lang="en-US" dirty="0"/>
          </a:p>
          <a:p>
            <a:r>
              <a:rPr lang="en-US" dirty="0"/>
              <a:t>Extend the semantic tool suite to handle</a:t>
            </a:r>
          </a:p>
          <a:p>
            <a:pPr lvl="1"/>
            <a:r>
              <a:rPr lang="en-US" dirty="0"/>
              <a:t>Other configurations (peer to peer, rollup to a warehouse)</a:t>
            </a:r>
          </a:p>
          <a:p>
            <a:pPr lvl="1"/>
            <a:r>
              <a:rPr lang="en-US" dirty="0"/>
              <a:t>Format transforms</a:t>
            </a:r>
          </a:p>
          <a:p>
            <a:pPr lvl="1"/>
            <a:r>
              <a:rPr lang="en-US" dirty="0"/>
              <a:t>Data merging and cleansing</a:t>
            </a:r>
          </a:p>
          <a:p>
            <a:endParaRPr lang="en-US" dirty="0"/>
          </a:p>
        </p:txBody>
      </p:sp>
      <p:sp>
        <p:nvSpPr>
          <p:cNvPr id="3" name="Slide Number Placeholder 2"/>
          <p:cNvSpPr>
            <a:spLocks noGrp="1"/>
          </p:cNvSpPr>
          <p:nvPr>
            <p:ph type="sldNum" sz="quarter" idx="4"/>
          </p:nvPr>
        </p:nvSpPr>
        <p:spPr/>
        <p:txBody>
          <a:bodyPr/>
          <a:lstStyle/>
          <a:p>
            <a:fld id="{CA538793-F95B-4CFC-9A87-DBAD57B24C1D}" type="slidenum">
              <a:rPr lang="en-US" smtClean="0">
                <a:solidFill>
                  <a:prstClr val="black">
                    <a:tint val="75000"/>
                  </a:prstClr>
                </a:solidFill>
              </a:rPr>
              <a:pPr/>
              <a:t>22</a:t>
            </a:fld>
            <a:endParaRPr lang="en-US" dirty="0">
              <a:solidFill>
                <a:prstClr val="black">
                  <a:tint val="75000"/>
                </a:prstClr>
              </a:solidFill>
            </a:endParaRPr>
          </a:p>
        </p:txBody>
      </p:sp>
      <p:sp>
        <p:nvSpPr>
          <p:cNvPr id="4" name="Title 3"/>
          <p:cNvSpPr>
            <a:spLocks noGrp="1"/>
          </p:cNvSpPr>
          <p:nvPr>
            <p:ph type="title"/>
          </p:nvPr>
        </p:nvSpPr>
        <p:spPr/>
        <p:txBody>
          <a:bodyPr/>
          <a:lstStyle/>
          <a:p>
            <a:r>
              <a:rPr lang="en-US" dirty="0"/>
              <a:t>A succession of industry approaches </a:t>
            </a:r>
          </a:p>
        </p:txBody>
      </p:sp>
    </p:spTree>
    <p:extLst>
      <p:ext uri="{BB962C8B-B14F-4D97-AF65-F5344CB8AC3E}">
        <p14:creationId xmlns:p14="http://schemas.microsoft.com/office/powerpoint/2010/main" val="8323907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solidFill>
                  <a:schemeClr val="tx2"/>
                </a:solidFill>
              </a:rPr>
              <a:t>A mediator’s job:  The </a:t>
            </a:r>
            <a:r>
              <a:rPr lang="en-US" i="1" dirty="0">
                <a:solidFill>
                  <a:schemeClr val="tx2"/>
                </a:solidFill>
              </a:rPr>
              <a:t>information</a:t>
            </a:r>
            <a:r>
              <a:rPr lang="en-US" dirty="0">
                <a:solidFill>
                  <a:schemeClr val="tx2"/>
                </a:solidFill>
              </a:rPr>
              <a:t> is available …</a:t>
            </a:r>
            <a:br>
              <a:rPr lang="en-US" dirty="0">
                <a:solidFill>
                  <a:schemeClr val="tx2"/>
                </a:solidFill>
              </a:rPr>
            </a:br>
            <a:r>
              <a:rPr lang="en-US" dirty="0">
                <a:solidFill>
                  <a:schemeClr val="tx2"/>
                </a:solidFill>
              </a:rPr>
              <a:t> but </a:t>
            </a:r>
            <a:r>
              <a:rPr lang="en-US" i="1" dirty="0">
                <a:solidFill>
                  <a:schemeClr val="tx2"/>
                </a:solidFill>
              </a:rPr>
              <a:t>data </a:t>
            </a:r>
            <a:r>
              <a:rPr lang="en-US" dirty="0">
                <a:solidFill>
                  <a:schemeClr val="tx2"/>
                </a:solidFill>
              </a:rPr>
              <a:t>is not in desired structure, vocabularies, format, …</a:t>
            </a:r>
          </a:p>
          <a:p>
            <a:pPr lvl="1"/>
            <a:r>
              <a:rPr lang="en-US" dirty="0"/>
              <a:t>Includes “desired info is automatically derivable”, e.g., Area = L*W</a:t>
            </a:r>
          </a:p>
          <a:p>
            <a:endParaRPr lang="en-US" dirty="0"/>
          </a:p>
          <a:p>
            <a:pPr marL="231775" lvl="1" indent="-231775">
              <a:buSzPct val="120000"/>
              <a:buFont typeface="Wingdings" pitchFamily="2" charset="2"/>
              <a:buChar char="§"/>
            </a:pPr>
            <a:r>
              <a:rPr lang="en-US" b="1" dirty="0">
                <a:solidFill>
                  <a:schemeClr val="tx2"/>
                </a:solidFill>
              </a:rPr>
              <a:t>In cases where a human couldn’t write a derivation, </a:t>
            </a:r>
            <a:br>
              <a:rPr lang="en-US" b="1" dirty="0">
                <a:solidFill>
                  <a:schemeClr val="tx2"/>
                </a:solidFill>
              </a:rPr>
            </a:br>
            <a:r>
              <a:rPr lang="en-US" b="1" dirty="0">
                <a:solidFill>
                  <a:schemeClr val="tx2"/>
                </a:solidFill>
              </a:rPr>
              <a:t>a mediator won’t either</a:t>
            </a:r>
          </a:p>
          <a:p>
            <a:pPr lvl="1"/>
            <a:r>
              <a:rPr lang="en-US" dirty="0"/>
              <a:t>E.g., for city pairs, source might have “great circle” distance but not road distance</a:t>
            </a:r>
          </a:p>
        </p:txBody>
      </p:sp>
      <p:sp>
        <p:nvSpPr>
          <p:cNvPr id="3" name="Slide Number Placeholder 2"/>
          <p:cNvSpPr>
            <a:spLocks noGrp="1"/>
          </p:cNvSpPr>
          <p:nvPr>
            <p:ph type="sldNum" sz="quarter" idx="4"/>
          </p:nvPr>
        </p:nvSpPr>
        <p:spPr/>
        <p:txBody>
          <a:bodyPr/>
          <a:lstStyle/>
          <a:p>
            <a:fld id="{CA538793-F95B-4CFC-9A87-DBAD57B24C1D}" type="slidenum">
              <a:rPr lang="en-US" smtClean="0">
                <a:solidFill>
                  <a:prstClr val="black">
                    <a:tint val="75000"/>
                  </a:prstClr>
                </a:solidFill>
              </a:rPr>
              <a:pPr/>
              <a:t>23</a:t>
            </a:fld>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A mediator is not magic</a:t>
            </a:r>
          </a:p>
        </p:txBody>
      </p:sp>
    </p:spTree>
    <p:extLst>
      <p:ext uri="{BB962C8B-B14F-4D97-AF65-F5344CB8AC3E}">
        <p14:creationId xmlns:p14="http://schemas.microsoft.com/office/powerpoint/2010/main" val="17449444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dirty="0"/>
              <a:t>Talk Abstract </a:t>
            </a:r>
          </a:p>
          <a:p>
            <a:pPr marL="0" indent="0">
              <a:buNone/>
            </a:pPr>
            <a:r>
              <a:rPr lang="en-US" b="0" dirty="0"/>
              <a:t>Government agencies often receive data from a large number of submitter organizations, normalize and transform it, and then distribute it to dozens of their own systems. Typically, over several years, a large data standard is created by a committee. Then, wrappers are hand coded to translate data from each source to standard form, and then to each target application. Costs are high, development cycles span many years, and there is little flexibility to serve urgent needs or small </a:t>
            </a:r>
            <a:r>
              <a:rPr lang="en-US" b="0" dirty="0" err="1"/>
              <a:t>subcommunities</a:t>
            </a:r>
            <a:r>
              <a:rPr lang="en-US" b="0" dirty="0"/>
              <a:t>. </a:t>
            </a:r>
          </a:p>
          <a:p>
            <a:pPr marL="0" indent="0">
              <a:buNone/>
            </a:pPr>
            <a:r>
              <a:rPr lang="en-US" b="0" dirty="0"/>
              <a:t> </a:t>
            </a:r>
          </a:p>
          <a:p>
            <a:pPr marL="0" indent="0">
              <a:buNone/>
            </a:pPr>
            <a:r>
              <a:rPr lang="en-US" b="0" dirty="0"/>
              <a:t>The presentation describes a potential (but untested) way forward. Since much of the needed tool technology exists, we emphasize the pragmatics that have limited their adoption and impact. We then explore strategies that do not rely on large standardization efforts. Instead, we propose a web of (inevitably overlapping) linked mini-ontologies. After comparing with the Yosemite Project, we identify the research and practical challenge in carrying out such an approach.</a:t>
            </a:r>
          </a:p>
          <a:p>
            <a:endParaRPr lang="en-US" dirty="0"/>
          </a:p>
        </p:txBody>
      </p:sp>
      <p:sp>
        <p:nvSpPr>
          <p:cNvPr id="3" name="Slide Number Placeholder 2"/>
          <p:cNvSpPr>
            <a:spLocks noGrp="1"/>
          </p:cNvSpPr>
          <p:nvPr>
            <p:ph type="sldNum" sz="quarter" idx="4"/>
          </p:nvPr>
        </p:nvSpPr>
        <p:spPr/>
        <p:txBody>
          <a:bodyPr/>
          <a:lstStyle/>
          <a:p>
            <a:fld id="{CA538793-F95B-4CFC-9A87-DBAD57B24C1D}" type="slidenum">
              <a:rPr lang="en-US" smtClean="0">
                <a:solidFill>
                  <a:prstClr val="black">
                    <a:tint val="75000"/>
                  </a:prstClr>
                </a:solidFill>
              </a:rPr>
              <a:pPr/>
              <a:t>24</a:t>
            </a:fld>
            <a:endParaRPr lang="en-US" dirty="0">
              <a:solidFill>
                <a:prstClr val="black">
                  <a:tint val="75000"/>
                </a:prstClr>
              </a:solidFill>
            </a:endParaRPr>
          </a:p>
        </p:txBody>
      </p:sp>
      <p:sp>
        <p:nvSpPr>
          <p:cNvPr id="4" name="Title 3"/>
          <p:cNvSpPr>
            <a:spLocks noGrp="1"/>
          </p:cNvSpPr>
          <p:nvPr>
            <p:ph type="title"/>
          </p:nvPr>
        </p:nvSpPr>
        <p:spPr/>
        <p:txBody>
          <a:bodyPr/>
          <a:lstStyle/>
          <a:p>
            <a:r>
              <a:rPr lang="en-US" dirty="0"/>
              <a:t>Data submission hubs – </a:t>
            </a:r>
            <a:br>
              <a:rPr lang="en-US" dirty="0"/>
            </a:br>
            <a:r>
              <a:rPr lang="en-US" dirty="0"/>
              <a:t>without a giant standard</a:t>
            </a:r>
          </a:p>
        </p:txBody>
      </p:sp>
    </p:spTree>
    <p:extLst>
      <p:ext uri="{BB962C8B-B14F-4D97-AF65-F5344CB8AC3E}">
        <p14:creationId xmlns:p14="http://schemas.microsoft.com/office/powerpoint/2010/main" val="8773427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0" dirty="0"/>
              <a:t>Arnon Rosenthal has consulted and published in data sharing and administration, databases, clouds, data security, and policy based systems, and graph algorithms. He has 150+ publications, and 4000+ citations. He works to address many aspects of a problem simultaneously, clarify and decompose the challenges, understand the pragmatics, simplify, and generalize components of a solution suited to a realistically imperfect world.</a:t>
            </a:r>
          </a:p>
          <a:p>
            <a:pPr marL="0" indent="0">
              <a:buNone/>
            </a:pPr>
            <a:r>
              <a:rPr lang="en-US" b="0" dirty="0"/>
              <a:t> </a:t>
            </a:r>
          </a:p>
          <a:p>
            <a:pPr marL="0" indent="0">
              <a:buNone/>
            </a:pPr>
            <a:r>
              <a:rPr lang="en-US" b="0" dirty="0"/>
              <a:t>He has worked at The MITRE Corporation, and Computer Corporation of America, and Sperry Research, and was a visiting researcher at IBM Almaden Research and ETH Zurich, and a faculty member at Michigan (Ann Arbor). He holds a Ph.D. from the University of California, Berkeley.</a:t>
            </a:r>
          </a:p>
          <a:p>
            <a:endParaRPr lang="en-US" b="0" dirty="0"/>
          </a:p>
        </p:txBody>
      </p:sp>
      <p:sp>
        <p:nvSpPr>
          <p:cNvPr id="3" name="Slide Number Placeholder 2"/>
          <p:cNvSpPr>
            <a:spLocks noGrp="1"/>
          </p:cNvSpPr>
          <p:nvPr>
            <p:ph type="sldNum" sz="quarter" idx="4"/>
          </p:nvPr>
        </p:nvSpPr>
        <p:spPr/>
        <p:txBody>
          <a:bodyPr/>
          <a:lstStyle/>
          <a:p>
            <a:fld id="{CA538793-F95B-4CFC-9A87-DBAD57B24C1D}" type="slidenum">
              <a:rPr lang="en-US" smtClean="0">
                <a:solidFill>
                  <a:prstClr val="black">
                    <a:tint val="75000"/>
                  </a:prstClr>
                </a:solidFill>
              </a:rPr>
              <a:pPr/>
              <a:t>25</a:t>
            </a:fld>
            <a:endParaRPr lang="en-US" dirty="0">
              <a:solidFill>
                <a:prstClr val="black">
                  <a:tint val="75000"/>
                </a:prstClr>
              </a:solidFill>
            </a:endParaRPr>
          </a:p>
        </p:txBody>
      </p:sp>
      <p:sp>
        <p:nvSpPr>
          <p:cNvPr id="4" name="Title 3"/>
          <p:cNvSpPr>
            <a:spLocks noGrp="1"/>
          </p:cNvSpPr>
          <p:nvPr>
            <p:ph type="title"/>
          </p:nvPr>
        </p:nvSpPr>
        <p:spPr/>
        <p:txBody>
          <a:bodyPr/>
          <a:lstStyle/>
          <a:p>
            <a:r>
              <a:rPr lang="en-US" dirty="0"/>
              <a:t>Speaker biography</a:t>
            </a:r>
          </a:p>
        </p:txBody>
      </p:sp>
    </p:spTree>
    <p:extLst>
      <p:ext uri="{BB962C8B-B14F-4D97-AF65-F5344CB8AC3E}">
        <p14:creationId xmlns:p14="http://schemas.microsoft.com/office/powerpoint/2010/main" val="3127927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74132" y="234617"/>
            <a:ext cx="8229600" cy="944562"/>
          </a:xfrm>
        </p:spPr>
        <p:txBody>
          <a:bodyPr/>
          <a:lstStyle/>
          <a:p>
            <a:r>
              <a:rPr lang="en-US" dirty="0"/>
              <a:t>Objectives (long term)</a:t>
            </a:r>
          </a:p>
        </p:txBody>
      </p:sp>
      <p:sp>
        <p:nvSpPr>
          <p:cNvPr id="10" name="Content Placeholder 9"/>
          <p:cNvSpPr>
            <a:spLocks noGrp="1"/>
          </p:cNvSpPr>
          <p:nvPr>
            <p:ph idx="1"/>
          </p:nvPr>
        </p:nvSpPr>
        <p:spPr>
          <a:xfrm>
            <a:off x="629106" y="1447800"/>
            <a:ext cx="8123009" cy="5146800"/>
          </a:xfrm>
        </p:spPr>
        <p:txBody>
          <a:bodyPr>
            <a:normAutofit fontScale="92500"/>
          </a:bodyPr>
          <a:lstStyle/>
          <a:p>
            <a:br>
              <a:rPr lang="en-US" dirty="0">
                <a:solidFill>
                  <a:schemeClr val="tx2"/>
                </a:solidFill>
              </a:rPr>
            </a:br>
            <a:endParaRPr lang="en-US" dirty="0">
              <a:solidFill>
                <a:schemeClr val="tx2"/>
              </a:solidFill>
            </a:endParaRPr>
          </a:p>
          <a:p>
            <a:pPr marL="0" indent="0">
              <a:buNone/>
            </a:pPr>
            <a:endParaRPr lang="en-US" dirty="0">
              <a:solidFill>
                <a:schemeClr val="tx2"/>
              </a:solidFill>
            </a:endParaRPr>
          </a:p>
          <a:p>
            <a:pPr marL="0" indent="0">
              <a:buNone/>
            </a:pPr>
            <a:endParaRPr lang="en-US" dirty="0">
              <a:solidFill>
                <a:srgbClr val="008000"/>
              </a:solidFill>
            </a:endParaRPr>
          </a:p>
          <a:p>
            <a:r>
              <a:rPr lang="en-US" dirty="0">
                <a:solidFill>
                  <a:schemeClr val="tx2"/>
                </a:solidFill>
              </a:rPr>
              <a:t>Desired technical outcomes</a:t>
            </a:r>
          </a:p>
          <a:p>
            <a:pPr lvl="1"/>
            <a:r>
              <a:rPr lang="en-US" b="1" dirty="0">
                <a:solidFill>
                  <a:schemeClr val="tx2"/>
                </a:solidFill>
              </a:rPr>
              <a:t>Agility -</a:t>
            </a:r>
            <a:r>
              <a:rPr lang="en-US" dirty="0"/>
              <a:t>- Empower domain experts to handle many cases of adding new sources, consumers, and data elements</a:t>
            </a:r>
          </a:p>
          <a:p>
            <a:pPr lvl="2"/>
            <a:r>
              <a:rPr lang="en-US" b="1" dirty="0"/>
              <a:t>Auto-generate mappings</a:t>
            </a:r>
            <a:r>
              <a:rPr lang="en-US" dirty="0"/>
              <a:t> from </a:t>
            </a:r>
            <a:r>
              <a:rPr lang="en-US" i="1" dirty="0"/>
              <a:t>reusable</a:t>
            </a:r>
            <a:r>
              <a:rPr lang="en-US" dirty="0"/>
              <a:t> knowledge (+ COTS) </a:t>
            </a:r>
          </a:p>
          <a:p>
            <a:pPr lvl="1"/>
            <a:r>
              <a:rPr lang="en-US" b="1" dirty="0">
                <a:solidFill>
                  <a:schemeClr val="tx2"/>
                </a:solidFill>
              </a:rPr>
              <a:t>Avoid giant “compromise” standards. </a:t>
            </a:r>
            <a:r>
              <a:rPr lang="en-US" dirty="0"/>
              <a:t>Each partner selects mini-vocabularie</a:t>
            </a:r>
            <a:r>
              <a:rPr lang="en-US" u="sng" dirty="0"/>
              <a:t>s</a:t>
            </a:r>
            <a:r>
              <a:rPr lang="en-US" dirty="0"/>
              <a:t> natural to them and extends ontologies as needed</a:t>
            </a:r>
          </a:p>
          <a:p>
            <a:r>
              <a:rPr lang="en-US" dirty="0">
                <a:solidFill>
                  <a:schemeClr val="tx2"/>
                </a:solidFill>
              </a:rPr>
              <a:t>Desired “best practice” and business outcomes</a:t>
            </a:r>
          </a:p>
          <a:p>
            <a:pPr lvl="1"/>
            <a:r>
              <a:rPr lang="en-US" dirty="0"/>
              <a:t>Start organizations at using metadata-driven</a:t>
            </a:r>
            <a:r>
              <a:rPr lang="en-US" i="1" dirty="0"/>
              <a:t> data integration COTS</a:t>
            </a:r>
          </a:p>
          <a:p>
            <a:pPr lvl="1"/>
            <a:r>
              <a:rPr lang="en-US" dirty="0"/>
              <a:t>Cut years-long delays</a:t>
            </a:r>
          </a:p>
          <a:p>
            <a:pPr lvl="1"/>
            <a:r>
              <a:rPr lang="en-US" dirty="0"/>
              <a:t>Cut submitters’ costs </a:t>
            </a:r>
            <a:r>
              <a:rPr lang="en-US" i="1" dirty="0"/>
              <a:t>and agencies’ costs to feed backend systems</a:t>
            </a:r>
            <a:endParaRPr lang="en-US" dirty="0">
              <a:solidFill>
                <a:schemeClr val="tx2"/>
              </a:solidFill>
            </a:endParaRPr>
          </a:p>
        </p:txBody>
      </p:sp>
      <p:grpSp>
        <p:nvGrpSpPr>
          <p:cNvPr id="8" name="Group 7"/>
          <p:cNvGrpSpPr/>
          <p:nvPr/>
        </p:nvGrpSpPr>
        <p:grpSpPr>
          <a:xfrm>
            <a:off x="1485822" y="1389840"/>
            <a:ext cx="6116320" cy="1178560"/>
            <a:chOff x="792213" y="2695876"/>
            <a:chExt cx="6116320" cy="1178560"/>
          </a:xfrm>
        </p:grpSpPr>
        <p:sp>
          <p:nvSpPr>
            <p:cNvPr id="11" name="Rectangle 10"/>
            <p:cNvSpPr/>
            <p:nvPr/>
          </p:nvSpPr>
          <p:spPr>
            <a:xfrm>
              <a:off x="792213" y="2706036"/>
              <a:ext cx="701040" cy="254000"/>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Rectangle 11"/>
            <p:cNvSpPr/>
            <p:nvPr/>
          </p:nvSpPr>
          <p:spPr>
            <a:xfrm>
              <a:off x="944613" y="2858436"/>
              <a:ext cx="701040" cy="254000"/>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Rectangle 12"/>
            <p:cNvSpPr/>
            <p:nvPr/>
          </p:nvSpPr>
          <p:spPr>
            <a:xfrm>
              <a:off x="1097013" y="3010836"/>
              <a:ext cx="701040" cy="254000"/>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Rectangle 13"/>
            <p:cNvSpPr/>
            <p:nvPr/>
          </p:nvSpPr>
          <p:spPr>
            <a:xfrm>
              <a:off x="1249413" y="3163236"/>
              <a:ext cx="701040" cy="254000"/>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1401813" y="3315636"/>
              <a:ext cx="701040" cy="254000"/>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Rectangle 15"/>
            <p:cNvSpPr/>
            <p:nvPr/>
          </p:nvSpPr>
          <p:spPr>
            <a:xfrm>
              <a:off x="1554213" y="3468036"/>
              <a:ext cx="701040" cy="254000"/>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Rectangle 16"/>
            <p:cNvSpPr/>
            <p:nvPr/>
          </p:nvSpPr>
          <p:spPr>
            <a:xfrm>
              <a:off x="1706613" y="3620436"/>
              <a:ext cx="701040" cy="254000"/>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Rounded Rectangle 17"/>
            <p:cNvSpPr/>
            <p:nvPr/>
          </p:nvSpPr>
          <p:spPr>
            <a:xfrm>
              <a:off x="3129013" y="2812715"/>
              <a:ext cx="721360" cy="233680"/>
            </a:xfrm>
            <a:prstGeom prst="round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Rounded Rectangle 18"/>
            <p:cNvSpPr/>
            <p:nvPr/>
          </p:nvSpPr>
          <p:spPr>
            <a:xfrm>
              <a:off x="3281413" y="2995596"/>
              <a:ext cx="721360" cy="233680"/>
            </a:xfrm>
            <a:prstGeom prst="round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Rectangle 19"/>
            <p:cNvSpPr/>
            <p:nvPr/>
          </p:nvSpPr>
          <p:spPr>
            <a:xfrm>
              <a:off x="5496293" y="2695876"/>
              <a:ext cx="802640" cy="350520"/>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1" name="Rectangle 20"/>
            <p:cNvSpPr/>
            <p:nvPr/>
          </p:nvSpPr>
          <p:spPr>
            <a:xfrm>
              <a:off x="5648693" y="2848276"/>
              <a:ext cx="802640" cy="350520"/>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2" name="Rectangle 21"/>
            <p:cNvSpPr/>
            <p:nvPr/>
          </p:nvSpPr>
          <p:spPr>
            <a:xfrm>
              <a:off x="5801093" y="3000676"/>
              <a:ext cx="802640" cy="350520"/>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3" name="Rectangle 22"/>
            <p:cNvSpPr/>
            <p:nvPr/>
          </p:nvSpPr>
          <p:spPr>
            <a:xfrm>
              <a:off x="5953493" y="3153076"/>
              <a:ext cx="802640" cy="350520"/>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Rectangle 23"/>
            <p:cNvSpPr/>
            <p:nvPr/>
          </p:nvSpPr>
          <p:spPr>
            <a:xfrm>
              <a:off x="6105893" y="3305476"/>
              <a:ext cx="802640" cy="350520"/>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25" name="Group 24"/>
            <p:cNvGrpSpPr/>
            <p:nvPr/>
          </p:nvGrpSpPr>
          <p:grpSpPr>
            <a:xfrm>
              <a:off x="1493253" y="2833036"/>
              <a:ext cx="1940560" cy="431800"/>
              <a:chOff x="1625600" y="4770120"/>
              <a:chExt cx="1940560" cy="431800"/>
            </a:xfrm>
          </p:grpSpPr>
          <p:cxnSp>
            <p:nvCxnSpPr>
              <p:cNvPr id="39" name="Straight Arrow Connector 38"/>
              <p:cNvCxnSpPr>
                <a:endCxn id="18" idx="1"/>
              </p:cNvCxnSpPr>
              <p:nvPr/>
            </p:nvCxnSpPr>
            <p:spPr>
              <a:xfrm>
                <a:off x="1645920" y="4787901"/>
                <a:ext cx="1615440" cy="78738"/>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1" idx="3"/>
              </p:cNvCxnSpPr>
              <p:nvPr/>
            </p:nvCxnSpPr>
            <p:spPr>
              <a:xfrm>
                <a:off x="1625600" y="4770120"/>
                <a:ext cx="1788160" cy="290831"/>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11" idx="3"/>
              </p:cNvCxnSpPr>
              <p:nvPr/>
            </p:nvCxnSpPr>
            <p:spPr>
              <a:xfrm>
                <a:off x="1625600" y="4770120"/>
                <a:ext cx="1940560" cy="43180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6" name="Straight Arrow Connector 25"/>
            <p:cNvCxnSpPr>
              <a:endCxn id="18" idx="1"/>
            </p:cNvCxnSpPr>
            <p:nvPr/>
          </p:nvCxnSpPr>
          <p:spPr>
            <a:xfrm flipV="1">
              <a:off x="1919973" y="2929555"/>
              <a:ext cx="1209040" cy="318771"/>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19" idx="1"/>
            </p:cNvCxnSpPr>
            <p:nvPr/>
          </p:nvCxnSpPr>
          <p:spPr>
            <a:xfrm flipV="1">
              <a:off x="1919973" y="3112436"/>
              <a:ext cx="1361440" cy="135890"/>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2397493" y="2919395"/>
              <a:ext cx="721360" cy="817881"/>
            </a:xfrm>
            <a:prstGeom prst="straightConnector1">
              <a:avLst/>
            </a:prstGeom>
            <a:ln>
              <a:solidFill>
                <a:srgbClr val="C1CD23"/>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2407653" y="3305476"/>
              <a:ext cx="1026160" cy="413285"/>
            </a:xfrm>
            <a:prstGeom prst="straightConnector1">
              <a:avLst/>
            </a:prstGeom>
            <a:ln>
              <a:solidFill>
                <a:srgbClr val="C1CD23"/>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2407653" y="3328336"/>
              <a:ext cx="3454400" cy="419100"/>
            </a:xfrm>
            <a:prstGeom prst="straightConnector1">
              <a:avLst/>
            </a:prstGeom>
            <a:ln>
              <a:solidFill>
                <a:srgbClr val="C1CD23"/>
              </a:solidFill>
              <a:tailEnd type="triangle"/>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a:xfrm>
              <a:off x="3921493" y="2824568"/>
              <a:ext cx="1940560" cy="431800"/>
              <a:chOff x="1625600" y="4770120"/>
              <a:chExt cx="1940560" cy="431800"/>
            </a:xfrm>
          </p:grpSpPr>
          <p:cxnSp>
            <p:nvCxnSpPr>
              <p:cNvPr id="36" name="Straight Arrow Connector 35"/>
              <p:cNvCxnSpPr/>
              <p:nvPr/>
            </p:nvCxnSpPr>
            <p:spPr>
              <a:xfrm>
                <a:off x="1645920" y="4787901"/>
                <a:ext cx="1615440" cy="78738"/>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1625600" y="4770120"/>
                <a:ext cx="1788160" cy="290831"/>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1625600" y="4770120"/>
                <a:ext cx="1940560" cy="43180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cxnSp>
          <p:nvCxnSpPr>
            <p:cNvPr id="32" name="Straight Arrow Connector 31"/>
            <p:cNvCxnSpPr/>
            <p:nvPr/>
          </p:nvCxnSpPr>
          <p:spPr>
            <a:xfrm>
              <a:off x="3941813" y="3180381"/>
              <a:ext cx="2082800" cy="362339"/>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9" idx="3"/>
              <a:endCxn id="23" idx="1"/>
            </p:cNvCxnSpPr>
            <p:nvPr/>
          </p:nvCxnSpPr>
          <p:spPr>
            <a:xfrm>
              <a:off x="4002773" y="3112436"/>
              <a:ext cx="1950720" cy="215900"/>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4094213" y="3060052"/>
              <a:ext cx="1584960" cy="4125"/>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4094213" y="3123867"/>
              <a:ext cx="1920240" cy="344169"/>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grpSp>
      <p:sp>
        <p:nvSpPr>
          <p:cNvPr id="9" name="Rounded Rectangle 8"/>
          <p:cNvSpPr/>
          <p:nvPr/>
        </p:nvSpPr>
        <p:spPr>
          <a:xfrm>
            <a:off x="3797254" y="1325562"/>
            <a:ext cx="1157972" cy="1463445"/>
          </a:xfrm>
          <a:prstGeom prst="roundRect">
            <a:avLst/>
          </a:prstGeom>
          <a:solidFill>
            <a:schemeClr val="accent2"/>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solidFill>
                  <a:schemeClr val="tx1"/>
                </a:solidFill>
              </a:rPr>
              <a:t>Logic Hub</a:t>
            </a:r>
            <a:br>
              <a:rPr lang="en-US" sz="1400" b="1" i="1" dirty="0">
                <a:solidFill>
                  <a:schemeClr val="tx1"/>
                </a:solidFill>
              </a:rPr>
            </a:br>
            <a:r>
              <a:rPr lang="en-US" sz="1400" b="1" dirty="0">
                <a:solidFill>
                  <a:schemeClr val="tx1"/>
                </a:solidFill>
              </a:rPr>
              <a:t> </a:t>
            </a:r>
            <a:r>
              <a:rPr lang="en-US" sz="1400" dirty="0">
                <a:solidFill>
                  <a:schemeClr val="tx1"/>
                </a:solidFill>
              </a:rPr>
              <a:t>knowledge </a:t>
            </a:r>
            <a:r>
              <a:rPr lang="en-US" sz="1400" dirty="0">
                <a:solidFill>
                  <a:schemeClr val="tx1"/>
                </a:solidFill>
                <a:sym typeface="Wingdings" panose="05000000000000000000" pitchFamily="2" charset="2"/>
              </a:rPr>
              <a:t> generate mappings</a:t>
            </a:r>
            <a:endParaRPr lang="en-US" sz="1400" dirty="0">
              <a:solidFill>
                <a:schemeClr val="tx1"/>
              </a:solidFill>
            </a:endParaRPr>
          </a:p>
        </p:txBody>
      </p:sp>
      <p:sp>
        <p:nvSpPr>
          <p:cNvPr id="42" name="TextBox 41"/>
          <p:cNvSpPr txBox="1"/>
          <p:nvPr/>
        </p:nvSpPr>
        <p:spPr>
          <a:xfrm>
            <a:off x="660276" y="1771892"/>
            <a:ext cx="1109892" cy="338554"/>
          </a:xfrm>
          <a:prstGeom prst="rect">
            <a:avLst/>
          </a:prstGeom>
          <a:noFill/>
        </p:spPr>
        <p:txBody>
          <a:bodyPr wrap="square" rtlCol="0">
            <a:spAutoFit/>
          </a:bodyPr>
          <a:lstStyle/>
          <a:p>
            <a:pPr>
              <a:spcAft>
                <a:spcPts val="600"/>
              </a:spcAft>
            </a:pPr>
            <a:r>
              <a:rPr lang="en-US" sz="1600" b="1" dirty="0">
                <a:ea typeface="Verdana" pitchFamily="34" charset="0"/>
                <a:cs typeface="Verdana" pitchFamily="34" charset="0"/>
              </a:rPr>
              <a:t>Sources</a:t>
            </a:r>
          </a:p>
        </p:txBody>
      </p:sp>
      <p:sp>
        <p:nvSpPr>
          <p:cNvPr id="43" name="TextBox 42"/>
          <p:cNvSpPr txBox="1"/>
          <p:nvPr/>
        </p:nvSpPr>
        <p:spPr>
          <a:xfrm>
            <a:off x="7406516" y="1548223"/>
            <a:ext cx="1109892" cy="338554"/>
          </a:xfrm>
          <a:prstGeom prst="rect">
            <a:avLst/>
          </a:prstGeom>
          <a:noFill/>
        </p:spPr>
        <p:txBody>
          <a:bodyPr wrap="square" rtlCol="0">
            <a:spAutoFit/>
          </a:bodyPr>
          <a:lstStyle/>
          <a:p>
            <a:pPr>
              <a:spcAft>
                <a:spcPts val="600"/>
              </a:spcAft>
            </a:pPr>
            <a:r>
              <a:rPr lang="en-US" sz="1600" b="1" dirty="0">
                <a:ea typeface="Verdana" pitchFamily="34" charset="0"/>
                <a:cs typeface="Verdana" pitchFamily="34" charset="0"/>
              </a:rPr>
              <a:t>Targets</a:t>
            </a:r>
          </a:p>
        </p:txBody>
      </p:sp>
      <p:sp>
        <p:nvSpPr>
          <p:cNvPr id="2" name="Slide Number Placeholder 1"/>
          <p:cNvSpPr>
            <a:spLocks noGrp="1"/>
          </p:cNvSpPr>
          <p:nvPr>
            <p:ph type="sldNum" sz="quarter" idx="4"/>
          </p:nvPr>
        </p:nvSpPr>
        <p:spPr/>
        <p:txBody>
          <a:bodyPr/>
          <a:lstStyle/>
          <a:p>
            <a:fld id="{CA538793-F95B-4CFC-9A87-DBAD57B24C1D}"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3326455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9106" y="1431897"/>
            <a:ext cx="8123009" cy="4717331"/>
          </a:xfrm>
        </p:spPr>
        <p:txBody>
          <a:bodyPr>
            <a:normAutofit fontScale="92500" lnSpcReduction="10000"/>
          </a:bodyPr>
          <a:lstStyle/>
          <a:p>
            <a:r>
              <a:rPr lang="en-US" i="1" dirty="0">
                <a:solidFill>
                  <a:schemeClr val="tx2"/>
                </a:solidFill>
              </a:rPr>
              <a:t>Many</a:t>
            </a:r>
            <a:r>
              <a:rPr lang="en-US" dirty="0">
                <a:solidFill>
                  <a:schemeClr val="tx2"/>
                </a:solidFill>
              </a:rPr>
              <a:t> organizations face the “many submissions” challenge, some for structured data from external partners, some for their data lake</a:t>
            </a:r>
          </a:p>
          <a:p>
            <a:pPr lvl="1"/>
            <a:r>
              <a:rPr lang="en-US" dirty="0"/>
              <a:t>E.g., CDC, FDA, SEC, DHS, …</a:t>
            </a:r>
          </a:p>
          <a:p>
            <a:r>
              <a:rPr lang="en-US" dirty="0">
                <a:solidFill>
                  <a:schemeClr val="tx2"/>
                </a:solidFill>
              </a:rPr>
              <a:t>With current approaches, less data is available to consumers, and expenses are high for IT staff</a:t>
            </a:r>
          </a:p>
          <a:p>
            <a:pPr lvl="1"/>
            <a:r>
              <a:rPr lang="en-US" dirty="0"/>
              <a:t>Self-service data analysts spend ~60-80% of the time on data prep</a:t>
            </a:r>
            <a:br>
              <a:rPr lang="en-US" dirty="0"/>
            </a:br>
            <a:endParaRPr lang="en-US" dirty="0"/>
          </a:p>
          <a:p>
            <a:r>
              <a:rPr lang="en-US" i="1" dirty="0">
                <a:solidFill>
                  <a:schemeClr val="tx2"/>
                </a:solidFill>
              </a:rPr>
              <a:t>Progress on improving data engineering and data integration has been glacial</a:t>
            </a:r>
            <a:endParaRPr lang="en-US" dirty="0">
              <a:solidFill>
                <a:schemeClr val="tx2"/>
              </a:solidFill>
            </a:endParaRPr>
          </a:p>
          <a:p>
            <a:pPr lvl="1"/>
            <a:r>
              <a:rPr lang="en-US" dirty="0"/>
              <a:t>The usual data engineering practice is MS Office (Excel, Word, PPT)</a:t>
            </a:r>
          </a:p>
          <a:p>
            <a:pPr lvl="1"/>
            <a:r>
              <a:rPr lang="en-US" dirty="0"/>
              <a:t>Government adoption of metadata repositories (knowledge bases) and COTS data sharing tools is very limited</a:t>
            </a:r>
            <a:endParaRPr lang="en-US" dirty="0">
              <a:solidFill>
                <a:srgbClr val="C00000"/>
              </a:solidFill>
            </a:endParaRPr>
          </a:p>
          <a:p>
            <a:pPr lvl="1"/>
            <a:r>
              <a:rPr lang="en-US" dirty="0"/>
              <a:t>Submission hubs are a great </a:t>
            </a:r>
            <a:r>
              <a:rPr lang="en-US" i="1" dirty="0"/>
              <a:t>initial </a:t>
            </a:r>
            <a:r>
              <a:rPr lang="en-US" dirty="0"/>
              <a:t>place for tools –one stakeholder receives ROI for simplifying many data exchanges</a:t>
            </a:r>
          </a:p>
          <a:p>
            <a:endParaRPr lang="en-US" dirty="0"/>
          </a:p>
        </p:txBody>
      </p:sp>
      <p:sp>
        <p:nvSpPr>
          <p:cNvPr id="5" name="Title 4"/>
          <p:cNvSpPr>
            <a:spLocks noGrp="1"/>
          </p:cNvSpPr>
          <p:nvPr>
            <p:ph type="title"/>
          </p:nvPr>
        </p:nvSpPr>
        <p:spPr>
          <a:xfrm>
            <a:off x="629106" y="229951"/>
            <a:ext cx="8229600" cy="944562"/>
          </a:xfrm>
        </p:spPr>
        <p:txBody>
          <a:bodyPr/>
          <a:lstStyle/>
          <a:p>
            <a:r>
              <a:rPr lang="en-US" dirty="0"/>
              <a:t>Why it matters</a:t>
            </a:r>
          </a:p>
        </p:txBody>
      </p:sp>
      <p:sp>
        <p:nvSpPr>
          <p:cNvPr id="4" name="Slide Number Placeholder 3"/>
          <p:cNvSpPr>
            <a:spLocks noGrp="1"/>
          </p:cNvSpPr>
          <p:nvPr>
            <p:ph type="sldNum" sz="quarter" idx="4"/>
          </p:nvPr>
        </p:nvSpPr>
        <p:spPr/>
        <p:txBody>
          <a:bodyPr/>
          <a:lstStyle/>
          <a:p>
            <a:fld id="{CA538793-F95B-4CFC-9A87-DBAD57B24C1D}"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3661427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bg1">
                    <a:lumMod val="50000"/>
                  </a:schemeClr>
                </a:solidFill>
              </a:rPr>
              <a:t>Background: </a:t>
            </a:r>
            <a:r>
              <a:rPr lang="en-US" sz="2400" dirty="0"/>
              <a:t>How is it done today</a:t>
            </a:r>
            <a:r>
              <a:rPr lang="en-US" sz="2000" dirty="0"/>
              <a:t>?</a:t>
            </a:r>
            <a:br>
              <a:rPr lang="en-US" sz="2400" dirty="0"/>
            </a:br>
            <a:r>
              <a:rPr lang="en-US" i="1" dirty="0"/>
              <a:t>At many (most?) agencies, it’s still 1998</a:t>
            </a:r>
            <a:endParaRPr lang="en-US" sz="2400" i="1" dirty="0"/>
          </a:p>
        </p:txBody>
      </p:sp>
      <p:sp>
        <p:nvSpPr>
          <p:cNvPr id="3" name="Content Placeholder 2"/>
          <p:cNvSpPr>
            <a:spLocks noGrp="1"/>
          </p:cNvSpPr>
          <p:nvPr>
            <p:ph idx="1"/>
          </p:nvPr>
        </p:nvSpPr>
        <p:spPr>
          <a:xfrm>
            <a:off x="609600" y="1447800"/>
            <a:ext cx="8229600" cy="5121676"/>
          </a:xfrm>
        </p:spPr>
        <p:txBody>
          <a:bodyPr>
            <a:normAutofit fontScale="92500" lnSpcReduction="10000"/>
          </a:bodyPr>
          <a:lstStyle/>
          <a:p>
            <a:br>
              <a:rPr lang="en-US" dirty="0"/>
            </a:br>
            <a:endParaRPr lang="en-US" dirty="0"/>
          </a:p>
          <a:p>
            <a:r>
              <a:rPr lang="en-US" dirty="0"/>
              <a:t>Use of few data control and mapping tools (other than DBMSs) that are driven by knowledge about systems and their relationships</a:t>
            </a:r>
          </a:p>
          <a:p>
            <a:pPr lvl="1"/>
            <a:r>
              <a:rPr lang="en-US" i="1" dirty="0"/>
              <a:t>Humans </a:t>
            </a:r>
            <a:r>
              <a:rPr lang="en-US" dirty="0"/>
              <a:t>process the knowledge in Excel, Word, PPT, etc.</a:t>
            </a:r>
          </a:p>
          <a:p>
            <a:r>
              <a:rPr lang="en-US" dirty="0"/>
              <a:t>Little incentive to invest in </a:t>
            </a:r>
            <a:r>
              <a:rPr lang="en-US" i="1" dirty="0"/>
              <a:t>agility </a:t>
            </a:r>
            <a:r>
              <a:rPr lang="en-US" dirty="0"/>
              <a:t>via knowledge capture and tools </a:t>
            </a:r>
            <a:br>
              <a:rPr lang="en-US" dirty="0"/>
            </a:br>
            <a:r>
              <a:rPr lang="en-US" dirty="0"/>
              <a:t>(even though 70% of costs are “maintenance”)</a:t>
            </a:r>
          </a:p>
          <a:p>
            <a:r>
              <a:rPr lang="en-US" dirty="0"/>
              <a:t>Exchange is via physical data exchange standards– often a big XML schema</a:t>
            </a:r>
          </a:p>
          <a:p>
            <a:pPr lvl="1"/>
            <a:r>
              <a:rPr lang="en-US" dirty="0"/>
              <a:t>Long negotiations, one size fits all. Lose specificity</a:t>
            </a:r>
          </a:p>
          <a:p>
            <a:pPr lvl="1"/>
            <a:r>
              <a:rPr lang="en-US" dirty="0"/>
              <a:t>Model formalisms capture too little (semantics, codesets)</a:t>
            </a:r>
          </a:p>
          <a:p>
            <a:r>
              <a:rPr lang="en-US" i="1" dirty="0"/>
              <a:t>Many</a:t>
            </a:r>
            <a:r>
              <a:rPr lang="en-US" dirty="0"/>
              <a:t> wrappers, each hand coded</a:t>
            </a:r>
          </a:p>
          <a:p>
            <a:pPr lvl="1"/>
            <a:r>
              <a:rPr lang="en-US" dirty="0"/>
              <a:t>Each submitter creates at least one</a:t>
            </a:r>
          </a:p>
          <a:p>
            <a:pPr lvl="1"/>
            <a:r>
              <a:rPr lang="en-US" i="1" dirty="0"/>
              <a:t>Agency</a:t>
            </a:r>
            <a:r>
              <a:rPr lang="en-US" dirty="0"/>
              <a:t> creates a wrapper to each target system</a:t>
            </a:r>
          </a:p>
          <a:p>
            <a:r>
              <a:rPr lang="en-US" dirty="0"/>
              <a:t>Consequences:  Costs are high for submitters and agency</a:t>
            </a:r>
          </a:p>
          <a:p>
            <a:pPr lvl="1"/>
            <a:r>
              <a:rPr lang="en-US" dirty="0"/>
              <a:t>Change is resisted because it’s expensive, and takes years</a:t>
            </a:r>
          </a:p>
        </p:txBody>
      </p:sp>
      <p:sp>
        <p:nvSpPr>
          <p:cNvPr id="4" name="Rectangle 3"/>
          <p:cNvSpPr/>
          <p:nvPr/>
        </p:nvSpPr>
        <p:spPr>
          <a:xfrm>
            <a:off x="609600" y="1315659"/>
            <a:ext cx="7823200" cy="609214"/>
          </a:xfrm>
          <a:prstGeom prst="rect">
            <a:avLst/>
          </a:prstGeom>
          <a:solidFill>
            <a:srgbClr val="FFFF00"/>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Technology insertion of COTS  data tools has been glacial</a:t>
            </a:r>
          </a:p>
        </p:txBody>
      </p:sp>
      <p:sp>
        <p:nvSpPr>
          <p:cNvPr id="5" name="Slide Number Placeholder 4"/>
          <p:cNvSpPr>
            <a:spLocks noGrp="1"/>
          </p:cNvSpPr>
          <p:nvPr>
            <p:ph type="sldNum" sz="quarter" idx="4"/>
          </p:nvPr>
        </p:nvSpPr>
        <p:spPr/>
        <p:txBody>
          <a:bodyPr/>
          <a:lstStyle/>
          <a:p>
            <a:fld id="{CA538793-F95B-4CFC-9A87-DBAD57B24C1D}"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2634037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Typical mapping approach: </a:t>
            </a:r>
            <a:br>
              <a:rPr lang="en-US" dirty="0"/>
            </a:br>
            <a:r>
              <a:rPr lang="en-US" dirty="0">
                <a:solidFill>
                  <a:schemeClr val="tx1"/>
                </a:solidFill>
              </a:rPr>
              <a:t>Create a big standard, and all map to it</a:t>
            </a:r>
          </a:p>
        </p:txBody>
      </p:sp>
      <p:sp>
        <p:nvSpPr>
          <p:cNvPr id="3" name="Content Placeholder 2"/>
          <p:cNvSpPr>
            <a:spLocks noGrp="1"/>
          </p:cNvSpPr>
          <p:nvPr>
            <p:ph idx="1"/>
          </p:nvPr>
        </p:nvSpPr>
        <p:spPr/>
        <p:txBody>
          <a:bodyPr>
            <a:normAutofit/>
          </a:bodyPr>
          <a:lstStyle/>
          <a:p>
            <a:pPr marL="0" indent="0">
              <a:buNone/>
            </a:pPr>
            <a:r>
              <a:rPr lang="en-US" i="1" dirty="0"/>
              <a:t>Knowledge structure</a:t>
            </a:r>
          </a:p>
          <a:p>
            <a:r>
              <a:rPr lang="en-US" dirty="0"/>
              <a:t>One global standard (XML or ontology) covers everything</a:t>
            </a:r>
          </a:p>
          <a:p>
            <a:r>
              <a:rPr lang="en-US" dirty="0"/>
              <a:t>Each area is modeled once within the ontology, e.g., Events, Diagnoses, Places, …. </a:t>
            </a:r>
          </a:p>
          <a:p>
            <a:r>
              <a:rPr lang="en-US" dirty="0"/>
              <a:t>Everyone integrates using the same standard, </a:t>
            </a:r>
            <a:r>
              <a:rPr lang="en-US" i="1" dirty="0"/>
              <a:t>or else</a:t>
            </a:r>
            <a:br>
              <a:rPr lang="en-US" dirty="0"/>
            </a:br>
            <a:r>
              <a:rPr lang="en-US" dirty="0"/>
              <a:t>they develop a wire format for each set of content</a:t>
            </a:r>
          </a:p>
          <a:p>
            <a:r>
              <a:rPr lang="en-US" dirty="0"/>
              <a:t>Each change requires coordinating many partners</a:t>
            </a:r>
          </a:p>
          <a:p>
            <a:pPr lvl="1"/>
            <a:endParaRPr lang="en-US" dirty="0"/>
          </a:p>
          <a:p>
            <a:r>
              <a:rPr lang="en-US" dirty="0"/>
              <a:t>Often uses XML schema as the (very poor) modeling formalism</a:t>
            </a:r>
          </a:p>
          <a:p>
            <a:pPr lvl="1"/>
            <a:r>
              <a:rPr lang="en-US" dirty="0"/>
              <a:t>XML schema does not describe relationships or specializations</a:t>
            </a:r>
            <a:br>
              <a:rPr lang="en-US" dirty="0"/>
            </a:br>
            <a:endParaRPr lang="en-US" dirty="0"/>
          </a:p>
          <a:p>
            <a:r>
              <a:rPr lang="en-US" dirty="0"/>
              <a:t>NIEM provides a bit of decentralization</a:t>
            </a:r>
            <a:r>
              <a:rPr lang="en-US" dirty="0">
                <a:solidFill>
                  <a:schemeClr val="bg1">
                    <a:lumMod val="50000"/>
                  </a:schemeClr>
                </a:solidFill>
              </a:rPr>
              <a:t> (see sl</a:t>
            </a:r>
            <a:r>
              <a:rPr lang="en-US" dirty="0"/>
              <a:t>ide 8) </a:t>
            </a:r>
          </a:p>
          <a:p>
            <a:pPr lvl="1"/>
            <a:endParaRPr lang="en-US" dirty="0"/>
          </a:p>
        </p:txBody>
      </p:sp>
      <p:sp>
        <p:nvSpPr>
          <p:cNvPr id="4" name="Slide Number Placeholder 3"/>
          <p:cNvSpPr>
            <a:spLocks noGrp="1"/>
          </p:cNvSpPr>
          <p:nvPr>
            <p:ph type="sldNum" sz="quarter" idx="4"/>
          </p:nvPr>
        </p:nvSpPr>
        <p:spPr>
          <a:xfrm>
            <a:off x="8591317" y="138141"/>
            <a:ext cx="495766" cy="180918"/>
          </a:xfrm>
        </p:spPr>
        <p:txBody>
          <a:bodyPr/>
          <a:lstStyle/>
          <a:p>
            <a:r>
              <a:rPr lang="en-US" dirty="0">
                <a:solidFill>
                  <a:srgbClr val="C1CD23"/>
                </a:solidFill>
              </a:rPr>
              <a:t>|</a:t>
            </a:r>
            <a:r>
              <a:rPr lang="en-US" dirty="0"/>
              <a:t> </a:t>
            </a:r>
            <a:fld id="{295008BC-DA31-4D19-837B-EFA4386B05F5}" type="slidenum">
              <a:rPr lang="en-US" smtClean="0">
                <a:solidFill>
                  <a:schemeClr val="tx1">
                    <a:lumMod val="50000"/>
                    <a:lumOff val="50000"/>
                  </a:schemeClr>
                </a:solidFill>
              </a:rPr>
              <a:pPr/>
              <a:t>6</a:t>
            </a:fld>
            <a:r>
              <a:rPr lang="en-US" dirty="0"/>
              <a:t> </a:t>
            </a:r>
            <a:r>
              <a:rPr lang="en-US" dirty="0">
                <a:solidFill>
                  <a:srgbClr val="C1CD23"/>
                </a:solidFill>
              </a:rPr>
              <a:t>|</a:t>
            </a:r>
          </a:p>
        </p:txBody>
      </p:sp>
    </p:spTree>
    <p:extLst>
      <p:ext uri="{BB962C8B-B14F-4D97-AF65-F5344CB8AC3E}">
        <p14:creationId xmlns:p14="http://schemas.microsoft.com/office/powerpoint/2010/main" val="1694166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Slow and costly to develop a standard</a:t>
            </a:r>
          </a:p>
          <a:p>
            <a:r>
              <a:rPr lang="en-US" dirty="0"/>
              <a:t>2+ year change cycles</a:t>
            </a:r>
          </a:p>
          <a:p>
            <a:pPr lvl="1"/>
            <a:r>
              <a:rPr lang="en-US" dirty="0"/>
              <a:t>Each change requires long negotiation</a:t>
            </a:r>
          </a:p>
          <a:p>
            <a:r>
              <a:rPr lang="en-US" dirty="0"/>
              <a:t>Needs of small subcommunities (and agile piloting) are not met</a:t>
            </a:r>
          </a:p>
          <a:p>
            <a:pPr lvl="1"/>
            <a:r>
              <a:rPr lang="en-US" dirty="0"/>
              <a:t>Large committee won’t tackle additional areas, nor will they</a:t>
            </a:r>
            <a:br>
              <a:rPr lang="en-US" dirty="0"/>
            </a:br>
            <a:r>
              <a:rPr lang="en-US" dirty="0"/>
              <a:t>provide extra specificity (80% rule)</a:t>
            </a:r>
            <a:br>
              <a:rPr lang="en-US" dirty="0"/>
            </a:br>
            <a:endParaRPr lang="en-US" dirty="0"/>
          </a:p>
          <a:p>
            <a:r>
              <a:rPr lang="en-US" dirty="0"/>
              <a:t>If one codes wrappers manually (as our customers do), huge costs and delays till they are recoded</a:t>
            </a:r>
          </a:p>
          <a:p>
            <a:pPr lvl="1"/>
            <a:r>
              <a:rPr lang="en-US" dirty="0"/>
              <a:t>Even power users can’t do even the smallest extension</a:t>
            </a:r>
          </a:p>
          <a:p>
            <a:pPr lvl="1"/>
            <a:r>
              <a:rPr lang="en-US" dirty="0"/>
              <a:t>XML approaches don’t express or exploit (X generalizes Y)</a:t>
            </a:r>
            <a:endParaRPr lang="en-US" i="1" dirty="0"/>
          </a:p>
        </p:txBody>
      </p:sp>
      <p:sp>
        <p:nvSpPr>
          <p:cNvPr id="3" name="Slide Number Placeholder 2"/>
          <p:cNvSpPr>
            <a:spLocks noGrp="1"/>
          </p:cNvSpPr>
          <p:nvPr>
            <p:ph type="sldNum" sz="quarter" idx="4"/>
          </p:nvPr>
        </p:nvSpPr>
        <p:spPr/>
        <p:txBody>
          <a:bodyPr/>
          <a:lstStyle/>
          <a:p>
            <a:fld id="{CA538793-F95B-4CFC-9A87-DBAD57B24C1D}" type="slidenum">
              <a:rPr lang="en-US" smtClean="0">
                <a:solidFill>
                  <a:prstClr val="black">
                    <a:tint val="75000"/>
                  </a:prstClr>
                </a:solidFill>
              </a:rPr>
              <a:pPr/>
              <a:t>7</a:t>
            </a:fld>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2400" dirty="0"/>
              <a:t>Summary of problems with BIG standards for BIG communities</a:t>
            </a:r>
          </a:p>
        </p:txBody>
      </p:sp>
    </p:spTree>
    <p:extLst>
      <p:ext uri="{BB962C8B-B14F-4D97-AF65-F5344CB8AC3E}">
        <p14:creationId xmlns:p14="http://schemas.microsoft.com/office/powerpoint/2010/main" val="3870509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lumMod val="50000"/>
                  </a:schemeClr>
                </a:solidFill>
              </a:rPr>
              <a:t>More state of the practice:  </a:t>
            </a:r>
            <a:r>
              <a:rPr lang="en-US" dirty="0"/>
              <a:t>NIEM distributes authority to large domains, not to small groups</a:t>
            </a:r>
          </a:p>
        </p:txBody>
      </p:sp>
      <p:sp>
        <p:nvSpPr>
          <p:cNvPr id="3" name="Content Placeholder 2"/>
          <p:cNvSpPr>
            <a:spLocks noGrp="1"/>
          </p:cNvSpPr>
          <p:nvPr>
            <p:ph idx="1"/>
          </p:nvPr>
        </p:nvSpPr>
        <p:spPr>
          <a:xfrm>
            <a:off x="629106" y="1447800"/>
            <a:ext cx="8123009" cy="5009481"/>
          </a:xfrm>
        </p:spPr>
        <p:txBody>
          <a:bodyPr>
            <a:normAutofit/>
          </a:bodyPr>
          <a:lstStyle/>
          <a:p>
            <a:r>
              <a:rPr lang="en-US" dirty="0"/>
              <a:t>NIEM (National Information Exchange Model)</a:t>
            </a:r>
          </a:p>
          <a:p>
            <a:pPr lvl="1"/>
            <a:r>
              <a:rPr lang="en-US" dirty="0"/>
              <a:t>A tree of vocabularies, plus tools for managing them</a:t>
            </a:r>
          </a:p>
          <a:p>
            <a:pPr lvl="1"/>
            <a:r>
              <a:rPr lang="en-US" dirty="0"/>
              <a:t>Use these to create an XML schema when exchange is needed</a:t>
            </a:r>
            <a:br>
              <a:rPr lang="en-US" dirty="0"/>
            </a:br>
            <a:endParaRPr lang="en-US" dirty="0"/>
          </a:p>
          <a:p>
            <a:pPr marL="231775" lvl="1" indent="-231775">
              <a:buSzPct val="120000"/>
              <a:buFont typeface="Wingdings" pitchFamily="2" charset="2"/>
              <a:buChar char="§"/>
            </a:pPr>
            <a:r>
              <a:rPr lang="en-US" b="1" dirty="0">
                <a:solidFill>
                  <a:srgbClr val="008000"/>
                </a:solidFill>
              </a:rPr>
              <a:t>Has substantial buy-in – organizations reuse NIEM definitions</a:t>
            </a:r>
          </a:p>
          <a:p>
            <a:pPr lvl="1"/>
            <a:r>
              <a:rPr lang="en-US" dirty="0">
                <a:solidFill>
                  <a:srgbClr val="008000"/>
                </a:solidFill>
              </a:rPr>
              <a:t>Decentralizes vocabulary creation a bit</a:t>
            </a:r>
            <a:endParaRPr lang="en-US" dirty="0">
              <a:solidFill>
                <a:srgbClr val="C00000"/>
              </a:solidFill>
            </a:endParaRPr>
          </a:p>
          <a:p>
            <a:r>
              <a:rPr lang="en-US" dirty="0">
                <a:solidFill>
                  <a:srgbClr val="C00000"/>
                </a:solidFill>
              </a:rPr>
              <a:t>Splits the world into still-gigantic pieces (e.g., Justice, Health), managed by a heavyweight committee process</a:t>
            </a:r>
          </a:p>
          <a:p>
            <a:pPr lvl="1"/>
            <a:r>
              <a:rPr lang="en-US" dirty="0">
                <a:solidFill>
                  <a:srgbClr val="C00000"/>
                </a:solidFill>
              </a:rPr>
              <a:t>These are hardly small, easily learned, agile units</a:t>
            </a:r>
          </a:p>
          <a:p>
            <a:pPr lvl="1"/>
            <a:r>
              <a:rPr lang="en-US" dirty="0">
                <a:solidFill>
                  <a:srgbClr val="C00000"/>
                </a:solidFill>
              </a:rPr>
              <a:t>Definitions are far from the user communities</a:t>
            </a:r>
          </a:p>
          <a:p>
            <a:pPr lvl="1"/>
            <a:r>
              <a:rPr lang="en-US" dirty="0">
                <a:solidFill>
                  <a:srgbClr val="C00000"/>
                </a:solidFill>
              </a:rPr>
              <a:t>No IS-A among concepts</a:t>
            </a:r>
          </a:p>
          <a:p>
            <a:r>
              <a:rPr lang="en-US" dirty="0">
                <a:solidFill>
                  <a:srgbClr val="008000"/>
                </a:solidFill>
              </a:rPr>
              <a:t>Tooling creates UML models and wire formats for exchanges,</a:t>
            </a:r>
            <a:r>
              <a:rPr lang="en-US" dirty="0">
                <a:solidFill>
                  <a:srgbClr val="C00000"/>
                </a:solidFill>
              </a:rPr>
              <a:t> but gives no help in defining or wrapping databases in systems</a:t>
            </a:r>
          </a:p>
        </p:txBody>
      </p:sp>
      <p:sp>
        <p:nvSpPr>
          <p:cNvPr id="4" name="Slide Number Placeholder 3"/>
          <p:cNvSpPr>
            <a:spLocks noGrp="1"/>
          </p:cNvSpPr>
          <p:nvPr>
            <p:ph type="sldNum" sz="quarter" idx="4"/>
          </p:nvPr>
        </p:nvSpPr>
        <p:spPr>
          <a:xfrm>
            <a:off x="8504232" y="138141"/>
            <a:ext cx="495766" cy="180918"/>
          </a:xfrm>
        </p:spPr>
        <p:txBody>
          <a:bodyPr/>
          <a:lstStyle/>
          <a:p>
            <a:r>
              <a:rPr lang="en-US" dirty="0">
                <a:solidFill>
                  <a:srgbClr val="C1CD23"/>
                </a:solidFill>
              </a:rPr>
              <a:t>|</a:t>
            </a:r>
            <a:r>
              <a:rPr lang="en-US" dirty="0"/>
              <a:t> </a:t>
            </a:r>
            <a:fld id="{295008BC-DA31-4D19-837B-EFA4386B05F5}" type="slidenum">
              <a:rPr lang="en-US" smtClean="0">
                <a:solidFill>
                  <a:schemeClr val="tx1">
                    <a:lumMod val="50000"/>
                    <a:lumOff val="50000"/>
                  </a:schemeClr>
                </a:solidFill>
              </a:rPr>
              <a:pPr/>
              <a:t>8</a:t>
            </a:fld>
            <a:r>
              <a:rPr lang="en-US" dirty="0"/>
              <a:t> </a:t>
            </a:r>
            <a:r>
              <a:rPr lang="en-US" dirty="0">
                <a:solidFill>
                  <a:srgbClr val="C1CD23"/>
                </a:solidFill>
              </a:rPr>
              <a:t>|</a:t>
            </a:r>
          </a:p>
        </p:txBody>
      </p:sp>
      <p:sp>
        <p:nvSpPr>
          <p:cNvPr id="6" name="TextBox 5"/>
          <p:cNvSpPr txBox="1"/>
          <p:nvPr/>
        </p:nvSpPr>
        <p:spPr>
          <a:xfrm>
            <a:off x="2819083" y="2574354"/>
            <a:ext cx="3352213" cy="400110"/>
          </a:xfrm>
          <a:prstGeom prst="rect">
            <a:avLst/>
          </a:prstGeom>
          <a:noFill/>
        </p:spPr>
        <p:txBody>
          <a:bodyPr wrap="square" rtlCol="0">
            <a:spAutoFit/>
          </a:bodyPr>
          <a:lstStyle/>
          <a:p>
            <a:pPr>
              <a:spcAft>
                <a:spcPts val="600"/>
              </a:spcAft>
            </a:pPr>
            <a:r>
              <a:rPr lang="en-US" sz="2000" b="1" i="1" dirty="0">
                <a:solidFill>
                  <a:srgbClr val="008000"/>
                </a:solidFill>
                <a:ea typeface="Verdana" pitchFamily="34" charset="0"/>
                <a:cs typeface="Verdana" pitchFamily="34" charset="0"/>
              </a:rPr>
              <a:t>Good (green)  </a:t>
            </a:r>
            <a:r>
              <a:rPr lang="en-US" sz="2000" b="1" i="1" dirty="0">
                <a:ea typeface="Verdana" pitchFamily="34" charset="0"/>
                <a:cs typeface="Verdana" pitchFamily="34" charset="0"/>
              </a:rPr>
              <a:t>  </a:t>
            </a:r>
            <a:r>
              <a:rPr lang="en-US" sz="2000" b="1" i="1" dirty="0">
                <a:solidFill>
                  <a:srgbClr val="C00000"/>
                </a:solidFill>
                <a:ea typeface="Verdana" pitchFamily="34" charset="0"/>
                <a:cs typeface="Verdana" pitchFamily="34" charset="0"/>
              </a:rPr>
              <a:t>Bad (red)</a:t>
            </a:r>
          </a:p>
        </p:txBody>
      </p:sp>
    </p:spTree>
    <p:extLst>
      <p:ext uri="{BB962C8B-B14F-4D97-AF65-F5344CB8AC3E}">
        <p14:creationId xmlns:p14="http://schemas.microsoft.com/office/powerpoint/2010/main" val="4143122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i="1" dirty="0"/>
              <a:t>Avoid the effort and rigidity of giant vocabularies that require community buy-in</a:t>
            </a:r>
          </a:p>
          <a:p>
            <a:pPr lvl="1"/>
            <a:r>
              <a:rPr lang="en-US" dirty="0"/>
              <a:t>Promote use of familiar localized vocabularies </a:t>
            </a:r>
          </a:p>
          <a:p>
            <a:pPr lvl="1"/>
            <a:r>
              <a:rPr lang="en-US" dirty="0"/>
              <a:t>Enable local extensions/evolution</a:t>
            </a:r>
          </a:p>
          <a:p>
            <a:r>
              <a:rPr lang="en-US" i="1" dirty="0"/>
              <a:t>Empower domain experts </a:t>
            </a:r>
            <a:r>
              <a:rPr lang="en-US" dirty="0"/>
              <a:t>to do routine descriptions </a:t>
            </a:r>
            <a:br>
              <a:rPr lang="en-US" dirty="0"/>
            </a:br>
            <a:r>
              <a:rPr lang="en-US" b="0" dirty="0"/>
              <a:t>(replacing programmers who code data mappings)</a:t>
            </a:r>
          </a:p>
          <a:p>
            <a:r>
              <a:rPr lang="en-US" dirty="0"/>
              <a:t>Generate mappings between systems, largely automatically</a:t>
            </a:r>
          </a:p>
          <a:p>
            <a:pPr lvl="1"/>
            <a:r>
              <a:rPr lang="en-US" dirty="0"/>
              <a:t>(Yosemite does this between</a:t>
            </a:r>
            <a:r>
              <a:rPr lang="en-US" i="1" dirty="0"/>
              <a:t> standards)</a:t>
            </a:r>
          </a:p>
          <a:p>
            <a:r>
              <a:rPr lang="en-US" dirty="0"/>
              <a:t>Break the adoption logjam</a:t>
            </a:r>
          </a:p>
          <a:p>
            <a:pPr lvl="1"/>
            <a:r>
              <a:rPr lang="en-US" dirty="0"/>
              <a:t>For submission hubs, interoperability is central, and </a:t>
            </a:r>
            <a:r>
              <a:rPr lang="en-US" i="1" dirty="0"/>
              <a:t>many </a:t>
            </a:r>
            <a:r>
              <a:rPr lang="en-US" dirty="0"/>
              <a:t>exchanges are constructed. So agencies have incentives to invest</a:t>
            </a:r>
          </a:p>
          <a:p>
            <a:pPr lvl="1"/>
            <a:r>
              <a:rPr lang="en-US" dirty="0"/>
              <a:t>Once the tools are licensed and the metadata collected, others can use it</a:t>
            </a:r>
          </a:p>
        </p:txBody>
      </p:sp>
      <p:sp>
        <p:nvSpPr>
          <p:cNvPr id="3" name="Slide Number Placeholder 2"/>
          <p:cNvSpPr>
            <a:spLocks noGrp="1"/>
          </p:cNvSpPr>
          <p:nvPr>
            <p:ph type="sldNum" sz="quarter" idx="4"/>
          </p:nvPr>
        </p:nvSpPr>
        <p:spPr/>
        <p:txBody>
          <a:bodyPr/>
          <a:lstStyle/>
          <a:p>
            <a:fld id="{CA538793-F95B-4CFC-9A87-DBAD57B24C1D}" type="slidenum">
              <a:rPr lang="en-US" smtClean="0">
                <a:solidFill>
                  <a:prstClr val="black">
                    <a:tint val="75000"/>
                  </a:prstClr>
                </a:solidFill>
              </a:rPr>
              <a:pPr/>
              <a:t>9</a:t>
            </a:fld>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What we want, instead</a:t>
            </a:r>
          </a:p>
        </p:txBody>
      </p:sp>
    </p:spTree>
    <p:extLst>
      <p:ext uri="{BB962C8B-B14F-4D97-AF65-F5344CB8AC3E}">
        <p14:creationId xmlns:p14="http://schemas.microsoft.com/office/powerpoint/2010/main" val="4084956993"/>
      </p:ext>
    </p:extLst>
  </p:cSld>
  <p:clrMapOvr>
    <a:masterClrMapping/>
  </p:clrMapOvr>
</p:sld>
</file>

<file path=ppt/theme/theme1.xml><?xml version="1.0" encoding="utf-8"?>
<a:theme xmlns:a="http://schemas.openxmlformats.org/drawingml/2006/main" name="mitre-briefing-template-2012-wcentername">
  <a:themeElements>
    <a:clrScheme name="MITRE Corporate Colors">
      <a:dk1>
        <a:sysClr val="windowText" lastClr="000000"/>
      </a:dk1>
      <a:lt1>
        <a:sysClr val="window" lastClr="FFFFFF"/>
      </a:lt1>
      <a:dk2>
        <a:srgbClr val="005F9E"/>
      </a:dk2>
      <a:lt2>
        <a:srgbClr val="EEECE1"/>
      </a:lt2>
      <a:accent1>
        <a:srgbClr val="00B3DC"/>
      </a:accent1>
      <a:accent2>
        <a:srgbClr val="F7901E"/>
      </a:accent2>
      <a:accent3>
        <a:srgbClr val="FFE23C"/>
      </a:accent3>
      <a:accent4>
        <a:srgbClr val="C1CD23"/>
      </a:accent4>
      <a:accent5>
        <a:srgbClr val="C6401D"/>
      </a:accent5>
      <a:accent6>
        <a:srgbClr val="FFFFFF"/>
      </a:accent6>
      <a:hlink>
        <a:srgbClr val="0000FF"/>
      </a:hlink>
      <a:folHlink>
        <a:srgbClr val="800080"/>
      </a:folHlink>
    </a:clrScheme>
    <a:fontScheme name="MITRE Corporate Fonts">
      <a:majorFont>
        <a:latin typeface="Helvetica LT Std"/>
        <a:ea typeface=""/>
        <a:cs typeface=""/>
      </a:majorFont>
      <a:minorFont>
        <a:latin typeface="Helvetica LT St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6350">
          <a:solidFill>
            <a:schemeClr val="tx1">
              <a:lumMod val="50000"/>
              <a:lumOff val="50000"/>
            </a:schemeClr>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spcAft>
            <a:spcPts val="600"/>
          </a:spcAft>
          <a:defRPr sz="1600">
            <a:ea typeface="Verdana" pitchFamily="34" charset="0"/>
            <a:cs typeface="Verdana"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Information Technology proposal template</Template>
  <TotalTime>24009</TotalTime>
  <Words>2130</Words>
  <Application>Microsoft Office PowerPoint</Application>
  <PresentationFormat>On-screen Show (4:3)</PresentationFormat>
  <Paragraphs>382</Paragraphs>
  <Slides>25</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Helvetica LT Std</vt:lpstr>
      <vt:lpstr>Symbol</vt:lpstr>
      <vt:lpstr>Times New Roman</vt:lpstr>
      <vt:lpstr>Verdana</vt:lpstr>
      <vt:lpstr>Wingdings</vt:lpstr>
      <vt:lpstr>mitre-briefing-template-2012-wcentername</vt:lpstr>
      <vt:lpstr>Data submission hubs –  without a giant standard</vt:lpstr>
      <vt:lpstr>The Problem</vt:lpstr>
      <vt:lpstr>Objectives (long term)</vt:lpstr>
      <vt:lpstr>Why it matters</vt:lpstr>
      <vt:lpstr>Background: How is it done today? At many (most?) agencies, it’s still 1998</vt:lpstr>
      <vt:lpstr>Typical mapping approach:  Create a big standard, and all map to it</vt:lpstr>
      <vt:lpstr>Summary of problems with BIG standards for BIG communities</vt:lpstr>
      <vt:lpstr>More state of the practice:  NIEM distributes authority to large domains, not to small groups</vt:lpstr>
      <vt:lpstr>What we want, instead</vt:lpstr>
      <vt:lpstr>How to do it?</vt:lpstr>
      <vt:lpstr>Scenario of usage  (animated, see notes) </vt:lpstr>
      <vt:lpstr>Potential benefits</vt:lpstr>
      <vt:lpstr>Yosemite model</vt:lpstr>
      <vt:lpstr>Yosemite’s contribution</vt:lpstr>
      <vt:lpstr>Compare Submission Hubs to Yosemite</vt:lpstr>
      <vt:lpstr>Pros and Cons</vt:lpstr>
      <vt:lpstr>Next steps to advance the work</vt:lpstr>
      <vt:lpstr>Some research questions</vt:lpstr>
      <vt:lpstr>Summary</vt:lpstr>
      <vt:lpstr>Backup</vt:lpstr>
      <vt:lpstr>Where we fit amid data integration aspects</vt:lpstr>
      <vt:lpstr>A succession of industry approaches </vt:lpstr>
      <vt:lpstr>A mediator is not magic</vt:lpstr>
      <vt:lpstr>Data submission hubs –  without a giant standard</vt:lpstr>
      <vt:lpstr>Speaker biography</vt:lpstr>
    </vt:vector>
  </TitlesOfParts>
  <Company>The MITRE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Title</dc:title>
  <dc:creator>Holland, Rod</dc:creator>
  <dc:description>For internal MITRE use</dc:description>
  <cp:lastModifiedBy>Rosenthal, Arnon S.</cp:lastModifiedBy>
  <cp:revision>315</cp:revision>
  <cp:lastPrinted>2016-09-07T18:31:32Z</cp:lastPrinted>
  <dcterms:created xsi:type="dcterms:W3CDTF">2016-02-19T12:42:52Z</dcterms:created>
  <dcterms:modified xsi:type="dcterms:W3CDTF">2016-09-30T07:34:36Z</dcterms:modified>
</cp:coreProperties>
</file>