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10" r:id="rId2"/>
    <p:sldId id="969" r:id="rId3"/>
    <p:sldId id="955" r:id="rId4"/>
    <p:sldId id="973" r:id="rId5"/>
    <p:sldId id="976" r:id="rId6"/>
    <p:sldId id="959" r:id="rId7"/>
    <p:sldId id="962" r:id="rId8"/>
    <p:sldId id="963" r:id="rId9"/>
    <p:sldId id="965" r:id="rId10"/>
    <p:sldId id="964" r:id="rId11"/>
    <p:sldId id="966" r:id="rId12"/>
    <p:sldId id="968" r:id="rId13"/>
  </p:sldIdLst>
  <p:sldSz cx="11704638" cy="6765925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924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849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774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698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62337" algn="l" defTabSz="9849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954804" algn="l" defTabSz="9849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447273" algn="l" defTabSz="9849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939739" algn="l" defTabSz="9849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CC0000"/>
    <a:srgbClr val="FF99FF"/>
    <a:srgbClr val="49701E"/>
    <a:srgbClr val="FFFF99"/>
    <a:srgbClr val="E7EE89"/>
    <a:srgbClr val="CCCCCC"/>
    <a:srgbClr val="00BC82"/>
    <a:srgbClr val="B3B3B3"/>
    <a:srgbClr val="14A8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87" autoAdjust="0"/>
    <p:restoredTop sz="80870" autoAdjust="0"/>
  </p:normalViewPr>
  <p:slideViewPr>
    <p:cSldViewPr snapToGrid="0">
      <p:cViewPr varScale="1">
        <p:scale>
          <a:sx n="122" d="100"/>
          <a:sy n="122" d="100"/>
        </p:scale>
        <p:origin x="-114" y="-372"/>
      </p:cViewPr>
      <p:guideLst>
        <p:guide orient="horz" pos="2131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1668" y="-10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7BC2F4-3E0F-4915-9570-123149294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68159B-FFF8-4F84-AB7A-4896693B0F67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14350"/>
            <a:ext cx="4448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887096-4D26-4B5E-9BFC-42E6BE8328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46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93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74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986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2337" algn="l" defTabSz="9849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4804" algn="l" defTabSz="9849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7273" algn="l" defTabSz="9849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9739" algn="l" defTabSz="9849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47913" y="514350"/>
            <a:ext cx="44481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EDAC47-0ACE-475B-8392-50EC529D67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13" y="1024638"/>
            <a:ext cx="10712318" cy="5215749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>
                <a:latin typeface="Trebuchet MS" pitchFamily="34" charset="0"/>
                <a:cs typeface="Tahoma" pitchFamily="34" charset="0"/>
              </a:defRPr>
            </a:lvl1pPr>
            <a:lvl2pPr>
              <a:buSzPct val="100000"/>
              <a:buFontTx/>
              <a:buBlip>
                <a:blip r:embed="rId2"/>
              </a:buBlip>
              <a:defRPr>
                <a:latin typeface="Trebuchet MS" pitchFamily="34" charset="0"/>
                <a:cs typeface="Tahoma" pitchFamily="34" charset="0"/>
              </a:defRPr>
            </a:lvl2pPr>
            <a:lvl3pPr>
              <a:buSzPct val="100000"/>
              <a:buFontTx/>
              <a:buBlip>
                <a:blip r:embed="rId2"/>
              </a:buBlip>
              <a:defRPr sz="1900">
                <a:latin typeface="Trebuchet MS" pitchFamily="34" charset="0"/>
                <a:cs typeface="Tahoma" pitchFamily="34" charset="0"/>
              </a:defRPr>
            </a:lvl3pPr>
            <a:lvl4pPr>
              <a:defRPr>
                <a:latin typeface="Trebuchet MS" pitchFamily="34" charset="0"/>
                <a:cs typeface="Tahoma" pitchFamily="34" charset="0"/>
              </a:defRPr>
            </a:lvl4pPr>
            <a:lvl5pPr>
              <a:defRPr>
                <a:latin typeface="Trebuchet MS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913" y="1033933"/>
            <a:ext cx="5274877" cy="520645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600">
                <a:latin typeface="Trebuchet MS" pitchFamily="34" charset="0"/>
                <a:cs typeface="Tahoma" pitchFamily="34" charset="0"/>
              </a:defRPr>
            </a:lvl1pPr>
            <a:lvl2pPr>
              <a:buSzPct val="100000"/>
              <a:buFontTx/>
              <a:buBlip>
                <a:blip r:embed="rId2"/>
              </a:buBlip>
              <a:defRPr sz="2200">
                <a:latin typeface="Trebuchet MS" pitchFamily="34" charset="0"/>
                <a:cs typeface="Tahoma" pitchFamily="34" charset="0"/>
              </a:defRPr>
            </a:lvl2pPr>
            <a:lvl3pPr>
              <a:buSzPct val="100000"/>
              <a:buFontTx/>
              <a:buBlip>
                <a:blip r:embed="rId2"/>
              </a:buBlip>
              <a:defRPr sz="1900">
                <a:latin typeface="Trebuchet MS" pitchFamily="34" charset="0"/>
                <a:cs typeface="Tahoma" pitchFamily="34" charset="0"/>
              </a:defRPr>
            </a:lvl3pPr>
            <a:lvl4pPr>
              <a:defRPr sz="1900">
                <a:latin typeface="Trebuchet MS" pitchFamily="34" charset="0"/>
                <a:cs typeface="Tahoma" pitchFamily="34" charset="0"/>
              </a:defRPr>
            </a:lvl4pPr>
            <a:lvl5pPr>
              <a:defRPr sz="1900">
                <a:latin typeface="Trebuchet MS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3351" y="1033933"/>
            <a:ext cx="5274876" cy="520645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600">
                <a:latin typeface="Trebuchet MS" pitchFamily="34" charset="0"/>
                <a:cs typeface="Tahoma" pitchFamily="34" charset="0"/>
              </a:defRPr>
            </a:lvl1pPr>
            <a:lvl2pPr>
              <a:buSzPct val="100000"/>
              <a:buFontTx/>
              <a:buBlip>
                <a:blip r:embed="rId2"/>
              </a:buBlip>
              <a:defRPr sz="2200" b="1">
                <a:latin typeface="Trebuchet MS" pitchFamily="34" charset="0"/>
                <a:cs typeface="Tahoma" pitchFamily="34" charset="0"/>
              </a:defRPr>
            </a:lvl2pPr>
            <a:lvl3pPr>
              <a:buSzPct val="100000"/>
              <a:buFontTx/>
              <a:buBlip>
                <a:blip r:embed="rId2"/>
              </a:buBlip>
              <a:defRPr sz="1900" b="1">
                <a:latin typeface="Trebuchet MS" pitchFamily="34" charset="0"/>
                <a:cs typeface="Tahoma" pitchFamily="34" charset="0"/>
              </a:defRPr>
            </a:lvl3pPr>
            <a:lvl4pPr>
              <a:defRPr sz="1900">
                <a:latin typeface="Trebuchet MS" pitchFamily="34" charset="0"/>
                <a:cs typeface="Tahoma" pitchFamily="34" charset="0"/>
              </a:defRPr>
            </a:lvl4pPr>
            <a:lvl5pPr>
              <a:defRPr sz="1900">
                <a:latin typeface="Trebuchet MS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VIDIA Title Slide Master"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 userDrawn="1"/>
        </p:nvGrpSpPr>
        <p:grpSpPr>
          <a:xfrm>
            <a:off x="0" y="0"/>
            <a:ext cx="11704638" cy="6765925"/>
            <a:chOff x="0" y="0"/>
            <a:chExt cx="10972800" cy="6172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10972800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0" y="0"/>
              <a:ext cx="10972800" cy="61722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3221" y="137565"/>
              <a:ext cx="3374378" cy="987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7" name="Picture 2" descr="\\Netapp-hq03\creative\ASSETS\Logos\Corporate\Logo_Horizontal\White Type 2D (dark backs)\NVLogoH_2D_WT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94106" y="353924"/>
              <a:ext cx="3206849" cy="691674"/>
            </a:xfrm>
            <a:prstGeom prst="rect">
              <a:avLst/>
            </a:prstGeom>
            <a:noFill/>
          </p:spPr>
        </p:pic>
      </p:grp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50386" y="3778874"/>
            <a:ext cx="8457083" cy="1923081"/>
          </a:xfrm>
          <a:noFill/>
        </p:spPr>
        <p:txBody>
          <a:bodyPr wrap="square" lIns="98138" tIns="49069" rIns="98138" bIns="49069">
            <a:spAutoFit/>
          </a:bodyPr>
          <a:lstStyle>
            <a:lvl1pPr algn="ctr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lang="en-US" sz="6500" b="1" kern="1200" dirty="0">
                <a:solidFill>
                  <a:srgbClr val="FFFFFF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9932" y="4767594"/>
            <a:ext cx="7478310" cy="1315793"/>
          </a:xfr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lang="en-US" sz="3900" kern="1200" dirty="0">
                <a:solidFill>
                  <a:srgbClr val="FFFFFF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483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5909" y="271472"/>
            <a:ext cx="10736618" cy="63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93" tIns="49248" rIns="98493" bIns="492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913" y="1018145"/>
            <a:ext cx="10712318" cy="52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493" tIns="49248" rIns="98493" bIns="49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609508" y="6568461"/>
            <a:ext cx="4035347" cy="23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678" tIns="24339" rIns="48678" bIns="24339"/>
          <a:lstStyle/>
          <a:p>
            <a:pPr algn="r" eaLnBrk="0" hangingPunct="0">
              <a:lnSpc>
                <a:spcPct val="100000"/>
              </a:lnSpc>
              <a:defRPr/>
            </a:pPr>
            <a:r>
              <a:rPr lang="en-US" sz="900" b="1" dirty="0" smtClean="0">
                <a:solidFill>
                  <a:schemeClr val="bg2"/>
                </a:solidFill>
                <a:latin typeface="Trebuchet MS" pitchFamily="34" charset="0"/>
                <a:cs typeface="Tahoma" pitchFamily="34" charset="0"/>
              </a:rPr>
              <a:t>© 2011 NVIDIA</a:t>
            </a:r>
            <a:r>
              <a:rPr lang="en-US" sz="900" b="1" baseline="0" dirty="0" smtClean="0">
                <a:solidFill>
                  <a:schemeClr val="bg2"/>
                </a:solidFill>
                <a:latin typeface="Trebuchet MS" pitchFamily="34" charset="0"/>
                <a:cs typeface="Tahoma" pitchFamily="34" charset="0"/>
              </a:rPr>
              <a:t> </a:t>
            </a:r>
            <a:r>
              <a:rPr lang="en-US" sz="900" b="1" dirty="0" smtClean="0">
                <a:solidFill>
                  <a:schemeClr val="bg2"/>
                </a:solidFill>
                <a:latin typeface="Trebuchet MS" pitchFamily="34" charset="0"/>
                <a:cs typeface="Tahoma" pitchFamily="34" charset="0"/>
              </a:rPr>
              <a:t>Confidential</a:t>
            </a:r>
            <a:r>
              <a:rPr lang="en-US" sz="900" b="1" baseline="0" dirty="0" smtClean="0">
                <a:solidFill>
                  <a:schemeClr val="bg2"/>
                </a:solidFill>
                <a:latin typeface="Trebuchet MS" pitchFamily="34" charset="0"/>
                <a:cs typeface="Tahoma" pitchFamily="34" charset="0"/>
              </a:rPr>
              <a:t> - </a:t>
            </a:r>
            <a:r>
              <a:rPr lang="en-US" sz="900" b="1" dirty="0" smtClean="0">
                <a:solidFill>
                  <a:schemeClr val="bg2"/>
                </a:solidFill>
                <a:latin typeface="Trebuchet MS" pitchFamily="34" charset="0"/>
                <a:cs typeface="Tahoma" pitchFamily="34" charset="0"/>
              </a:rPr>
              <a:t>Page </a:t>
            </a:r>
            <a:fld id="{9539ED03-2A5D-463F-9377-F8D7665AFEA6}" type="slidenum">
              <a:rPr lang="en-US" sz="900" b="1">
                <a:solidFill>
                  <a:schemeClr val="bg2"/>
                </a:solidFill>
                <a:latin typeface="Trebuchet MS" pitchFamily="34" charset="0"/>
                <a:cs typeface="Tahoma" pitchFamily="34" charset="0"/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US" sz="900" b="1" dirty="0">
              <a:solidFill>
                <a:schemeClr val="bg2"/>
              </a:solidFill>
              <a:latin typeface="Trebuchet MS" pitchFamily="34" charset="0"/>
              <a:cs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1" r:id="rId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Trebuchet MS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Arial" charset="0"/>
        </a:defRPr>
      </a:lvl5pPr>
      <a:lvl6pPr marL="492467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Arial" charset="0"/>
        </a:defRPr>
      </a:lvl6pPr>
      <a:lvl7pPr marL="984936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Arial" charset="0"/>
        </a:defRPr>
      </a:lvl7pPr>
      <a:lvl8pPr marL="1477403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Arial" charset="0"/>
        </a:defRPr>
      </a:lvl8pPr>
      <a:lvl9pPr marL="1969869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73B900"/>
          </a:solidFill>
          <a:latin typeface="Arial" charset="0"/>
        </a:defRPr>
      </a:lvl9pPr>
    </p:titleStyle>
    <p:bodyStyle>
      <a:lvl1pPr marL="369351" indent="-369351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7"/>
        </a:buBlip>
        <a:defRPr sz="2600" b="1">
          <a:solidFill>
            <a:schemeClr val="tx1"/>
          </a:solidFill>
          <a:latin typeface="Trebuchet MS" pitchFamily="34" charset="0"/>
          <a:ea typeface="+mn-ea"/>
          <a:cs typeface="Tahoma" pitchFamily="34" charset="0"/>
        </a:defRPr>
      </a:lvl1pPr>
      <a:lvl2pPr marL="984936" indent="-369351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7"/>
        </a:buBlip>
        <a:defRPr sz="22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marL="1477403" indent="-304373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7"/>
        </a:buBlip>
        <a:defRPr sz="19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marL="1911731" indent="-246234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281083" indent="-246234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5pPr>
      <a:lvl6pPr marL="2773550" indent="-24623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6pPr>
      <a:lvl7pPr marL="3266017" indent="-24623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7pPr>
      <a:lvl8pPr marL="3758484" indent="-24623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8pPr>
      <a:lvl9pPr marL="4250951" indent="-24623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467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936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403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869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2337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804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7273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9739" algn="l" defTabSz="984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developer.nvidia.com/nv-path-rende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7601" y="4504245"/>
            <a:ext cx="10587038" cy="1040893"/>
          </a:xfrm>
          <a:prstGeom prst="rect">
            <a:avLst/>
          </a:prstGeom>
          <a:noFill/>
        </p:spPr>
        <p:txBody>
          <a:bodyPr wrap="square" lIns="98138" tIns="49069" rIns="98138" bIns="49069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Trebuchet MS" pitchFamily="34" charset="0"/>
              </a:rPr>
              <a:t>GPU Acceleration of SVG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latin typeface="Trebuchet MS" pitchFamily="34" charset="0"/>
              </a:rPr>
              <a:t>November  2011 </a:t>
            </a:r>
            <a:endParaRPr lang="en-US" sz="2400" dirty="0">
              <a:solidFill>
                <a:srgbClr val="FFFFFF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latin typeface="Trebuchet MS" pitchFamily="34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5497285" y="6030686"/>
            <a:ext cx="59845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FFF66"/>
                </a:solidFill>
              </a:rPr>
              <a:t>All SVG </a:t>
            </a:r>
            <a:r>
              <a:rPr lang="en-US" b="1" dirty="0" smtClean="0">
                <a:solidFill>
                  <a:srgbClr val="FFFF66"/>
                </a:solidFill>
              </a:rPr>
              <a:t>images in this deck are 100</a:t>
            </a:r>
            <a:r>
              <a:rPr lang="en-US" b="1" dirty="0">
                <a:solidFill>
                  <a:srgbClr val="FFFF66"/>
                </a:solidFill>
              </a:rPr>
              <a:t>% </a:t>
            </a:r>
            <a:r>
              <a:rPr lang="en-US" b="1" dirty="0" smtClean="0">
                <a:solidFill>
                  <a:srgbClr val="FFFF66"/>
                </a:solidFill>
              </a:rPr>
              <a:t>GPU-rendered</a:t>
            </a:r>
            <a:endParaRPr lang="en-US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55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Functionality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53474" y="2481864"/>
            <a:ext cx="5267087" cy="1804247"/>
            <a:chOff x="144" y="1824"/>
            <a:chExt cx="5712" cy="2496"/>
          </a:xfrm>
        </p:grpSpPr>
        <p:pic>
          <p:nvPicPr>
            <p:cNvPr id="14234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824"/>
              <a:ext cx="2976" cy="1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234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797"/>
              <a:ext cx="2880" cy="1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42344" name="Rectangle 27"/>
            <p:cNvSpPr>
              <a:spLocks noChangeArrowheads="1"/>
            </p:cNvSpPr>
            <p:nvPr/>
          </p:nvSpPr>
          <p:spPr bwMode="auto">
            <a:xfrm>
              <a:off x="3216" y="2017"/>
              <a:ext cx="171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FFFF00"/>
                  </a:solidFill>
                  <a:latin typeface="Trebuchet MS" pitchFamily="34" charset="0"/>
                </a:rPr>
                <a:t>light source position</a:t>
              </a:r>
            </a:p>
          </p:txBody>
        </p:sp>
        <p:sp>
          <p:nvSpPr>
            <p:cNvPr id="142345" name="Line 7"/>
            <p:cNvSpPr>
              <a:spLocks noChangeShapeType="1"/>
            </p:cNvSpPr>
            <p:nvPr/>
          </p:nvSpPr>
          <p:spPr bwMode="auto">
            <a:xfrm>
              <a:off x="3408" y="2256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42346" name="Line 8"/>
            <p:cNvSpPr>
              <a:spLocks noChangeShapeType="1"/>
            </p:cNvSpPr>
            <p:nvPr/>
          </p:nvSpPr>
          <p:spPr bwMode="auto">
            <a:xfrm flipH="1" flipV="1">
              <a:off x="2736" y="2064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5739126" y="3775505"/>
            <a:ext cx="26084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Programmable Shading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949859" y="130629"/>
            <a:ext cx="3967028" cy="1823972"/>
            <a:chOff x="960" y="720"/>
            <a:chExt cx="4640" cy="3600"/>
          </a:xfrm>
        </p:grpSpPr>
        <p:pic>
          <p:nvPicPr>
            <p:cNvPr id="142349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0" y="2717"/>
              <a:ext cx="1600" cy="1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50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0" y="720"/>
              <a:ext cx="884" cy="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51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20" y="1360"/>
              <a:ext cx="1548" cy="2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352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2213"/>
              <a:ext cx="1480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353" name="Line 8"/>
            <p:cNvSpPr>
              <a:spLocks noChangeShapeType="1"/>
            </p:cNvSpPr>
            <p:nvPr/>
          </p:nvSpPr>
          <p:spPr bwMode="auto">
            <a:xfrm flipH="1">
              <a:off x="2560" y="2853"/>
              <a:ext cx="240" cy="16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42354" name="Line 9"/>
            <p:cNvSpPr>
              <a:spLocks noChangeShapeType="1"/>
            </p:cNvSpPr>
            <p:nvPr/>
          </p:nvSpPr>
          <p:spPr bwMode="auto">
            <a:xfrm flipV="1">
              <a:off x="4040" y="1947"/>
              <a:ext cx="240" cy="26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42355" name="Line 10"/>
            <p:cNvSpPr>
              <a:spLocks noChangeShapeType="1"/>
            </p:cNvSpPr>
            <p:nvPr/>
          </p:nvSpPr>
          <p:spPr bwMode="auto">
            <a:xfrm>
              <a:off x="4000" y="2587"/>
              <a:ext cx="360" cy="37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6864690" y="1491770"/>
            <a:ext cx="174464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Projective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Transformation</a:t>
            </a:r>
            <a:endParaRPr lang="en-US" dirty="0">
              <a:latin typeface="Trebuchet MS" pitchFamily="34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78568" y="1092946"/>
            <a:ext cx="3999085" cy="1953035"/>
            <a:chOff x="144" y="624"/>
            <a:chExt cx="5327" cy="3599"/>
          </a:xfrm>
        </p:grpSpPr>
        <p:pic>
          <p:nvPicPr>
            <p:cNvPr id="142366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4" y="2208"/>
              <a:ext cx="2015" cy="20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2367" name="Picture 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624"/>
              <a:ext cx="2015" cy="20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42368" name="Picture 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6" y="624"/>
              <a:ext cx="2015" cy="20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142369" name="AutoShape 10"/>
            <p:cNvCxnSpPr>
              <a:cxnSpLocks noChangeShapeType="1"/>
              <a:stCxn id="0" idx="3"/>
              <a:endCxn id="0" idx="0"/>
            </p:cNvCxnSpPr>
            <p:nvPr/>
          </p:nvCxnSpPr>
          <p:spPr bwMode="auto">
            <a:xfrm>
              <a:off x="2159" y="1632"/>
              <a:ext cx="673" cy="576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42370" name="AutoShape 11"/>
            <p:cNvCxnSpPr>
              <a:cxnSpLocks noChangeShapeType="1"/>
              <a:stCxn id="0" idx="1"/>
              <a:endCxn id="0" idx="0"/>
            </p:cNvCxnSpPr>
            <p:nvPr/>
          </p:nvCxnSpPr>
          <p:spPr bwMode="auto">
            <a:xfrm rot="10800000" flipV="1">
              <a:off x="2832" y="1632"/>
              <a:ext cx="624" cy="576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142371" name="Text Box 35"/>
          <p:cNvSpPr txBox="1">
            <a:spLocks noChangeArrowheads="1"/>
          </p:cNvSpPr>
          <p:nvPr/>
        </p:nvSpPr>
        <p:spPr bwMode="auto">
          <a:xfrm>
            <a:off x="656365" y="2296433"/>
            <a:ext cx="166430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rebuchet MS" pitchFamily="34" charset="0"/>
              </a:rPr>
              <a:t>Fast Arbitrary </a:t>
            </a:r>
            <a:r>
              <a:rPr lang="en-US" dirty="0" smtClean="0">
                <a:latin typeface="Trebuchet MS" pitchFamily="34" charset="0"/>
              </a:rPr>
              <a:t/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Path </a:t>
            </a:r>
            <a:r>
              <a:rPr lang="en-US" dirty="0">
                <a:latin typeface="Trebuchet MS" pitchFamily="34" charset="0"/>
              </a:rPr>
              <a:t>Clipping</a:t>
            </a:r>
          </a:p>
        </p:txBody>
      </p:sp>
      <p:pic>
        <p:nvPicPr>
          <p:cNvPr id="14237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840198" y="4869506"/>
            <a:ext cx="2733114" cy="1563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73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5052706" y="4585794"/>
            <a:ext cx="2731082" cy="1564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2374" name="Text Box 38"/>
          <p:cNvSpPr txBox="1">
            <a:spLocks noChangeArrowheads="1"/>
          </p:cNvSpPr>
          <p:nvPr/>
        </p:nvSpPr>
        <p:spPr bwMode="auto">
          <a:xfrm>
            <a:off x="5114265" y="6124443"/>
            <a:ext cx="230223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Mixing depth </a:t>
            </a:r>
            <a:r>
              <a:rPr lang="en-US" dirty="0" smtClean="0">
                <a:latin typeface="Trebuchet MS" pitchFamily="34" charset="0"/>
              </a:rPr>
              <a:t>tested</a:t>
            </a:r>
            <a:br>
              <a:rPr lang="en-US" dirty="0" smtClean="0">
                <a:latin typeface="Trebuchet MS" pitchFamily="34" charset="0"/>
              </a:rPr>
            </a:br>
            <a:r>
              <a:rPr lang="en-US" dirty="0" smtClean="0">
                <a:latin typeface="Trebuchet MS" pitchFamily="34" charset="0"/>
              </a:rPr>
              <a:t>Text</a:t>
            </a:r>
            <a:r>
              <a:rPr lang="en-US" dirty="0">
                <a:latin typeface="Trebuchet MS" pitchFamily="34" charset="0"/>
              </a:rPr>
              <a:t>, 3D, and Paths</a:t>
            </a:r>
          </a:p>
        </p:txBody>
      </p:sp>
      <p:sp>
        <p:nvSpPr>
          <p:cNvPr id="142375" name="Rectangle 5"/>
          <p:cNvSpPr>
            <a:spLocks noChangeArrowheads="1"/>
          </p:cNvSpPr>
          <p:nvPr/>
        </p:nvSpPr>
        <p:spPr bwMode="auto">
          <a:xfrm>
            <a:off x="982790" y="3982463"/>
            <a:ext cx="3472782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</a:t>
            </a:r>
            <a:r>
              <a:rPr lang="en-US" sz="200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linear RGB</a:t>
            </a:r>
          </a:p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transition between saturated red and saturated blue has dark purple region</a:t>
            </a:r>
          </a:p>
        </p:txBody>
      </p:sp>
      <p:sp>
        <p:nvSpPr>
          <p:cNvPr id="142376" name="Rectangle 5"/>
          <p:cNvSpPr>
            <a:spLocks noChangeArrowheads="1"/>
          </p:cNvSpPr>
          <p:nvPr/>
        </p:nvSpPr>
        <p:spPr bwMode="auto">
          <a:xfrm>
            <a:off x="1060008" y="5260471"/>
            <a:ext cx="2672824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 sRGB</a:t>
            </a:r>
          </a:p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perceptually smooth transition from</a:t>
            </a:r>
          </a:p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saturated red to saturated blue</a:t>
            </a:r>
          </a:p>
        </p:txBody>
      </p:sp>
      <p:pic>
        <p:nvPicPr>
          <p:cNvPr id="142377" name="Picture 4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034" y="4687247"/>
            <a:ext cx="2855037" cy="798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2378" name="Picture 4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103" y="3412371"/>
            <a:ext cx="2855038" cy="800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2379" name="Text Box 43"/>
          <p:cNvSpPr txBox="1">
            <a:spLocks noChangeArrowheads="1"/>
          </p:cNvSpPr>
          <p:nvPr/>
        </p:nvSpPr>
        <p:spPr bwMode="auto">
          <a:xfrm>
            <a:off x="650112" y="5969721"/>
            <a:ext cx="33009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rebuchet MS" pitchFamily="34" charset="0"/>
              </a:rPr>
              <a:t>Fully sRGB Correct Rendering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GPUs influencing SVG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232" y="1202831"/>
            <a:ext cx="10534174" cy="46609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Paint in </a:t>
            </a:r>
            <a:r>
              <a:rPr lang="en-US" dirty="0" smtClean="0"/>
              <a:t>GLSL </a:t>
            </a:r>
            <a:r>
              <a:rPr lang="en-US" dirty="0" smtClean="0"/>
              <a:t>shaders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</a:t>
            </a:r>
            <a:r>
              <a:rPr lang="en-US" dirty="0" smtClean="0"/>
              <a:t>impler, more </a:t>
            </a:r>
            <a:r>
              <a:rPr lang="en-US" dirty="0" smtClean="0"/>
              <a:t>flexible </a:t>
            </a:r>
            <a:r>
              <a:rPr lang="en-US" dirty="0" smtClean="0"/>
              <a:t>and faster than </a:t>
            </a:r>
            <a:r>
              <a:rPr lang="en-US" dirty="0" smtClean="0"/>
              <a:t>Filter </a:t>
            </a:r>
            <a:r>
              <a:rPr lang="en-US" dirty="0" smtClean="0"/>
              <a:t>Effects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Projective transforms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Mixing with 3D objects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Better gradient table filtering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Encourage more sRGB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Support images using GPU compression formats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Binary encoded path data for ease of transfer to GPU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Better match path commands of PDF ISO 32000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Novel touch interfaces using resolution-independent 2D when path rendering becomes </a:t>
            </a:r>
            <a:r>
              <a:rPr lang="en-US" dirty="0" err="1" smtClean="0"/>
              <a:t>10x</a:t>
            </a:r>
            <a:r>
              <a:rPr lang="en-US" dirty="0" smtClean="0"/>
              <a:t> to 100x faster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Level-of-detail support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5913" y="1033933"/>
            <a:ext cx="6487010" cy="5206453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</a:t>
            </a:r>
            <a:r>
              <a:rPr lang="en-US" sz="1600" dirty="0" smtClean="0">
                <a:hlinkClick r:id="rId2"/>
              </a:rPr>
              <a:t>ttp://</a:t>
            </a:r>
            <a:r>
              <a:rPr lang="en-US" sz="1600" dirty="0" smtClean="0">
                <a:hlinkClick r:id="rId2"/>
              </a:rPr>
              <a:t>developer.nvidia.com/nv-path-rendering</a:t>
            </a:r>
            <a:endParaRPr lang="en-US" sz="2000" dirty="0" smtClean="0"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FFFF66"/>
                </a:solidFill>
              </a:rPr>
              <a:t>“An Introdu</a:t>
            </a:r>
            <a:r>
              <a:rPr lang="en-US" sz="1600" dirty="0" smtClean="0">
                <a:solidFill>
                  <a:srgbClr val="FFFF66"/>
                </a:solidFill>
              </a:rPr>
              <a:t>ction to NV_path_rendering</a:t>
            </a:r>
            <a:r>
              <a:rPr lang="en-US" sz="1600" dirty="0" smtClean="0"/>
              <a:t>” presentation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Good technical overview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FFFF66"/>
                </a:solidFill>
              </a:rPr>
              <a:t>Getting Started with NV_path_rendering</a:t>
            </a:r>
            <a:r>
              <a:rPr lang="en-US" sz="1600" dirty="0" smtClean="0"/>
              <a:t>” whitepaper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For programmers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FFFF66"/>
                </a:solidFill>
              </a:rPr>
              <a:t>NV_path_rendering</a:t>
            </a:r>
            <a:r>
              <a:rPr lang="en-US" sz="1600" dirty="0" smtClean="0"/>
              <a:t> OpenGL extension </a:t>
            </a:r>
            <a:r>
              <a:rPr lang="en-US" sz="1600" dirty="0" smtClean="0"/>
              <a:t>specification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All the gory technical details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Source code and pre-compiled demos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FFFF66"/>
                </a:solidFill>
              </a:rPr>
              <a:t>NVprSDK.zip</a:t>
            </a:r>
            <a:r>
              <a:rPr lang="en-US" sz="1400" dirty="0" smtClean="0"/>
              <a:t> has full source to 13 examples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Includes </a:t>
            </a: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rgbClr val="FFFF66"/>
                </a:solidFill>
              </a:rPr>
              <a:t>NV_path_rendering SVG renderer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solidFill>
                  <a:srgbClr val="FFFF66"/>
                </a:solidFill>
              </a:rPr>
              <a:t>NVprDEMOs.zip</a:t>
            </a:r>
            <a:r>
              <a:rPr lang="en-US" sz="1400" dirty="0" smtClean="0"/>
              <a:t> has pre-compiled Windows binaries—ready-to-run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FFFF66"/>
                </a:solidFill>
              </a:rPr>
              <a:t>YouTube</a:t>
            </a:r>
            <a:r>
              <a:rPr lang="en-US" sz="1600" dirty="0" smtClean="0"/>
              <a:t> videos demonstrate various </a:t>
            </a:r>
            <a:r>
              <a:rPr lang="en-US" sz="1600" dirty="0" err="1" smtClean="0"/>
              <a:t>NVpr</a:t>
            </a:r>
            <a:r>
              <a:rPr lang="en-US" sz="1600" dirty="0" smtClean="0"/>
              <a:t> </a:t>
            </a:r>
            <a:r>
              <a:rPr lang="en-US" sz="1600" dirty="0" err="1" smtClean="0"/>
              <a:t>DEMOs</a:t>
            </a: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NVIDIA is willing in participate and assist in figuring out how to leverage GPUS for SVG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15837" y="1602152"/>
            <a:ext cx="3680242" cy="4517292"/>
            <a:chOff x="2545252" y="226644"/>
            <a:chExt cx="3680242" cy="4517292"/>
          </a:xfrm>
        </p:grpSpPr>
        <p:sp>
          <p:nvSpPr>
            <p:cNvPr id="10" name="Rectangle 9"/>
            <p:cNvSpPr/>
            <p:nvPr/>
          </p:nvSpPr>
          <p:spPr>
            <a:xfrm>
              <a:off x="2602522" y="242277"/>
              <a:ext cx="3540369" cy="44235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45252" y="226644"/>
              <a:ext cx="3680242" cy="4517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NV_path_rendering OpenGL Extension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5913" y="1024638"/>
            <a:ext cx="10974716" cy="5215749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Functionally complete for key </a:t>
            </a:r>
            <a:r>
              <a:rPr lang="en-US" dirty="0" smtClean="0"/>
              <a:t>standards: SVG</a:t>
            </a:r>
            <a:r>
              <a:rPr lang="en-US" dirty="0" smtClean="0"/>
              <a:t>, PostScript, TrueType etc.</a:t>
            </a:r>
          </a:p>
          <a:p>
            <a:pPr lvl="1"/>
            <a:r>
              <a:rPr lang="en-US" dirty="0" smtClean="0"/>
              <a:t>Much faster—often </a:t>
            </a:r>
            <a:r>
              <a:rPr lang="en-US" dirty="0" err="1" smtClean="0"/>
              <a:t>4x</a:t>
            </a:r>
            <a:r>
              <a:rPr lang="en-US" dirty="0" smtClean="0"/>
              <a:t> to 100x faster than CPUs</a:t>
            </a:r>
          </a:p>
          <a:p>
            <a:pPr lvl="1"/>
            <a:r>
              <a:rPr lang="en-US" dirty="0" smtClean="0"/>
              <a:t>Enhanced quality avoiding approximations made by CPU </a:t>
            </a:r>
            <a:r>
              <a:rPr lang="en-US" dirty="0" smtClean="0"/>
              <a:t>renderers</a:t>
            </a:r>
          </a:p>
          <a:p>
            <a:pPr lvl="1"/>
            <a:r>
              <a:rPr lang="en-US" dirty="0" smtClean="0"/>
              <a:t>Lower </a:t>
            </a:r>
            <a:r>
              <a:rPr lang="en-US" dirty="0" smtClean="0"/>
              <a:t>power by </a:t>
            </a:r>
            <a:r>
              <a:rPr lang="en-US" dirty="0" smtClean="0"/>
              <a:t>leveraging dedicated hardware</a:t>
            </a:r>
          </a:p>
          <a:p>
            <a:pPr lvl="1"/>
            <a:r>
              <a:rPr lang="en-US" dirty="0" smtClean="0"/>
              <a:t>Mix </a:t>
            </a:r>
            <a:r>
              <a:rPr lang="en-US" dirty="0" smtClean="0"/>
              <a:t>2D paths </a:t>
            </a:r>
            <a:r>
              <a:rPr lang="en-US" dirty="0" smtClean="0"/>
              <a:t>with 3D and programmable </a:t>
            </a:r>
            <a:r>
              <a:rPr lang="en-US" dirty="0" smtClean="0"/>
              <a:t>shading</a:t>
            </a:r>
            <a:endParaRPr lang="en-US" dirty="0" smtClean="0"/>
          </a:p>
          <a:p>
            <a:r>
              <a:rPr lang="en-US" dirty="0" smtClean="0"/>
              <a:t>Shipping today on all CUDA-capable GeForce/Quadro GPUs</a:t>
            </a:r>
          </a:p>
          <a:p>
            <a:pPr lvl="1"/>
            <a:r>
              <a:rPr lang="en-US" dirty="0" smtClean="0"/>
              <a:t>Coming to Tegra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830" y="5055640"/>
            <a:ext cx="1257073" cy="13381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0765" y="5072417"/>
            <a:ext cx="1087438" cy="132135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10803" y="5098372"/>
            <a:ext cx="1216025" cy="1295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9065" y="5098372"/>
            <a:ext cx="1260875" cy="1295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Stencil then Cover Approach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 path object</a:t>
            </a:r>
          </a:p>
          <a:p>
            <a:pPr lvl="1"/>
            <a:r>
              <a:rPr lang="en-US" dirty="0" smtClean="0"/>
              <a:t>Cubic &amp; quadratic Bezier segments, line segments, partial elliptical arcs</a:t>
            </a:r>
          </a:p>
          <a:p>
            <a:r>
              <a:rPr lang="en-US" dirty="0" smtClean="0"/>
              <a:t>“Stencil” the path object into the stencil buffer</a:t>
            </a:r>
          </a:p>
          <a:p>
            <a:pPr lvl="1"/>
            <a:r>
              <a:rPr lang="en-US" dirty="0" smtClean="0"/>
              <a:t>GPU provides fast stenciling of filled or stroked paths</a:t>
            </a:r>
          </a:p>
          <a:p>
            <a:r>
              <a:rPr lang="en-US" dirty="0" smtClean="0"/>
              <a:t>“Cover” the path object and stencil test against its coverage</a:t>
            </a:r>
          </a:p>
          <a:p>
            <a:pPr lvl="1"/>
            <a:r>
              <a:rPr lang="en-US" dirty="0" smtClean="0"/>
              <a:t>Application can configure arbitrary shading during the step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Functionality union of all major path rendering standards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Includes all stroking embellishments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Supports first-class text and font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Mix traditional functionality with 3D and programmable shading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Excellent Geometric Fidelity for Stroking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5910" y="1577963"/>
            <a:ext cx="5754103" cy="4662555"/>
          </a:xfrm>
        </p:spPr>
        <p:txBody>
          <a:bodyPr/>
          <a:lstStyle/>
          <a:p>
            <a:r>
              <a:rPr lang="en-US"/>
              <a:t>Correct stroking is hard</a:t>
            </a:r>
          </a:p>
          <a:p>
            <a:pPr lvl="1"/>
            <a:r>
              <a:rPr lang="en-US"/>
              <a:t>Lots of CPU implementations approximate stroking</a:t>
            </a:r>
          </a:p>
          <a:p>
            <a:r>
              <a:rPr lang="en-US"/>
              <a:t>GPU-accelerated stroking avoids such short-cuts</a:t>
            </a:r>
          </a:p>
          <a:p>
            <a:pPr lvl="1"/>
            <a:r>
              <a:rPr lang="en-US"/>
              <a:t>GPU has FLOPS to compute true stroke point containment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0633" y="2129466"/>
            <a:ext cx="2319930" cy="171192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8298" y="2129466"/>
            <a:ext cx="2319930" cy="171192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8298" y="3924898"/>
            <a:ext cx="2319930" cy="1710184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0633" y="3924898"/>
            <a:ext cx="2319930" cy="1710184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566925" y="2169481"/>
            <a:ext cx="1968637" cy="3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dirty="0">
                <a:solidFill>
                  <a:schemeClr val="tx1"/>
                </a:solidFill>
              </a:rPr>
              <a:t>GPU-accelerated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9022325" y="2212975"/>
            <a:ext cx="2135349" cy="3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dirty="0">
                <a:solidFill>
                  <a:schemeClr val="tx1"/>
                </a:solidFill>
              </a:rPr>
              <a:t>OpenVG reference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665141" y="3937076"/>
            <a:ext cx="750355" cy="3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dirty="0">
                <a:solidFill>
                  <a:schemeClr val="tx1"/>
                </a:solidFill>
              </a:rPr>
              <a:t>Cairo</a:t>
            </a:r>
            <a:endParaRPr lang="en-US" dirty="0">
              <a:solidFill>
                <a:schemeClr val="tx1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9103607" y="3937076"/>
            <a:ext cx="442578" cy="3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dirty="0">
                <a:solidFill>
                  <a:schemeClr val="tx1"/>
                </a:solidFill>
              </a:rPr>
              <a:t>Qt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8209503" y="2714025"/>
            <a:ext cx="588452" cy="62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sz="3400" dirty="0">
                <a:solidFill>
                  <a:srgbClr val="00CC00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0566687" y="2630516"/>
            <a:ext cx="588452" cy="62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sz="3400" dirty="0">
                <a:solidFill>
                  <a:srgbClr val="00CC00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8209503" y="4104093"/>
            <a:ext cx="588452" cy="62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sz="3400" dirty="0">
                <a:solidFill>
                  <a:srgbClr val="FF0000"/>
                </a:solidFill>
                <a:sym typeface="Wingdings" pitchFamily="2" charset="2"/>
              </a:rPr>
              <a:t>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10566687" y="4020585"/>
            <a:ext cx="588452" cy="62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sz="3400" dirty="0">
                <a:solidFill>
                  <a:srgbClr val="FF0000"/>
                </a:solidFill>
                <a:sym typeface="Wingdings" pitchFamily="2" charset="2"/>
              </a:rPr>
              <a:t>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7071552" y="5603766"/>
            <a:ext cx="3674232" cy="3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499" tIns="49250" rIns="98499" bIns="49250">
            <a:spAutoFit/>
          </a:bodyPr>
          <a:lstStyle/>
          <a:p>
            <a:pPr defTabSz="984992"/>
            <a:r>
              <a:rPr lang="en-US" dirty="0">
                <a:solidFill>
                  <a:srgbClr val="FFFF00"/>
                </a:solidFill>
              </a:rPr>
              <a:t>Stroking with tight end-point curve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sampling for path filling is exact</a:t>
            </a:r>
          </a:p>
          <a:p>
            <a:pPr lvl="1"/>
            <a:r>
              <a:rPr lang="en-US" dirty="0" smtClean="0"/>
              <a:t>No approximations due to tessellation or subdivision</a:t>
            </a:r>
          </a:p>
          <a:p>
            <a:r>
              <a:rPr lang="en-US" dirty="0" smtClean="0"/>
              <a:t>Path stroking is exact</a:t>
            </a:r>
          </a:p>
          <a:p>
            <a:pPr lvl="1"/>
            <a:r>
              <a:rPr lang="en-US" dirty="0" smtClean="0"/>
              <a:t>Line segments &amp; quadratic Bezier segments stroking is exact</a:t>
            </a:r>
          </a:p>
          <a:p>
            <a:pPr lvl="1"/>
            <a:r>
              <a:rPr lang="en-US" dirty="0" err="1" smtClean="0"/>
              <a:t>G1</a:t>
            </a:r>
            <a:r>
              <a:rPr lang="en-US" dirty="0" smtClean="0"/>
              <a:t> continuity of analytically curved stroked for arcs + </a:t>
            </a:r>
            <a:r>
              <a:rPr lang="en-US" dirty="0" err="1" smtClean="0"/>
              <a:t>cubics</a:t>
            </a:r>
            <a:endParaRPr lang="en-US" dirty="0" smtClean="0"/>
          </a:p>
          <a:p>
            <a:pPr lvl="2"/>
            <a:r>
              <a:rPr lang="en-US" dirty="0" smtClean="0"/>
              <a:t>Strokes really rendered curved under arbitrary magnification</a:t>
            </a:r>
          </a:p>
          <a:p>
            <a:pPr lvl="1"/>
            <a:r>
              <a:rPr lang="en-US" dirty="0" smtClean="0"/>
              <a:t>All stroke cap + join styles supported</a:t>
            </a:r>
          </a:p>
          <a:p>
            <a:pPr lvl="1"/>
            <a:r>
              <a:rPr lang="en-US" dirty="0" smtClean="0"/>
              <a:t>Dashing fully supported</a:t>
            </a:r>
          </a:p>
          <a:p>
            <a:r>
              <a:rPr lang="en-US" dirty="0" smtClean="0"/>
              <a:t>Minimal pre-computation required</a:t>
            </a:r>
          </a:p>
          <a:p>
            <a:pPr lvl="1"/>
            <a:r>
              <a:rPr lang="en-US" dirty="0" smtClean="0"/>
              <a:t>NO tessellation involved, NO recursive subdivision</a:t>
            </a:r>
          </a:p>
          <a:p>
            <a:pPr lvl="1"/>
            <a:r>
              <a:rPr lang="en-US" dirty="0" smtClean="0"/>
              <a:t>CPU pre-processing involved involves only local neighborhood of path</a:t>
            </a:r>
          </a:p>
          <a:p>
            <a:pPr lvl="1"/>
            <a:r>
              <a:rPr lang="en-US" dirty="0" smtClean="0"/>
              <a:t>Fast to animate, morph, or edit paths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Enhanced Quality on GPU</a:t>
            </a:r>
            <a:endParaRPr lang="en-US" dirty="0"/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865859" y="2275116"/>
            <a:ext cx="271303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</a:t>
            </a:r>
            <a:r>
              <a:rPr lang="en-US" sz="2000" dirty="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regular grid</a:t>
            </a:r>
          </a:p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on </a:t>
            </a:r>
            <a:r>
              <a:rPr lang="en-US" sz="1200" b="1" dirty="0" smtClean="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CPU -</a:t>
            </a:r>
            <a:r>
              <a:rPr lang="en-US" sz="1200" dirty="0" smtClean="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sub-optimal </a:t>
            </a:r>
            <a:r>
              <a:rPr lang="en-US" sz="1200" dirty="0" smtClean="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Antialiasing</a:t>
            </a:r>
            <a:endParaRPr lang="en-US" sz="1200" dirty="0">
              <a:solidFill>
                <a:srgbClr val="FFFF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304009" y="2275116"/>
            <a:ext cx="224482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 jitter pattern</a:t>
            </a:r>
          </a:p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on </a:t>
            </a:r>
            <a:r>
              <a:rPr lang="en-US" sz="1200" b="1" dirty="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GPU</a:t>
            </a:r>
            <a:r>
              <a:rPr lang="en-US" sz="1200" dirty="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for better </a:t>
            </a:r>
            <a:r>
              <a:rPr lang="en-US" sz="1200" dirty="0" smtClean="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Antialiasing</a:t>
            </a:r>
            <a:endParaRPr lang="en-US" sz="1200" dirty="0">
              <a:solidFill>
                <a:srgbClr val="00CC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1202894" y="2801032"/>
            <a:ext cx="41184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rebuchet MS" pitchFamily="34" charset="0"/>
              </a:rPr>
              <a:t>GPU Offers Jittered Sampling for Free</a:t>
            </a: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964" y="3369229"/>
            <a:ext cx="2253322" cy="231151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</p:pic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68100" y="5590257"/>
            <a:ext cx="271303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</a:t>
            </a:r>
            <a:r>
              <a:rPr lang="en-US" sz="200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conflation artifacts on </a:t>
            </a:r>
            <a:r>
              <a:rPr lang="en-US" sz="1400" b="1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CPU</a:t>
            </a:r>
            <a:endParaRPr lang="en-US" sz="1400">
              <a:solidFill>
                <a:srgbClr val="FFFF00"/>
              </a:solidFill>
              <a:latin typeface="Trebuchet MS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" name="Picture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764" y="3369229"/>
            <a:ext cx="2253322" cy="231151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</p:pic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378902" y="5636295"/>
            <a:ext cx="219032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</a:t>
            </a:r>
            <a:r>
              <a:rPr lang="en-US" sz="140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conflation free on GPU</a:t>
            </a:r>
          </a:p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1268200" y="5879182"/>
            <a:ext cx="348524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Eliminate Conflation Artifacts</a:t>
            </a:r>
            <a:br>
              <a:rPr lang="en-US">
                <a:latin typeface="Trebuchet MS" pitchFamily="34" charset="0"/>
              </a:rPr>
            </a:br>
            <a:r>
              <a:rPr lang="en-US">
                <a:latin typeface="Trebuchet MS" pitchFamily="34" charset="0"/>
              </a:rPr>
              <a:t>Multiple color samples per pixel</a:t>
            </a:r>
          </a:p>
        </p:txBody>
      </p:sp>
      <p:sp>
        <p:nvSpPr>
          <p:cNvPr id="47" name="Rectangle 59"/>
          <p:cNvSpPr>
            <a:spLocks noChangeArrowheads="1"/>
          </p:cNvSpPr>
          <p:nvPr/>
        </p:nvSpPr>
        <p:spPr bwMode="auto">
          <a:xfrm>
            <a:off x="1127827" y="5102895"/>
            <a:ext cx="13837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yucky</a:t>
            </a:r>
          </a:p>
          <a:p>
            <a:r>
              <a:rPr lang="en-US" sz="1400">
                <a:solidFill>
                  <a:srgbClr val="FFFF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color bleeding </a:t>
            </a:r>
          </a:p>
        </p:txBody>
      </p:sp>
      <p:sp>
        <p:nvSpPr>
          <p:cNvPr id="48" name="Line 60"/>
          <p:cNvSpPr>
            <a:spLocks noChangeShapeType="1"/>
          </p:cNvSpPr>
          <p:nvPr/>
        </p:nvSpPr>
        <p:spPr bwMode="auto">
          <a:xfrm flipV="1">
            <a:off x="1719964" y="4493295"/>
            <a:ext cx="304800" cy="609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49" name="Picture 61" descr="hard_hole_nvp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3314" y="914400"/>
            <a:ext cx="13160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2" descr="hard_hole_cai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45677" y="920524"/>
            <a:ext cx="131603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3" descr="hard_hole_sk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3277" y="918936"/>
            <a:ext cx="131603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64"/>
          <p:cNvSpPr txBox="1">
            <a:spLocks noChangeArrowheads="1"/>
          </p:cNvSpPr>
          <p:nvPr/>
        </p:nvSpPr>
        <p:spPr bwMode="auto">
          <a:xfrm>
            <a:off x="8371114" y="2068286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rgbClr val="FFFF66"/>
                </a:solidFill>
                <a:latin typeface="Trebuchet MS" pitchFamily="34" charset="0"/>
              </a:rPr>
              <a:t>Cairo</a:t>
            </a: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auto">
          <a:xfrm>
            <a:off x="9365343" y="2035630"/>
            <a:ext cx="149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rgbClr val="33CC33"/>
                </a:solidFill>
                <a:latin typeface="Trebuchet MS" pitchFamily="34" charset="0"/>
              </a:rPr>
              <a:t>NV_path_rendering</a:t>
            </a:r>
          </a:p>
        </p:txBody>
      </p:sp>
      <p:sp>
        <p:nvSpPr>
          <p:cNvPr id="54" name="Text Box 66"/>
          <p:cNvSpPr txBox="1">
            <a:spLocks noChangeArrowheads="1"/>
          </p:cNvSpPr>
          <p:nvPr/>
        </p:nvSpPr>
        <p:spPr bwMode="auto">
          <a:xfrm>
            <a:off x="7024914" y="2098449"/>
            <a:ext cx="4587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rgbClr val="FFFF66"/>
                </a:solidFill>
                <a:latin typeface="Trebuchet MS" pitchFamily="34" charset="0"/>
              </a:rPr>
              <a:t>Skia</a:t>
            </a: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9501414" y="933450"/>
            <a:ext cx="54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00CC00"/>
                </a:solidFill>
                <a:latin typeface="Trebuchet MS" pitchFamily="34" charset="0"/>
                <a:sym typeface="Wingdings" pitchFamily="2" charset="2"/>
              </a:rPr>
              <a:t></a:t>
            </a: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8086952" y="904649"/>
            <a:ext cx="54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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6578827" y="904649"/>
            <a:ext cx="546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</a:t>
            </a:r>
          </a:p>
        </p:txBody>
      </p:sp>
      <p:sp>
        <p:nvSpPr>
          <p:cNvPr id="58" name="Text Box 70"/>
          <p:cNvSpPr txBox="1">
            <a:spLocks noChangeArrowheads="1"/>
          </p:cNvSpPr>
          <p:nvPr/>
        </p:nvSpPr>
        <p:spPr bwMode="auto">
          <a:xfrm>
            <a:off x="8218714" y="1823811"/>
            <a:ext cx="868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FF0000"/>
                </a:solidFill>
                <a:latin typeface="Trebuchet MS" pitchFamily="34" charset="0"/>
              </a:rPr>
              <a:t>feathers?</a:t>
            </a:r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6289902" y="1822224"/>
            <a:ext cx="1296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FF0000"/>
                </a:solidFill>
                <a:latin typeface="Trebuchet MS" pitchFamily="34" charset="0"/>
              </a:rPr>
              <a:t>weird big holes</a:t>
            </a:r>
          </a:p>
        </p:txBody>
      </p:sp>
      <p:sp>
        <p:nvSpPr>
          <p:cNvPr id="60" name="Text Box 73"/>
          <p:cNvSpPr txBox="1">
            <a:spLocks noChangeArrowheads="1"/>
          </p:cNvSpPr>
          <p:nvPr/>
        </p:nvSpPr>
        <p:spPr bwMode="auto">
          <a:xfrm>
            <a:off x="6521478" y="2311174"/>
            <a:ext cx="436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rebuchet MS" pitchFamily="34" charset="0"/>
              </a:rPr>
              <a:t>Stroking approximations avoided by GPU</a:t>
            </a:r>
          </a:p>
        </p:txBody>
      </p:sp>
      <p:pic>
        <p:nvPicPr>
          <p:cNvPr id="61" name="Picture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6964" y="4664075"/>
            <a:ext cx="1395413" cy="128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7304314" y="4359275"/>
            <a:ext cx="66426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CC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 GPU</a:t>
            </a: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9815739" y="3616325"/>
            <a:ext cx="51838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 Qt</a:t>
            </a:r>
          </a:p>
        </p:txBody>
      </p:sp>
      <p:pic>
        <p:nvPicPr>
          <p:cNvPr id="64" name="Picture 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23502" y="4675188"/>
            <a:ext cx="1395412" cy="1287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5" name="Picture 8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36202" y="3292475"/>
            <a:ext cx="1393825" cy="1277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9815739" y="5381625"/>
            <a:ext cx="74601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0000"/>
                </a:solidFill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 Cairo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0115777" y="3983038"/>
            <a:ext cx="57419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800">
              <a:latin typeface="Trebuchet MS" pitchFamily="34" charset="0"/>
            </a:endParaRPr>
          </a:p>
          <a:p>
            <a:pPr algn="l"/>
            <a:endParaRPr lang="en-US" sz="800">
              <a:latin typeface="Trebuchet MS" pitchFamily="34" charset="0"/>
            </a:endParaRPr>
          </a:p>
          <a:p>
            <a:pPr algn="l"/>
            <a:endParaRPr lang="en-US" sz="800">
              <a:latin typeface="Trebuchet MS" pitchFamily="34" charset="0"/>
            </a:endParaRPr>
          </a:p>
          <a:p>
            <a:pPr algn="l"/>
            <a:r>
              <a:rPr lang="en-US" sz="800">
                <a:latin typeface="Trebuchet MS" pitchFamily="34" charset="0"/>
              </a:rPr>
              <a:t>Moiré</a:t>
            </a:r>
          </a:p>
          <a:p>
            <a:pPr algn="l"/>
            <a:r>
              <a:rPr lang="en-US" sz="800">
                <a:latin typeface="Trebuchet MS" pitchFamily="34" charset="0"/>
              </a:rPr>
              <a:t>artifacts</a:t>
            </a:r>
          </a:p>
          <a:p>
            <a:pPr algn="l"/>
            <a:endParaRPr lang="en-US" sz="800">
              <a:latin typeface="Trebuchet MS" pitchFamily="34" charset="0"/>
            </a:endParaRPr>
          </a:p>
          <a:p>
            <a:pPr algn="l"/>
            <a:r>
              <a:rPr lang="en-US" sz="800">
                <a:solidFill>
                  <a:srgbClr val="FFFF66"/>
                </a:solidFill>
                <a:latin typeface="Trebuchet MS" pitchFamily="34" charset="0"/>
              </a:rPr>
              <a:t>Similar</a:t>
            </a:r>
          </a:p>
          <a:p>
            <a:pPr algn="l"/>
            <a:r>
              <a:rPr lang="en-US" sz="800">
                <a:solidFill>
                  <a:srgbClr val="FFFF66"/>
                </a:solidFill>
                <a:latin typeface="Trebuchet MS" pitchFamily="34" charset="0"/>
              </a:rPr>
              <a:t>for Qt &amp;</a:t>
            </a:r>
          </a:p>
          <a:p>
            <a:pPr algn="l"/>
            <a:r>
              <a:rPr lang="en-US" sz="800">
                <a:solidFill>
                  <a:srgbClr val="FFFF66"/>
                </a:solidFill>
                <a:latin typeface="Trebuchet MS" pitchFamily="34" charset="0"/>
              </a:rPr>
              <a:t>Skia</a:t>
            </a:r>
          </a:p>
        </p:txBody>
      </p:sp>
      <p:cxnSp>
        <p:nvCxnSpPr>
          <p:cNvPr id="68" name="AutoShape 49"/>
          <p:cNvCxnSpPr>
            <a:cxnSpLocks noChangeShapeType="1"/>
            <a:stCxn id="67" idx="1"/>
          </p:cNvCxnSpPr>
          <p:nvPr/>
        </p:nvCxnSpPr>
        <p:spPr bwMode="auto">
          <a:xfrm rot="10800000">
            <a:off x="9830027" y="3932239"/>
            <a:ext cx="285750" cy="650965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9" name="AutoShape 52"/>
          <p:cNvCxnSpPr>
            <a:cxnSpLocks noChangeShapeType="1"/>
            <a:endCxn id="67" idx="1"/>
          </p:cNvCxnSpPr>
          <p:nvPr/>
        </p:nvCxnSpPr>
        <p:spPr bwMode="auto">
          <a:xfrm rot="5400000" flipH="1" flipV="1">
            <a:off x="9599090" y="4803028"/>
            <a:ext cx="736511" cy="29686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70" name="Text Box 84"/>
          <p:cNvSpPr txBox="1">
            <a:spLocks noChangeArrowheads="1"/>
          </p:cNvSpPr>
          <p:nvPr/>
        </p:nvSpPr>
        <p:spPr bwMode="auto">
          <a:xfrm>
            <a:off x="6986814" y="6035675"/>
            <a:ext cx="35176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rebuchet MS" pitchFamily="34" charset="0"/>
              </a:rPr>
              <a:t>Proper gradient filtering on GPU</a:t>
            </a:r>
          </a:p>
        </p:txBody>
      </p:sp>
      <p:sp>
        <p:nvSpPr>
          <p:cNvPr id="72" name="Oval 4"/>
          <p:cNvSpPr>
            <a:spLocks noChangeArrowheads="1"/>
          </p:cNvSpPr>
          <p:nvPr/>
        </p:nvSpPr>
        <p:spPr bwMode="auto">
          <a:xfrm>
            <a:off x="1447828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1828828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" name="Oval 6"/>
          <p:cNvSpPr>
            <a:spLocks noChangeArrowheads="1"/>
          </p:cNvSpPr>
          <p:nvPr/>
        </p:nvSpPr>
        <p:spPr bwMode="auto">
          <a:xfrm>
            <a:off x="2209828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2590828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" name="Oval 8"/>
          <p:cNvSpPr>
            <a:spLocks noChangeArrowheads="1"/>
          </p:cNvSpPr>
          <p:nvPr/>
        </p:nvSpPr>
        <p:spPr bwMode="auto">
          <a:xfrm>
            <a:off x="1447828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1828828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2209828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Oval 11"/>
          <p:cNvSpPr>
            <a:spLocks noChangeArrowheads="1"/>
          </p:cNvSpPr>
          <p:nvPr/>
        </p:nvSpPr>
        <p:spPr bwMode="auto">
          <a:xfrm>
            <a:off x="2590828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1447828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1828828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" name="Oval 14"/>
          <p:cNvSpPr>
            <a:spLocks noChangeArrowheads="1"/>
          </p:cNvSpPr>
          <p:nvPr/>
        </p:nvSpPr>
        <p:spPr bwMode="auto">
          <a:xfrm>
            <a:off x="2209828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" name="Oval 15"/>
          <p:cNvSpPr>
            <a:spLocks noChangeArrowheads="1"/>
          </p:cNvSpPr>
          <p:nvPr/>
        </p:nvSpPr>
        <p:spPr bwMode="auto">
          <a:xfrm>
            <a:off x="2590828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" name="Oval 16"/>
          <p:cNvSpPr>
            <a:spLocks noChangeArrowheads="1"/>
          </p:cNvSpPr>
          <p:nvPr/>
        </p:nvSpPr>
        <p:spPr bwMode="auto">
          <a:xfrm>
            <a:off x="1447828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" name="Oval 17"/>
          <p:cNvSpPr>
            <a:spLocks noChangeArrowheads="1"/>
          </p:cNvSpPr>
          <p:nvPr/>
        </p:nvSpPr>
        <p:spPr bwMode="auto">
          <a:xfrm>
            <a:off x="1828828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Oval 18"/>
          <p:cNvSpPr>
            <a:spLocks noChangeArrowheads="1"/>
          </p:cNvSpPr>
          <p:nvPr/>
        </p:nvSpPr>
        <p:spPr bwMode="auto">
          <a:xfrm>
            <a:off x="2209828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Oval 19"/>
          <p:cNvSpPr>
            <a:spLocks noChangeArrowheads="1"/>
          </p:cNvSpPr>
          <p:nvPr/>
        </p:nvSpPr>
        <p:spPr bwMode="auto">
          <a:xfrm>
            <a:off x="2590828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" name="Oval 20"/>
          <p:cNvSpPr>
            <a:spLocks noChangeArrowheads="1"/>
          </p:cNvSpPr>
          <p:nvPr/>
        </p:nvSpPr>
        <p:spPr bwMode="auto">
          <a:xfrm>
            <a:off x="3962428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" name="Oval 21"/>
          <p:cNvSpPr>
            <a:spLocks noChangeArrowheads="1"/>
          </p:cNvSpPr>
          <p:nvPr/>
        </p:nvSpPr>
        <p:spPr bwMode="auto">
          <a:xfrm>
            <a:off x="3810028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" name="Oval 22"/>
          <p:cNvSpPr>
            <a:spLocks noChangeArrowheads="1"/>
          </p:cNvSpPr>
          <p:nvPr/>
        </p:nvSpPr>
        <p:spPr bwMode="auto">
          <a:xfrm>
            <a:off x="4267228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Oval 23"/>
          <p:cNvSpPr>
            <a:spLocks noChangeArrowheads="1"/>
          </p:cNvSpPr>
          <p:nvPr/>
        </p:nvSpPr>
        <p:spPr bwMode="auto">
          <a:xfrm>
            <a:off x="4495828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Oval 24"/>
          <p:cNvSpPr>
            <a:spLocks noChangeArrowheads="1"/>
          </p:cNvSpPr>
          <p:nvPr/>
        </p:nvSpPr>
        <p:spPr bwMode="auto">
          <a:xfrm>
            <a:off x="4114828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3810028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" name="Oval 26"/>
          <p:cNvSpPr>
            <a:spLocks noChangeArrowheads="1"/>
          </p:cNvSpPr>
          <p:nvPr/>
        </p:nvSpPr>
        <p:spPr bwMode="auto">
          <a:xfrm>
            <a:off x="4191028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Oval 27"/>
          <p:cNvSpPr>
            <a:spLocks noChangeArrowheads="1"/>
          </p:cNvSpPr>
          <p:nvPr/>
        </p:nvSpPr>
        <p:spPr bwMode="auto">
          <a:xfrm>
            <a:off x="4419628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" name="Oval 28"/>
          <p:cNvSpPr>
            <a:spLocks noChangeArrowheads="1"/>
          </p:cNvSpPr>
          <p:nvPr/>
        </p:nvSpPr>
        <p:spPr bwMode="auto">
          <a:xfrm>
            <a:off x="4648228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Oval 29"/>
          <p:cNvSpPr>
            <a:spLocks noChangeArrowheads="1"/>
          </p:cNvSpPr>
          <p:nvPr/>
        </p:nvSpPr>
        <p:spPr bwMode="auto">
          <a:xfrm>
            <a:off x="4419628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Oval 30"/>
          <p:cNvSpPr>
            <a:spLocks noChangeArrowheads="1"/>
          </p:cNvSpPr>
          <p:nvPr/>
        </p:nvSpPr>
        <p:spPr bwMode="auto">
          <a:xfrm>
            <a:off x="4191028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Oval 31"/>
          <p:cNvSpPr>
            <a:spLocks noChangeArrowheads="1"/>
          </p:cNvSpPr>
          <p:nvPr/>
        </p:nvSpPr>
        <p:spPr bwMode="auto">
          <a:xfrm>
            <a:off x="3733828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Oval 32"/>
          <p:cNvSpPr>
            <a:spLocks noChangeArrowheads="1"/>
          </p:cNvSpPr>
          <p:nvPr/>
        </p:nvSpPr>
        <p:spPr bwMode="auto">
          <a:xfrm>
            <a:off x="4648228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Oval 33"/>
          <p:cNvSpPr>
            <a:spLocks noChangeArrowheads="1"/>
          </p:cNvSpPr>
          <p:nvPr/>
        </p:nvSpPr>
        <p:spPr bwMode="auto">
          <a:xfrm>
            <a:off x="4724428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" name="Oval 34"/>
          <p:cNvSpPr>
            <a:spLocks noChangeArrowheads="1"/>
          </p:cNvSpPr>
          <p:nvPr/>
        </p:nvSpPr>
        <p:spPr bwMode="auto">
          <a:xfrm>
            <a:off x="4419628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Oval 35"/>
          <p:cNvSpPr>
            <a:spLocks noChangeArrowheads="1"/>
          </p:cNvSpPr>
          <p:nvPr/>
        </p:nvSpPr>
        <p:spPr bwMode="auto">
          <a:xfrm>
            <a:off x="3962428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232" y="270951"/>
            <a:ext cx="9461249" cy="622678"/>
          </a:xfrm>
        </p:spPr>
        <p:txBody>
          <a:bodyPr/>
          <a:lstStyle/>
          <a:p>
            <a:r>
              <a:rPr lang="en-US" dirty="0" smtClean="0"/>
              <a:t>Performance of Some Benchmark Scenes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7840" y="1298341"/>
            <a:ext cx="177323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678" y="1298341"/>
            <a:ext cx="17732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7278" y="1298341"/>
            <a:ext cx="17732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9878" y="1298341"/>
            <a:ext cx="17732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6453" y="1298341"/>
            <a:ext cx="17732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0790" y="4193941"/>
            <a:ext cx="177323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6890" y="4193941"/>
            <a:ext cx="177323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96803" y="4193941"/>
            <a:ext cx="17732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14490" y="4193941"/>
            <a:ext cx="177323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33753" y="4193941"/>
            <a:ext cx="17732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863078" y="3019191"/>
            <a:ext cx="707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Tiger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558528" y="3019191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Dragon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146028" y="3019191"/>
            <a:ext cx="1356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Round Dogs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114528" y="3019191"/>
            <a:ext cx="1106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Butterfly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8997303" y="3019191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Spikes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1469378" y="3716103"/>
            <a:ext cx="1504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Coat of Arms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3537890" y="3716103"/>
            <a:ext cx="982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Cowboy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5200003" y="3716103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Buonaparte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7151040" y="3716103"/>
            <a:ext cx="10807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Embrace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8414690" y="3716103"/>
            <a:ext cx="1960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rebuchet MS" pitchFamily="34" charset="0"/>
              </a:rPr>
              <a:t>Japanese Strokes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585909" y="271472"/>
            <a:ext cx="10736618" cy="591900"/>
          </a:xfrm>
        </p:spPr>
        <p:txBody>
          <a:bodyPr/>
          <a:lstStyle/>
          <a:p>
            <a:r>
              <a:rPr lang="en-US" sz="3200" smtClean="0"/>
              <a:t>Performance:  GPU vs. Alternatives</a:t>
            </a:r>
          </a:p>
        </p:txBody>
      </p:sp>
      <p:graphicFrame>
        <p:nvGraphicFramePr>
          <p:cNvPr id="117765" name="Object 2"/>
          <p:cNvGraphicFramePr>
            <a:graphicFrameLocks noChangeAspect="1"/>
          </p:cNvGraphicFramePr>
          <p:nvPr/>
        </p:nvGraphicFramePr>
        <p:xfrm>
          <a:off x="1463080" y="1353186"/>
          <a:ext cx="10241558" cy="5467557"/>
        </p:xfrm>
        <a:graphic>
          <a:graphicData uri="http://schemas.openxmlformats.org/presentationml/2006/ole">
            <p:oleObj spid="_x0000_s1026" name="Chart" r:id="rId3" imgW="8448746" imgH="5857875" progId="Excel.Sheet.8">
              <p:embed/>
            </p:oleObj>
          </a:graphicData>
        </a:graphic>
      </p:graphicFrame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2939" y="1503539"/>
            <a:ext cx="1513348" cy="15035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16148" y="803125"/>
            <a:ext cx="58336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latin typeface="Trebuchet MS" pitchFamily="34" charset="0"/>
              </a:rPr>
              <a:t>Speedup factor of GPU vs. alternatives—10 means </a:t>
            </a:r>
            <a:r>
              <a:rPr lang="en-US" sz="1600" dirty="0" err="1">
                <a:latin typeface="Trebuchet MS" pitchFamily="34" charset="0"/>
              </a:rPr>
              <a:t>10x</a:t>
            </a:r>
            <a:r>
              <a:rPr lang="en-US" sz="1600" dirty="0">
                <a:latin typeface="Trebuchet MS" pitchFamily="34" charset="0"/>
              </a:rPr>
              <a:t> faster!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2658" y="2931901"/>
            <a:ext cx="144780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CPU</a:t>
            </a:r>
          </a:p>
          <a:p>
            <a:pPr>
              <a:buFontTx/>
              <a:buChar char="•"/>
            </a:pPr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 2.9 GHz </a:t>
            </a:r>
            <a:r>
              <a:rPr lang="en-US" sz="1100" b="1" dirty="0" err="1">
                <a:solidFill>
                  <a:srgbClr val="FFFF66"/>
                </a:solidFill>
                <a:latin typeface="Trebuchet MS" pitchFamily="34" charset="0"/>
              </a:rPr>
              <a:t>i3</a:t>
            </a:r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/>
            </a:r>
            <a:b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</a:br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  </a:t>
            </a:r>
            <a:r>
              <a:rPr lang="en-US" sz="1100" b="1" dirty="0" smtClean="0">
                <a:solidFill>
                  <a:srgbClr val="FFFF66"/>
                </a:solidFill>
                <a:latin typeface="Trebuchet MS" pitchFamily="34" charset="0"/>
              </a:rPr>
              <a:t>Nehalem</a:t>
            </a:r>
          </a:p>
          <a:p>
            <a:endParaRPr lang="en-US" sz="1100" b="1" dirty="0" smtClean="0">
              <a:solidFill>
                <a:srgbClr val="FFFF66"/>
              </a:solidFill>
              <a:latin typeface="Trebuchet MS" pitchFamily="34" charset="0"/>
            </a:endParaRPr>
          </a:p>
          <a:p>
            <a:r>
              <a:rPr lang="en-US" sz="1100" b="1" dirty="0" smtClean="0">
                <a:solidFill>
                  <a:srgbClr val="FFFF66"/>
                </a:solidFill>
                <a:latin typeface="Trebuchet MS" pitchFamily="34" charset="0"/>
              </a:rPr>
              <a:t>GPU</a:t>
            </a:r>
            <a:endParaRPr lang="en-US" sz="1100" b="1" dirty="0">
              <a:solidFill>
                <a:srgbClr val="FFFF66"/>
              </a:solidFill>
              <a:latin typeface="Trebuchet MS" pitchFamily="34" charset="0"/>
            </a:endParaRPr>
          </a:p>
          <a:p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Fermi GTX 480</a:t>
            </a:r>
          </a:p>
          <a:p>
            <a:pPr>
              <a:buFontTx/>
              <a:buChar char="•"/>
            </a:pPr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 16 samples/pixel</a:t>
            </a:r>
          </a:p>
          <a:p>
            <a:pPr>
              <a:buFontTx/>
              <a:buChar char="•"/>
            </a:pPr>
            <a:endParaRPr lang="en-US" sz="1100" b="1" dirty="0">
              <a:solidFill>
                <a:srgbClr val="FFFF66"/>
              </a:solidFill>
              <a:latin typeface="Trebuchet MS" pitchFamily="34" charset="0"/>
            </a:endParaRPr>
          </a:p>
          <a:p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Varying window </a:t>
            </a:r>
          </a:p>
          <a:p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resolutions</a:t>
            </a:r>
          </a:p>
          <a:p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from </a:t>
            </a:r>
            <a:r>
              <a:rPr lang="en-US" sz="1100" b="1" dirty="0" err="1">
                <a:solidFill>
                  <a:srgbClr val="FFFF66"/>
                </a:solidFill>
                <a:latin typeface="Trebuchet MS" pitchFamily="34" charset="0"/>
              </a:rPr>
              <a:t>100x100</a:t>
            </a:r>
            <a:endParaRPr lang="en-US" sz="1100" b="1" dirty="0">
              <a:solidFill>
                <a:srgbClr val="FFFF66"/>
              </a:solidFill>
              <a:latin typeface="Trebuchet MS" pitchFamily="34" charset="0"/>
            </a:endParaRPr>
          </a:p>
          <a:p>
            <a:r>
              <a:rPr lang="en-US" sz="1100" b="1" dirty="0">
                <a:solidFill>
                  <a:srgbClr val="FFFF66"/>
                </a:solidFill>
                <a:latin typeface="Trebuchet MS" pitchFamily="34" charset="0"/>
              </a:rPr>
              <a:t>to </a:t>
            </a:r>
            <a:r>
              <a:rPr lang="en-US" sz="1100" b="1" dirty="0" err="1">
                <a:solidFill>
                  <a:srgbClr val="FFFF66"/>
                </a:solidFill>
                <a:latin typeface="Trebuchet MS" pitchFamily="34" charset="0"/>
              </a:rPr>
              <a:t>1,000x1,000</a:t>
            </a:r>
            <a:endParaRPr lang="en-US" sz="1100" b="1" dirty="0">
              <a:solidFill>
                <a:srgbClr val="FFFF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SVG Renderer</a:t>
            </a:r>
            <a:endParaRPr lang="en-US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NVIDIA </a:t>
            </a:r>
            <a:r>
              <a:rPr lang="en-US" dirty="0" smtClean="0"/>
              <a:t>believes </a:t>
            </a:r>
            <a:r>
              <a:rPr lang="en-US" dirty="0" smtClean="0"/>
              <a:t>all of SVG can be GPU-accelerated</a:t>
            </a:r>
          </a:p>
          <a:p>
            <a:pPr lvl="1"/>
            <a:r>
              <a:rPr lang="en-US" dirty="0" smtClean="0"/>
              <a:t>NVIDIA </a:t>
            </a:r>
            <a:r>
              <a:rPr lang="en-US" dirty="0" smtClean="0"/>
              <a:t>willing </a:t>
            </a:r>
            <a:r>
              <a:rPr lang="en-US" dirty="0" smtClean="0"/>
              <a:t>to assist and support</a:t>
            </a:r>
          </a:p>
          <a:p>
            <a:r>
              <a:rPr lang="en-US" dirty="0" smtClean="0"/>
              <a:t>Partial SVG Renderer - </a:t>
            </a:r>
            <a:r>
              <a:rPr lang="en-US" dirty="0" err="1" smtClean="0"/>
              <a:t>pr_svg</a:t>
            </a:r>
            <a:endParaRPr lang="en-US" dirty="0" smtClean="0"/>
          </a:p>
          <a:p>
            <a:pPr lvl="1"/>
            <a:r>
              <a:rPr lang="en-US" dirty="0" smtClean="0"/>
              <a:t>Filling, stroking, all stroking embellishments</a:t>
            </a:r>
          </a:p>
          <a:p>
            <a:pPr lvl="1"/>
            <a:r>
              <a:rPr lang="en-US" dirty="0" smtClean="0"/>
              <a:t>Constant color, linear &amp; radial gradients, images</a:t>
            </a:r>
          </a:p>
          <a:p>
            <a:pPr lvl="1"/>
            <a:r>
              <a:rPr lang="en-US" dirty="0" smtClean="0"/>
              <a:t>Transforms, basic compositing, clipping</a:t>
            </a:r>
          </a:p>
          <a:p>
            <a:r>
              <a:rPr lang="en-US" dirty="0" smtClean="0"/>
              <a:t>Stuff that’s missing from </a:t>
            </a:r>
            <a:r>
              <a:rPr lang="en-US" dirty="0" err="1" smtClean="0"/>
              <a:t>pr_svg</a:t>
            </a:r>
            <a:endParaRPr lang="en-US" dirty="0" smtClean="0"/>
          </a:p>
          <a:p>
            <a:pPr lvl="1"/>
            <a:r>
              <a:rPr lang="en-US" dirty="0" smtClean="0"/>
              <a:t>Filter effects, Text, Animation, Markers, JavaScript integration</a:t>
            </a:r>
          </a:p>
          <a:p>
            <a:pPr lvl="1"/>
            <a:r>
              <a:rPr lang="en-US" dirty="0" smtClean="0"/>
              <a:t>Not hard, just best done in context of a browser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_Corp_16x9_BLK_2007">
  <a:themeElements>
    <a:clrScheme name="Custom 8">
      <a:dk1>
        <a:srgbClr val="808080"/>
      </a:dk1>
      <a:lt1>
        <a:srgbClr val="FFFFFF"/>
      </a:lt1>
      <a:dk2>
        <a:srgbClr val="000000"/>
      </a:dk2>
      <a:lt2>
        <a:srgbClr val="76B900"/>
      </a:lt2>
      <a:accent1>
        <a:srgbClr val="006445"/>
      </a:accent1>
      <a:accent2>
        <a:srgbClr val="0F5582"/>
      </a:accent2>
      <a:accent3>
        <a:srgbClr val="C86414"/>
      </a:accent3>
      <a:accent4>
        <a:srgbClr val="FFC000"/>
      </a:accent4>
      <a:accent5>
        <a:srgbClr val="00B0F0"/>
      </a:accent5>
      <a:accent6>
        <a:srgbClr val="645FAF"/>
      </a:accent6>
      <a:hlink>
        <a:srgbClr val="76B900"/>
      </a:hlink>
      <a:folHlink>
        <a:srgbClr val="588A00"/>
      </a:folHlink>
    </a:clrScheme>
    <a:fontScheme name="PPT_Template_Corp_16x9_re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b="1" dirty="0" smtClean="0">
            <a:latin typeface="Trebuchet MS" pitchFamily="34" charset="0"/>
            <a:cs typeface="Tahoma" pitchFamily="34" charset="0"/>
          </a:defRPr>
        </a:defPPr>
      </a:lst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23546</TotalTime>
  <Words>662</Words>
  <Application>Microsoft Office PowerPoint</Application>
  <PresentationFormat>Custom</PresentationFormat>
  <Paragraphs>159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PPT_Temp_Corp_16x9_BLK_2007</vt:lpstr>
      <vt:lpstr>Chart</vt:lpstr>
      <vt:lpstr>Slide 1</vt:lpstr>
      <vt:lpstr>NV_path_rendering OpenGL Extension</vt:lpstr>
      <vt:lpstr>Stencil then Cover Approach</vt:lpstr>
      <vt:lpstr>Excellent Geometric Fidelity for Stroking</vt:lpstr>
      <vt:lpstr>More Details</vt:lpstr>
      <vt:lpstr>Enhanced Quality on GPU</vt:lpstr>
      <vt:lpstr>Performance of Some Benchmark Scenes</vt:lpstr>
      <vt:lpstr>Performance:  GPU vs. Alternatives</vt:lpstr>
      <vt:lpstr>Experimental SVG Renderer</vt:lpstr>
      <vt:lpstr>New Functionality</vt:lpstr>
      <vt:lpstr>GPUs influencing SVG</vt:lpstr>
      <vt:lpstr>More Information</vt:lpstr>
    </vt:vector>
  </TitlesOfParts>
  <Company>NVIDIA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NVIDIA</dc:creator>
  <cp:lastModifiedBy>NVIDIA</cp:lastModifiedBy>
  <cp:revision>1009</cp:revision>
  <dcterms:created xsi:type="dcterms:W3CDTF">2009-09-02T18:04:44Z</dcterms:created>
  <dcterms:modified xsi:type="dcterms:W3CDTF">2011-11-04T17:56:44Z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1971863091</vt:i4>
  </property>
  <property fmtid="{D5CDD505-2E9C-101B-9397-08002B2CF9AE}" pid="3" name="_NewReviewCycle">
    <vt:lpwstr/>
  </property>
  <property fmtid="{D5CDD505-2E9C-101B-9397-08002B2CF9AE}" pid="4" name="_EmailSubject">
    <vt:lpwstr>Draft App QBR Slides</vt:lpwstr>
  </property>
  <property fmtid="{D5CDD505-2E9C-101B-9397-08002B2CF9AE}" pid="5" name="_AuthorEmail">
    <vt:lpwstr>ntrevett@nvidia.com</vt:lpwstr>
  </property>
  <property fmtid="{D5CDD505-2E9C-101B-9397-08002B2CF9AE}" pid="6" name="_AuthorEmailDisplayName">
    <vt:lpwstr>Neil Trevett</vt:lpwstr>
  </property>
  <property fmtid="{D5CDD505-2E9C-101B-9397-08002B2CF9AE}" pid="7" name="_PreviousAdHocReviewCycleID">
    <vt:i4>-2086634444</vt:i4>
  </property>
</Properties>
</file>