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0"/>
  </p:notesMasterIdLst>
  <p:sldIdLst>
    <p:sldId id="280" r:id="rId2"/>
    <p:sldId id="281" r:id="rId3"/>
    <p:sldId id="282" r:id="rId4"/>
    <p:sldId id="283" r:id="rId5"/>
    <p:sldId id="286" r:id="rId6"/>
    <p:sldId id="287" r:id="rId7"/>
    <p:sldId id="284" r:id="rId8"/>
    <p:sldId id="285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2533C"/>
    <a:srgbClr val="FF33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74" autoAdjust="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DE566-0D43-4EC5-87AC-DFBB201E8B86}" type="datetimeFigureOut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DD48A-D7CF-426C-AA3F-9F0A7832393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978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A9A8-D40C-48CF-B8D8-D3374D72EBDF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4B8F-DC26-407D-8184-09D51633F611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F1B4F-8902-4ACE-B5DD-9BB842F20D26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882-6E32-4024-B439-09E3D6673036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BB7A7-90E9-4407-87CD-00B1F43CD526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4F2E-2338-41F9-B752-F6748F37CADD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3B5F-34D6-41F3-97AB-4A25EED80DB9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909-BFD0-4704-BB62-468223C8E0C5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48E9-21D3-4767-88F1-16DFF87D0DF5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7583-2B57-4F27-8737-9C49A2EE0D77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0CDD-52C6-4AD2-9C1E-D014D195BD09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F4F042-88B5-482C-880B-1BB3E02435C8}" type="datetime1">
              <a:rPr kumimoji="1" lang="ja-JP" altLang="en-US" smtClean="0"/>
              <a:t>2017/9/19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cap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Event Implementation Proposal</a:t>
            </a:r>
            <a:endParaRPr kumimoji="1" lang="ja-JP" altLang="en-US" cap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September 20</a:t>
            </a:r>
            <a:r>
              <a:rPr lang="en-US" altLang="ja-JP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 2017</a:t>
            </a:r>
          </a:p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Takeshi Yamada</a:t>
            </a:r>
          </a:p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Panasonic</a:t>
            </a:r>
          </a:p>
        </p:txBody>
      </p:sp>
    </p:spTree>
    <p:extLst>
      <p:ext uri="{BB962C8B-B14F-4D97-AF65-F5344CB8AC3E}">
        <p14:creationId xmlns:p14="http://schemas.microsoft.com/office/powerpoint/2010/main" val="14752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35332"/>
            <a:ext cx="5988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Event Implementation Ideas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404664"/>
            <a:ext cx="3375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 (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Polling/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LongPolling)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2924944"/>
            <a:ext cx="1558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Websocket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692696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矢印コネクタ 9"/>
          <p:cNvCxnSpPr/>
          <p:nvPr/>
        </p:nvCxnSpPr>
        <p:spPr>
          <a:xfrm>
            <a:off x="1104578" y="908720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22354" y="1325375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13193" y="3995020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3212976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12976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線矢印コネクタ 14"/>
          <p:cNvCxnSpPr/>
          <p:nvPr/>
        </p:nvCxnSpPr>
        <p:spPr>
          <a:xfrm>
            <a:off x="1104578" y="3429000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28558" y="385001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115616" y="1117045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1115616" y="3602340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113193" y="1456180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104578" y="1299245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1115616" y="1507570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5496" y="1700808"/>
            <a:ext cx="3308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(Server Sent Events)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3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1988840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直線矢印コネクタ 24"/>
          <p:cNvCxnSpPr/>
          <p:nvPr/>
        </p:nvCxnSpPr>
        <p:spPr>
          <a:xfrm>
            <a:off x="1104578" y="2221846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22354" y="2621519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 flipH="1">
            <a:off x="1115616" y="2430171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8113193" y="2752324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1115616" y="2637592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>
            <a:off x="1115616" y="3780041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1104578" y="3921783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>
            <a:off x="1115616" y="4095123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215355"/>
              </p:ext>
            </p:extLst>
          </p:nvPr>
        </p:nvGraphicFramePr>
        <p:xfrm>
          <a:off x="467544" y="4941912"/>
          <a:ext cx="826643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168"/>
                <a:gridCol w="1467168"/>
                <a:gridCol w="1854518"/>
                <a:gridCol w="1373505"/>
                <a:gridCol w="948055"/>
                <a:gridCol w="1156018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Protocol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Method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Reconnect to get data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Memory</a:t>
                      </a:r>
                      <a:r>
                        <a:rPr kumimoji="1" lang="ja-JP" altLang="en-US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Usage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Real-time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Bidirectional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HTTP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Polling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Need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Poor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Poor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HTTP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LongPolling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Need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Average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Average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HTTP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Server Sent Event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en-US" altLang="ja-JP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Need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Good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Good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WebSocket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WebSocket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en-US" altLang="ja-JP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Need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Good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Excellent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Yes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HTTP+WebSocket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HTTP+WebSocket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 Need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rgbClr val="00B0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Excellent</a:t>
                      </a:r>
                      <a:endParaRPr kumimoji="1" lang="ja-JP" altLang="en-US" sz="1100" b="1" dirty="0">
                        <a:solidFill>
                          <a:srgbClr val="00B0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Excellent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Yes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>
            <a:off x="179512" y="4437112"/>
            <a:ext cx="8712968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496" y="4530606"/>
            <a:ext cx="1940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Pros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and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Cons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28558" y="6224488"/>
            <a:ext cx="8318142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30756" y="6512520"/>
            <a:ext cx="6282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This is one of the event implementation proposals focused on the memory usage.</a:t>
            </a:r>
          </a:p>
        </p:txBody>
      </p:sp>
    </p:spTree>
    <p:extLst>
      <p:ext uri="{BB962C8B-B14F-4D97-AF65-F5344CB8AC3E}">
        <p14:creationId xmlns:p14="http://schemas.microsoft.com/office/powerpoint/2010/main" val="299562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925702" y="2533825"/>
            <a:ext cx="864096" cy="41491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98987" y="2533825"/>
            <a:ext cx="864096" cy="41491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35332"/>
            <a:ext cx="4106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Event Implementation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verview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8987" y="2578541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WoT</a:t>
            </a:r>
            <a:endParaRPr lang="en-US" altLang="ja-JP" sz="14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client</a:t>
            </a:r>
            <a:endParaRPr kumimoji="1" lang="ja-JP" altLang="en-US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435091" y="3026848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939147" y="2765238"/>
            <a:ext cx="26468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POST https://xxx/device/1/detect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1435091" y="3314880"/>
            <a:ext cx="5328592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299187" y="3098856"/>
            <a:ext cx="38010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200 OK {handle: yyy, uri: </a:t>
            </a:r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</a:t>
            </a:r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ebSocket</a:t>
            </a:r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server-uri}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9147" y="5765522"/>
            <a:ext cx="37240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DELETE https://</a:t>
            </a:r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xxx/device/1/detect?handle=yyy</a:t>
            </a:r>
            <a:endParaRPr lang="en-US" altLang="ja-JP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1435091" y="6243156"/>
            <a:ext cx="5328592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1435091" y="6027132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979707" y="2650549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WoT</a:t>
            </a:r>
            <a:endParaRPr lang="en-US" altLang="ja-JP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Server</a:t>
            </a:r>
            <a:endParaRPr kumimoji="1" lang="ja-JP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35091" y="2434525"/>
            <a:ext cx="1867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 HTTP(S): Subscribe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35091" y="5545142"/>
            <a:ext cx="2053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 HTTP(S): Unsubscribe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57680">
            <a:off x="2645882" y="4066869"/>
            <a:ext cx="2569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connect to WebSocket-server-uri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35091" y="3658661"/>
            <a:ext cx="1940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 WebSocket: Connect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689854">
            <a:off x="3225708" y="4711877"/>
            <a:ext cx="954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Event </a:t>
            </a:r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JSON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 rot="654602">
            <a:off x="3257486" y="5070906"/>
            <a:ext cx="954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Event </a:t>
            </a:r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JSON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43203" y="6038165"/>
            <a:ext cx="6463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200 OK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496" y="1988840"/>
            <a:ext cx="2062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Overall Sequence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497" y="404664"/>
            <a:ext cx="9001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Panasonic uses “HTTP(S) + WebSocket” in Event API System.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reasons are as followings.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HTTP(S): Subscribe/Unsubscribe are matched to the current practice.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WebSocket have already become popular and may be lighter for the server than LongPolling.</a:t>
            </a: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This Event API System supports </a:t>
            </a:r>
            <a:r>
              <a:rPr lang="en-US" altLang="ja-JP" sz="1400" b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sharing 1 WebSocket connection with multiple events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to enable minimalizing resources.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8131835" y="4725144"/>
            <a:ext cx="864096" cy="195785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178451" y="4904884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WoT</a:t>
            </a:r>
          </a:p>
          <a:p>
            <a:pPr algn="ctr"/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device</a:t>
            </a:r>
            <a:endParaRPr lang="en-US" altLang="ja-JP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8195628" y="5607078"/>
            <a:ext cx="162019" cy="705422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7843804" y="5085184"/>
            <a:ext cx="216023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8406923" y="5607078"/>
            <a:ext cx="162019" cy="705422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8635891" y="5607078"/>
            <a:ext cx="162019" cy="705422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73391" y="5791808"/>
            <a:ext cx="780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vents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752444" y="59295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rgbClr val="CCEC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cxnSp>
        <p:nvCxnSpPr>
          <p:cNvPr id="34" name="直線矢印コネクタ 33"/>
          <p:cNvCxnSpPr/>
          <p:nvPr/>
        </p:nvCxnSpPr>
        <p:spPr>
          <a:xfrm flipH="1">
            <a:off x="7843804" y="5428104"/>
            <a:ext cx="216023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1435090" y="3935660"/>
            <a:ext cx="4505062" cy="1762195"/>
            <a:chOff x="1435090" y="3935660"/>
            <a:chExt cx="5285050" cy="1762195"/>
          </a:xfrm>
        </p:grpSpPr>
        <p:cxnSp>
          <p:nvCxnSpPr>
            <p:cNvPr id="36" name="直線矢印コネクタ 35"/>
            <p:cNvCxnSpPr/>
            <p:nvPr/>
          </p:nvCxnSpPr>
          <p:spPr>
            <a:xfrm>
              <a:off x="1435091" y="3935660"/>
              <a:ext cx="5270817" cy="720080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矢印コネクタ 36"/>
            <p:cNvCxnSpPr/>
            <p:nvPr/>
          </p:nvCxnSpPr>
          <p:spPr>
            <a:xfrm flipH="1" flipV="1">
              <a:off x="1449323" y="4617735"/>
              <a:ext cx="5270817" cy="720080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 flipH="1" flipV="1">
              <a:off x="1435090" y="4977775"/>
              <a:ext cx="5270817" cy="720080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>
              <a:off x="1441967" y="4260000"/>
              <a:ext cx="5270817" cy="720080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/>
          <p:cNvSpPr txBox="1"/>
          <p:nvPr/>
        </p:nvSpPr>
        <p:spPr>
          <a:xfrm rot="689854">
            <a:off x="3187235" y="4353060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handle </a:t>
            </a:r>
            <a:r>
              <a:rPr kumimoji="1" lang="en-US" altLang="ja-JP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JSON</a:t>
            </a:r>
            <a:endParaRPr kumimoji="1" lang="ja-JP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5951927" y="4391116"/>
            <a:ext cx="690679" cy="1509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28020" y="4368104"/>
            <a:ext cx="7809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WoT</a:t>
            </a:r>
            <a:br>
              <a:rPr kumimoji="1"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1"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Event</a:t>
            </a:r>
            <a:endParaRPr lang="en-US" altLang="ja-JP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Server</a:t>
            </a:r>
            <a:endParaRPr kumimoji="1" lang="ja-JP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flipH="1">
            <a:off x="6656747" y="5065952"/>
            <a:ext cx="216023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6656747" y="5428104"/>
            <a:ext cx="216023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438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35332"/>
            <a:ext cx="402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Protocol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equence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 E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vent API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927739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27739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95536" y="565305"/>
            <a:ext cx="290335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POST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https://xxx/device/1/detect</a:t>
            </a:r>
            <a:endParaRPr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9" name="直線矢印コネクタ 8"/>
          <p:cNvCxnSpPr>
            <a:stCxn id="7" idx="3"/>
            <a:endCxn id="6" idx="1"/>
          </p:cNvCxnSpPr>
          <p:nvPr/>
        </p:nvCxnSpPr>
        <p:spPr>
          <a:xfrm>
            <a:off x="1104578" y="1318264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10188" y="1560418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02250" y="1719967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104578" y="2516410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1115616" y="1526589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1115616" y="3204894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11560" y="1853530"/>
            <a:ext cx="4177747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200 OK {handle: yyy,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uri: WebSocket-server-uri}</a:t>
            </a:r>
            <a:endParaRPr kumimoji="1" lang="en-US" altLang="ja-JP" sz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47086" y="1033566"/>
            <a:ext cx="1798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21182" y="1526589"/>
            <a:ext cx="1883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69633" y="2257702"/>
            <a:ext cx="4772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&lt;&lt;connect to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WebSocket-server-uri if not connected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23927" y="3204894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左カーブ矢印 19"/>
          <p:cNvSpPr/>
          <p:nvPr/>
        </p:nvSpPr>
        <p:spPr>
          <a:xfrm>
            <a:off x="3059832" y="855258"/>
            <a:ext cx="432048" cy="1007564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99992" y="565306"/>
            <a:ext cx="4092787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DELETE https://xxx/device/1/detect?handle=yyy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92080" y="1853530"/>
            <a:ext cx="205560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none" rtlCol="0">
            <a:norm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200 OK</a:t>
            </a:r>
            <a:endParaRPr kumimoji="1" lang="en-US" altLang="ja-JP" sz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左カーブ矢印 22"/>
          <p:cNvSpPr/>
          <p:nvPr/>
        </p:nvSpPr>
        <p:spPr>
          <a:xfrm>
            <a:off x="7232209" y="842305"/>
            <a:ext cx="432048" cy="1224136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4704" y="4908843"/>
            <a:ext cx="3175869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device":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"https://xxx/device/1</a:t>
            </a:r>
            <a:r>
              <a:rPr lang="en-US" altLang="ja-JP" sz="12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b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"eventName":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"detect"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"event":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ja-JP" sz="12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"actionType"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"Going"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1225" y="3485573"/>
            <a:ext cx="320586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device":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"https://xxx/device/1</a:t>
            </a:r>
            <a:r>
              <a:rPr lang="en-US" altLang="ja-JP" sz="12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b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"eventName":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"detect"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"event":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ja-JP" sz="12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"actionType"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"Coming"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1104578" y="2726918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923927" y="2726918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86547" y="2844185"/>
            <a:ext cx="1646605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{"handle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":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"yyy"}</a:t>
            </a:r>
          </a:p>
        </p:txBody>
      </p:sp>
      <p:sp>
        <p:nvSpPr>
          <p:cNvPr id="29" name="テキスト ボックス 6"/>
          <p:cNvSpPr txBox="1"/>
          <p:nvPr/>
        </p:nvSpPr>
        <p:spPr>
          <a:xfrm>
            <a:off x="3878746" y="3501008"/>
            <a:ext cx="5027338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1" lang="en-US" altLang="ja-JP" sz="12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device</a:t>
            </a:r>
            <a:r>
              <a:rPr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endParaRPr kumimoji="1" lang="en-US" altLang="ja-JP" sz="1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b="1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is the identifier of the device which generates events</a:t>
            </a:r>
            <a:b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 (same as base field in TD).</a:t>
            </a:r>
          </a:p>
          <a:p>
            <a: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This field identifies the source of event </a:t>
            </a:r>
            <a:b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 when multiple devices share same WebSocket connection. 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 The event can be identified by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Consolas" panose="020B0609020204030204" pitchFamily="49" charset="0"/>
              </a:rPr>
              <a:t>"device + eventName".</a:t>
            </a:r>
            <a:endParaRPr lang="en-US" altLang="ja-JP" sz="1200" dirty="0" smtClean="0">
              <a:latin typeface="Consolas" panose="020B0609020204030204" pitchFamily="49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eventName</a:t>
            </a:r>
            <a:r>
              <a:rPr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ja-JP" altLang="en-US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is the event type (same as interaction.name in TD).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This field identifies the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name </a:t>
            </a:r>
            <a: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of event </a:t>
            </a:r>
            <a:b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 when multiple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events </a:t>
            </a:r>
            <a: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share same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WebSocket </a:t>
            </a:r>
            <a:r>
              <a:rPr lang="en-US" altLang="ja-JP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connection. </a:t>
            </a:r>
            <a:endParaRPr lang="en-US" altLang="ja-JP" sz="1200" dirty="0">
              <a:latin typeface="Consolas" panose="020B0609020204030204" pitchFamily="49" charset="0"/>
            </a:endParaRPr>
          </a:p>
          <a:p>
            <a:r>
              <a:rPr kumimoji="1"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1" lang="en-US" altLang="ja-JP" sz="12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event</a:t>
            </a:r>
            <a:r>
              <a:rPr kumimoji="1" lang="en-US" altLang="ja-JP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ja-JP" altLang="en-US" sz="1200" dirty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is the event data </a:t>
            </a:r>
            <a:b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Meiryo UI" panose="020B0604030504040204" pitchFamily="50" charset="-128"/>
              </a:rPr>
              <a:t>  (written according to interaction.properties in TD).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ea typeface="Meiryo UI" panose="020B0604030504040204" pitchFamily="50" charset="-128"/>
                <a:cs typeface="Consolas" panose="020B0609020204030204" pitchFamily="49" charset="0"/>
              </a:rPr>
              <a:t>  This field has the key and the type.</a:t>
            </a:r>
            <a:endParaRPr kumimoji="1" lang="en-US" altLang="ja-JP" sz="1200" dirty="0" smtClean="0">
              <a:latin typeface="Consolas" panose="020B0609020204030204" pitchFamily="49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552504" y="6453336"/>
            <a:ext cx="8255785" cy="306467"/>
          </a:xfrm>
          <a:prstGeom prst="wedgeRoundRectCallout">
            <a:avLst>
              <a:gd name="adj1" fmla="val -33814"/>
              <a:gd name="adj2" fmla="val -17245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t" anchorCtr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The event messages should have "timestamp" data like </a:t>
            </a:r>
            <a:r>
              <a:rPr lang="en-US" altLang="ja-JP" sz="1200" dirty="0">
                <a:solidFill>
                  <a:schemeClr val="tx1"/>
                </a:solidFill>
                <a:latin typeface="Consolas" panose="020B0609020204030204" pitchFamily="49" charset="0"/>
              </a:rPr>
              <a:t>Mozilla’s proposal </a:t>
            </a:r>
            <a:r>
              <a:rPr lang="en-US" altLang="ja-JP" sz="1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(in 4.7 </a:t>
            </a:r>
            <a:r>
              <a:rPr lang="en-US" altLang="ja-JP" sz="1200" dirty="0">
                <a:solidFill>
                  <a:schemeClr val="tx1"/>
                </a:solidFill>
                <a:latin typeface="Consolas" panose="020B0609020204030204" pitchFamily="49" charset="0"/>
              </a:rPr>
              <a:t>event message</a:t>
            </a:r>
            <a:r>
              <a:rPr lang="en-US" altLang="ja-JP" sz="1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3692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9" y="5877272"/>
            <a:ext cx="8412228" cy="60655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[no handle for the WebSocket-server-uri-1 exists]</a:t>
            </a:r>
            <a:endParaRPr kumimoji="1" lang="ja-JP" altLang="en-US" sz="1200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9" y="2924944"/>
            <a:ext cx="8412228" cy="62558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[no connection exists]</a:t>
            </a:r>
            <a:endParaRPr kumimoji="1" lang="ja-JP" altLang="en-US" sz="1200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35332"/>
            <a:ext cx="569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Protocol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equence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xample (Simple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attern)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10188" y="1037343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404664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矢印コネクタ 9"/>
          <p:cNvCxnSpPr/>
          <p:nvPr/>
        </p:nvCxnSpPr>
        <p:spPr>
          <a:xfrm>
            <a:off x="1104578" y="1574313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002781" y="1289615"/>
            <a:ext cx="4687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POST https://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xxx/device/1/detect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1115616" y="2265839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297205" y="1988840"/>
            <a:ext cx="6131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200 OK {handle: yyy, uri: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WebSocket-server-uri-1}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1104578" y="3357946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691785" y="3099238"/>
            <a:ext cx="3328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&lt;&lt;connect to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WebSocket-server-uri-1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1115616" y="4137006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329216" y="3861048"/>
            <a:ext cx="2053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 event message&gt;&gt;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8414295" y="1476892"/>
            <a:ext cx="0" cy="526447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102250" y="1196892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695683" y="1476892"/>
            <a:ext cx="0" cy="526447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グループ化 20"/>
          <p:cNvGrpSpPr/>
          <p:nvPr/>
        </p:nvGrpSpPr>
        <p:grpSpPr>
          <a:xfrm>
            <a:off x="8414295" y="1700808"/>
            <a:ext cx="200865" cy="301625"/>
            <a:chOff x="8414295" y="1771650"/>
            <a:chExt cx="200865" cy="301625"/>
          </a:xfrm>
        </p:grpSpPr>
        <p:cxnSp>
          <p:nvCxnSpPr>
            <p:cNvPr id="22" name="直線矢印コネクタ 21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3857889" y="1701974"/>
            <a:ext cx="4602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Generate a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unique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handle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WebSocket-server-uri-1.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1104578" y="3850015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150478" y="3573016"/>
            <a:ext cx="2411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&lt;&lt;send&gt;&gt;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{"handle":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"yyy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flipH="1">
            <a:off x="1115616" y="4425038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329216" y="4149080"/>
            <a:ext cx="2053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 event message&gt;&gt;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48349" y="4425038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・・・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1104578" y="4941168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493027" y="4656470"/>
            <a:ext cx="5707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DELETE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https://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xxx/device/1/detect?handle=yyy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1104578" y="6352002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479390" y="6093294"/>
            <a:ext cx="3752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&lt;&lt;disconnect from WebSocket-server-uri-1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674594" y="2492896"/>
            <a:ext cx="200865" cy="301625"/>
            <a:chOff x="8414295" y="1771650"/>
            <a:chExt cx="200865" cy="301625"/>
          </a:xfrm>
        </p:grpSpPr>
        <p:cxnSp>
          <p:nvCxnSpPr>
            <p:cNvPr id="36" name="直線矢印コネクタ 35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矢印コネクタ 36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テキスト ボックス 38"/>
          <p:cNvSpPr txBox="1"/>
          <p:nvPr/>
        </p:nvSpPr>
        <p:spPr>
          <a:xfrm>
            <a:off x="909139" y="2511709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Register the handle (yyy).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674594" y="5373216"/>
            <a:ext cx="200865" cy="301625"/>
            <a:chOff x="8414295" y="1771650"/>
            <a:chExt cx="200865" cy="301625"/>
          </a:xfrm>
        </p:grpSpPr>
        <p:cxnSp>
          <p:nvCxnSpPr>
            <p:cNvPr id="41" name="直線矢印コネクタ 40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/>
          <p:cNvSpPr txBox="1"/>
          <p:nvPr/>
        </p:nvSpPr>
        <p:spPr>
          <a:xfrm>
            <a:off x="909139" y="5392029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Unregister the handle (yyy).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 flipH="1">
            <a:off x="1115616" y="5206304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081343" y="4929305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200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OK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23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5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9" y="2924944"/>
            <a:ext cx="8412228" cy="62558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[no connection exists]</a:t>
            </a:r>
            <a:endParaRPr kumimoji="1" lang="ja-JP" altLang="en-US" sz="1200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35332"/>
            <a:ext cx="5957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Protocol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equence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xample (Multi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attern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1/2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410188" y="1037343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404664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直線矢印コネクタ 8"/>
          <p:cNvCxnSpPr/>
          <p:nvPr/>
        </p:nvCxnSpPr>
        <p:spPr>
          <a:xfrm>
            <a:off x="1104578" y="1574313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02781" y="1289615"/>
            <a:ext cx="4687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POST https://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xxx/device/1/detect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1115616" y="2265839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297205" y="1988840"/>
            <a:ext cx="6131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200 OK {handle: yyy, uri: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WebSocket-server-uri-1}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104578" y="3357946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691785" y="3099238"/>
            <a:ext cx="3328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&lt;&lt;connect to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WebSocket-server-uri-1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1115616" y="4137006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329216" y="3861048"/>
            <a:ext cx="2053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 event message&gt;&gt;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8414295" y="1476892"/>
            <a:ext cx="0" cy="526447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8102250" y="1196892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695683" y="1476892"/>
            <a:ext cx="0" cy="526447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8414295" y="1700808"/>
            <a:ext cx="200865" cy="301625"/>
            <a:chOff x="8414295" y="1771650"/>
            <a:chExt cx="200865" cy="301625"/>
          </a:xfrm>
        </p:grpSpPr>
        <p:cxnSp>
          <p:nvCxnSpPr>
            <p:cNvPr id="21" name="直線矢印コネクタ 20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3851920" y="1701974"/>
            <a:ext cx="4602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Generate a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unique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handle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WebSocket-server-uri-1.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1104578" y="3850015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3150478" y="3573016"/>
            <a:ext cx="2411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&lt;&lt;send&gt;&gt;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{"handle":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"yyy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 flipH="1">
            <a:off x="1115616" y="4425038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329216" y="4149080"/>
            <a:ext cx="2053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 event message&gt;&gt;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48349" y="4425038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・・・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674594" y="2492896"/>
            <a:ext cx="200865" cy="301625"/>
            <a:chOff x="8414295" y="1771650"/>
            <a:chExt cx="200865" cy="301625"/>
          </a:xfrm>
        </p:grpSpPr>
        <p:cxnSp>
          <p:nvCxnSpPr>
            <p:cNvPr id="31" name="直線矢印コネクタ 30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/>
          <p:cNvSpPr txBox="1"/>
          <p:nvPr/>
        </p:nvSpPr>
        <p:spPr>
          <a:xfrm>
            <a:off x="909139" y="2511709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Register the handle (yyy).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1104578" y="4937834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002780" y="4653136"/>
            <a:ext cx="4687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POST https://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xxx/device/1/mothion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1115616" y="5629360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297205" y="5352361"/>
            <a:ext cx="6131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200 OK {handle: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zzz,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uri: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WebSocket-server-uri-1}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8414295" y="5064329"/>
            <a:ext cx="200865" cy="301625"/>
            <a:chOff x="8414295" y="1771650"/>
            <a:chExt cx="200865" cy="301625"/>
          </a:xfrm>
        </p:grpSpPr>
        <p:cxnSp>
          <p:nvCxnSpPr>
            <p:cNvPr id="40" name="直線矢印コネクタ 39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テキスト ボックス 42"/>
          <p:cNvSpPr txBox="1"/>
          <p:nvPr/>
        </p:nvSpPr>
        <p:spPr>
          <a:xfrm>
            <a:off x="3851920" y="5065495"/>
            <a:ext cx="4602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Generate a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unique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handle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WebSocket-server-uri-1.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674594" y="5814111"/>
            <a:ext cx="200865" cy="301625"/>
            <a:chOff x="8414295" y="1771650"/>
            <a:chExt cx="200865" cy="301625"/>
          </a:xfrm>
        </p:grpSpPr>
        <p:cxnSp>
          <p:nvCxnSpPr>
            <p:cNvPr id="45" name="直線矢印コネクタ 44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47"/>
          <p:cNvSpPr txBox="1"/>
          <p:nvPr/>
        </p:nvSpPr>
        <p:spPr>
          <a:xfrm>
            <a:off x="909139" y="5832924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Register the handle (zzz).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001036" y="6309320"/>
            <a:ext cx="2563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Continued to the next page)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2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6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9" y="1424018"/>
            <a:ext cx="8412228" cy="62558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[connection exists]</a:t>
            </a:r>
            <a:endParaRPr kumimoji="1" lang="ja-JP" altLang="en-US" sz="1200" b="1" dirty="0">
              <a:solidFill>
                <a:srgbClr val="FF66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35332"/>
            <a:ext cx="5988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Protocol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equence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xample (Multi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attern 2/2)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Picture 3" descr="D:\TOOL\アイコン\Microsoft_CloudnEnterprise_Symbols_v2.6\Symbols\CnE_Enterprise\Client applica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410188" y="1037343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Client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Picture 2" descr="D:\TOOL\アイコン\Microsoft_CloudnEnterprise_Symbols_v2.6\Symbols\CnE_Enterprise\Web 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404664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2224518" y="1598312"/>
            <a:ext cx="4262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&lt;&lt;reuse the WebSocket-server-uri-1 connection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1115616" y="2613597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329216" y="2337639"/>
            <a:ext cx="2053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 event message&gt;&gt;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8414295" y="1476892"/>
            <a:ext cx="0" cy="526447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8102250" y="1196892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Server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695683" y="1476892"/>
            <a:ext cx="0" cy="526447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1104578" y="2326606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150478" y="2049607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&lt;&lt;send&gt;&gt;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{"handle":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　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"zzz"}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115616" y="2901629"/>
            <a:ext cx="693484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329216" y="2625671"/>
            <a:ext cx="2053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&lt;&lt;send event message&gt;&gt;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48349" y="2901629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・・・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03683" y="1094256"/>
            <a:ext cx="3158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ja-JP" sz="1200" dirty="0" smtClean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Continued from the previous page)</a:t>
            </a:r>
            <a:endParaRPr kumimoji="1" lang="ja-JP" altLang="en-US" sz="1200" dirty="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1104578" y="3395178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93027" y="3110480"/>
            <a:ext cx="5707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DELETE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https://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xxx/device/1/detect?handle=yyy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674594" y="3827226"/>
            <a:ext cx="200865" cy="301625"/>
            <a:chOff x="8414295" y="1771650"/>
            <a:chExt cx="200865" cy="301625"/>
          </a:xfrm>
        </p:grpSpPr>
        <p:cxnSp>
          <p:nvCxnSpPr>
            <p:cNvPr id="24" name="直線矢印コネクタ 23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/>
          <p:cNvSpPr txBox="1"/>
          <p:nvPr/>
        </p:nvSpPr>
        <p:spPr>
          <a:xfrm>
            <a:off x="909139" y="3846039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Unregister the handle (yyy).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flipH="1">
            <a:off x="1115616" y="3660314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081343" y="3383315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200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OK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23529" y="4262608"/>
            <a:ext cx="8412228" cy="60655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[handle for the WebSocket-server-uri-1 exists]</a:t>
            </a:r>
            <a:endParaRPr kumimoji="1" lang="ja-JP" altLang="en-US" sz="1200" b="1" dirty="0">
              <a:solidFill>
                <a:srgbClr val="FF66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09476" y="4478630"/>
            <a:ext cx="4092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&lt;&lt;keep the WebSocket-server-uri-1 connection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3529" y="6206824"/>
            <a:ext cx="8412228" cy="60655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[no handle for the WebSocket-server-uri-1 exists]</a:t>
            </a:r>
            <a:endParaRPr kumimoji="1" lang="ja-JP" altLang="en-US" sz="1200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1104578" y="5270720"/>
            <a:ext cx="69348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1450549" y="4986022"/>
            <a:ext cx="57919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Request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DELETE 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https://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xxx/device/1/motion?handle=zzz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1104578" y="6681554"/>
            <a:ext cx="693484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479390" y="6422846"/>
            <a:ext cx="3752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&lt;&lt;disconnect from WebSocket-server-uri-1</a:t>
            </a:r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674594" y="5702768"/>
            <a:ext cx="200865" cy="301625"/>
            <a:chOff x="8414295" y="1771650"/>
            <a:chExt cx="200865" cy="301625"/>
          </a:xfrm>
        </p:grpSpPr>
        <p:cxnSp>
          <p:nvCxnSpPr>
            <p:cNvPr id="38" name="直線矢印コネクタ 37"/>
            <p:cNvCxnSpPr/>
            <p:nvPr/>
          </p:nvCxnSpPr>
          <p:spPr>
            <a:xfrm flipH="1">
              <a:off x="8414295" y="2060848"/>
              <a:ext cx="19015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>
              <a:off x="8615160" y="1771650"/>
              <a:ext cx="0" cy="301625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>
              <a:off x="8429947" y="1784076"/>
              <a:ext cx="179698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テキスト ボックス 40"/>
          <p:cNvSpPr txBox="1"/>
          <p:nvPr/>
        </p:nvSpPr>
        <p:spPr>
          <a:xfrm>
            <a:off x="909139" y="5721581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Unregister the handle (zzz).</a:t>
            </a:r>
            <a:endParaRPr kumimoji="1" lang="ja-JP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flipH="1">
            <a:off x="1115616" y="5535856"/>
            <a:ext cx="6934844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3081343" y="5258857"/>
            <a:ext cx="256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&lt;&lt;HTTP(S) Response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&gt;&gt; 200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OK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2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7</a:t>
            </a:fld>
            <a:r>
              <a:rPr lang="en-US" altLang="ja-JP" dirty="0" smtClean="0"/>
              <a:t>/7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35332"/>
            <a:ext cx="352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Thing Description for Event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548680"/>
            <a:ext cx="5382344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・・・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name": "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MyDeviceP1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",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base": </a:t>
            </a:r>
            <a:r>
              <a:rPr lang="en-US" altLang="ja-JP" sz="12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https://xxx/device/1</a:t>
            </a:r>
            <a:r>
              <a:rPr lang="en-US" altLang="ja-JP" sz="12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・・・</a:t>
            </a:r>
            <a:endParaRPr lang="en-US" altLang="ja-JP" sz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interaction": [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"@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type": ["Event"],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name": </a:t>
            </a:r>
            <a:r>
              <a:rPr lang="en-US" altLang="ja-JP" sz="12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"detect"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outputData": {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type": "object",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properties": {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ja-JP" sz="12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actionType"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: {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"</a:t>
            </a:r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type": "string"</a:t>
            </a: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},</a:t>
            </a:r>
          </a:p>
          <a:p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ja-JP" altLang="en-US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・</a:t>
            </a:r>
            <a:r>
              <a:rPr lang="ja-JP" alt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・・</a:t>
            </a:r>
            <a:endParaRPr lang="en-US" altLang="ja-JP" sz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ja-JP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en-US" altLang="ja-JP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2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7904" y="579463"/>
            <a:ext cx="1874231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Description</a:t>
            </a:r>
            <a:endParaRPr kumimoji="1" lang="ja-JP" altLang="en-US" sz="14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552504" y="4941168"/>
            <a:ext cx="8255786" cy="306467"/>
          </a:xfrm>
          <a:prstGeom prst="wedgeRoundRectCallout">
            <a:avLst>
              <a:gd name="adj1" fmla="val -33814"/>
              <a:gd name="adj2" fmla="val -17245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t" anchorCtr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The event messages should have "timestamp" data like </a:t>
            </a:r>
            <a:r>
              <a:rPr lang="en-US" altLang="ja-JP" sz="1200" dirty="0">
                <a:solidFill>
                  <a:schemeClr val="tx1"/>
                </a:solidFill>
                <a:latin typeface="Consolas" panose="020B0609020204030204" pitchFamily="49" charset="0"/>
              </a:rPr>
              <a:t>Mozilla’s proposal </a:t>
            </a:r>
            <a:r>
              <a:rPr lang="en-US" altLang="ja-JP" sz="1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(in 4.7 </a:t>
            </a:r>
            <a:r>
              <a:rPr lang="en-US" altLang="ja-JP" sz="1200" dirty="0">
                <a:solidFill>
                  <a:schemeClr val="tx1"/>
                </a:solidFill>
                <a:latin typeface="Consolas" panose="020B0609020204030204" pitchFamily="49" charset="0"/>
              </a:rPr>
              <a:t>event message</a:t>
            </a:r>
            <a:r>
              <a:rPr lang="en-US" altLang="ja-JP" sz="1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12023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2412</TotalTime>
  <Words>793</Words>
  <Application>Microsoft Office PowerPoint</Application>
  <PresentationFormat>画面に合わせる (4:3)</PresentationFormat>
  <Paragraphs>204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クラリティ</vt:lpstr>
      <vt:lpstr>Event Implementation Proposal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芳本 孝史&lt;yoshimoto.tk@jp.panasonic.com&gt;</dc:creator>
  <cp:lastModifiedBy>山田 健&lt;yamada.takesi@jp.panasonic.com&gt;</cp:lastModifiedBy>
  <cp:revision>170</cp:revision>
  <dcterms:created xsi:type="dcterms:W3CDTF">2017-07-13T05:24:37Z</dcterms:created>
  <dcterms:modified xsi:type="dcterms:W3CDTF">2017-09-19T05:26:38Z</dcterms:modified>
</cp:coreProperties>
</file>