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7" r:id="rId3"/>
    <p:sldId id="296" r:id="rId4"/>
    <p:sldId id="297" r:id="rId5"/>
    <p:sldId id="298" r:id="rId6"/>
    <p:sldId id="299" r:id="rId7"/>
    <p:sldId id="301" r:id="rId8"/>
    <p:sldId id="302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93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9"/>
    <p:restoredTop sz="94650"/>
  </p:normalViewPr>
  <p:slideViewPr>
    <p:cSldViewPr>
      <p:cViewPr>
        <p:scale>
          <a:sx n="125" d="100"/>
          <a:sy n="125" d="100"/>
        </p:scale>
        <p:origin x="1096" y="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C9B44-514A-4545-B333-DCF24CA6FFC4}" type="datetimeFigureOut">
              <a:rPr lang="de-DE" smtClean="0"/>
              <a:pPr/>
              <a:t>19.10.17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558DD-985D-4165-8FB0-050B6256582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C9B44-514A-4545-B333-DCF24CA6FFC4}" type="datetimeFigureOut">
              <a:rPr lang="de-DE" smtClean="0"/>
              <a:pPr/>
              <a:t>19.10.17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558DD-985D-4165-8FB0-050B6256582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C9B44-514A-4545-B333-DCF24CA6FFC4}" type="datetimeFigureOut">
              <a:rPr lang="de-DE" smtClean="0"/>
              <a:pPr/>
              <a:t>19.10.17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558DD-985D-4165-8FB0-050B6256582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C9B44-514A-4545-B333-DCF24CA6FFC4}" type="datetimeFigureOut">
              <a:rPr lang="de-DE" smtClean="0"/>
              <a:pPr/>
              <a:t>19.10.17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558DD-985D-4165-8FB0-050B6256582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C9B44-514A-4545-B333-DCF24CA6FFC4}" type="datetimeFigureOut">
              <a:rPr lang="de-DE" smtClean="0"/>
              <a:pPr/>
              <a:t>19.10.17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558DD-985D-4165-8FB0-050B6256582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C9B44-514A-4545-B333-DCF24CA6FFC4}" type="datetimeFigureOut">
              <a:rPr lang="de-DE" smtClean="0"/>
              <a:pPr/>
              <a:t>19.10.17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558DD-985D-4165-8FB0-050B6256582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C9B44-514A-4545-B333-DCF24CA6FFC4}" type="datetimeFigureOut">
              <a:rPr lang="de-DE" smtClean="0"/>
              <a:pPr/>
              <a:t>19.10.17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558DD-985D-4165-8FB0-050B6256582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C9B44-514A-4545-B333-DCF24CA6FFC4}" type="datetimeFigureOut">
              <a:rPr lang="de-DE" smtClean="0"/>
              <a:pPr/>
              <a:t>19.10.17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558DD-985D-4165-8FB0-050B6256582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C9B44-514A-4545-B333-DCF24CA6FFC4}" type="datetimeFigureOut">
              <a:rPr lang="de-DE" smtClean="0"/>
              <a:pPr/>
              <a:t>19.10.17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558DD-985D-4165-8FB0-050B6256582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C9B44-514A-4545-B333-DCF24CA6FFC4}" type="datetimeFigureOut">
              <a:rPr lang="de-DE" smtClean="0"/>
              <a:pPr/>
              <a:t>19.10.17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558DD-985D-4165-8FB0-050B6256582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C9B44-514A-4545-B333-DCF24CA6FFC4}" type="datetimeFigureOut">
              <a:rPr lang="de-DE" smtClean="0"/>
              <a:pPr/>
              <a:t>19.10.17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558DD-985D-4165-8FB0-050B6256582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C9B44-514A-4545-B333-DCF24CA6FFC4}" type="datetimeFigureOut">
              <a:rPr lang="de-DE" smtClean="0"/>
              <a:pPr/>
              <a:t>19.10.17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558DD-985D-4165-8FB0-050B62565826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iot-schema-collab/iotschema" TargetMode="External"/><Relationship Id="rId4" Type="http://schemas.openxmlformats.org/officeDocument/2006/relationships/hyperlink" Target="http://plugfest.thingweb.io:8081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iotschema.org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Web of Things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How-To Extend TD with iot.schema.org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Preparation for the next F2F Meeting</a:t>
            </a:r>
          </a:p>
          <a:p>
            <a:r>
              <a:rPr lang="en-US" sz="1600" dirty="0" smtClean="0"/>
              <a:t>2017-10-20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Motivation: TD Discovery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Problem Statement</a:t>
            </a:r>
          </a:p>
          <a:p>
            <a:pPr lvl="1"/>
            <a:r>
              <a:rPr lang="en-US" sz="2000" dirty="0" smtClean="0"/>
              <a:t>Discovery of Things suitable for a WoT application;</a:t>
            </a:r>
          </a:p>
          <a:p>
            <a:pPr lvl="1"/>
            <a:r>
              <a:rPr lang="en-US" sz="2000" dirty="0" err="1" smtClean="0"/>
              <a:t>Interop</a:t>
            </a:r>
            <a:r>
              <a:rPr lang="en-US" sz="2000" dirty="0" smtClean="0"/>
              <a:t> client can discover Things in order to dynamically adapt applications to changes, e.g., to replace malfunctioning sensor with an equivalent one;</a:t>
            </a:r>
          </a:p>
          <a:p>
            <a:r>
              <a:rPr lang="en-US" sz="2400" dirty="0" smtClean="0"/>
              <a:t>Focus </a:t>
            </a:r>
          </a:p>
          <a:p>
            <a:pPr lvl="1"/>
            <a:r>
              <a:rPr lang="en-US" sz="2000" dirty="0" smtClean="0"/>
              <a:t>Things are discovered based on semantic annotations attached to Interaction Patterns of a TD.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How-To</a:t>
            </a:r>
            <a:br>
              <a:rPr lang="en-US" dirty="0" smtClean="0"/>
            </a:br>
            <a:r>
              <a:rPr lang="en-US" sz="3100" dirty="0" err="1" smtClean="0"/>
              <a:t>iot.schema</a:t>
            </a:r>
            <a:r>
              <a:rPr lang="en-US" sz="3100" dirty="0" smtClean="0"/>
              <a:t> Capabilities</a:t>
            </a:r>
            <a:endParaRPr lang="en-US" sz="31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47500" lnSpcReduction="20000"/>
          </a:bodyPr>
          <a:lstStyle/>
          <a:p>
            <a:r>
              <a:rPr lang="en-US" b="1" dirty="0" smtClean="0"/>
              <a:t>Step 1:</a:t>
            </a:r>
            <a:r>
              <a:rPr lang="en-US" dirty="0" smtClean="0"/>
              <a:t> include iot.schema.org context in TD "@context: </a:t>
            </a:r>
          </a:p>
          <a:p>
            <a:pPr lvl="1"/>
            <a:r>
              <a:rPr lang="en-US" dirty="0" err="1" smtClean="0"/>
              <a:t>iot</a:t>
            </a:r>
            <a:r>
              <a:rPr lang="en-US" dirty="0" smtClean="0"/>
              <a:t>: </a:t>
            </a:r>
            <a:r>
              <a:rPr lang="en-US" dirty="0" smtClean="0">
                <a:hlinkClick r:id="rId2"/>
              </a:rPr>
              <a:t>http://iotschema.org/</a:t>
            </a:r>
            <a:r>
              <a:rPr lang="en-US" dirty="0" smtClean="0"/>
              <a:t> </a:t>
            </a:r>
          </a:p>
          <a:p>
            <a:pPr lvl="1">
              <a:buNone/>
            </a:pPr>
            <a:r>
              <a:rPr lang="en-US" dirty="0" smtClean="0"/>
              <a:t> </a:t>
            </a:r>
          </a:p>
          <a:p>
            <a:r>
              <a:rPr lang="en-US" b="1" dirty="0" smtClean="0"/>
              <a:t>Step 2:</a:t>
            </a:r>
            <a:r>
              <a:rPr lang="en-US" dirty="0" smtClean="0"/>
              <a:t> find a Capability that your thing implements, e.g., Thermostat:</a:t>
            </a:r>
          </a:p>
          <a:p>
            <a:pPr lvl="1"/>
            <a:r>
              <a:rPr lang="en-US" dirty="0" smtClean="0">
                <a:hlinkClick r:id="rId3"/>
              </a:rPr>
              <a:t>https://github.com/iot-schema-collab/iotschema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b="1" dirty="0" smtClean="0"/>
              <a:t>Step 3:</a:t>
            </a:r>
            <a:r>
              <a:rPr lang="en-US" dirty="0" smtClean="0"/>
              <a:t> if desired Capability does not exist, please send us email. We will do our best to provide it.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Step 4: </a:t>
            </a:r>
            <a:r>
              <a:rPr lang="en-US" sz="3300" dirty="0" smtClean="0"/>
              <a:t>create your TD with the set of affordances as specified in a Capability</a:t>
            </a:r>
          </a:p>
          <a:p>
            <a:pPr lvl="1"/>
            <a:r>
              <a:rPr lang="en-US" sz="2900" dirty="0" smtClean="0"/>
              <a:t>See an example (later in this presentation)</a:t>
            </a:r>
          </a:p>
          <a:p>
            <a:pPr lvl="1"/>
            <a:r>
              <a:rPr lang="en-US" sz="2900" dirty="0" smtClean="0"/>
              <a:t>Specification of each Interaction Pattern Type can be found in interaction-</a:t>
            </a:r>
            <a:r>
              <a:rPr lang="en-US" sz="2900" dirty="0" err="1" smtClean="0"/>
              <a:t>patterns.jsonld</a:t>
            </a:r>
            <a:endParaRPr lang="en-US" sz="2900" dirty="0" smtClean="0"/>
          </a:p>
          <a:p>
            <a:pPr lvl="1"/>
            <a:r>
              <a:rPr lang="en-US" sz="2900" dirty="0" smtClean="0"/>
              <a:t>Specification of data that each Interaction Pattern Type provides/accepts can be found in interaction-</a:t>
            </a:r>
            <a:r>
              <a:rPr lang="en-US" sz="2900" dirty="0" err="1" smtClean="0"/>
              <a:t>patterns.jsonld</a:t>
            </a:r>
            <a:endParaRPr lang="en-US" sz="2900" dirty="0" smtClean="0"/>
          </a:p>
          <a:p>
            <a:pPr lvl="1"/>
            <a:r>
              <a:rPr lang="en-US" sz="2900" dirty="0" smtClean="0"/>
              <a:t>For now, all affordances are optional (in case your thing does not support some of them)</a:t>
            </a:r>
          </a:p>
          <a:p>
            <a:pPr lvl="1"/>
            <a:endParaRPr lang="en-US" sz="2900" dirty="0" smtClean="0"/>
          </a:p>
          <a:p>
            <a:r>
              <a:rPr lang="en-US" b="1" dirty="0" smtClean="0"/>
              <a:t>Step 5: </a:t>
            </a:r>
            <a:r>
              <a:rPr lang="en-US" dirty="0" smtClean="0"/>
              <a:t>if existing Capabilities do not match, annotate your TD with Interaction Pattern Types</a:t>
            </a:r>
          </a:p>
          <a:p>
            <a:endParaRPr lang="en-US" b="1" dirty="0" smtClean="0"/>
          </a:p>
          <a:p>
            <a:r>
              <a:rPr lang="en-US" b="1" dirty="0" smtClean="0"/>
              <a:t>Step 6: </a:t>
            </a:r>
            <a:r>
              <a:rPr lang="en-US" dirty="0" smtClean="0"/>
              <a:t>upload your TD in TD Repository: </a:t>
            </a:r>
          </a:p>
          <a:p>
            <a:pPr lvl="1"/>
            <a:r>
              <a:rPr lang="en-US" dirty="0" smtClean="0">
                <a:hlinkClick r:id="rId4"/>
              </a:rPr>
              <a:t>http://plugfest.thingweb.io:8081/</a:t>
            </a:r>
            <a:r>
              <a:rPr lang="en-US" dirty="0" smtClean="0"/>
              <a:t> 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Help:</a:t>
            </a:r>
          </a:p>
          <a:p>
            <a:pPr lvl="1"/>
            <a:r>
              <a:rPr lang="en-US" dirty="0" smtClean="0"/>
              <a:t>If you need help, please let us know.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iot.schema.org Capabilities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294"/>
            <a:ext cx="8229600" cy="1143000"/>
          </a:xfrm>
        </p:spPr>
        <p:txBody>
          <a:bodyPr/>
          <a:lstStyle/>
          <a:p>
            <a:r>
              <a:rPr lang="en-US" dirty="0" smtClean="0"/>
              <a:t>Example </a:t>
            </a:r>
            <a:r>
              <a:rPr lang="en-US" dirty="0" err="1" smtClean="0"/>
              <a:t>iot.schema</a:t>
            </a:r>
            <a:r>
              <a:rPr lang="en-US" dirty="0" smtClean="0"/>
              <a:t> Definition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57200" y="919927"/>
            <a:ext cx="82296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" charset="0"/>
                <a:ea typeface="Courier" charset="0"/>
                <a:cs typeface="Courier" charset="0"/>
              </a:rPr>
              <a:t>"@id": 	"</a:t>
            </a:r>
            <a:r>
              <a:rPr lang="en-US" sz="1600" dirty="0" err="1" smtClean="0">
                <a:latin typeface="Courier" charset="0"/>
                <a:ea typeface="Courier" charset="0"/>
                <a:cs typeface="Courier" charset="0"/>
              </a:rPr>
              <a:t>iot:LightControl</a:t>
            </a:r>
            <a:r>
              <a:rPr lang="en-US" sz="1600" dirty="0" smtClean="0">
                <a:latin typeface="Courier" charset="0"/>
                <a:ea typeface="Courier" charset="0"/>
                <a:cs typeface="Courier" charset="0"/>
              </a:rPr>
              <a:t>",</a:t>
            </a:r>
          </a:p>
          <a:p>
            <a:r>
              <a:rPr lang="en-US" sz="1600" dirty="0" smtClean="0">
                <a:latin typeface="Courier" charset="0"/>
                <a:ea typeface="Courier" charset="0"/>
                <a:cs typeface="Courier" charset="0"/>
              </a:rPr>
              <a:t>	"@type": "</a:t>
            </a:r>
            <a:r>
              <a:rPr lang="en-US" sz="1600" dirty="0" err="1" smtClean="0">
                <a:latin typeface="Courier" charset="0"/>
                <a:ea typeface="Courier" charset="0"/>
                <a:cs typeface="Courier" charset="0"/>
              </a:rPr>
              <a:t>rdfs:Class</a:t>
            </a:r>
            <a:r>
              <a:rPr lang="en-US" sz="1600" dirty="0" smtClean="0">
                <a:latin typeface="Courier" charset="0"/>
                <a:ea typeface="Courier" charset="0"/>
                <a:cs typeface="Courier" charset="0"/>
              </a:rPr>
              <a:t>",</a:t>
            </a:r>
          </a:p>
          <a:p>
            <a:r>
              <a:rPr lang="en-US" sz="1600" dirty="0" smtClean="0">
                <a:latin typeface="Courier" charset="0"/>
                <a:ea typeface="Courier" charset="0"/>
                <a:cs typeface="Courier" charset="0"/>
              </a:rPr>
              <a:t>	"</a:t>
            </a:r>
            <a:r>
              <a:rPr lang="en-US" sz="1600" dirty="0" err="1" smtClean="0">
                <a:latin typeface="Courier" charset="0"/>
                <a:ea typeface="Courier" charset="0"/>
                <a:cs typeface="Courier" charset="0"/>
              </a:rPr>
              <a:t>rdfs:subClassOf</a:t>
            </a:r>
            <a:r>
              <a:rPr lang="en-US" sz="1600" dirty="0" smtClean="0">
                <a:latin typeface="Courier" charset="0"/>
                <a:ea typeface="Courier" charset="0"/>
                <a:cs typeface="Courier" charset="0"/>
              </a:rPr>
              <a:t>": { "@id": "Capability" },</a:t>
            </a:r>
          </a:p>
          <a:p>
            <a:r>
              <a:rPr lang="en-US" sz="1600" dirty="0" smtClean="0">
                <a:latin typeface="Courier" charset="0"/>
                <a:ea typeface="Courier" charset="0"/>
                <a:cs typeface="Courier" charset="0"/>
              </a:rPr>
              <a:t>	"</a:t>
            </a:r>
            <a:r>
              <a:rPr lang="en-US" sz="1600" dirty="0" err="1" smtClean="0">
                <a:latin typeface="Courier" charset="0"/>
                <a:ea typeface="Courier" charset="0"/>
                <a:cs typeface="Courier" charset="0"/>
              </a:rPr>
              <a:t>rdfs:comment</a:t>
            </a:r>
            <a:r>
              <a:rPr lang="en-US" sz="1600" dirty="0" smtClean="0">
                <a:latin typeface="Courier" charset="0"/>
                <a:ea typeface="Courier" charset="0"/>
                <a:cs typeface="Courier" charset="0"/>
              </a:rPr>
              <a:t>": "A capability for </a:t>
            </a:r>
            <a:r>
              <a:rPr lang="en-US" sz="1600" dirty="0" err="1" smtClean="0">
                <a:latin typeface="Courier" charset="0"/>
                <a:ea typeface="Courier" charset="0"/>
                <a:cs typeface="Courier" charset="0"/>
              </a:rPr>
              <a:t>controling</a:t>
            </a:r>
            <a:r>
              <a:rPr lang="en-US" sz="1600" dirty="0" smtClean="0">
                <a:latin typeface="Courier" charset="0"/>
                <a:ea typeface="Courier" charset="0"/>
                <a:cs typeface="Courier" charset="0"/>
              </a:rPr>
              <a:t> a light source, such as an RGB or 	other light.",</a:t>
            </a:r>
          </a:p>
          <a:p>
            <a:r>
              <a:rPr lang="en-US" sz="1600" dirty="0" smtClean="0">
                <a:latin typeface="Courier" charset="0"/>
                <a:ea typeface="Courier" charset="0"/>
                <a:cs typeface="Courier" charset="0"/>
              </a:rPr>
              <a:t>	"</a:t>
            </a:r>
            <a:r>
              <a:rPr lang="en-US" sz="1600" dirty="0" err="1" smtClean="0">
                <a:latin typeface="Courier" charset="0"/>
                <a:ea typeface="Courier" charset="0"/>
                <a:cs typeface="Courier" charset="0"/>
              </a:rPr>
              <a:t>rdfs:label</a:t>
            </a:r>
            <a:r>
              <a:rPr lang="en-US" sz="1600" dirty="0" smtClean="0">
                <a:latin typeface="Courier" charset="0"/>
                <a:ea typeface="Courier" charset="0"/>
                <a:cs typeface="Courier" charset="0"/>
              </a:rPr>
              <a:t>": "Light Control",	  </a:t>
            </a:r>
          </a:p>
          <a:p>
            <a:r>
              <a:rPr lang="en-US" sz="1600" dirty="0" smtClean="0">
                <a:latin typeface="Courier" charset="0"/>
                <a:ea typeface="Courier" charset="0"/>
                <a:cs typeface="Courier" charset="0"/>
              </a:rPr>
              <a:t>	"domain": [</a:t>
            </a:r>
          </a:p>
          <a:p>
            <a:r>
              <a:rPr lang="en-US" sz="1600" dirty="0" smtClean="0">
                <a:latin typeface="Courier" charset="0"/>
                <a:ea typeface="Courier" charset="0"/>
                <a:cs typeface="Courier" charset="0"/>
              </a:rPr>
              <a:t>		{"@id": "</a:t>
            </a:r>
            <a:r>
              <a:rPr lang="en-US" sz="1600" dirty="0" err="1" smtClean="0">
                <a:latin typeface="Courier" charset="0"/>
                <a:ea typeface="Courier" charset="0"/>
                <a:cs typeface="Courier" charset="0"/>
              </a:rPr>
              <a:t>iot:Home</a:t>
            </a:r>
            <a:r>
              <a:rPr lang="en-US" sz="1600" dirty="0" smtClean="0">
                <a:latin typeface="Courier" charset="0"/>
                <a:ea typeface="Courier" charset="0"/>
                <a:cs typeface="Courier" charset="0"/>
              </a:rPr>
              <a:t>"},</a:t>
            </a:r>
          </a:p>
          <a:p>
            <a:r>
              <a:rPr lang="en-US" sz="1600" dirty="0" smtClean="0">
                <a:latin typeface="Courier" charset="0"/>
                <a:ea typeface="Courier" charset="0"/>
                <a:cs typeface="Courier" charset="0"/>
              </a:rPr>
              <a:t>		{"@id": "</a:t>
            </a:r>
            <a:r>
              <a:rPr lang="en-US" sz="1600" dirty="0" err="1" smtClean="0">
                <a:latin typeface="Courier" charset="0"/>
                <a:ea typeface="Courier" charset="0"/>
                <a:cs typeface="Courier" charset="0"/>
              </a:rPr>
              <a:t>iot:Building</a:t>
            </a:r>
            <a:r>
              <a:rPr lang="en-US" sz="1600" dirty="0" smtClean="0">
                <a:latin typeface="Courier" charset="0"/>
                <a:ea typeface="Courier" charset="0"/>
                <a:cs typeface="Courier" charset="0"/>
              </a:rPr>
              <a:t>"}</a:t>
            </a:r>
          </a:p>
          <a:p>
            <a:r>
              <a:rPr lang="en-US" sz="1600" dirty="0" smtClean="0">
                <a:latin typeface="Courier" charset="0"/>
                <a:ea typeface="Courier" charset="0"/>
                <a:cs typeface="Courier" charset="0"/>
              </a:rPr>
              <a:t>		],</a:t>
            </a:r>
          </a:p>
          <a:p>
            <a:r>
              <a:rPr lang="en-US" sz="1600" dirty="0" smtClean="0">
                <a:latin typeface="Courier" charset="0"/>
                <a:ea typeface="Courier" charset="0"/>
                <a:cs typeface="Courier" charset="0"/>
              </a:rPr>
              <a:t>	"</a:t>
            </a:r>
            <a:r>
              <a:rPr lang="en-US" sz="1600" dirty="0" err="1" smtClean="0">
                <a:latin typeface="Courier" charset="0"/>
                <a:ea typeface="Courier" charset="0"/>
                <a:cs typeface="Courier" charset="0"/>
              </a:rPr>
              <a:t>providesInteractionPattern</a:t>
            </a:r>
            <a:r>
              <a:rPr lang="en-US" sz="1600" dirty="0" smtClean="0">
                <a:latin typeface="Courier" charset="0"/>
                <a:ea typeface="Courier" charset="0"/>
                <a:cs typeface="Courier" charset="0"/>
              </a:rPr>
              <a:t>": [</a:t>
            </a:r>
          </a:p>
          <a:p>
            <a:r>
              <a:rPr lang="en-US" sz="1600" dirty="0" smtClean="0">
                <a:latin typeface="Courier" charset="0"/>
                <a:ea typeface="Courier" charset="0"/>
                <a:cs typeface="Courier" charset="0"/>
              </a:rPr>
              <a:t>	{</a:t>
            </a:r>
          </a:p>
          <a:p>
            <a:r>
              <a:rPr lang="en-US" sz="1600" dirty="0" smtClean="0">
                <a:latin typeface="Courier" charset="0"/>
                <a:ea typeface="Courier" charset="0"/>
                <a:cs typeface="Courier" charset="0"/>
              </a:rPr>
              <a:t>		"@id": "</a:t>
            </a:r>
            <a:r>
              <a:rPr lang="en-US" sz="1600" dirty="0" err="1" smtClean="0">
                <a:latin typeface="Courier" charset="0"/>
                <a:ea typeface="Courier" charset="0"/>
                <a:cs typeface="Courier" charset="0"/>
              </a:rPr>
              <a:t>iot:BinarySwitch</a:t>
            </a:r>
            <a:r>
              <a:rPr lang="en-US" sz="1600" dirty="0" smtClean="0">
                <a:latin typeface="Courier" charset="0"/>
                <a:ea typeface="Courier" charset="0"/>
                <a:cs typeface="Courier" charset="0"/>
              </a:rPr>
              <a:t>",</a:t>
            </a:r>
          </a:p>
          <a:p>
            <a:r>
              <a:rPr lang="en-US" sz="1600" dirty="0" smtClean="0">
                <a:latin typeface="Courier" charset="0"/>
                <a:ea typeface="Courier" charset="0"/>
                <a:cs typeface="Courier" charset="0"/>
              </a:rPr>
              <a:t>		"@id": "</a:t>
            </a:r>
            <a:r>
              <a:rPr lang="en-US" sz="1600" dirty="0" err="1" smtClean="0">
                <a:latin typeface="Courier" charset="0"/>
                <a:ea typeface="Courier" charset="0"/>
                <a:cs typeface="Courier" charset="0"/>
              </a:rPr>
              <a:t>iot:CurrentColour</a:t>
            </a:r>
            <a:r>
              <a:rPr lang="en-US" sz="1600" dirty="0" smtClean="0">
                <a:latin typeface="Courier" charset="0"/>
                <a:ea typeface="Courier" charset="0"/>
                <a:cs typeface="Courier" charset="0"/>
              </a:rPr>
              <a:t>",</a:t>
            </a:r>
          </a:p>
          <a:p>
            <a:r>
              <a:rPr lang="en-US" sz="1600" dirty="0" smtClean="0">
                <a:latin typeface="Courier" charset="0"/>
                <a:ea typeface="Courier" charset="0"/>
                <a:cs typeface="Courier" charset="0"/>
              </a:rPr>
              <a:t>		"@id": "</a:t>
            </a:r>
            <a:r>
              <a:rPr lang="en-US" sz="1600" dirty="0" err="1" smtClean="0">
                <a:latin typeface="Courier" charset="0"/>
                <a:ea typeface="Courier" charset="0"/>
                <a:cs typeface="Courier" charset="0"/>
              </a:rPr>
              <a:t>iot:SetColour</a:t>
            </a:r>
            <a:r>
              <a:rPr lang="en-US" sz="1600" dirty="0" smtClean="0">
                <a:latin typeface="Courier" charset="0"/>
                <a:ea typeface="Courier" charset="0"/>
                <a:cs typeface="Courier" charset="0"/>
              </a:rPr>
              <a:t>",</a:t>
            </a:r>
          </a:p>
          <a:p>
            <a:r>
              <a:rPr lang="en-US" sz="1600" dirty="0" smtClean="0">
                <a:latin typeface="Courier" charset="0"/>
                <a:ea typeface="Courier" charset="0"/>
                <a:cs typeface="Courier" charset="0"/>
              </a:rPr>
              <a:t>		"@id": "</a:t>
            </a:r>
            <a:r>
              <a:rPr lang="en-US" sz="1600" dirty="0" err="1" smtClean="0">
                <a:latin typeface="Courier" charset="0"/>
                <a:ea typeface="Courier" charset="0"/>
                <a:cs typeface="Courier" charset="0"/>
              </a:rPr>
              <a:t>iot:CurrentDimmer</a:t>
            </a:r>
            <a:r>
              <a:rPr lang="en-US" sz="1600" dirty="0" smtClean="0">
                <a:latin typeface="Courier" charset="0"/>
                <a:ea typeface="Courier" charset="0"/>
                <a:cs typeface="Courier" charset="0"/>
              </a:rPr>
              <a:t>",</a:t>
            </a:r>
          </a:p>
          <a:p>
            <a:r>
              <a:rPr lang="en-US" sz="1600" dirty="0" smtClean="0">
                <a:latin typeface="Courier" charset="0"/>
                <a:ea typeface="Courier" charset="0"/>
                <a:cs typeface="Courier" charset="0"/>
              </a:rPr>
              <a:t>		"@id": "</a:t>
            </a:r>
            <a:r>
              <a:rPr lang="en-US" sz="1600" dirty="0" err="1" smtClean="0">
                <a:latin typeface="Courier" charset="0"/>
                <a:ea typeface="Courier" charset="0"/>
                <a:cs typeface="Courier" charset="0"/>
              </a:rPr>
              <a:t>iot:SetDimmer</a:t>
            </a:r>
            <a:r>
              <a:rPr lang="en-US" sz="1600" dirty="0" smtClean="0">
                <a:latin typeface="Courier" charset="0"/>
                <a:ea typeface="Courier" charset="0"/>
                <a:cs typeface="Courier" charset="0"/>
              </a:rPr>
              <a:t>",</a:t>
            </a:r>
          </a:p>
          <a:p>
            <a:r>
              <a:rPr lang="en-US" sz="1600" dirty="0" smtClean="0">
                <a:latin typeface="Courier" charset="0"/>
                <a:ea typeface="Courier" charset="0"/>
                <a:cs typeface="Courier" charset="0"/>
              </a:rPr>
              <a:t>		"@id": "</a:t>
            </a:r>
            <a:r>
              <a:rPr lang="en-US" sz="1600" dirty="0" err="1" smtClean="0">
                <a:latin typeface="Courier" charset="0"/>
                <a:ea typeface="Courier" charset="0"/>
                <a:cs typeface="Courier" charset="0"/>
              </a:rPr>
              <a:t>iot:RampTime</a:t>
            </a:r>
            <a:r>
              <a:rPr lang="en-US" sz="1600" dirty="0" smtClean="0">
                <a:latin typeface="Courier" charset="0"/>
                <a:ea typeface="Courier" charset="0"/>
                <a:cs typeface="Courier" charset="0"/>
              </a:rPr>
              <a:t>"</a:t>
            </a:r>
          </a:p>
          <a:p>
            <a:r>
              <a:rPr lang="en-US" sz="1600" dirty="0" smtClean="0">
                <a:latin typeface="Courier" charset="0"/>
                <a:ea typeface="Courier" charset="0"/>
                <a:cs typeface="Courier" charset="0"/>
              </a:rPr>
              <a:t>	}]</a:t>
            </a:r>
            <a:endParaRPr lang="de-DE" sz="1600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1619672" y="3573016"/>
            <a:ext cx="4752528" cy="204544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84168" y="4077072"/>
            <a:ext cx="2082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is mandatory?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43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488"/>
            <a:ext cx="8229600" cy="1143000"/>
          </a:xfrm>
        </p:spPr>
        <p:txBody>
          <a:bodyPr/>
          <a:lstStyle/>
          <a:p>
            <a:r>
              <a:rPr lang="en-US" smtClean="0"/>
              <a:t>Example Definition (cont'd)</a:t>
            </a:r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57200" y="1095741"/>
            <a:ext cx="82296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 {</a:t>
            </a:r>
          </a:p>
          <a:p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   "@</a:t>
            </a:r>
            <a:r>
              <a:rPr lang="de-DE" sz="1600" dirty="0" err="1" smtClean="0">
                <a:latin typeface="Courier" charset="0"/>
                <a:ea typeface="Courier" charset="0"/>
                <a:cs typeface="Courier" charset="0"/>
              </a:rPr>
              <a:t>id</a:t>
            </a:r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": "</a:t>
            </a:r>
            <a:r>
              <a:rPr lang="de-DE" sz="1600" dirty="0" err="1" smtClean="0">
                <a:latin typeface="Courier" charset="0"/>
                <a:ea typeface="Courier" charset="0"/>
                <a:cs typeface="Courier" charset="0"/>
              </a:rPr>
              <a:t>iot:SetDimmer</a:t>
            </a:r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",</a:t>
            </a:r>
          </a:p>
          <a:p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   "@type": "</a:t>
            </a:r>
            <a:r>
              <a:rPr lang="de-DE" sz="1600" dirty="0" err="1" smtClean="0">
                <a:latin typeface="Courier" charset="0"/>
                <a:ea typeface="Courier" charset="0"/>
                <a:cs typeface="Courier" charset="0"/>
              </a:rPr>
              <a:t>rdfs:Class</a:t>
            </a:r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",</a:t>
            </a:r>
          </a:p>
          <a:p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   "</a:t>
            </a:r>
            <a:r>
              <a:rPr lang="de-DE" sz="1600" dirty="0" err="1" smtClean="0">
                <a:latin typeface="Courier" charset="0"/>
                <a:ea typeface="Courier" charset="0"/>
                <a:cs typeface="Courier" charset="0"/>
              </a:rPr>
              <a:t>iot:acceptsInputData</a:t>
            </a:r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": {</a:t>
            </a:r>
          </a:p>
          <a:p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      "@</a:t>
            </a:r>
            <a:r>
              <a:rPr lang="de-DE" sz="1600" dirty="0" err="1" smtClean="0">
                <a:latin typeface="Courier" charset="0"/>
                <a:ea typeface="Courier" charset="0"/>
                <a:cs typeface="Courier" charset="0"/>
              </a:rPr>
              <a:t>id</a:t>
            </a:r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": "</a:t>
            </a:r>
            <a:r>
              <a:rPr lang="de-DE" sz="1600" dirty="0" err="1" smtClean="0">
                <a:latin typeface="Courier" charset="0"/>
                <a:ea typeface="Courier" charset="0"/>
                <a:cs typeface="Courier" charset="0"/>
              </a:rPr>
              <a:t>iot:DimmerData</a:t>
            </a:r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"</a:t>
            </a:r>
          </a:p>
          <a:p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    },		</a:t>
            </a:r>
          </a:p>
          <a:p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   "</a:t>
            </a:r>
            <a:r>
              <a:rPr lang="de-DE" sz="1600" dirty="0" err="1" smtClean="0">
                <a:latin typeface="Courier" charset="0"/>
                <a:ea typeface="Courier" charset="0"/>
                <a:cs typeface="Courier" charset="0"/>
              </a:rPr>
              <a:t>rdfs:comment</a:t>
            </a:r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": "Set </a:t>
            </a:r>
            <a:r>
              <a:rPr lang="de-DE" sz="1600" dirty="0" err="1" smtClean="0">
                <a:latin typeface="Courier" charset="0"/>
                <a:ea typeface="Courier" charset="0"/>
                <a:cs typeface="Courier" charset="0"/>
              </a:rPr>
              <a:t>quantized</a:t>
            </a:r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600" dirty="0" err="1" smtClean="0">
                <a:latin typeface="Courier" charset="0"/>
                <a:ea typeface="Courier" charset="0"/>
                <a:cs typeface="Courier" charset="0"/>
              </a:rPr>
              <a:t>representation</a:t>
            </a:r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600" dirty="0" err="1" smtClean="0">
                <a:latin typeface="Courier" charset="0"/>
                <a:ea typeface="Courier" charset="0"/>
                <a:cs typeface="Courier" charset="0"/>
              </a:rPr>
              <a:t>for</a:t>
            </a:r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600" dirty="0" err="1" smtClean="0">
                <a:latin typeface="Courier" charset="0"/>
                <a:ea typeface="Courier" charset="0"/>
                <a:cs typeface="Courier" charset="0"/>
              </a:rPr>
              <a:t>brightness</a:t>
            </a:r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 (e.g., in </a:t>
            </a:r>
            <a:r>
              <a:rPr lang="de-DE" sz="1600" dirty="0" err="1" smtClean="0">
                <a:latin typeface="Courier" charset="0"/>
                <a:ea typeface="Courier" charset="0"/>
                <a:cs typeface="Courier" charset="0"/>
              </a:rPr>
              <a:t>the</a:t>
            </a:r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600" dirty="0" err="1" smtClean="0">
                <a:latin typeface="Courier" charset="0"/>
                <a:ea typeface="Courier" charset="0"/>
                <a:cs typeface="Courier" charset="0"/>
              </a:rPr>
              <a:t>range</a:t>
            </a:r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 0-100)",</a:t>
            </a:r>
          </a:p>
          <a:p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   "</a:t>
            </a:r>
            <a:r>
              <a:rPr lang="de-DE" sz="1600" dirty="0" err="1" smtClean="0">
                <a:latin typeface="Courier" charset="0"/>
                <a:ea typeface="Courier" charset="0"/>
                <a:cs typeface="Courier" charset="0"/>
              </a:rPr>
              <a:t>rdfs:label</a:t>
            </a:r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": "Set Dimmer",</a:t>
            </a:r>
          </a:p>
          <a:p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   "</a:t>
            </a:r>
            <a:r>
              <a:rPr lang="de-DE" sz="1600" dirty="0" err="1" smtClean="0">
                <a:latin typeface="Courier" charset="0"/>
                <a:ea typeface="Courier" charset="0"/>
                <a:cs typeface="Courier" charset="0"/>
              </a:rPr>
              <a:t>rdfs:subClassOf</a:t>
            </a:r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": {</a:t>
            </a:r>
          </a:p>
          <a:p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      "@</a:t>
            </a:r>
            <a:r>
              <a:rPr lang="de-DE" sz="1600" dirty="0" err="1" smtClean="0">
                <a:latin typeface="Courier" charset="0"/>
                <a:ea typeface="Courier" charset="0"/>
                <a:cs typeface="Courier" charset="0"/>
              </a:rPr>
              <a:t>id</a:t>
            </a:r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": "</a:t>
            </a:r>
            <a:r>
              <a:rPr lang="de-DE" sz="1600" dirty="0" err="1" smtClean="0">
                <a:latin typeface="Courier" charset="0"/>
                <a:ea typeface="Courier" charset="0"/>
                <a:cs typeface="Courier" charset="0"/>
              </a:rPr>
              <a:t>iot:Action</a:t>
            </a:r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"</a:t>
            </a:r>
            <a:endParaRPr lang="de-DE" sz="1600" dirty="0" smtClean="0">
              <a:latin typeface="Courier" charset="0"/>
              <a:ea typeface="Courier" charset="0"/>
              <a:cs typeface="Courier" charset="0"/>
            </a:endParaRPr>
          </a:p>
          <a:p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     }</a:t>
            </a:r>
          </a:p>
          <a:p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}</a:t>
            </a:r>
          </a:p>
          <a:p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{</a:t>
            </a:r>
          </a:p>
          <a:p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   "@</a:t>
            </a:r>
            <a:r>
              <a:rPr lang="de-DE" sz="1600" dirty="0" err="1" smtClean="0">
                <a:latin typeface="Courier" charset="0"/>
                <a:ea typeface="Courier" charset="0"/>
                <a:cs typeface="Courier" charset="0"/>
              </a:rPr>
              <a:t>id</a:t>
            </a:r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": "</a:t>
            </a:r>
            <a:r>
              <a:rPr lang="de-DE" sz="1600" dirty="0" err="1" smtClean="0">
                <a:latin typeface="Courier" charset="0"/>
                <a:ea typeface="Courier" charset="0"/>
                <a:cs typeface="Courier" charset="0"/>
              </a:rPr>
              <a:t>iot:DimmerData</a:t>
            </a:r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",</a:t>
            </a:r>
          </a:p>
          <a:p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   "@type": "</a:t>
            </a:r>
            <a:r>
              <a:rPr lang="de-DE" sz="1600" dirty="0" err="1" smtClean="0">
                <a:latin typeface="Courier" charset="0"/>
                <a:ea typeface="Courier" charset="0"/>
                <a:cs typeface="Courier" charset="0"/>
              </a:rPr>
              <a:t>rdfs:Class</a:t>
            </a:r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",</a:t>
            </a:r>
          </a:p>
          <a:p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   "</a:t>
            </a:r>
            <a:r>
              <a:rPr lang="de-DE" sz="1600" dirty="0" err="1" smtClean="0">
                <a:latin typeface="Courier" charset="0"/>
                <a:ea typeface="Courier" charset="0"/>
                <a:cs typeface="Courier" charset="0"/>
              </a:rPr>
              <a:t>rdfs:comment</a:t>
            </a:r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": "Dimmer </a:t>
            </a:r>
            <a:r>
              <a:rPr lang="de-DE" sz="1600" dirty="0" err="1" smtClean="0">
                <a:latin typeface="Courier" charset="0"/>
                <a:ea typeface="Courier" charset="0"/>
                <a:cs typeface="Courier" charset="0"/>
              </a:rPr>
              <a:t>data</a:t>
            </a:r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",</a:t>
            </a:r>
          </a:p>
          <a:p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   "</a:t>
            </a:r>
            <a:r>
              <a:rPr lang="de-DE" sz="1600" dirty="0" err="1" smtClean="0">
                <a:latin typeface="Courier" charset="0"/>
                <a:ea typeface="Courier" charset="0"/>
                <a:cs typeface="Courier" charset="0"/>
              </a:rPr>
              <a:t>rdfs:label</a:t>
            </a:r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": "Dimmer Data",</a:t>
            </a:r>
          </a:p>
          <a:p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   "</a:t>
            </a:r>
            <a:r>
              <a:rPr lang="de-DE" sz="1600" dirty="0" err="1" smtClean="0">
                <a:latin typeface="Courier" charset="0"/>
                <a:ea typeface="Courier" charset="0"/>
                <a:cs typeface="Courier" charset="0"/>
              </a:rPr>
              <a:t>rdfs:subClassOf</a:t>
            </a:r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": { "@</a:t>
            </a:r>
            <a:r>
              <a:rPr lang="de-DE" sz="1600" dirty="0" err="1" smtClean="0">
                <a:latin typeface="Courier" charset="0"/>
                <a:ea typeface="Courier" charset="0"/>
                <a:cs typeface="Courier" charset="0"/>
              </a:rPr>
              <a:t>id</a:t>
            </a:r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": "</a:t>
            </a:r>
            <a:r>
              <a:rPr lang="de-DE" sz="1600" dirty="0" err="1" smtClean="0">
                <a:latin typeface="Courier" charset="0"/>
                <a:ea typeface="Courier" charset="0"/>
                <a:cs typeface="Courier" charset="0"/>
              </a:rPr>
              <a:t>schema:PropertyValue</a:t>
            </a:r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" },</a:t>
            </a:r>
          </a:p>
          <a:p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   "</a:t>
            </a:r>
            <a:r>
              <a:rPr lang="de-DE" sz="1600" dirty="0" err="1" smtClean="0">
                <a:latin typeface="Courier" charset="0"/>
                <a:ea typeface="Courier" charset="0"/>
                <a:cs typeface="Courier" charset="0"/>
              </a:rPr>
              <a:t>schema:propertyType</a:t>
            </a:r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": { "@</a:t>
            </a:r>
            <a:r>
              <a:rPr lang="de-DE" sz="1600" dirty="0" err="1" smtClean="0">
                <a:latin typeface="Courier" charset="0"/>
                <a:ea typeface="Courier" charset="0"/>
                <a:cs typeface="Courier" charset="0"/>
              </a:rPr>
              <a:t>id</a:t>
            </a:r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": "</a:t>
            </a:r>
            <a:r>
              <a:rPr lang="de-DE" sz="1600" dirty="0" err="1" smtClean="0">
                <a:latin typeface="Courier" charset="0"/>
                <a:ea typeface="Courier" charset="0"/>
                <a:cs typeface="Courier" charset="0"/>
              </a:rPr>
              <a:t>schema:Integer</a:t>
            </a:r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" },</a:t>
            </a:r>
          </a:p>
          <a:p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   "</a:t>
            </a:r>
            <a:r>
              <a:rPr lang="de-DE" sz="1600" dirty="0" err="1" smtClean="0">
                <a:latin typeface="Courier" charset="0"/>
                <a:ea typeface="Courier" charset="0"/>
                <a:cs typeface="Courier" charset="0"/>
              </a:rPr>
              <a:t>schema:minValue</a:t>
            </a:r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": "</a:t>
            </a:r>
            <a:r>
              <a:rPr lang="de-DE" sz="1600" dirty="0" err="1" smtClean="0">
                <a:latin typeface="Courier" charset="0"/>
                <a:ea typeface="Courier" charset="0"/>
                <a:cs typeface="Courier" charset="0"/>
              </a:rPr>
              <a:t>schema:Integer</a:t>
            </a:r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",</a:t>
            </a:r>
          </a:p>
          <a:p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   "</a:t>
            </a:r>
            <a:r>
              <a:rPr lang="de-DE" sz="1600" dirty="0" err="1" smtClean="0">
                <a:latin typeface="Courier" charset="0"/>
                <a:ea typeface="Courier" charset="0"/>
                <a:cs typeface="Courier" charset="0"/>
              </a:rPr>
              <a:t>schema:maxValue</a:t>
            </a:r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": "</a:t>
            </a:r>
            <a:r>
              <a:rPr lang="de-DE" sz="1600" dirty="0" err="1" smtClean="0">
                <a:latin typeface="Courier" charset="0"/>
                <a:ea typeface="Courier" charset="0"/>
                <a:cs typeface="Courier" charset="0"/>
              </a:rPr>
              <a:t>schema:Integer</a:t>
            </a:r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"		</a:t>
            </a:r>
          </a:p>
          <a:p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 }</a:t>
            </a:r>
          </a:p>
        </p:txBody>
      </p:sp>
      <p:sp>
        <p:nvSpPr>
          <p:cNvPr id="4" name="Rechteckige Legende 3"/>
          <p:cNvSpPr/>
          <p:nvPr/>
        </p:nvSpPr>
        <p:spPr>
          <a:xfrm>
            <a:off x="6228184" y="1484784"/>
            <a:ext cx="1512168" cy="576064"/>
          </a:xfrm>
          <a:prstGeom prst="wedgeRectCallout">
            <a:avLst>
              <a:gd name="adj1" fmla="val -47876"/>
              <a:gd name="adj2" fmla="val 7837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Interaction Pattern Type</a:t>
            </a:r>
            <a:endParaRPr lang="de-DE" dirty="0"/>
          </a:p>
        </p:txBody>
      </p:sp>
      <p:sp>
        <p:nvSpPr>
          <p:cNvPr id="5" name="Rechteckige Legende 4"/>
          <p:cNvSpPr/>
          <p:nvPr/>
        </p:nvSpPr>
        <p:spPr>
          <a:xfrm>
            <a:off x="6228184" y="4365104"/>
            <a:ext cx="1512000" cy="576064"/>
          </a:xfrm>
          <a:prstGeom prst="wedgeRectCallout">
            <a:avLst>
              <a:gd name="adj1" fmla="val -47876"/>
              <a:gd name="adj2" fmla="val 7837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Data Type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4087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1183"/>
            <a:ext cx="8229600" cy="1143000"/>
          </a:xfrm>
        </p:spPr>
        <p:txBody>
          <a:bodyPr/>
          <a:lstStyle/>
          <a:p>
            <a:r>
              <a:rPr lang="en-US" dirty="0" smtClean="0"/>
              <a:t>Example Instance </a:t>
            </a:r>
            <a:r>
              <a:rPr lang="mr-IN" dirty="0" smtClean="0"/>
              <a:t>–</a:t>
            </a:r>
            <a:r>
              <a:rPr lang="en-US" dirty="0" smtClean="0"/>
              <a:t> TD Interaction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51693" y="1035838"/>
            <a:ext cx="8792308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urier"/>
                <a:cs typeface="Courier"/>
              </a:rPr>
              <a:t>{</a:t>
            </a:r>
          </a:p>
          <a:p>
            <a:r>
              <a:rPr lang="en-US" sz="1600" dirty="0" smtClean="0">
                <a:latin typeface="Courier"/>
                <a:cs typeface="Courier"/>
              </a:rPr>
              <a:t>  "@context": [</a:t>
            </a: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"http://w3c.github.io/wot/w3c-wot-td-context.jsonld",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"http://w3c.github.io/wot/w3c-wot-common-context.jsonld",</a:t>
            </a: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</a:t>
            </a:r>
            <a:r>
              <a:rPr lang="en-US" sz="1600" dirty="0" smtClean="0">
                <a:latin typeface="Courier"/>
                <a:cs typeface="Courier"/>
              </a:rPr>
              <a:t>{"</a:t>
            </a:r>
            <a:r>
              <a:rPr lang="en-US" sz="1600" dirty="0" err="1" smtClean="0">
                <a:latin typeface="Courier"/>
                <a:cs typeface="Courier"/>
              </a:rPr>
              <a:t>iot</a:t>
            </a:r>
            <a:r>
              <a:rPr lang="en-US" sz="1600" dirty="0" smtClean="0">
                <a:latin typeface="Courier"/>
                <a:cs typeface="Courier"/>
              </a:rPr>
              <a:t>": "http://iotschema.org/"}],</a:t>
            </a:r>
          </a:p>
          <a:p>
            <a:r>
              <a:rPr lang="en-US" sz="1600" dirty="0" smtClean="0">
                <a:latin typeface="Courier"/>
                <a:cs typeface="Courier"/>
              </a:rPr>
              <a:t>  "@type": [ "Thing", "</a:t>
            </a:r>
            <a:r>
              <a:rPr lang="en-US" sz="1600" dirty="0" err="1" smtClean="0">
                <a:latin typeface="Courier"/>
                <a:cs typeface="Courier"/>
              </a:rPr>
              <a:t>BuildingSpace</a:t>
            </a:r>
            <a:r>
              <a:rPr lang="en-US" sz="1600" dirty="0" smtClean="0">
                <a:latin typeface="Courier"/>
                <a:cs typeface="Courier"/>
              </a:rPr>
              <a:t>"</a:t>
            </a:r>
            <a:r>
              <a:rPr lang="en-US" sz="1600" dirty="0" smtClean="0">
                <a:latin typeface="Courier"/>
                <a:cs typeface="Courier"/>
              </a:rPr>
              <a:t>, </a:t>
            </a:r>
            <a:r>
              <a:rPr lang="en-US" sz="1600" dirty="0">
                <a:solidFill>
                  <a:srgbClr val="FF0000"/>
                </a:solidFill>
                <a:latin typeface="Courier"/>
                <a:cs typeface="Courier"/>
              </a:rPr>
              <a:t>"</a:t>
            </a:r>
            <a:r>
              <a:rPr lang="en-US" sz="1600" dirty="0" err="1" smtClean="0">
                <a:solidFill>
                  <a:srgbClr val="FF0000"/>
                </a:solidFill>
                <a:latin typeface="Courier"/>
                <a:cs typeface="Courier"/>
              </a:rPr>
              <a:t>iot:LightControl</a:t>
            </a: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"</a:t>
            </a:r>
            <a:r>
              <a:rPr lang="en-US" sz="1600" dirty="0" smtClean="0">
                <a:latin typeface="Courier"/>
                <a:cs typeface="Courier"/>
              </a:rPr>
              <a:t> ],</a:t>
            </a:r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  "name": "Lamp",</a:t>
            </a: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smtClean="0">
                <a:latin typeface="Courier"/>
                <a:cs typeface="Courier"/>
              </a:rPr>
              <a:t>"</a:t>
            </a:r>
            <a:r>
              <a:rPr lang="en-US" sz="1600" dirty="0" err="1" smtClean="0">
                <a:latin typeface="Courier"/>
                <a:cs typeface="Courier"/>
              </a:rPr>
              <a:t>iot:capability</a:t>
            </a:r>
            <a:r>
              <a:rPr lang="en-US" sz="1600" dirty="0" smtClean="0">
                <a:latin typeface="Courier"/>
                <a:cs typeface="Courier"/>
              </a:rPr>
              <a:t>" : "</a:t>
            </a:r>
            <a:r>
              <a:rPr lang="en-US" sz="1600" dirty="0" err="1" smtClean="0">
                <a:latin typeface="Courier"/>
                <a:cs typeface="Courier"/>
              </a:rPr>
              <a:t>iot:LightControl</a:t>
            </a:r>
            <a:r>
              <a:rPr lang="en-US" sz="1600" dirty="0" smtClean="0">
                <a:latin typeface="Courier"/>
                <a:cs typeface="Courier"/>
              </a:rPr>
              <a:t>",       </a:t>
            </a:r>
          </a:p>
          <a:p>
            <a:r>
              <a:rPr lang="en-US" sz="1600" dirty="0" smtClean="0">
                <a:latin typeface="Courier"/>
                <a:cs typeface="Courier"/>
              </a:rPr>
              <a:t>  "interaction": [{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"name": </a:t>
            </a:r>
            <a:r>
              <a:rPr lang="en-US" sz="1600" dirty="0" smtClean="0">
                <a:latin typeface="Courier"/>
                <a:cs typeface="Courier"/>
              </a:rPr>
              <a:t>"Current </a:t>
            </a:r>
            <a:r>
              <a:rPr lang="en-US" sz="1600" dirty="0" smtClean="0">
                <a:latin typeface="Courier"/>
                <a:cs typeface="Courier"/>
              </a:rPr>
              <a:t>brightness",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"@type": </a:t>
            </a:r>
            <a:r>
              <a:rPr lang="en-US" sz="1600" dirty="0" smtClean="0">
                <a:latin typeface="Courier"/>
                <a:cs typeface="Courier"/>
              </a:rPr>
              <a:t>["Property</a:t>
            </a:r>
            <a:r>
              <a:rPr lang="en-US" sz="1600" dirty="0" smtClean="0">
                <a:latin typeface="Courier"/>
                <a:cs typeface="Courier"/>
              </a:rPr>
              <a:t>", "</a:t>
            </a:r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600" dirty="0" err="1" smtClean="0">
                <a:latin typeface="Courier" charset="0"/>
                <a:ea typeface="Courier" charset="0"/>
                <a:cs typeface="Courier" charset="0"/>
              </a:rPr>
              <a:t>iot:CurrentDimmer</a:t>
            </a:r>
            <a:r>
              <a:rPr lang="en-US" sz="1600" dirty="0" smtClean="0">
                <a:latin typeface="Courier"/>
                <a:cs typeface="Courier"/>
              </a:rPr>
              <a:t>"],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</a:t>
            </a:r>
            <a:r>
              <a:rPr lang="en-US" sz="1600" dirty="0" smtClean="0">
                <a:latin typeface="Courier"/>
                <a:cs typeface="Courier"/>
              </a:rPr>
              <a:t>"</a:t>
            </a:r>
            <a:r>
              <a:rPr lang="en-US" sz="1600" dirty="0" err="1" smtClean="0">
                <a:latin typeface="Courier"/>
                <a:cs typeface="Courier"/>
              </a:rPr>
              <a:t>outputdata</a:t>
            </a:r>
            <a:r>
              <a:rPr lang="en-US" sz="1600" dirty="0" smtClean="0">
                <a:latin typeface="Courier"/>
                <a:cs typeface="Courier"/>
              </a:rPr>
              <a:t>":  {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  "@type": ["</a:t>
            </a:r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600" dirty="0" err="1" smtClean="0">
                <a:latin typeface="Courier" charset="0"/>
                <a:ea typeface="Courier" charset="0"/>
                <a:cs typeface="Courier" charset="0"/>
              </a:rPr>
              <a:t>iot:DimmerData</a:t>
            </a:r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"],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  "type": "number"},</a:t>
            </a:r>
          </a:p>
          <a:p>
            <a:r>
              <a:rPr lang="en-US" sz="1600" dirty="0" smtClean="0">
                <a:latin typeface="Courier"/>
                <a:cs typeface="Courier"/>
              </a:rPr>
              <a:t>   "link": [{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"</a:t>
            </a:r>
            <a:r>
              <a:rPr lang="en-US" sz="1600" dirty="0" err="1" smtClean="0">
                <a:latin typeface="Courier"/>
                <a:cs typeface="Courier"/>
              </a:rPr>
              <a:t>href</a:t>
            </a:r>
            <a:r>
              <a:rPr lang="en-US" sz="1600" dirty="0" smtClean="0">
                <a:latin typeface="Courier"/>
                <a:cs typeface="Courier"/>
              </a:rPr>
              <a:t>": "/example/light/</a:t>
            </a:r>
            <a:r>
              <a:rPr lang="en-US" sz="1600" dirty="0" err="1" smtClean="0">
                <a:latin typeface="Courier"/>
                <a:cs typeface="Courier"/>
              </a:rPr>
              <a:t>currentdimmer</a:t>
            </a:r>
            <a:r>
              <a:rPr lang="en-US" sz="1600" dirty="0" smtClean="0">
                <a:latin typeface="Courier"/>
                <a:cs typeface="Courier"/>
              </a:rPr>
              <a:t>",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"</a:t>
            </a:r>
            <a:r>
              <a:rPr lang="en-US" sz="1600" dirty="0" err="1" smtClean="0">
                <a:latin typeface="Courier"/>
                <a:cs typeface="Courier"/>
              </a:rPr>
              <a:t>mediatype</a:t>
            </a:r>
            <a:r>
              <a:rPr lang="en-US" sz="1600" dirty="0" smtClean="0">
                <a:latin typeface="Courier"/>
                <a:cs typeface="Courier"/>
              </a:rPr>
              <a:t>": "application/</a:t>
            </a:r>
            <a:r>
              <a:rPr lang="en-US" sz="1600" dirty="0" err="1" smtClean="0">
                <a:latin typeface="Courier"/>
                <a:cs typeface="Courier"/>
              </a:rPr>
              <a:t>json</a:t>
            </a:r>
            <a:r>
              <a:rPr lang="en-US" sz="1600" dirty="0" smtClean="0">
                <a:latin typeface="Courier"/>
                <a:cs typeface="Courier"/>
              </a:rPr>
              <a:t>"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}]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},   </a:t>
            </a:r>
            <a:endParaRPr lang="en-US" sz="1600" dirty="0">
              <a:latin typeface="Courier"/>
              <a:cs typeface="Courier"/>
            </a:endParaRPr>
          </a:p>
        </p:txBody>
      </p:sp>
      <p:sp>
        <p:nvSpPr>
          <p:cNvPr id="3" name="Oval 2"/>
          <p:cNvSpPr/>
          <p:nvPr/>
        </p:nvSpPr>
        <p:spPr>
          <a:xfrm>
            <a:off x="5076056" y="2060848"/>
            <a:ext cx="2448272" cy="736978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11560" y="2636912"/>
            <a:ext cx="4824536" cy="576064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81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775" y="103816"/>
            <a:ext cx="8721968" cy="1258912"/>
          </a:xfrm>
        </p:spPr>
        <p:txBody>
          <a:bodyPr>
            <a:normAutofit/>
          </a:bodyPr>
          <a:lstStyle/>
          <a:p>
            <a:r>
              <a:rPr lang="en-US" dirty="0" smtClean="0"/>
              <a:t>Example Instance </a:t>
            </a:r>
            <a:r>
              <a:rPr lang="mr-IN" dirty="0" smtClean="0"/>
              <a:t>–</a:t>
            </a:r>
            <a:r>
              <a:rPr lang="en-US" dirty="0" smtClean="0"/>
              <a:t> TD Interaction (2)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51692" y="1272293"/>
            <a:ext cx="899327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urier"/>
                <a:cs typeface="Courier"/>
              </a:rPr>
              <a:t>  {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"name": "Set brightness level",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"@type": </a:t>
            </a:r>
            <a:r>
              <a:rPr lang="en-US" sz="1600" dirty="0" smtClean="0">
                <a:latin typeface="Courier"/>
                <a:cs typeface="Courier"/>
              </a:rPr>
              <a:t>[“Action", </a:t>
            </a:r>
            <a:r>
              <a:rPr lang="en-US" sz="1600" dirty="0" smtClean="0">
                <a:latin typeface="Courier"/>
                <a:cs typeface="Courier"/>
              </a:rPr>
              <a:t>"</a:t>
            </a:r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600" dirty="0" err="1" smtClean="0">
                <a:latin typeface="Courier" charset="0"/>
                <a:ea typeface="Courier" charset="0"/>
                <a:cs typeface="Courier" charset="0"/>
              </a:rPr>
              <a:t>iot:SetDimmer</a:t>
            </a:r>
            <a:r>
              <a:rPr lang="en-US" sz="1600" dirty="0" smtClean="0">
                <a:latin typeface="Courier"/>
                <a:cs typeface="Courier"/>
              </a:rPr>
              <a:t>"],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"</a:t>
            </a:r>
            <a:r>
              <a:rPr lang="en-US" sz="1600" dirty="0" err="1" smtClean="0">
                <a:latin typeface="Courier"/>
                <a:cs typeface="Courier"/>
              </a:rPr>
              <a:t>inputdata</a:t>
            </a:r>
            <a:r>
              <a:rPr lang="en-US" sz="1600" dirty="0" smtClean="0">
                <a:latin typeface="Courier"/>
                <a:cs typeface="Courier"/>
              </a:rPr>
              <a:t>":  {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  "@type": ["</a:t>
            </a:r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600" dirty="0" err="1" smtClean="0">
                <a:latin typeface="Courier" charset="0"/>
                <a:ea typeface="Courier" charset="0"/>
                <a:cs typeface="Courier" charset="0"/>
              </a:rPr>
              <a:t>iot:DimmerData</a:t>
            </a:r>
            <a:r>
              <a:rPr lang="de-DE" sz="1600" dirty="0" smtClean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"],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  "type": "number"},</a:t>
            </a:r>
          </a:p>
          <a:p>
            <a:r>
              <a:rPr lang="en-US" sz="1600" dirty="0" smtClean="0">
                <a:latin typeface="Courier"/>
                <a:cs typeface="Courier"/>
              </a:rPr>
              <a:t>   "link": [{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"</a:t>
            </a:r>
            <a:r>
              <a:rPr lang="en-US" sz="1600" dirty="0" err="1" smtClean="0">
                <a:latin typeface="Courier"/>
                <a:cs typeface="Courier"/>
              </a:rPr>
              <a:t>href</a:t>
            </a:r>
            <a:r>
              <a:rPr lang="en-US" sz="1600" dirty="0" smtClean="0">
                <a:latin typeface="Courier"/>
                <a:cs typeface="Courier"/>
              </a:rPr>
              <a:t>": "/example/light/</a:t>
            </a:r>
            <a:r>
              <a:rPr lang="en-US" sz="1600" dirty="0" err="1" smtClean="0">
                <a:latin typeface="Courier"/>
                <a:cs typeface="Courier"/>
              </a:rPr>
              <a:t>setdimmer</a:t>
            </a:r>
            <a:r>
              <a:rPr lang="en-US" sz="1600" dirty="0" smtClean="0">
                <a:latin typeface="Courier"/>
                <a:cs typeface="Courier"/>
              </a:rPr>
              <a:t>",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"</a:t>
            </a:r>
            <a:r>
              <a:rPr lang="en-US" sz="1600" dirty="0" err="1" smtClean="0">
                <a:latin typeface="Courier"/>
                <a:cs typeface="Courier"/>
              </a:rPr>
              <a:t>mediatype</a:t>
            </a:r>
            <a:r>
              <a:rPr lang="en-US" sz="1600" dirty="0" smtClean="0">
                <a:latin typeface="Courier"/>
                <a:cs typeface="Courier"/>
              </a:rPr>
              <a:t>": "application/</a:t>
            </a:r>
            <a:r>
              <a:rPr lang="en-US" sz="1600" dirty="0" err="1" smtClean="0">
                <a:latin typeface="Courier"/>
                <a:cs typeface="Courier"/>
              </a:rPr>
              <a:t>json</a:t>
            </a:r>
            <a:r>
              <a:rPr lang="en-US" sz="1600" dirty="0" smtClean="0">
                <a:latin typeface="Courier"/>
                <a:cs typeface="Courier"/>
              </a:rPr>
              <a:t>"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}]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} </a:t>
            </a:r>
          </a:p>
          <a:p>
            <a:r>
              <a:rPr lang="en-US" sz="1600" dirty="0" smtClean="0">
                <a:latin typeface="Courier"/>
                <a:cs typeface="Courier"/>
              </a:rPr>
              <a:t>]}</a:t>
            </a:r>
            <a:endParaRPr lang="en-US" sz="16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88381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491</Words>
  <Application>Microsoft Macintosh PowerPoint</Application>
  <PresentationFormat>On-screen Show (4:3)</PresentationFormat>
  <Paragraphs>111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Courier</vt:lpstr>
      <vt:lpstr>Mangal</vt:lpstr>
      <vt:lpstr>Arial</vt:lpstr>
      <vt:lpstr>Calibri</vt:lpstr>
      <vt:lpstr>Larissa-Design</vt:lpstr>
      <vt:lpstr>Web of Things  How-To Extend TD with iot.schema.org</vt:lpstr>
      <vt:lpstr>Motivation: TD Discovery</vt:lpstr>
      <vt:lpstr>How-To iot.schema Capabilities</vt:lpstr>
      <vt:lpstr>Example</vt:lpstr>
      <vt:lpstr>Example iot.schema Definition</vt:lpstr>
      <vt:lpstr>Example Definition (cont'd)</vt:lpstr>
      <vt:lpstr>Example Instance – TD Interaction</vt:lpstr>
      <vt:lpstr>Example Instance – TD Interaction (2)</vt:lpstr>
    </vt:vector>
  </TitlesOfParts>
  <Company>Siemens AG</Company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Darko Anicic</dc:creator>
  <cp:lastModifiedBy>Michael Koster</cp:lastModifiedBy>
  <cp:revision>428</cp:revision>
  <dcterms:created xsi:type="dcterms:W3CDTF">2017-03-03T08:21:10Z</dcterms:created>
  <dcterms:modified xsi:type="dcterms:W3CDTF">2017-10-20T08:01:24Z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-958191735</vt:i4>
  </property>
  <property fmtid="{D5CDD505-2E9C-101B-9397-08002B2CF9AE}" pid="3" name="_NewReviewCycle">
    <vt:lpwstr/>
  </property>
  <property fmtid="{D5CDD505-2E9C-101B-9397-08002B2CF9AE}" pid="4" name="_EmailSubject">
    <vt:lpwstr>iotschema - HowTo</vt:lpwstr>
  </property>
  <property fmtid="{D5CDD505-2E9C-101B-9397-08002B2CF9AE}" pid="5" name="_AuthorEmail">
    <vt:lpwstr>darko.anicic@siemens.com</vt:lpwstr>
  </property>
  <property fmtid="{D5CDD505-2E9C-101B-9397-08002B2CF9AE}" pid="6" name="_AuthorEmailDisplayName">
    <vt:lpwstr>Anicic, Darko (CT RDA NEC WOS-DE)</vt:lpwstr>
  </property>
</Properties>
</file>