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07" r:id="rId2"/>
    <p:sldId id="308" r:id="rId3"/>
    <p:sldId id="309" r:id="rId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00" autoAdjust="0"/>
    <p:restoredTop sz="97580" autoAdjust="0"/>
  </p:normalViewPr>
  <p:slideViewPr>
    <p:cSldViewPr snapToGrid="0">
      <p:cViewPr varScale="1">
        <p:scale>
          <a:sx n="113" d="100"/>
          <a:sy n="113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0" cy="495029"/>
          </a:xfrm>
          <a:prstGeom prst="rect">
            <a:avLst/>
          </a:prstGeom>
        </p:spPr>
        <p:txBody>
          <a:bodyPr vert="horz" lIns="94857" tIns="47428" rIns="94857" bIns="4742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0" cy="495029"/>
          </a:xfrm>
          <a:prstGeom prst="rect">
            <a:avLst/>
          </a:prstGeom>
        </p:spPr>
        <p:txBody>
          <a:bodyPr vert="horz" lIns="94857" tIns="47428" rIns="94857" bIns="47428" rtlCol="0"/>
          <a:lstStyle>
            <a:lvl1pPr algn="r">
              <a:defRPr sz="1300"/>
            </a:lvl1pPr>
          </a:lstStyle>
          <a:p>
            <a:fld id="{3E8BF924-DA88-4FCE-A9BC-EB81A1D4C2A5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7" tIns="47428" rIns="94857" bIns="4742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4857" tIns="47428" rIns="94857" bIns="4742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0" cy="495028"/>
          </a:xfrm>
          <a:prstGeom prst="rect">
            <a:avLst/>
          </a:prstGeom>
        </p:spPr>
        <p:txBody>
          <a:bodyPr vert="horz" lIns="94857" tIns="47428" rIns="94857" bIns="4742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0" cy="495028"/>
          </a:xfrm>
          <a:prstGeom prst="rect">
            <a:avLst/>
          </a:prstGeom>
        </p:spPr>
        <p:txBody>
          <a:bodyPr vert="horz" lIns="94857" tIns="47428" rIns="94857" bIns="47428" rtlCol="0" anchor="b"/>
          <a:lstStyle>
            <a:lvl1pPr algn="r">
              <a:defRPr sz="1300"/>
            </a:lvl1pPr>
          </a:lstStyle>
          <a:p>
            <a:fld id="{510DF555-55E7-40D0-AD3E-E1FBD870FE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674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DF555-55E7-40D0-AD3E-E1FBD870FEB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256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DF555-55E7-40D0-AD3E-E1FBD870FEB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853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F839-8954-4B02-B699-BCFEDCE9E621}" type="datetime1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9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DDB7-2A01-447F-9DD1-316C2B8B4D16}" type="datetime1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39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C44C-2380-45CA-8785-7F8615616B00}" type="datetime1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209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DC1A9-6A7A-494E-948C-6B94A8BE12C1}" type="datetime1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27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78D6-6E02-479C-AC13-27E704076338}" type="datetime1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173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AF01-426F-49A2-B987-23A17F0CDAEA}" type="datetime1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82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AFC3-5E59-4FB9-9279-2D2E5ED03201}" type="datetime1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946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6328-49D9-4207-B262-BE50C717813B}" type="datetime1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82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B4F48-94C6-49C4-A48B-44DC13C6B37E}" type="datetime1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69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2E10-CB9C-426C-AE2D-E720674FA422}" type="datetime1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14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DD58-9E50-4495-A829-C4028BD917E6}" type="datetime1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58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DADB0-860D-4BC4-BE47-758CD349A265}" type="datetime1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567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正方形/長方形 58"/>
          <p:cNvSpPr/>
          <p:nvPr/>
        </p:nvSpPr>
        <p:spPr>
          <a:xfrm>
            <a:off x="3890627" y="4139473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(</a:t>
            </a:r>
            <a:r>
              <a:rPr lang="en-US" altLang="ja-JP" sz="800" dirty="0" err="1" smtClean="0"/>
              <a:t>Lemonbeat</a:t>
            </a:r>
            <a:r>
              <a:rPr lang="en-US" altLang="ja-JP" sz="800" dirty="0" smtClean="0"/>
              <a:t>)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1061068" y="3970685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kumimoji="1" lang="en-US" altLang="ja-JP" sz="800" dirty="0" smtClean="0"/>
              <a:t>(Panasonic)</a:t>
            </a:r>
            <a:endParaRPr kumimoji="1" lang="ja-JP" altLang="en-US" sz="800" dirty="0"/>
          </a:p>
        </p:txBody>
      </p:sp>
      <p:sp>
        <p:nvSpPr>
          <p:cNvPr id="57" name="正方形/長方形 56"/>
          <p:cNvSpPr/>
          <p:nvPr/>
        </p:nvSpPr>
        <p:spPr>
          <a:xfrm>
            <a:off x="1138111" y="4055079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kumimoji="1" lang="en-US" altLang="ja-JP" sz="800" dirty="0" smtClean="0"/>
              <a:t>(Panasonic)</a:t>
            </a:r>
            <a:endParaRPr kumimoji="1" lang="ja-JP" altLang="en-US" sz="800" dirty="0"/>
          </a:p>
        </p:txBody>
      </p:sp>
      <p:sp>
        <p:nvSpPr>
          <p:cNvPr id="56" name="正方形/長方形 55"/>
          <p:cNvSpPr/>
          <p:nvPr/>
        </p:nvSpPr>
        <p:spPr>
          <a:xfrm>
            <a:off x="1215154" y="4139473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kumimoji="1" lang="en-US" altLang="ja-JP" sz="800" dirty="0" smtClean="0"/>
              <a:t>(Panasonic)</a:t>
            </a:r>
            <a:endParaRPr kumimoji="1" lang="ja-JP" altLang="en-US" sz="800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altLang="ja-JP" sz="2000" dirty="0" err="1" smtClean="0"/>
              <a:t>Servients</a:t>
            </a:r>
            <a:r>
              <a:rPr lang="en-US" altLang="ja-JP" sz="2000" dirty="0" smtClean="0"/>
              <a:t> from participants on TPAC2017 </a:t>
            </a:r>
            <a:r>
              <a:rPr lang="en-US" altLang="ja-JP" sz="2000" dirty="0" err="1" smtClean="0"/>
              <a:t>plugfest</a:t>
            </a:r>
            <a:endParaRPr kumimoji="1" lang="ja-JP" altLang="en-US" sz="2000" dirty="0"/>
          </a:p>
        </p:txBody>
      </p:sp>
      <p:sp>
        <p:nvSpPr>
          <p:cNvPr id="79" name="正方形/長方形 78"/>
          <p:cNvSpPr/>
          <p:nvPr/>
        </p:nvSpPr>
        <p:spPr>
          <a:xfrm>
            <a:off x="2811358" y="2255184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(Siemens)</a:t>
            </a:r>
            <a:endParaRPr kumimoji="1" lang="ja-JP" altLang="en-US" sz="800" dirty="0"/>
          </a:p>
        </p:txBody>
      </p:sp>
      <p:sp>
        <p:nvSpPr>
          <p:cNvPr id="86" name="正方形/長方形 85"/>
          <p:cNvSpPr/>
          <p:nvPr/>
        </p:nvSpPr>
        <p:spPr>
          <a:xfrm>
            <a:off x="2464837" y="4211353"/>
            <a:ext cx="630959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kumimoji="1" lang="en-US" altLang="ja-JP" sz="800" dirty="0" err="1" smtClean="0"/>
              <a:t>BACnet</a:t>
            </a:r>
            <a:endParaRPr kumimoji="1" lang="en-US" altLang="ja-JP" sz="800" dirty="0" smtClean="0"/>
          </a:p>
          <a:p>
            <a:pPr algn="ctr"/>
            <a:r>
              <a:rPr lang="en-US" altLang="ja-JP" sz="800" dirty="0" smtClean="0"/>
              <a:t>(Siemens)</a:t>
            </a:r>
            <a:endParaRPr kumimoji="1" lang="ja-JP" altLang="en-US" sz="800" dirty="0"/>
          </a:p>
        </p:txBody>
      </p:sp>
      <p:sp>
        <p:nvSpPr>
          <p:cNvPr id="87" name="正方形/長方形 86"/>
          <p:cNvSpPr/>
          <p:nvPr/>
        </p:nvSpPr>
        <p:spPr>
          <a:xfrm>
            <a:off x="3169025" y="4216349"/>
            <a:ext cx="630959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Modbus/TCP</a:t>
            </a:r>
            <a:endParaRPr kumimoji="1" lang="en-US" altLang="ja-JP" sz="800" dirty="0" smtClean="0"/>
          </a:p>
          <a:p>
            <a:pPr algn="ctr"/>
            <a:r>
              <a:rPr lang="en-US" altLang="ja-JP" sz="800" dirty="0" smtClean="0"/>
              <a:t>(Siemens)</a:t>
            </a:r>
            <a:endParaRPr kumimoji="1" lang="ja-JP" altLang="en-US" sz="800" dirty="0"/>
          </a:p>
        </p:txBody>
      </p:sp>
      <p:sp>
        <p:nvSpPr>
          <p:cNvPr id="88" name="正方形/長方形 87"/>
          <p:cNvSpPr/>
          <p:nvPr/>
        </p:nvSpPr>
        <p:spPr>
          <a:xfrm>
            <a:off x="1292197" y="4223867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kumimoji="1" lang="en-US" altLang="ja-JP" sz="800" dirty="0" smtClean="0"/>
              <a:t>(Panasonic)</a:t>
            </a:r>
            <a:endParaRPr kumimoji="1" lang="ja-JP" altLang="en-US" sz="800" dirty="0"/>
          </a:p>
        </p:txBody>
      </p:sp>
      <p:sp>
        <p:nvSpPr>
          <p:cNvPr id="89" name="正方形/長方形 88"/>
          <p:cNvSpPr/>
          <p:nvPr/>
        </p:nvSpPr>
        <p:spPr>
          <a:xfrm>
            <a:off x="932039" y="5133621"/>
            <a:ext cx="629738" cy="5696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Cleaner Robot</a:t>
            </a:r>
            <a:endParaRPr kumimoji="1" lang="en-US" altLang="ja-JP" sz="800" dirty="0" smtClean="0"/>
          </a:p>
          <a:p>
            <a:pPr algn="ctr"/>
            <a:r>
              <a:rPr lang="en-US" altLang="ja-JP" sz="800" dirty="0" smtClean="0"/>
              <a:t>(Panasonic)</a:t>
            </a:r>
            <a:endParaRPr kumimoji="1" lang="ja-JP" altLang="en-US" sz="800" dirty="0"/>
          </a:p>
        </p:txBody>
      </p:sp>
      <p:sp>
        <p:nvSpPr>
          <p:cNvPr id="90" name="正方形/長方形 89"/>
          <p:cNvSpPr/>
          <p:nvPr/>
        </p:nvSpPr>
        <p:spPr>
          <a:xfrm>
            <a:off x="1653414" y="5136805"/>
            <a:ext cx="629738" cy="5696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LED Light</a:t>
            </a:r>
            <a:endParaRPr kumimoji="1" lang="en-US" altLang="ja-JP" sz="800" dirty="0" smtClean="0"/>
          </a:p>
          <a:p>
            <a:pPr algn="ctr"/>
            <a:r>
              <a:rPr lang="en-US" altLang="ja-JP" sz="800" dirty="0" smtClean="0"/>
              <a:t>(Panasonic)</a:t>
            </a:r>
            <a:endParaRPr kumimoji="1" lang="ja-JP" altLang="en-US" sz="800" dirty="0"/>
          </a:p>
        </p:txBody>
      </p:sp>
      <p:sp>
        <p:nvSpPr>
          <p:cNvPr id="91" name="正方形/長方形 90"/>
          <p:cNvSpPr/>
          <p:nvPr/>
        </p:nvSpPr>
        <p:spPr>
          <a:xfrm>
            <a:off x="932038" y="5813878"/>
            <a:ext cx="629738" cy="5696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Air Conditioner</a:t>
            </a:r>
            <a:endParaRPr kumimoji="1" lang="en-US" altLang="ja-JP" sz="800" dirty="0" smtClean="0"/>
          </a:p>
          <a:p>
            <a:pPr algn="ctr"/>
            <a:r>
              <a:rPr lang="en-US" altLang="ja-JP" sz="800" dirty="0" smtClean="0"/>
              <a:t>(Panasonic)</a:t>
            </a:r>
            <a:endParaRPr kumimoji="1" lang="ja-JP" altLang="en-US" sz="800" dirty="0"/>
          </a:p>
        </p:txBody>
      </p:sp>
      <p:sp>
        <p:nvSpPr>
          <p:cNvPr id="92" name="正方形/長方形 91"/>
          <p:cNvSpPr/>
          <p:nvPr/>
        </p:nvSpPr>
        <p:spPr>
          <a:xfrm>
            <a:off x="3954206" y="4211353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(</a:t>
            </a:r>
            <a:r>
              <a:rPr lang="en-US" altLang="ja-JP" sz="800" dirty="0" err="1" smtClean="0"/>
              <a:t>Lemonbeat</a:t>
            </a:r>
            <a:r>
              <a:rPr lang="en-US" altLang="ja-JP" sz="800" dirty="0" smtClean="0"/>
              <a:t>)</a:t>
            </a:r>
          </a:p>
        </p:txBody>
      </p:sp>
      <p:sp>
        <p:nvSpPr>
          <p:cNvPr id="93" name="正方形/長方形 92"/>
          <p:cNvSpPr/>
          <p:nvPr/>
        </p:nvSpPr>
        <p:spPr>
          <a:xfrm>
            <a:off x="7164182" y="3374579"/>
            <a:ext cx="645117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</a:t>
            </a:r>
            <a:r>
              <a:rPr lang="ja-JP" altLang="en-US" sz="800" dirty="0" smtClean="0"/>
              <a:t> </a:t>
            </a:r>
            <a:r>
              <a:rPr lang="en-US" altLang="ja-JP" sz="800" dirty="0" smtClean="0"/>
              <a:t>Servient</a:t>
            </a:r>
          </a:p>
          <a:p>
            <a:pPr algn="ctr"/>
            <a:r>
              <a:rPr lang="en-US" altLang="ja-JP" sz="800" dirty="0" smtClean="0"/>
              <a:t>(Fujitsu)</a:t>
            </a:r>
          </a:p>
        </p:txBody>
      </p:sp>
      <p:sp>
        <p:nvSpPr>
          <p:cNvPr id="94" name="正方形/長方形 93"/>
          <p:cNvSpPr/>
          <p:nvPr/>
        </p:nvSpPr>
        <p:spPr>
          <a:xfrm>
            <a:off x="7164182" y="4213065"/>
            <a:ext cx="645117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Rotating light</a:t>
            </a:r>
          </a:p>
          <a:p>
            <a:pPr algn="ctr"/>
            <a:r>
              <a:rPr lang="en-US" altLang="ja-JP" sz="800" dirty="0" smtClean="0"/>
              <a:t>(Fujitsu)</a:t>
            </a:r>
          </a:p>
        </p:txBody>
      </p:sp>
      <p:sp>
        <p:nvSpPr>
          <p:cNvPr id="95" name="正方形/長方形 94"/>
          <p:cNvSpPr/>
          <p:nvPr/>
        </p:nvSpPr>
        <p:spPr>
          <a:xfrm>
            <a:off x="7953638" y="3374579"/>
            <a:ext cx="696653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</a:t>
            </a:r>
            <a:r>
              <a:rPr lang="ja-JP" altLang="en-US" sz="800" dirty="0" smtClean="0"/>
              <a:t> </a:t>
            </a:r>
            <a:r>
              <a:rPr lang="en-US" altLang="ja-JP" sz="800" dirty="0" smtClean="0"/>
              <a:t>Servient</a:t>
            </a:r>
          </a:p>
          <a:p>
            <a:pPr algn="ctr"/>
            <a:r>
              <a:rPr lang="en-US" altLang="ja-JP" sz="800" dirty="0" smtClean="0"/>
              <a:t>(Fujitsu)</a:t>
            </a:r>
          </a:p>
        </p:txBody>
      </p:sp>
      <p:sp>
        <p:nvSpPr>
          <p:cNvPr id="96" name="正方形/長方形 95"/>
          <p:cNvSpPr/>
          <p:nvPr/>
        </p:nvSpPr>
        <p:spPr>
          <a:xfrm>
            <a:off x="7953638" y="4213065"/>
            <a:ext cx="696654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Air Conditioner</a:t>
            </a:r>
          </a:p>
          <a:p>
            <a:pPr algn="ctr"/>
            <a:r>
              <a:rPr lang="en-US" altLang="ja-JP" sz="800" dirty="0" smtClean="0"/>
              <a:t>(Fujitsu)</a:t>
            </a:r>
          </a:p>
        </p:txBody>
      </p:sp>
      <p:sp>
        <p:nvSpPr>
          <p:cNvPr id="97" name="正方形/長方形 96"/>
          <p:cNvSpPr/>
          <p:nvPr/>
        </p:nvSpPr>
        <p:spPr>
          <a:xfrm>
            <a:off x="7953637" y="4906050"/>
            <a:ext cx="696654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LED Light</a:t>
            </a:r>
          </a:p>
          <a:p>
            <a:pPr algn="ctr"/>
            <a:r>
              <a:rPr lang="en-US" altLang="ja-JP" sz="800" dirty="0" smtClean="0"/>
              <a:t>(Fujitsu)</a:t>
            </a:r>
          </a:p>
        </p:txBody>
      </p:sp>
      <p:sp>
        <p:nvSpPr>
          <p:cNvPr id="98" name="正方形/長方形 97"/>
          <p:cNvSpPr/>
          <p:nvPr/>
        </p:nvSpPr>
        <p:spPr>
          <a:xfrm>
            <a:off x="7530464" y="2265859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(Fujitsu)</a:t>
            </a:r>
            <a:endParaRPr kumimoji="1" lang="ja-JP" altLang="en-US" sz="800" dirty="0"/>
          </a:p>
        </p:txBody>
      </p:sp>
      <p:sp>
        <p:nvSpPr>
          <p:cNvPr id="99" name="正方形/長方形 98"/>
          <p:cNvSpPr/>
          <p:nvPr/>
        </p:nvSpPr>
        <p:spPr>
          <a:xfrm>
            <a:off x="7170650" y="1416802"/>
            <a:ext cx="645117" cy="56962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Scripting</a:t>
            </a:r>
          </a:p>
          <a:p>
            <a:pPr algn="ctr"/>
            <a:r>
              <a:rPr lang="en-US" altLang="ja-JP" sz="800" dirty="0" smtClean="0"/>
              <a:t>(Fujitsu)</a:t>
            </a:r>
          </a:p>
        </p:txBody>
      </p:sp>
      <p:sp>
        <p:nvSpPr>
          <p:cNvPr id="100" name="正方形/長方形 99"/>
          <p:cNvSpPr/>
          <p:nvPr/>
        </p:nvSpPr>
        <p:spPr>
          <a:xfrm>
            <a:off x="7979918" y="1420991"/>
            <a:ext cx="645117" cy="56962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Node-RED</a:t>
            </a:r>
          </a:p>
          <a:p>
            <a:pPr algn="ctr"/>
            <a:r>
              <a:rPr lang="en-US" altLang="ja-JP" sz="800" dirty="0" smtClean="0"/>
              <a:t>(Fujitsu)</a:t>
            </a:r>
          </a:p>
        </p:txBody>
      </p:sp>
      <p:cxnSp>
        <p:nvCxnSpPr>
          <p:cNvPr id="101" name="直線コネクタ 100"/>
          <p:cNvCxnSpPr>
            <a:stCxn id="86" idx="0"/>
            <a:endCxn id="113" idx="2"/>
          </p:cNvCxnSpPr>
          <p:nvPr/>
        </p:nvCxnSpPr>
        <p:spPr>
          <a:xfrm flipV="1">
            <a:off x="2780317" y="3937497"/>
            <a:ext cx="353601" cy="273856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2" name="直線コネクタ 101"/>
          <p:cNvCxnSpPr>
            <a:stCxn id="87" idx="0"/>
            <a:endCxn id="113" idx="2"/>
          </p:cNvCxnSpPr>
          <p:nvPr/>
        </p:nvCxnSpPr>
        <p:spPr>
          <a:xfrm flipH="1" flipV="1">
            <a:off x="3133918" y="3937497"/>
            <a:ext cx="350587" cy="278852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3" name="直線コネクタ 102"/>
          <p:cNvCxnSpPr>
            <a:stCxn id="89" idx="0"/>
            <a:endCxn id="88" idx="2"/>
          </p:cNvCxnSpPr>
          <p:nvPr/>
        </p:nvCxnSpPr>
        <p:spPr>
          <a:xfrm flipV="1">
            <a:off x="1246908" y="4793493"/>
            <a:ext cx="360158" cy="340128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4" name="直線コネクタ 103"/>
          <p:cNvCxnSpPr>
            <a:stCxn id="90" idx="0"/>
            <a:endCxn id="88" idx="2"/>
          </p:cNvCxnSpPr>
          <p:nvPr/>
        </p:nvCxnSpPr>
        <p:spPr>
          <a:xfrm flipH="1" flipV="1">
            <a:off x="1607066" y="4793493"/>
            <a:ext cx="361217" cy="343312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5" name="直線コネクタ 104"/>
          <p:cNvCxnSpPr>
            <a:stCxn id="94" idx="0"/>
            <a:endCxn id="93" idx="2"/>
          </p:cNvCxnSpPr>
          <p:nvPr/>
        </p:nvCxnSpPr>
        <p:spPr>
          <a:xfrm flipV="1">
            <a:off x="7486741" y="3944205"/>
            <a:ext cx="0" cy="26886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6" name="直線コネクタ 105"/>
          <p:cNvCxnSpPr>
            <a:stCxn id="96" idx="0"/>
            <a:endCxn id="95" idx="2"/>
          </p:cNvCxnSpPr>
          <p:nvPr/>
        </p:nvCxnSpPr>
        <p:spPr>
          <a:xfrm flipV="1">
            <a:off x="8301965" y="3944205"/>
            <a:ext cx="0" cy="26886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7" name="直線コネクタ 106"/>
          <p:cNvCxnSpPr>
            <a:stCxn id="93" idx="0"/>
            <a:endCxn id="98" idx="2"/>
          </p:cNvCxnSpPr>
          <p:nvPr/>
        </p:nvCxnSpPr>
        <p:spPr>
          <a:xfrm flipV="1">
            <a:off x="7486741" y="2835485"/>
            <a:ext cx="366282" cy="53909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8" name="直線コネクタ 107"/>
          <p:cNvCxnSpPr>
            <a:stCxn id="95" idx="0"/>
            <a:endCxn id="98" idx="2"/>
          </p:cNvCxnSpPr>
          <p:nvPr/>
        </p:nvCxnSpPr>
        <p:spPr>
          <a:xfrm flipH="1" flipV="1">
            <a:off x="7853023" y="2835485"/>
            <a:ext cx="448942" cy="53909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9" name="直線コネクタ 108"/>
          <p:cNvCxnSpPr>
            <a:stCxn id="98" idx="0"/>
            <a:endCxn id="99" idx="2"/>
          </p:cNvCxnSpPr>
          <p:nvPr/>
        </p:nvCxnSpPr>
        <p:spPr>
          <a:xfrm flipH="1" flipV="1">
            <a:off x="7493209" y="1986428"/>
            <a:ext cx="359814" cy="279431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10" name="直線コネクタ 109"/>
          <p:cNvCxnSpPr>
            <a:stCxn id="98" idx="0"/>
            <a:endCxn id="100" idx="2"/>
          </p:cNvCxnSpPr>
          <p:nvPr/>
        </p:nvCxnSpPr>
        <p:spPr>
          <a:xfrm flipV="1">
            <a:off x="7853023" y="1990617"/>
            <a:ext cx="449454" cy="275242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13" name="正方形/長方形 112"/>
          <p:cNvSpPr/>
          <p:nvPr/>
        </p:nvSpPr>
        <p:spPr>
          <a:xfrm>
            <a:off x="2811359" y="3367871"/>
            <a:ext cx="645117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</a:t>
            </a:r>
            <a:r>
              <a:rPr lang="ja-JP" altLang="en-US" sz="800" dirty="0" smtClean="0"/>
              <a:t> </a:t>
            </a:r>
            <a:r>
              <a:rPr lang="en-US" altLang="ja-JP" sz="800" dirty="0" smtClean="0"/>
              <a:t>Servient</a:t>
            </a:r>
          </a:p>
          <a:p>
            <a:pPr algn="ctr"/>
            <a:r>
              <a:rPr lang="en-US" altLang="ja-JP" sz="800" dirty="0" smtClean="0"/>
              <a:t>(Siemens)</a:t>
            </a:r>
          </a:p>
        </p:txBody>
      </p:sp>
      <p:cxnSp>
        <p:nvCxnSpPr>
          <p:cNvPr id="114" name="直線コネクタ 113"/>
          <p:cNvCxnSpPr>
            <a:stCxn id="113" idx="0"/>
            <a:endCxn id="79" idx="2"/>
          </p:cNvCxnSpPr>
          <p:nvPr/>
        </p:nvCxnSpPr>
        <p:spPr>
          <a:xfrm flipH="1" flipV="1">
            <a:off x="3133917" y="2824810"/>
            <a:ext cx="1" cy="543061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15" name="直線コネクタ 114"/>
          <p:cNvCxnSpPr>
            <a:stCxn id="88" idx="0"/>
            <a:endCxn id="117" idx="2"/>
          </p:cNvCxnSpPr>
          <p:nvPr/>
        </p:nvCxnSpPr>
        <p:spPr>
          <a:xfrm flipV="1">
            <a:off x="1607066" y="1983834"/>
            <a:ext cx="313317" cy="224003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16" name="正方形/長方形 115"/>
          <p:cNvSpPr/>
          <p:nvPr/>
        </p:nvSpPr>
        <p:spPr>
          <a:xfrm>
            <a:off x="1653414" y="5812066"/>
            <a:ext cx="629738" cy="5696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Human detection sensor</a:t>
            </a:r>
            <a:endParaRPr kumimoji="1" lang="en-US" altLang="ja-JP" sz="800" dirty="0" smtClean="0"/>
          </a:p>
          <a:p>
            <a:pPr algn="ctr"/>
            <a:r>
              <a:rPr lang="en-US" altLang="ja-JP" sz="800" dirty="0" smtClean="0"/>
              <a:t>(Panasonic)</a:t>
            </a:r>
            <a:endParaRPr kumimoji="1" lang="ja-JP" altLang="en-US" sz="800" dirty="0"/>
          </a:p>
        </p:txBody>
      </p:sp>
      <p:sp>
        <p:nvSpPr>
          <p:cNvPr id="117" name="正方形/長方形 116"/>
          <p:cNvSpPr/>
          <p:nvPr/>
        </p:nvSpPr>
        <p:spPr>
          <a:xfrm>
            <a:off x="1597824" y="1414208"/>
            <a:ext cx="645117" cy="56962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/>
              <a:t>Scripting</a:t>
            </a:r>
            <a:endParaRPr lang="en-US" altLang="ja-JP" sz="800" dirty="0" smtClean="0"/>
          </a:p>
          <a:p>
            <a:pPr algn="ctr"/>
            <a:r>
              <a:rPr lang="en-US" altLang="ja-JP" sz="800" dirty="0" smtClean="0"/>
              <a:t>(Panasonic)</a:t>
            </a:r>
          </a:p>
        </p:txBody>
      </p:sp>
      <p:sp>
        <p:nvSpPr>
          <p:cNvPr id="118" name="正方形/長方形 117"/>
          <p:cNvSpPr/>
          <p:nvPr/>
        </p:nvSpPr>
        <p:spPr>
          <a:xfrm>
            <a:off x="889259" y="1406138"/>
            <a:ext cx="645117" cy="56962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Node-RED</a:t>
            </a:r>
          </a:p>
          <a:p>
            <a:pPr algn="ctr"/>
            <a:r>
              <a:rPr lang="en-US" altLang="ja-JP" sz="800" dirty="0" smtClean="0"/>
              <a:t>(Panasonic)</a:t>
            </a:r>
          </a:p>
        </p:txBody>
      </p:sp>
      <p:cxnSp>
        <p:nvCxnSpPr>
          <p:cNvPr id="119" name="直線コネクタ 118"/>
          <p:cNvCxnSpPr>
            <a:stCxn id="88" idx="0"/>
            <a:endCxn id="118" idx="2"/>
          </p:cNvCxnSpPr>
          <p:nvPr/>
        </p:nvCxnSpPr>
        <p:spPr>
          <a:xfrm flipH="1" flipV="1">
            <a:off x="1211818" y="1975764"/>
            <a:ext cx="395248" cy="224810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20" name="正方形/長方形 119"/>
          <p:cNvSpPr/>
          <p:nvPr/>
        </p:nvSpPr>
        <p:spPr>
          <a:xfrm>
            <a:off x="3950552" y="5134614"/>
            <a:ext cx="644931" cy="5696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Water valve</a:t>
            </a:r>
          </a:p>
          <a:p>
            <a:pPr algn="ctr"/>
            <a:r>
              <a:rPr lang="en-US" altLang="ja-JP" sz="800" dirty="0" smtClean="0"/>
              <a:t>(</a:t>
            </a:r>
            <a:r>
              <a:rPr lang="en-US" altLang="ja-JP" sz="800" dirty="0" err="1" smtClean="0"/>
              <a:t>Lemonbeat</a:t>
            </a:r>
            <a:r>
              <a:rPr lang="en-US" altLang="ja-JP" sz="800" dirty="0" smtClean="0"/>
              <a:t>)</a:t>
            </a:r>
            <a:endParaRPr kumimoji="1" lang="ja-JP" altLang="en-US" sz="800" dirty="0"/>
          </a:p>
        </p:txBody>
      </p:sp>
      <p:sp>
        <p:nvSpPr>
          <p:cNvPr id="121" name="正方形/長方形 120"/>
          <p:cNvSpPr/>
          <p:nvPr/>
        </p:nvSpPr>
        <p:spPr>
          <a:xfrm>
            <a:off x="3950552" y="5809875"/>
            <a:ext cx="644931" cy="5696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Sensors</a:t>
            </a:r>
            <a:endParaRPr kumimoji="1" lang="en-US" altLang="ja-JP" sz="800" dirty="0" smtClean="0"/>
          </a:p>
          <a:p>
            <a:pPr algn="ctr"/>
            <a:r>
              <a:rPr lang="en-US" altLang="ja-JP" sz="800" dirty="0" smtClean="0"/>
              <a:t>(</a:t>
            </a:r>
            <a:r>
              <a:rPr lang="en-US" altLang="ja-JP" sz="800" dirty="0" err="1" smtClean="0"/>
              <a:t>Lemonbeat</a:t>
            </a:r>
            <a:r>
              <a:rPr lang="en-US" altLang="ja-JP" sz="800" dirty="0" smtClean="0"/>
              <a:t>)</a:t>
            </a:r>
            <a:endParaRPr kumimoji="1" lang="ja-JP" altLang="en-US" sz="800" dirty="0"/>
          </a:p>
        </p:txBody>
      </p:sp>
      <p:cxnSp>
        <p:nvCxnSpPr>
          <p:cNvPr id="122" name="直線コネクタ 121"/>
          <p:cNvCxnSpPr>
            <a:stCxn id="120" idx="0"/>
            <a:endCxn id="92" idx="2"/>
          </p:cNvCxnSpPr>
          <p:nvPr/>
        </p:nvCxnSpPr>
        <p:spPr>
          <a:xfrm flipV="1">
            <a:off x="4273018" y="4780979"/>
            <a:ext cx="3654" cy="353635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23" name="正方形/長方形 122"/>
          <p:cNvSpPr/>
          <p:nvPr/>
        </p:nvSpPr>
        <p:spPr>
          <a:xfrm>
            <a:off x="4756910" y="4213065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(Intel)</a:t>
            </a:r>
          </a:p>
        </p:txBody>
      </p:sp>
      <p:sp>
        <p:nvSpPr>
          <p:cNvPr id="124" name="正方形/長方形 123"/>
          <p:cNvSpPr/>
          <p:nvPr/>
        </p:nvSpPr>
        <p:spPr>
          <a:xfrm>
            <a:off x="4761339" y="5134614"/>
            <a:ext cx="644931" cy="5696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OCF devices</a:t>
            </a:r>
          </a:p>
          <a:p>
            <a:pPr algn="ctr"/>
            <a:r>
              <a:rPr lang="en-US" altLang="ja-JP" sz="800" dirty="0" smtClean="0"/>
              <a:t>(Intel)</a:t>
            </a:r>
            <a:endParaRPr kumimoji="1" lang="ja-JP" altLang="en-US" sz="800" dirty="0"/>
          </a:p>
        </p:txBody>
      </p:sp>
      <p:cxnSp>
        <p:nvCxnSpPr>
          <p:cNvPr id="125" name="直線コネクタ 124"/>
          <p:cNvCxnSpPr>
            <a:stCxn id="124" idx="0"/>
            <a:endCxn id="123" idx="2"/>
          </p:cNvCxnSpPr>
          <p:nvPr/>
        </p:nvCxnSpPr>
        <p:spPr>
          <a:xfrm flipH="1" flipV="1">
            <a:off x="5079376" y="4782691"/>
            <a:ext cx="4429" cy="35192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26" name="正方形/長方形 125"/>
          <p:cNvSpPr/>
          <p:nvPr/>
        </p:nvSpPr>
        <p:spPr>
          <a:xfrm>
            <a:off x="5554545" y="4213955"/>
            <a:ext cx="679814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(SmartThings)</a:t>
            </a:r>
          </a:p>
        </p:txBody>
      </p:sp>
      <p:sp>
        <p:nvSpPr>
          <p:cNvPr id="127" name="正方形/長方形 126"/>
          <p:cNvSpPr/>
          <p:nvPr/>
        </p:nvSpPr>
        <p:spPr>
          <a:xfrm>
            <a:off x="5561305" y="5134614"/>
            <a:ext cx="679814" cy="5696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IPSO device</a:t>
            </a:r>
          </a:p>
          <a:p>
            <a:pPr algn="ctr"/>
            <a:r>
              <a:rPr lang="en-US" altLang="ja-JP" sz="800" dirty="0" smtClean="0"/>
              <a:t>(SmartThings)</a:t>
            </a:r>
            <a:endParaRPr kumimoji="1" lang="ja-JP" altLang="en-US" sz="800" dirty="0"/>
          </a:p>
        </p:txBody>
      </p:sp>
      <p:cxnSp>
        <p:nvCxnSpPr>
          <p:cNvPr id="128" name="直線コネクタ 127"/>
          <p:cNvCxnSpPr>
            <a:stCxn id="127" idx="0"/>
            <a:endCxn id="126" idx="2"/>
          </p:cNvCxnSpPr>
          <p:nvPr/>
        </p:nvCxnSpPr>
        <p:spPr>
          <a:xfrm flipH="1" flipV="1">
            <a:off x="5894452" y="4783581"/>
            <a:ext cx="6760" cy="35103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30" name="正方形/長方形 129"/>
          <p:cNvSpPr/>
          <p:nvPr/>
        </p:nvSpPr>
        <p:spPr>
          <a:xfrm>
            <a:off x="2811358" y="1416802"/>
            <a:ext cx="645117" cy="56962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(Siemens)</a:t>
            </a:r>
          </a:p>
        </p:txBody>
      </p:sp>
      <p:cxnSp>
        <p:nvCxnSpPr>
          <p:cNvPr id="131" name="直線コネクタ 130"/>
          <p:cNvCxnSpPr>
            <a:stCxn id="79" idx="0"/>
            <a:endCxn id="130" idx="2"/>
          </p:cNvCxnSpPr>
          <p:nvPr/>
        </p:nvCxnSpPr>
        <p:spPr>
          <a:xfrm flipV="1">
            <a:off x="3133917" y="1986428"/>
            <a:ext cx="0" cy="268756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34" name="正方形/長方形 133"/>
          <p:cNvSpPr/>
          <p:nvPr/>
        </p:nvSpPr>
        <p:spPr>
          <a:xfrm>
            <a:off x="5557507" y="1419589"/>
            <a:ext cx="645117" cy="56962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(</a:t>
            </a:r>
            <a:r>
              <a:rPr lang="en-US" altLang="ja-JP" sz="800" dirty="0"/>
              <a:t>IRI</a:t>
            </a:r>
            <a:r>
              <a:rPr lang="en-US" altLang="ja-JP" sz="800" dirty="0" smtClean="0"/>
              <a:t>)</a:t>
            </a:r>
          </a:p>
        </p:txBody>
      </p:sp>
      <p:sp>
        <p:nvSpPr>
          <p:cNvPr id="136" name="正方形/長方形 135"/>
          <p:cNvSpPr/>
          <p:nvPr/>
        </p:nvSpPr>
        <p:spPr>
          <a:xfrm>
            <a:off x="6362481" y="4216146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(EUROCOM)</a:t>
            </a:r>
          </a:p>
        </p:txBody>
      </p:sp>
      <p:sp>
        <p:nvSpPr>
          <p:cNvPr id="137" name="正方形/長方形 136"/>
          <p:cNvSpPr/>
          <p:nvPr/>
        </p:nvSpPr>
        <p:spPr>
          <a:xfrm>
            <a:off x="6369241" y="5136805"/>
            <a:ext cx="644931" cy="5696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???</a:t>
            </a:r>
          </a:p>
          <a:p>
            <a:pPr algn="ctr"/>
            <a:r>
              <a:rPr lang="en-US" altLang="ja-JP" sz="800" dirty="0" smtClean="0"/>
              <a:t>(EUROCOM)</a:t>
            </a:r>
            <a:endParaRPr kumimoji="1" lang="ja-JP" altLang="en-US" sz="800" dirty="0"/>
          </a:p>
        </p:txBody>
      </p:sp>
      <p:cxnSp>
        <p:nvCxnSpPr>
          <p:cNvPr id="138" name="直線コネクタ 137"/>
          <p:cNvCxnSpPr>
            <a:stCxn id="137" idx="0"/>
            <a:endCxn id="136" idx="2"/>
          </p:cNvCxnSpPr>
          <p:nvPr/>
        </p:nvCxnSpPr>
        <p:spPr>
          <a:xfrm flipH="1" flipV="1">
            <a:off x="6684947" y="4785772"/>
            <a:ext cx="6760" cy="35103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43" name="角丸四角形 142"/>
          <p:cNvSpPr/>
          <p:nvPr/>
        </p:nvSpPr>
        <p:spPr>
          <a:xfrm>
            <a:off x="2626877" y="1340286"/>
            <a:ext cx="1081221" cy="738412"/>
          </a:xfrm>
          <a:prstGeom prst="roundRect">
            <a:avLst>
              <a:gd name="adj" fmla="val 539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角丸四角形 143"/>
          <p:cNvSpPr/>
          <p:nvPr/>
        </p:nvSpPr>
        <p:spPr>
          <a:xfrm>
            <a:off x="2626877" y="3283478"/>
            <a:ext cx="1081221" cy="738412"/>
          </a:xfrm>
          <a:prstGeom prst="roundRect">
            <a:avLst>
              <a:gd name="adj" fmla="val 539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5" name="角丸四角形 144"/>
          <p:cNvSpPr/>
          <p:nvPr/>
        </p:nvSpPr>
        <p:spPr>
          <a:xfrm>
            <a:off x="4705850" y="4139473"/>
            <a:ext cx="2373504" cy="1670401"/>
          </a:xfrm>
          <a:prstGeom prst="roundRect">
            <a:avLst>
              <a:gd name="adj" fmla="val 539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35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正方形/長方形 86"/>
          <p:cNvSpPr/>
          <p:nvPr/>
        </p:nvSpPr>
        <p:spPr>
          <a:xfrm>
            <a:off x="4119235" y="4153762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(</a:t>
            </a:r>
            <a:r>
              <a:rPr lang="en-US" altLang="ja-JP" sz="800" dirty="0" err="1" smtClean="0"/>
              <a:t>Lemonbeat</a:t>
            </a:r>
            <a:r>
              <a:rPr lang="en-US" altLang="ja-JP" sz="800" dirty="0" smtClean="0"/>
              <a:t>)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1265861" y="3984974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kumimoji="1" lang="en-US" altLang="ja-JP" sz="800" dirty="0" smtClean="0"/>
              <a:t>(Panasonic)</a:t>
            </a:r>
            <a:endParaRPr kumimoji="1" lang="ja-JP" altLang="en-US" sz="800" dirty="0"/>
          </a:p>
        </p:txBody>
      </p:sp>
      <p:sp>
        <p:nvSpPr>
          <p:cNvPr id="89" name="正方形/長方形 88"/>
          <p:cNvSpPr/>
          <p:nvPr/>
        </p:nvSpPr>
        <p:spPr>
          <a:xfrm>
            <a:off x="1342904" y="4069368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kumimoji="1" lang="en-US" altLang="ja-JP" sz="800" dirty="0" smtClean="0"/>
              <a:t>(Panasonic)</a:t>
            </a:r>
            <a:endParaRPr kumimoji="1" lang="ja-JP" altLang="en-US" sz="800" dirty="0"/>
          </a:p>
        </p:txBody>
      </p:sp>
      <p:sp>
        <p:nvSpPr>
          <p:cNvPr id="90" name="正方形/長方形 89"/>
          <p:cNvSpPr/>
          <p:nvPr/>
        </p:nvSpPr>
        <p:spPr>
          <a:xfrm>
            <a:off x="1419947" y="4153762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kumimoji="1" lang="en-US" altLang="ja-JP" sz="800" dirty="0" smtClean="0"/>
              <a:t>(Panasonic)</a:t>
            </a:r>
            <a:endParaRPr kumimoji="1" lang="ja-JP" altLang="en-US" sz="800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altLang="ja-JP" sz="2000" dirty="0" smtClean="0"/>
              <a:t>Combinations of </a:t>
            </a:r>
            <a:r>
              <a:rPr lang="en-US" altLang="ja-JP" sz="2000" dirty="0" err="1" smtClean="0"/>
              <a:t>Servients</a:t>
            </a:r>
            <a:r>
              <a:rPr lang="en-US" altLang="ja-JP" sz="2000" dirty="0" smtClean="0"/>
              <a:t> for </a:t>
            </a:r>
            <a:r>
              <a:rPr lang="en-US" altLang="ja-JP" sz="2000" dirty="0" err="1" smtClean="0"/>
              <a:t>plugfest</a:t>
            </a:r>
            <a:r>
              <a:rPr lang="en-US" altLang="ja-JP" sz="2000" dirty="0" smtClean="0"/>
              <a:t> and demonstration</a:t>
            </a:r>
            <a:endParaRPr kumimoji="1" lang="ja-JP" altLang="en-US" sz="2000" dirty="0"/>
          </a:p>
        </p:txBody>
      </p:sp>
      <p:sp>
        <p:nvSpPr>
          <p:cNvPr id="7" name="正方形/長方形 6"/>
          <p:cNvSpPr/>
          <p:nvPr/>
        </p:nvSpPr>
        <p:spPr>
          <a:xfrm>
            <a:off x="3044232" y="2255184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(Siemens)</a:t>
            </a:r>
            <a:endParaRPr kumimoji="1" lang="ja-JP" altLang="en-US" sz="800" dirty="0"/>
          </a:p>
        </p:txBody>
      </p:sp>
      <p:sp>
        <p:nvSpPr>
          <p:cNvPr id="8" name="正方形/長方形 7"/>
          <p:cNvSpPr/>
          <p:nvPr/>
        </p:nvSpPr>
        <p:spPr>
          <a:xfrm>
            <a:off x="2680669" y="4211353"/>
            <a:ext cx="630959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kumimoji="1" lang="en-US" altLang="ja-JP" sz="800" dirty="0" err="1" smtClean="0"/>
              <a:t>BACnet</a:t>
            </a:r>
            <a:endParaRPr kumimoji="1" lang="en-US" altLang="ja-JP" sz="800" dirty="0" smtClean="0"/>
          </a:p>
          <a:p>
            <a:pPr algn="ctr"/>
            <a:r>
              <a:rPr lang="en-US" altLang="ja-JP" sz="800" dirty="0" smtClean="0"/>
              <a:t>(Siemens)</a:t>
            </a:r>
            <a:endParaRPr kumimoji="1" lang="ja-JP" altLang="en-US" sz="800" dirty="0"/>
          </a:p>
        </p:txBody>
      </p:sp>
      <p:sp>
        <p:nvSpPr>
          <p:cNvPr id="9" name="正方形/長方形 8"/>
          <p:cNvSpPr/>
          <p:nvPr/>
        </p:nvSpPr>
        <p:spPr>
          <a:xfrm>
            <a:off x="3384857" y="4216349"/>
            <a:ext cx="630959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Modbus/TCP</a:t>
            </a:r>
            <a:endParaRPr kumimoji="1" lang="en-US" altLang="ja-JP" sz="800" dirty="0" smtClean="0"/>
          </a:p>
          <a:p>
            <a:pPr algn="ctr"/>
            <a:r>
              <a:rPr lang="en-US" altLang="ja-JP" sz="800" dirty="0" smtClean="0"/>
              <a:t>(Siemens)</a:t>
            </a:r>
            <a:endParaRPr kumimoji="1" lang="ja-JP" altLang="en-US" sz="800" dirty="0"/>
          </a:p>
        </p:txBody>
      </p:sp>
      <p:sp>
        <p:nvSpPr>
          <p:cNvPr id="10" name="正方形/長方形 9"/>
          <p:cNvSpPr/>
          <p:nvPr/>
        </p:nvSpPr>
        <p:spPr>
          <a:xfrm>
            <a:off x="1485309" y="4223867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kumimoji="1" lang="en-US" altLang="ja-JP" sz="800" dirty="0" smtClean="0"/>
              <a:t>(Panasonic)</a:t>
            </a:r>
            <a:endParaRPr kumimoji="1" lang="ja-JP" altLang="en-US" sz="800" dirty="0"/>
          </a:p>
        </p:txBody>
      </p:sp>
      <p:sp>
        <p:nvSpPr>
          <p:cNvPr id="11" name="正方形/長方形 10"/>
          <p:cNvSpPr/>
          <p:nvPr/>
        </p:nvSpPr>
        <p:spPr>
          <a:xfrm>
            <a:off x="1125151" y="5133621"/>
            <a:ext cx="629738" cy="5696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Cleaner Robot</a:t>
            </a:r>
            <a:endParaRPr kumimoji="1" lang="en-US" altLang="ja-JP" sz="800" dirty="0" smtClean="0"/>
          </a:p>
          <a:p>
            <a:pPr algn="ctr"/>
            <a:r>
              <a:rPr lang="en-US" altLang="ja-JP" sz="800" dirty="0" smtClean="0"/>
              <a:t>(Panasonic)</a:t>
            </a:r>
            <a:endParaRPr kumimoji="1" lang="ja-JP" altLang="en-US" sz="8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846526" y="5136805"/>
            <a:ext cx="629738" cy="5696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LED Light</a:t>
            </a:r>
            <a:endParaRPr kumimoji="1" lang="en-US" altLang="ja-JP" sz="800" dirty="0" smtClean="0"/>
          </a:p>
          <a:p>
            <a:pPr algn="ctr"/>
            <a:r>
              <a:rPr lang="en-US" altLang="ja-JP" sz="800" dirty="0" smtClean="0"/>
              <a:t>(Panasonic)</a:t>
            </a:r>
            <a:endParaRPr kumimoji="1" lang="ja-JP" altLang="en-US" sz="800" dirty="0"/>
          </a:p>
        </p:txBody>
      </p:sp>
      <p:sp>
        <p:nvSpPr>
          <p:cNvPr id="13" name="正方形/長方形 12"/>
          <p:cNvSpPr/>
          <p:nvPr/>
        </p:nvSpPr>
        <p:spPr>
          <a:xfrm>
            <a:off x="1125150" y="5813878"/>
            <a:ext cx="629738" cy="5696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Air Conditioner</a:t>
            </a:r>
            <a:endParaRPr kumimoji="1" lang="en-US" altLang="ja-JP" sz="800" dirty="0" smtClean="0"/>
          </a:p>
          <a:p>
            <a:pPr algn="ctr"/>
            <a:r>
              <a:rPr lang="en-US" altLang="ja-JP" sz="800" dirty="0" smtClean="0"/>
              <a:t>(Panasonic)</a:t>
            </a:r>
            <a:endParaRPr kumimoji="1" lang="ja-JP" altLang="en-US" sz="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4170038" y="4211353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(</a:t>
            </a:r>
            <a:r>
              <a:rPr lang="en-US" altLang="ja-JP" sz="800" dirty="0" err="1" smtClean="0"/>
              <a:t>Lemonbeat</a:t>
            </a:r>
            <a:r>
              <a:rPr lang="en-US" altLang="ja-JP" sz="800" dirty="0" smtClean="0"/>
              <a:t>)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7323214" y="3374579"/>
            <a:ext cx="645117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</a:t>
            </a:r>
            <a:r>
              <a:rPr lang="ja-JP" altLang="en-US" sz="800" dirty="0" smtClean="0"/>
              <a:t> </a:t>
            </a:r>
            <a:r>
              <a:rPr lang="en-US" altLang="ja-JP" sz="800" dirty="0" smtClean="0"/>
              <a:t>Servient</a:t>
            </a:r>
          </a:p>
          <a:p>
            <a:pPr algn="ctr"/>
            <a:r>
              <a:rPr lang="en-US" altLang="ja-JP" sz="800" dirty="0" smtClean="0"/>
              <a:t>(Fujitsu)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7323213" y="4217948"/>
            <a:ext cx="645117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Rotating light</a:t>
            </a:r>
          </a:p>
          <a:p>
            <a:pPr algn="ctr"/>
            <a:r>
              <a:rPr lang="en-US" altLang="ja-JP" sz="800" dirty="0" smtClean="0"/>
              <a:t>(Fujitsu)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8169467" y="3374579"/>
            <a:ext cx="696653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</a:t>
            </a:r>
            <a:r>
              <a:rPr lang="ja-JP" altLang="en-US" sz="800" dirty="0" smtClean="0"/>
              <a:t> </a:t>
            </a:r>
            <a:r>
              <a:rPr lang="en-US" altLang="ja-JP" sz="800" dirty="0" smtClean="0"/>
              <a:t>Servient</a:t>
            </a:r>
          </a:p>
          <a:p>
            <a:pPr algn="ctr"/>
            <a:r>
              <a:rPr lang="en-US" altLang="ja-JP" sz="800" dirty="0" smtClean="0"/>
              <a:t>(Fujitsu)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8169466" y="4217948"/>
            <a:ext cx="696654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Air Conditioner</a:t>
            </a:r>
          </a:p>
          <a:p>
            <a:pPr algn="ctr"/>
            <a:r>
              <a:rPr lang="en-US" altLang="ja-JP" sz="800" dirty="0" smtClean="0"/>
              <a:t>(Fujitsu)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8169466" y="4906050"/>
            <a:ext cx="696654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LED Light</a:t>
            </a:r>
          </a:p>
          <a:p>
            <a:pPr algn="ctr"/>
            <a:r>
              <a:rPr lang="en-US" altLang="ja-JP" sz="800" dirty="0" smtClean="0"/>
              <a:t>(Fujitsu)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7689496" y="2265859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(Fujitsu)</a:t>
            </a:r>
            <a:endParaRPr kumimoji="1" lang="ja-JP" altLang="en-US" sz="800" dirty="0"/>
          </a:p>
        </p:txBody>
      </p:sp>
      <p:sp>
        <p:nvSpPr>
          <p:cNvPr id="25" name="正方形/長方形 24"/>
          <p:cNvSpPr/>
          <p:nvPr/>
        </p:nvSpPr>
        <p:spPr>
          <a:xfrm>
            <a:off x="7329682" y="1416802"/>
            <a:ext cx="645117" cy="56962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Scripting</a:t>
            </a:r>
          </a:p>
          <a:p>
            <a:pPr algn="ctr"/>
            <a:r>
              <a:rPr lang="en-US" altLang="ja-JP" sz="800" dirty="0" smtClean="0"/>
              <a:t>(Fujitsu)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8138950" y="1420991"/>
            <a:ext cx="645117" cy="56962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Node-RED</a:t>
            </a:r>
          </a:p>
          <a:p>
            <a:pPr algn="ctr"/>
            <a:r>
              <a:rPr lang="en-US" altLang="ja-JP" sz="800" dirty="0" smtClean="0"/>
              <a:t>(Fujitsu)</a:t>
            </a:r>
          </a:p>
        </p:txBody>
      </p:sp>
      <p:cxnSp>
        <p:nvCxnSpPr>
          <p:cNvPr id="28" name="直線コネクタ 27"/>
          <p:cNvCxnSpPr>
            <a:stCxn id="8" idx="0"/>
            <a:endCxn id="41" idx="2"/>
          </p:cNvCxnSpPr>
          <p:nvPr/>
        </p:nvCxnSpPr>
        <p:spPr>
          <a:xfrm flipV="1">
            <a:off x="2996149" y="3937497"/>
            <a:ext cx="370643" cy="273856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29" name="直線コネクタ 28"/>
          <p:cNvCxnSpPr>
            <a:stCxn id="9" idx="0"/>
            <a:endCxn id="41" idx="2"/>
          </p:cNvCxnSpPr>
          <p:nvPr/>
        </p:nvCxnSpPr>
        <p:spPr>
          <a:xfrm flipH="1" flipV="1">
            <a:off x="3366792" y="3937497"/>
            <a:ext cx="333545" cy="278852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32" name="直線コネクタ 31"/>
          <p:cNvCxnSpPr>
            <a:stCxn id="11" idx="0"/>
            <a:endCxn id="10" idx="2"/>
          </p:cNvCxnSpPr>
          <p:nvPr/>
        </p:nvCxnSpPr>
        <p:spPr>
          <a:xfrm flipV="1">
            <a:off x="1440020" y="4793493"/>
            <a:ext cx="360158" cy="340128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35" name="直線コネクタ 34"/>
          <p:cNvCxnSpPr>
            <a:stCxn id="12" idx="0"/>
            <a:endCxn id="10" idx="2"/>
          </p:cNvCxnSpPr>
          <p:nvPr/>
        </p:nvCxnSpPr>
        <p:spPr>
          <a:xfrm flipH="1" flipV="1">
            <a:off x="1800178" y="4793493"/>
            <a:ext cx="361217" cy="343312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43" name="直線コネクタ 42"/>
          <p:cNvCxnSpPr>
            <a:stCxn id="20" idx="0"/>
            <a:endCxn id="19" idx="2"/>
          </p:cNvCxnSpPr>
          <p:nvPr/>
        </p:nvCxnSpPr>
        <p:spPr>
          <a:xfrm flipV="1">
            <a:off x="7645772" y="3944205"/>
            <a:ext cx="1" cy="27374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46" name="直線コネクタ 45"/>
          <p:cNvCxnSpPr>
            <a:stCxn id="22" idx="0"/>
            <a:endCxn id="21" idx="2"/>
          </p:cNvCxnSpPr>
          <p:nvPr/>
        </p:nvCxnSpPr>
        <p:spPr>
          <a:xfrm flipV="1">
            <a:off x="8517793" y="3944205"/>
            <a:ext cx="1" cy="27374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49" name="直線コネクタ 48"/>
          <p:cNvCxnSpPr>
            <a:stCxn id="19" idx="0"/>
            <a:endCxn id="24" idx="2"/>
          </p:cNvCxnSpPr>
          <p:nvPr/>
        </p:nvCxnSpPr>
        <p:spPr>
          <a:xfrm flipV="1">
            <a:off x="7645773" y="2835485"/>
            <a:ext cx="366282" cy="53909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52" name="直線コネクタ 51"/>
          <p:cNvCxnSpPr>
            <a:stCxn id="21" idx="0"/>
            <a:endCxn id="24" idx="2"/>
          </p:cNvCxnSpPr>
          <p:nvPr/>
        </p:nvCxnSpPr>
        <p:spPr>
          <a:xfrm flipH="1" flipV="1">
            <a:off x="8012055" y="2835485"/>
            <a:ext cx="505739" cy="53909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55" name="直線コネクタ 54"/>
          <p:cNvCxnSpPr>
            <a:stCxn id="24" idx="0"/>
            <a:endCxn id="25" idx="2"/>
          </p:cNvCxnSpPr>
          <p:nvPr/>
        </p:nvCxnSpPr>
        <p:spPr>
          <a:xfrm flipH="1" flipV="1">
            <a:off x="7652241" y="1986428"/>
            <a:ext cx="359814" cy="279431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58" name="直線コネクタ 57"/>
          <p:cNvCxnSpPr>
            <a:stCxn id="24" idx="0"/>
            <a:endCxn id="26" idx="2"/>
          </p:cNvCxnSpPr>
          <p:nvPr/>
        </p:nvCxnSpPr>
        <p:spPr>
          <a:xfrm flipV="1">
            <a:off x="8012055" y="1990617"/>
            <a:ext cx="449454" cy="275242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77231" y="1355104"/>
            <a:ext cx="70294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b="1" dirty="0" smtClean="0"/>
              <a:t>Internet</a:t>
            </a:r>
            <a:endParaRPr kumimoji="1" lang="ja-JP" altLang="en-US" sz="1200" b="1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6891" y="6466547"/>
            <a:ext cx="1083951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1200" b="1" dirty="0" smtClean="0"/>
              <a:t>Local network</a:t>
            </a:r>
            <a:endParaRPr kumimoji="1" lang="ja-JP" altLang="en-US" sz="1200" b="1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290262" y="6466547"/>
            <a:ext cx="9947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Osaka, Japan</a:t>
            </a:r>
            <a:endParaRPr kumimoji="1" lang="ja-JP" altLang="en-US" sz="12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7895279" y="5543607"/>
            <a:ext cx="1234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Kanazawa, Japan</a:t>
            </a:r>
            <a:endParaRPr kumimoji="1" lang="ja-JP" altLang="en-US" sz="1200" dirty="0"/>
          </a:p>
        </p:txBody>
      </p:sp>
      <p:sp>
        <p:nvSpPr>
          <p:cNvPr id="41" name="正方形/長方形 40"/>
          <p:cNvSpPr/>
          <p:nvPr/>
        </p:nvSpPr>
        <p:spPr>
          <a:xfrm>
            <a:off x="3044233" y="3367871"/>
            <a:ext cx="645117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</a:t>
            </a:r>
            <a:r>
              <a:rPr lang="ja-JP" altLang="en-US" sz="800" dirty="0" smtClean="0"/>
              <a:t> </a:t>
            </a:r>
            <a:r>
              <a:rPr lang="en-US" altLang="ja-JP" sz="800" dirty="0" smtClean="0"/>
              <a:t>Servient</a:t>
            </a:r>
          </a:p>
          <a:p>
            <a:pPr algn="ctr"/>
            <a:r>
              <a:rPr lang="en-US" altLang="ja-JP" sz="800" dirty="0" smtClean="0"/>
              <a:t>(Siemens)</a:t>
            </a:r>
          </a:p>
        </p:txBody>
      </p:sp>
      <p:cxnSp>
        <p:nvCxnSpPr>
          <p:cNvPr id="44" name="直線コネクタ 43"/>
          <p:cNvCxnSpPr>
            <a:stCxn id="41" idx="0"/>
            <a:endCxn id="7" idx="2"/>
          </p:cNvCxnSpPr>
          <p:nvPr/>
        </p:nvCxnSpPr>
        <p:spPr>
          <a:xfrm flipH="1" flipV="1">
            <a:off x="3366791" y="2824810"/>
            <a:ext cx="1" cy="543061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53" name="直線コネクタ 52"/>
          <p:cNvCxnSpPr>
            <a:stCxn id="10" idx="0"/>
            <a:endCxn id="56" idx="2"/>
          </p:cNvCxnSpPr>
          <p:nvPr/>
        </p:nvCxnSpPr>
        <p:spPr>
          <a:xfrm flipV="1">
            <a:off x="1800178" y="1983834"/>
            <a:ext cx="313317" cy="224003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62" name="正方形/長方形 61"/>
          <p:cNvSpPr/>
          <p:nvPr/>
        </p:nvSpPr>
        <p:spPr>
          <a:xfrm>
            <a:off x="1846526" y="5812066"/>
            <a:ext cx="629738" cy="5696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Human detection sensor</a:t>
            </a:r>
            <a:endParaRPr kumimoji="1" lang="en-US" altLang="ja-JP" sz="800" dirty="0" smtClean="0"/>
          </a:p>
          <a:p>
            <a:pPr algn="ctr"/>
            <a:r>
              <a:rPr lang="en-US" altLang="ja-JP" sz="800" dirty="0" smtClean="0"/>
              <a:t>(Panasonic)</a:t>
            </a:r>
            <a:endParaRPr kumimoji="1" lang="ja-JP" altLang="en-US" sz="800" dirty="0"/>
          </a:p>
        </p:txBody>
      </p:sp>
      <p:sp>
        <p:nvSpPr>
          <p:cNvPr id="56" name="正方形/長方形 55"/>
          <p:cNvSpPr/>
          <p:nvPr/>
        </p:nvSpPr>
        <p:spPr>
          <a:xfrm>
            <a:off x="1790936" y="1414208"/>
            <a:ext cx="645117" cy="56962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/>
              <a:t>Scripting</a:t>
            </a:r>
            <a:endParaRPr lang="en-US" altLang="ja-JP" sz="800" dirty="0" smtClean="0"/>
          </a:p>
          <a:p>
            <a:pPr algn="ctr"/>
            <a:r>
              <a:rPr lang="en-US" altLang="ja-JP" sz="800" dirty="0" smtClean="0"/>
              <a:t>(Panasonic)</a:t>
            </a:r>
          </a:p>
        </p:txBody>
      </p:sp>
      <p:sp>
        <p:nvSpPr>
          <p:cNvPr id="60" name="正方形/長方形 59"/>
          <p:cNvSpPr/>
          <p:nvPr/>
        </p:nvSpPr>
        <p:spPr>
          <a:xfrm>
            <a:off x="1082371" y="1406138"/>
            <a:ext cx="645117" cy="56962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Node-RED</a:t>
            </a:r>
          </a:p>
          <a:p>
            <a:pPr algn="ctr"/>
            <a:r>
              <a:rPr lang="en-US" altLang="ja-JP" sz="800" dirty="0" smtClean="0"/>
              <a:t>(Panasonic)</a:t>
            </a:r>
          </a:p>
        </p:txBody>
      </p:sp>
      <p:cxnSp>
        <p:nvCxnSpPr>
          <p:cNvPr id="61" name="直線コネクタ 60"/>
          <p:cNvCxnSpPr>
            <a:stCxn id="10" idx="0"/>
            <a:endCxn id="60" idx="2"/>
          </p:cNvCxnSpPr>
          <p:nvPr/>
        </p:nvCxnSpPr>
        <p:spPr>
          <a:xfrm flipH="1" flipV="1">
            <a:off x="1404930" y="1975764"/>
            <a:ext cx="395248" cy="224810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54" name="正方形/長方形 53"/>
          <p:cNvSpPr/>
          <p:nvPr/>
        </p:nvSpPr>
        <p:spPr>
          <a:xfrm>
            <a:off x="4166384" y="5134614"/>
            <a:ext cx="644931" cy="5696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Water valve</a:t>
            </a:r>
          </a:p>
          <a:p>
            <a:pPr algn="ctr"/>
            <a:r>
              <a:rPr lang="en-US" altLang="ja-JP" sz="800" dirty="0" smtClean="0"/>
              <a:t>(</a:t>
            </a:r>
            <a:r>
              <a:rPr lang="en-US" altLang="ja-JP" sz="800" dirty="0" err="1" smtClean="0"/>
              <a:t>Lemonbeat</a:t>
            </a:r>
            <a:r>
              <a:rPr lang="en-US" altLang="ja-JP" sz="800" dirty="0" smtClean="0"/>
              <a:t>)</a:t>
            </a:r>
            <a:endParaRPr kumimoji="1" lang="ja-JP" altLang="en-US" sz="800" dirty="0"/>
          </a:p>
        </p:txBody>
      </p:sp>
      <p:sp>
        <p:nvSpPr>
          <p:cNvPr id="70" name="正方形/長方形 69"/>
          <p:cNvSpPr/>
          <p:nvPr/>
        </p:nvSpPr>
        <p:spPr>
          <a:xfrm>
            <a:off x="4166384" y="5809875"/>
            <a:ext cx="644931" cy="5696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Sensors</a:t>
            </a:r>
            <a:endParaRPr kumimoji="1" lang="en-US" altLang="ja-JP" sz="800" dirty="0" smtClean="0"/>
          </a:p>
          <a:p>
            <a:pPr algn="ctr"/>
            <a:r>
              <a:rPr lang="en-US" altLang="ja-JP" sz="800" dirty="0" smtClean="0"/>
              <a:t>(</a:t>
            </a:r>
            <a:r>
              <a:rPr lang="en-US" altLang="ja-JP" sz="800" dirty="0" err="1" smtClean="0"/>
              <a:t>Lemonbeat</a:t>
            </a:r>
            <a:r>
              <a:rPr lang="en-US" altLang="ja-JP" sz="800" dirty="0" smtClean="0"/>
              <a:t>)</a:t>
            </a:r>
            <a:endParaRPr kumimoji="1" lang="ja-JP" altLang="en-US" sz="800" dirty="0"/>
          </a:p>
        </p:txBody>
      </p:sp>
      <p:cxnSp>
        <p:nvCxnSpPr>
          <p:cNvPr id="71" name="直線コネクタ 70"/>
          <p:cNvCxnSpPr>
            <a:stCxn id="54" idx="0"/>
            <a:endCxn id="18" idx="2"/>
          </p:cNvCxnSpPr>
          <p:nvPr/>
        </p:nvCxnSpPr>
        <p:spPr>
          <a:xfrm flipV="1">
            <a:off x="4488850" y="4780979"/>
            <a:ext cx="3654" cy="353635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72" name="正方形/長方形 71"/>
          <p:cNvSpPr/>
          <p:nvPr/>
        </p:nvSpPr>
        <p:spPr>
          <a:xfrm>
            <a:off x="4972741" y="4217948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(Intel)</a:t>
            </a:r>
          </a:p>
        </p:txBody>
      </p:sp>
      <p:sp>
        <p:nvSpPr>
          <p:cNvPr id="73" name="正方形/長方形 72"/>
          <p:cNvSpPr/>
          <p:nvPr/>
        </p:nvSpPr>
        <p:spPr>
          <a:xfrm>
            <a:off x="4977171" y="5134614"/>
            <a:ext cx="644931" cy="5696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OCF devices</a:t>
            </a:r>
          </a:p>
          <a:p>
            <a:pPr algn="ctr"/>
            <a:r>
              <a:rPr lang="en-US" altLang="ja-JP" sz="800" dirty="0" smtClean="0"/>
              <a:t>(Intel)</a:t>
            </a:r>
            <a:endParaRPr kumimoji="1" lang="ja-JP" altLang="en-US" sz="800" dirty="0"/>
          </a:p>
        </p:txBody>
      </p:sp>
      <p:cxnSp>
        <p:nvCxnSpPr>
          <p:cNvPr id="74" name="直線コネクタ 73"/>
          <p:cNvCxnSpPr>
            <a:stCxn id="73" idx="0"/>
            <a:endCxn id="72" idx="2"/>
          </p:cNvCxnSpPr>
          <p:nvPr/>
        </p:nvCxnSpPr>
        <p:spPr>
          <a:xfrm flipH="1" flipV="1">
            <a:off x="5295207" y="4787574"/>
            <a:ext cx="4430" cy="34704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75" name="正方形/長方形 74"/>
          <p:cNvSpPr/>
          <p:nvPr/>
        </p:nvSpPr>
        <p:spPr>
          <a:xfrm>
            <a:off x="5770376" y="4218838"/>
            <a:ext cx="679814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(SmartThings)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5777137" y="5134614"/>
            <a:ext cx="679814" cy="5696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IPSO device</a:t>
            </a:r>
          </a:p>
          <a:p>
            <a:pPr algn="ctr"/>
            <a:r>
              <a:rPr lang="en-US" altLang="ja-JP" sz="800" dirty="0" smtClean="0"/>
              <a:t>(SmartThings)</a:t>
            </a:r>
            <a:endParaRPr kumimoji="1" lang="ja-JP" altLang="en-US" sz="800" dirty="0"/>
          </a:p>
        </p:txBody>
      </p:sp>
      <p:cxnSp>
        <p:nvCxnSpPr>
          <p:cNvPr id="77" name="直線コネクタ 76"/>
          <p:cNvCxnSpPr>
            <a:stCxn id="76" idx="0"/>
            <a:endCxn id="75" idx="2"/>
          </p:cNvCxnSpPr>
          <p:nvPr/>
        </p:nvCxnSpPr>
        <p:spPr>
          <a:xfrm flipH="1" flipV="1">
            <a:off x="6110283" y="4788464"/>
            <a:ext cx="6761" cy="34615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2" name="角丸四角形 1"/>
          <p:cNvSpPr/>
          <p:nvPr/>
        </p:nvSpPr>
        <p:spPr>
          <a:xfrm>
            <a:off x="2625072" y="3331341"/>
            <a:ext cx="5430401" cy="3118282"/>
          </a:xfrm>
          <a:prstGeom prst="roundRect">
            <a:avLst>
              <a:gd name="adj" fmla="val 284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正方形/長方形 81"/>
          <p:cNvSpPr/>
          <p:nvPr/>
        </p:nvSpPr>
        <p:spPr>
          <a:xfrm>
            <a:off x="3044232" y="1416802"/>
            <a:ext cx="645117" cy="56962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(Siemens)</a:t>
            </a:r>
          </a:p>
        </p:txBody>
      </p:sp>
      <p:cxnSp>
        <p:nvCxnSpPr>
          <p:cNvPr id="83" name="直線コネクタ 82"/>
          <p:cNvCxnSpPr>
            <a:stCxn id="7" idx="0"/>
            <a:endCxn id="82" idx="2"/>
          </p:cNvCxnSpPr>
          <p:nvPr/>
        </p:nvCxnSpPr>
        <p:spPr>
          <a:xfrm flipV="1">
            <a:off x="3366791" y="1986428"/>
            <a:ext cx="0" cy="268756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31" name="フリーフォーム 30"/>
          <p:cNvSpPr/>
          <p:nvPr/>
        </p:nvSpPr>
        <p:spPr>
          <a:xfrm>
            <a:off x="825500" y="3214314"/>
            <a:ext cx="8102915" cy="1720681"/>
          </a:xfrm>
          <a:custGeom>
            <a:avLst/>
            <a:gdLst>
              <a:gd name="connsiteX0" fmla="*/ 0 w 8051800"/>
              <a:gd name="connsiteY0" fmla="*/ 1981200 h 2006600"/>
              <a:gd name="connsiteX1" fmla="*/ 1638300 w 8051800"/>
              <a:gd name="connsiteY1" fmla="*/ 2006600 h 2006600"/>
              <a:gd name="connsiteX2" fmla="*/ 1689100 w 8051800"/>
              <a:gd name="connsiteY2" fmla="*/ 12700 h 2006600"/>
              <a:gd name="connsiteX3" fmla="*/ 8026400 w 8051800"/>
              <a:gd name="connsiteY3" fmla="*/ 0 h 2006600"/>
              <a:gd name="connsiteX4" fmla="*/ 8026400 w 8051800"/>
              <a:gd name="connsiteY4" fmla="*/ 0 h 2006600"/>
              <a:gd name="connsiteX5" fmla="*/ 8026400 w 8051800"/>
              <a:gd name="connsiteY5" fmla="*/ 0 h 2006600"/>
              <a:gd name="connsiteX6" fmla="*/ 8051800 w 8051800"/>
              <a:gd name="connsiteY6" fmla="*/ 12700 h 2006600"/>
              <a:gd name="connsiteX0" fmla="*/ 0 w 8051800"/>
              <a:gd name="connsiteY0" fmla="*/ 1981200 h 1981200"/>
              <a:gd name="connsiteX1" fmla="*/ 1678056 w 8051800"/>
              <a:gd name="connsiteY1" fmla="*/ 1972523 h 1981200"/>
              <a:gd name="connsiteX2" fmla="*/ 1689100 w 8051800"/>
              <a:gd name="connsiteY2" fmla="*/ 12700 h 1981200"/>
              <a:gd name="connsiteX3" fmla="*/ 8026400 w 8051800"/>
              <a:gd name="connsiteY3" fmla="*/ 0 h 1981200"/>
              <a:gd name="connsiteX4" fmla="*/ 8026400 w 8051800"/>
              <a:gd name="connsiteY4" fmla="*/ 0 h 1981200"/>
              <a:gd name="connsiteX5" fmla="*/ 8026400 w 8051800"/>
              <a:gd name="connsiteY5" fmla="*/ 0 h 1981200"/>
              <a:gd name="connsiteX6" fmla="*/ 8051800 w 8051800"/>
              <a:gd name="connsiteY6" fmla="*/ 12700 h 1981200"/>
              <a:gd name="connsiteX0" fmla="*/ 0 w 8051800"/>
              <a:gd name="connsiteY0" fmla="*/ 1981200 h 1981200"/>
              <a:gd name="connsiteX1" fmla="*/ 1678056 w 8051800"/>
              <a:gd name="connsiteY1" fmla="*/ 1972523 h 1981200"/>
              <a:gd name="connsiteX2" fmla="*/ 1666382 w 8051800"/>
              <a:gd name="connsiteY2" fmla="*/ 12700 h 1981200"/>
              <a:gd name="connsiteX3" fmla="*/ 8026400 w 8051800"/>
              <a:gd name="connsiteY3" fmla="*/ 0 h 1981200"/>
              <a:gd name="connsiteX4" fmla="*/ 8026400 w 8051800"/>
              <a:gd name="connsiteY4" fmla="*/ 0 h 1981200"/>
              <a:gd name="connsiteX5" fmla="*/ 8026400 w 8051800"/>
              <a:gd name="connsiteY5" fmla="*/ 0 h 1981200"/>
              <a:gd name="connsiteX6" fmla="*/ 8051800 w 8051800"/>
              <a:gd name="connsiteY6" fmla="*/ 12700 h 1981200"/>
              <a:gd name="connsiteX0" fmla="*/ 0 w 8051800"/>
              <a:gd name="connsiteY0" fmla="*/ 1991218 h 1991218"/>
              <a:gd name="connsiteX1" fmla="*/ 1678056 w 8051800"/>
              <a:gd name="connsiteY1" fmla="*/ 1982541 h 1991218"/>
              <a:gd name="connsiteX2" fmla="*/ 1666382 w 8051800"/>
              <a:gd name="connsiteY2" fmla="*/ 0 h 1991218"/>
              <a:gd name="connsiteX3" fmla="*/ 8026400 w 8051800"/>
              <a:gd name="connsiteY3" fmla="*/ 10018 h 1991218"/>
              <a:gd name="connsiteX4" fmla="*/ 8026400 w 8051800"/>
              <a:gd name="connsiteY4" fmla="*/ 10018 h 1991218"/>
              <a:gd name="connsiteX5" fmla="*/ 8026400 w 8051800"/>
              <a:gd name="connsiteY5" fmla="*/ 10018 h 1991218"/>
              <a:gd name="connsiteX6" fmla="*/ 8051800 w 8051800"/>
              <a:gd name="connsiteY6" fmla="*/ 22718 h 1991218"/>
              <a:gd name="connsiteX0" fmla="*/ 0 w 8051800"/>
              <a:gd name="connsiteY0" fmla="*/ 1981200 h 1981200"/>
              <a:gd name="connsiteX1" fmla="*/ 1678056 w 8051800"/>
              <a:gd name="connsiteY1" fmla="*/ 1972523 h 1981200"/>
              <a:gd name="connsiteX2" fmla="*/ 1666382 w 8051800"/>
              <a:gd name="connsiteY2" fmla="*/ 1341 h 1981200"/>
              <a:gd name="connsiteX3" fmla="*/ 8026400 w 8051800"/>
              <a:gd name="connsiteY3" fmla="*/ 0 h 1981200"/>
              <a:gd name="connsiteX4" fmla="*/ 8026400 w 8051800"/>
              <a:gd name="connsiteY4" fmla="*/ 0 h 1981200"/>
              <a:gd name="connsiteX5" fmla="*/ 8026400 w 8051800"/>
              <a:gd name="connsiteY5" fmla="*/ 0 h 1981200"/>
              <a:gd name="connsiteX6" fmla="*/ 8051800 w 8051800"/>
              <a:gd name="connsiteY6" fmla="*/ 12700 h 1981200"/>
              <a:gd name="connsiteX0" fmla="*/ 0 w 8102915"/>
              <a:gd name="connsiteY0" fmla="*/ 1991218 h 1991218"/>
              <a:gd name="connsiteX1" fmla="*/ 1678056 w 8102915"/>
              <a:gd name="connsiteY1" fmla="*/ 1982541 h 1991218"/>
              <a:gd name="connsiteX2" fmla="*/ 1666382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02915" h="1991218">
                <a:moveTo>
                  <a:pt x="0" y="1991218"/>
                </a:moveTo>
                <a:lnTo>
                  <a:pt x="1678056" y="1982541"/>
                </a:lnTo>
                <a:cubicBezTo>
                  <a:pt x="1681737" y="1329267"/>
                  <a:pt x="1662701" y="664633"/>
                  <a:pt x="1666382" y="11359"/>
                </a:cubicBezTo>
                <a:lnTo>
                  <a:pt x="8026400" y="10018"/>
                </a:lnTo>
                <a:lnTo>
                  <a:pt x="8026400" y="10018"/>
                </a:lnTo>
                <a:lnTo>
                  <a:pt x="8026400" y="10018"/>
                </a:lnTo>
                <a:lnTo>
                  <a:pt x="810291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108511" y="2957227"/>
            <a:ext cx="9557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smtClean="0"/>
              <a:t>NAT / Firewall</a:t>
            </a:r>
            <a:endParaRPr kumimoji="1" lang="ja-JP" altLang="en-US" sz="1050" dirty="0"/>
          </a:p>
        </p:txBody>
      </p:sp>
      <p:sp>
        <p:nvSpPr>
          <p:cNvPr id="79" name="正方形/長方形 78"/>
          <p:cNvSpPr/>
          <p:nvPr/>
        </p:nvSpPr>
        <p:spPr>
          <a:xfrm>
            <a:off x="5773339" y="1419589"/>
            <a:ext cx="645117" cy="56962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(</a:t>
            </a:r>
            <a:r>
              <a:rPr lang="en-US" altLang="ja-JP" sz="800" dirty="0"/>
              <a:t>IRI</a:t>
            </a:r>
            <a:r>
              <a:rPr lang="en-US" altLang="ja-JP" sz="800" dirty="0" smtClean="0"/>
              <a:t>)</a:t>
            </a:r>
          </a:p>
        </p:txBody>
      </p:sp>
      <p:sp>
        <p:nvSpPr>
          <p:cNvPr id="80" name="角丸四角形 79"/>
          <p:cNvSpPr/>
          <p:nvPr/>
        </p:nvSpPr>
        <p:spPr>
          <a:xfrm>
            <a:off x="1063500" y="5018037"/>
            <a:ext cx="1515590" cy="1431585"/>
          </a:xfrm>
          <a:prstGeom prst="roundRect">
            <a:avLst>
              <a:gd name="adj" fmla="val 539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正方形/長方形 83"/>
          <p:cNvSpPr/>
          <p:nvPr/>
        </p:nvSpPr>
        <p:spPr>
          <a:xfrm>
            <a:off x="6578312" y="4221029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(EUROCOM)</a:t>
            </a:r>
          </a:p>
        </p:txBody>
      </p:sp>
      <p:sp>
        <p:nvSpPr>
          <p:cNvPr id="85" name="正方形/長方形 84"/>
          <p:cNvSpPr/>
          <p:nvPr/>
        </p:nvSpPr>
        <p:spPr>
          <a:xfrm>
            <a:off x="6585073" y="5136805"/>
            <a:ext cx="644931" cy="5696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???</a:t>
            </a:r>
          </a:p>
          <a:p>
            <a:pPr algn="ctr"/>
            <a:r>
              <a:rPr lang="en-US" altLang="ja-JP" sz="800" dirty="0" smtClean="0"/>
              <a:t>(EUROCOM)</a:t>
            </a:r>
            <a:endParaRPr kumimoji="1" lang="ja-JP" altLang="en-US" sz="800" dirty="0"/>
          </a:p>
        </p:txBody>
      </p:sp>
      <p:cxnSp>
        <p:nvCxnSpPr>
          <p:cNvPr id="86" name="直線コネクタ 85"/>
          <p:cNvCxnSpPr>
            <a:stCxn id="85" idx="0"/>
            <a:endCxn id="84" idx="2"/>
          </p:cNvCxnSpPr>
          <p:nvPr/>
        </p:nvCxnSpPr>
        <p:spPr>
          <a:xfrm flipH="1" flipV="1">
            <a:off x="6900778" y="4790655"/>
            <a:ext cx="6761" cy="34615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65" name="角丸四角形 64"/>
          <p:cNvSpPr/>
          <p:nvPr/>
        </p:nvSpPr>
        <p:spPr>
          <a:xfrm>
            <a:off x="8096267" y="3338246"/>
            <a:ext cx="832309" cy="2205361"/>
          </a:xfrm>
          <a:prstGeom prst="roundRect">
            <a:avLst>
              <a:gd name="adj" fmla="val 539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4488849" y="6466676"/>
            <a:ext cx="10266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San Francisco</a:t>
            </a:r>
            <a:endParaRPr kumimoji="1" lang="ja-JP" altLang="en-US" sz="1200" dirty="0"/>
          </a:p>
        </p:txBody>
      </p:sp>
      <p:cxnSp>
        <p:nvCxnSpPr>
          <p:cNvPr id="126" name="直線コネクタ 125"/>
          <p:cNvCxnSpPr>
            <a:stCxn id="41" idx="2"/>
            <a:endCxn id="18" idx="0"/>
          </p:cNvCxnSpPr>
          <p:nvPr/>
        </p:nvCxnSpPr>
        <p:spPr>
          <a:xfrm>
            <a:off x="3366792" y="3937497"/>
            <a:ext cx="1125712" cy="27385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>
            <a:endCxn id="72" idx="0"/>
          </p:cNvCxnSpPr>
          <p:nvPr/>
        </p:nvCxnSpPr>
        <p:spPr>
          <a:xfrm>
            <a:off x="3384857" y="3944205"/>
            <a:ext cx="1910350" cy="273743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/>
          <p:cNvCxnSpPr>
            <a:stCxn id="41" idx="2"/>
            <a:endCxn id="20" idx="0"/>
          </p:cNvCxnSpPr>
          <p:nvPr/>
        </p:nvCxnSpPr>
        <p:spPr>
          <a:xfrm>
            <a:off x="3366792" y="3937497"/>
            <a:ext cx="4278980" cy="28045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コネクタ 130"/>
          <p:cNvCxnSpPr>
            <a:stCxn id="41" idx="2"/>
          </p:cNvCxnSpPr>
          <p:nvPr/>
        </p:nvCxnSpPr>
        <p:spPr>
          <a:xfrm flipH="1">
            <a:off x="1837825" y="3937497"/>
            <a:ext cx="1528967" cy="28637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コネクタ 137"/>
          <p:cNvCxnSpPr>
            <a:stCxn id="41" idx="2"/>
            <a:endCxn id="8" idx="0"/>
          </p:cNvCxnSpPr>
          <p:nvPr/>
        </p:nvCxnSpPr>
        <p:spPr>
          <a:xfrm flipH="1">
            <a:off x="2996149" y="3937497"/>
            <a:ext cx="370643" cy="27385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コネクタ 141"/>
          <p:cNvCxnSpPr>
            <a:endCxn id="9" idx="0"/>
          </p:cNvCxnSpPr>
          <p:nvPr/>
        </p:nvCxnSpPr>
        <p:spPr>
          <a:xfrm>
            <a:off x="3361867" y="3932521"/>
            <a:ext cx="338470" cy="28382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コネクタ 143"/>
          <p:cNvCxnSpPr>
            <a:stCxn id="19" idx="2"/>
            <a:endCxn id="20" idx="0"/>
          </p:cNvCxnSpPr>
          <p:nvPr/>
        </p:nvCxnSpPr>
        <p:spPr>
          <a:xfrm flipH="1">
            <a:off x="7645772" y="3944205"/>
            <a:ext cx="1" cy="273743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コネクタ 147"/>
          <p:cNvCxnSpPr>
            <a:endCxn id="84" idx="0"/>
          </p:cNvCxnSpPr>
          <p:nvPr/>
        </p:nvCxnSpPr>
        <p:spPr>
          <a:xfrm flipH="1">
            <a:off x="6900778" y="3944292"/>
            <a:ext cx="744834" cy="27673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>
            <a:stCxn id="19" idx="2"/>
          </p:cNvCxnSpPr>
          <p:nvPr/>
        </p:nvCxnSpPr>
        <p:spPr>
          <a:xfrm flipH="1">
            <a:off x="6155784" y="3944205"/>
            <a:ext cx="1489989" cy="27691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>
            <a:stCxn id="19" idx="2"/>
            <a:endCxn id="72" idx="0"/>
          </p:cNvCxnSpPr>
          <p:nvPr/>
        </p:nvCxnSpPr>
        <p:spPr>
          <a:xfrm flipH="1">
            <a:off x="5295207" y="3944205"/>
            <a:ext cx="2350566" cy="273743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/>
          <p:cNvCxnSpPr>
            <a:stCxn id="19" idx="2"/>
            <a:endCxn id="9" idx="0"/>
          </p:cNvCxnSpPr>
          <p:nvPr/>
        </p:nvCxnSpPr>
        <p:spPr>
          <a:xfrm flipH="1">
            <a:off x="3700337" y="3944205"/>
            <a:ext cx="3945436" cy="27214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 flipH="1">
            <a:off x="1837825" y="3967530"/>
            <a:ext cx="5814415" cy="25633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コネクタ 160"/>
          <p:cNvCxnSpPr>
            <a:stCxn id="79" idx="2"/>
            <a:endCxn id="7" idx="0"/>
          </p:cNvCxnSpPr>
          <p:nvPr/>
        </p:nvCxnSpPr>
        <p:spPr>
          <a:xfrm flipH="1">
            <a:off x="3366791" y="1989215"/>
            <a:ext cx="2729107" cy="26596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コネクタ 163"/>
          <p:cNvCxnSpPr>
            <a:stCxn id="24" idx="0"/>
            <a:endCxn id="79" idx="2"/>
          </p:cNvCxnSpPr>
          <p:nvPr/>
        </p:nvCxnSpPr>
        <p:spPr>
          <a:xfrm flipH="1" flipV="1">
            <a:off x="6095898" y="1989215"/>
            <a:ext cx="1916157" cy="27664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コネクタ 166"/>
          <p:cNvCxnSpPr>
            <a:stCxn id="24" idx="0"/>
            <a:endCxn id="26" idx="2"/>
          </p:cNvCxnSpPr>
          <p:nvPr/>
        </p:nvCxnSpPr>
        <p:spPr>
          <a:xfrm flipV="1">
            <a:off x="8012055" y="1990617"/>
            <a:ext cx="449454" cy="27524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コネクタ 169"/>
          <p:cNvCxnSpPr>
            <a:stCxn id="7" idx="0"/>
            <a:endCxn id="26" idx="2"/>
          </p:cNvCxnSpPr>
          <p:nvPr/>
        </p:nvCxnSpPr>
        <p:spPr>
          <a:xfrm flipV="1">
            <a:off x="3366791" y="1990617"/>
            <a:ext cx="5094718" cy="26456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コネクタ 172"/>
          <p:cNvCxnSpPr>
            <a:stCxn id="7" idx="0"/>
            <a:endCxn id="25" idx="2"/>
          </p:cNvCxnSpPr>
          <p:nvPr/>
        </p:nvCxnSpPr>
        <p:spPr>
          <a:xfrm flipV="1">
            <a:off x="3366791" y="1986428"/>
            <a:ext cx="4285450" cy="26875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コネクタ 175"/>
          <p:cNvCxnSpPr>
            <a:stCxn id="7" idx="0"/>
            <a:endCxn id="60" idx="2"/>
          </p:cNvCxnSpPr>
          <p:nvPr/>
        </p:nvCxnSpPr>
        <p:spPr>
          <a:xfrm flipH="1" flipV="1">
            <a:off x="1404930" y="1975764"/>
            <a:ext cx="1961861" cy="27942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線コネクタ 178"/>
          <p:cNvCxnSpPr>
            <a:stCxn id="24" idx="0"/>
            <a:endCxn id="60" idx="2"/>
          </p:cNvCxnSpPr>
          <p:nvPr/>
        </p:nvCxnSpPr>
        <p:spPr>
          <a:xfrm flipH="1" flipV="1">
            <a:off x="1404930" y="1975764"/>
            <a:ext cx="6607125" cy="29009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コネクタ 181"/>
          <p:cNvCxnSpPr>
            <a:stCxn id="24" idx="0"/>
            <a:endCxn id="25" idx="2"/>
          </p:cNvCxnSpPr>
          <p:nvPr/>
        </p:nvCxnSpPr>
        <p:spPr>
          <a:xfrm flipH="1" flipV="1">
            <a:off x="7652241" y="1986428"/>
            <a:ext cx="359814" cy="27943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コネクタ 184"/>
          <p:cNvCxnSpPr>
            <a:stCxn id="7" idx="0"/>
            <a:endCxn id="82" idx="2"/>
          </p:cNvCxnSpPr>
          <p:nvPr/>
        </p:nvCxnSpPr>
        <p:spPr>
          <a:xfrm flipV="1">
            <a:off x="3366791" y="1986428"/>
            <a:ext cx="0" cy="26875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68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Issues for TPAC </a:t>
            </a:r>
            <a:r>
              <a:rPr lang="en-US" altLang="ja-JP" dirty="0" err="1" smtClean="0"/>
              <a:t>plugfest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Interface between </a:t>
            </a:r>
            <a:r>
              <a:rPr lang="en-US" altLang="ja-JP" dirty="0" err="1" smtClean="0"/>
              <a:t>Servients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Authentication</a:t>
            </a:r>
          </a:p>
          <a:p>
            <a:pPr lvl="1"/>
            <a:r>
              <a:rPr lang="en-US" altLang="ja-JP" dirty="0" smtClean="0"/>
              <a:t>Discovery and exchange TDs</a:t>
            </a:r>
          </a:p>
          <a:p>
            <a:pPr lvl="1"/>
            <a:r>
              <a:rPr lang="en-US" altLang="ja-JP" dirty="0" smtClean="0"/>
              <a:t>Firewall and NAT traversal</a:t>
            </a:r>
          </a:p>
          <a:p>
            <a:pPr lvl="1"/>
            <a:r>
              <a:rPr kumimoji="1" lang="en-US" altLang="ja-JP" dirty="0" smtClean="0"/>
              <a:t>Add </a:t>
            </a:r>
            <a:r>
              <a:rPr lang="en-US" altLang="ja-JP" dirty="0" smtClean="0"/>
              <a:t>“Event” operation for inter-Servient interface</a:t>
            </a:r>
          </a:p>
          <a:p>
            <a:pPr lvl="1"/>
            <a:r>
              <a:rPr kumimoji="1" lang="en-US" altLang="ja-JP" dirty="0" smtClean="0"/>
              <a:t>…</a:t>
            </a:r>
          </a:p>
          <a:p>
            <a:r>
              <a:rPr kumimoji="1" lang="en-US" altLang="ja-JP" dirty="0" smtClean="0"/>
              <a:t>Thing Description management</a:t>
            </a:r>
          </a:p>
          <a:p>
            <a:pPr lvl="1"/>
            <a:r>
              <a:rPr lang="en-US" altLang="ja-JP" dirty="0" smtClean="0"/>
              <a:t>Management</a:t>
            </a:r>
          </a:p>
          <a:p>
            <a:pPr lvl="2"/>
            <a:r>
              <a:rPr lang="en-US" altLang="ja-JP" dirty="0" smtClean="0"/>
              <a:t>How to create URI. A WoT Servient on the Internet cannot access </a:t>
            </a:r>
            <a:r>
              <a:rPr lang="en-US" altLang="ja-JP" dirty="0" err="1" smtClean="0"/>
              <a:t>Servients</a:t>
            </a:r>
            <a:r>
              <a:rPr lang="en-US" altLang="ja-JP" dirty="0" smtClean="0"/>
              <a:t> on local networks, because local </a:t>
            </a:r>
            <a:r>
              <a:rPr lang="en-US" altLang="ja-JP" dirty="0" err="1" smtClean="0"/>
              <a:t>Servients</a:t>
            </a:r>
            <a:r>
              <a:rPr lang="en-US" altLang="ja-JP" dirty="0" smtClean="0"/>
              <a:t> URI are assigned to the local address.</a:t>
            </a:r>
          </a:p>
          <a:p>
            <a:pPr lvl="2"/>
            <a:r>
              <a:rPr lang="en-US" altLang="ja-JP" dirty="0" smtClean="0"/>
              <a:t>Who and how to manage TDs. If many </a:t>
            </a:r>
            <a:r>
              <a:rPr lang="en-US" altLang="ja-JP" dirty="0" err="1" smtClean="0"/>
              <a:t>servients</a:t>
            </a:r>
            <a:r>
              <a:rPr lang="en-US" altLang="ja-JP" dirty="0" smtClean="0"/>
              <a:t> connect to networks, the management function is necessary to easily search TD someone want to connect.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48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9481</TotalTime>
  <Words>490</Words>
  <Application>Microsoft Office PowerPoint</Application>
  <PresentationFormat>画面に合わせる (4:3)</PresentationFormat>
  <Paragraphs>178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テーマ</vt:lpstr>
      <vt:lpstr>Servients from participants on TPAC2017 plugfest</vt:lpstr>
      <vt:lpstr>Combinations of Servients for plugfest and demonstration</vt:lpstr>
      <vt:lpstr>Issues for TPAC plugfest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</dc:title>
  <dc:creator>ryuichi</dc:creator>
  <cp:lastModifiedBy>Matsukura, Ryuichi/松倉 隆一</cp:lastModifiedBy>
  <cp:revision>214</cp:revision>
  <cp:lastPrinted>2017-10-02T12:41:18Z</cp:lastPrinted>
  <dcterms:created xsi:type="dcterms:W3CDTF">2017-08-13T06:02:55Z</dcterms:created>
  <dcterms:modified xsi:type="dcterms:W3CDTF">2017-10-04T07:22:23Z</dcterms:modified>
</cp:coreProperties>
</file>