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13" r:id="rId2"/>
    <p:sldId id="317" r:id="rId3"/>
    <p:sldId id="319" r:id="rId4"/>
    <p:sldId id="318" r:id="rId5"/>
    <p:sldId id="320" r:id="rId6"/>
    <p:sldId id="321" r:id="rId7"/>
    <p:sldId id="322" r:id="rId8"/>
    <p:sldId id="323" r:id="rId9"/>
    <p:sldId id="324" r:id="rId10"/>
    <p:sldId id="310" r:id="rId11"/>
    <p:sldId id="312" r:id="rId1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00" autoAdjust="0"/>
    <p:restoredTop sz="97580" autoAdjust="0"/>
  </p:normalViewPr>
  <p:slideViewPr>
    <p:cSldViewPr snapToGrid="0">
      <p:cViewPr>
        <p:scale>
          <a:sx n="110" d="100"/>
          <a:sy n="110" d="100"/>
        </p:scale>
        <p:origin x="642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5029"/>
          </a:xfrm>
          <a:prstGeom prst="rect">
            <a:avLst/>
          </a:prstGeom>
        </p:spPr>
        <p:txBody>
          <a:bodyPr vert="horz" lIns="94857" tIns="47428" rIns="94857" bIns="474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0" cy="495029"/>
          </a:xfrm>
          <a:prstGeom prst="rect">
            <a:avLst/>
          </a:prstGeom>
        </p:spPr>
        <p:txBody>
          <a:bodyPr vert="horz" lIns="94857" tIns="47428" rIns="94857" bIns="47428" rtlCol="0"/>
          <a:lstStyle>
            <a:lvl1pPr algn="r">
              <a:defRPr sz="1300"/>
            </a:lvl1pPr>
          </a:lstStyle>
          <a:p>
            <a:fld id="{3E8BF924-DA88-4FCE-A9BC-EB81A1D4C2A5}" type="datetimeFigureOut">
              <a:rPr kumimoji="1" lang="ja-JP" altLang="en-US" smtClean="0"/>
              <a:pPr/>
              <a:t>2017/11/1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7" tIns="47428" rIns="94857" bIns="474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4857" tIns="47428" rIns="94857" bIns="4742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0" cy="495028"/>
          </a:xfrm>
          <a:prstGeom prst="rect">
            <a:avLst/>
          </a:prstGeom>
        </p:spPr>
        <p:txBody>
          <a:bodyPr vert="horz" lIns="94857" tIns="47428" rIns="94857" bIns="474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0" cy="495028"/>
          </a:xfrm>
          <a:prstGeom prst="rect">
            <a:avLst/>
          </a:prstGeom>
        </p:spPr>
        <p:txBody>
          <a:bodyPr vert="horz" lIns="94857" tIns="47428" rIns="94857" bIns="47428" rtlCol="0" anchor="b"/>
          <a:lstStyle>
            <a:lvl1pPr algn="r">
              <a:defRPr sz="1300"/>
            </a:lvl1pPr>
          </a:lstStyle>
          <a:p>
            <a:fld id="{510DF555-55E7-40D0-AD3E-E1FBD870FEB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674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DF555-55E7-40D0-AD3E-E1FBD870FEB5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256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DF555-55E7-40D0-AD3E-E1FBD870FEB5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953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DF555-55E7-40D0-AD3E-E1FBD870FEB5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356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DF555-55E7-40D0-AD3E-E1FBD870FEB5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62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DF555-55E7-40D0-AD3E-E1FBD870FEB5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96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F839-8954-4B02-B699-BCFEDCE9E621}" type="datetime1">
              <a:rPr kumimoji="1" lang="ja-JP" altLang="en-US" smtClean="0"/>
              <a:pPr/>
              <a:t>2017/11/1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9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DDB7-2A01-447F-9DD1-316C2B8B4D16}" type="datetime1">
              <a:rPr kumimoji="1" lang="ja-JP" altLang="en-US" smtClean="0"/>
              <a:pPr/>
              <a:t>2017/11/1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39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C44C-2380-45CA-8785-7F8615616B00}" type="datetime1">
              <a:rPr kumimoji="1" lang="ja-JP" altLang="en-US" smtClean="0"/>
              <a:pPr/>
              <a:t>2017/11/1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20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C1A9-6A7A-494E-948C-6B94A8BE12C1}" type="datetime1">
              <a:rPr kumimoji="1" lang="ja-JP" altLang="en-US" smtClean="0"/>
              <a:pPr/>
              <a:t>2017/11/1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27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78D6-6E02-479C-AC13-27E704076338}" type="datetime1">
              <a:rPr kumimoji="1" lang="ja-JP" altLang="en-US" smtClean="0"/>
              <a:pPr/>
              <a:t>2017/11/1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17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AF01-426F-49A2-B987-23A17F0CDAEA}" type="datetime1">
              <a:rPr kumimoji="1" lang="ja-JP" altLang="en-US" smtClean="0"/>
              <a:pPr/>
              <a:t>2017/11/1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2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AFC3-5E59-4FB9-9279-2D2E5ED03201}" type="datetime1">
              <a:rPr kumimoji="1" lang="ja-JP" altLang="en-US" smtClean="0"/>
              <a:pPr/>
              <a:t>2017/11/1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94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6328-49D9-4207-B262-BE50C717813B}" type="datetime1">
              <a:rPr kumimoji="1" lang="ja-JP" altLang="en-US" smtClean="0"/>
              <a:pPr/>
              <a:t>2017/11/1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82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4F48-94C6-49C4-A48B-44DC13C6B37E}" type="datetime1">
              <a:rPr kumimoji="1" lang="ja-JP" altLang="en-US" smtClean="0"/>
              <a:pPr/>
              <a:t>2017/11/1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69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2E10-CB9C-426C-AE2D-E720674FA422}" type="datetime1">
              <a:rPr kumimoji="1" lang="ja-JP" altLang="en-US" smtClean="0"/>
              <a:pPr/>
              <a:t>2017/11/1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14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DD58-9E50-4495-A829-C4028BD917E6}" type="datetime1">
              <a:rPr kumimoji="1" lang="ja-JP" altLang="en-US" smtClean="0"/>
              <a:pPr/>
              <a:t>2017/11/1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58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ADB0-860D-4BC4-BE47-758CD349A265}" type="datetime1">
              <a:rPr kumimoji="1" lang="ja-JP" altLang="en-US" smtClean="0"/>
              <a:pPr/>
              <a:t>2017/11/1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6A046-3893-480A-A97D-7E21D305B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56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正方形/長方形 57"/>
          <p:cNvSpPr/>
          <p:nvPr/>
        </p:nvSpPr>
        <p:spPr>
          <a:xfrm>
            <a:off x="1421687" y="4567488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3" name="正方形/長方形 56"/>
          <p:cNvSpPr/>
          <p:nvPr/>
        </p:nvSpPr>
        <p:spPr>
          <a:xfrm>
            <a:off x="1498730" y="4616022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4" name="正方形/長方形 55"/>
          <p:cNvSpPr/>
          <p:nvPr/>
        </p:nvSpPr>
        <p:spPr>
          <a:xfrm>
            <a:off x="1575773" y="4664556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6" name="正方形/長方形 87"/>
          <p:cNvSpPr/>
          <p:nvPr/>
        </p:nvSpPr>
        <p:spPr>
          <a:xfrm>
            <a:off x="1652816" y="4713090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  <a:br>
              <a:rPr lang="en-US" altLang="ja-JP" sz="800" smtClean="0"/>
            </a:br>
            <a:r>
              <a:rPr lang="en-US" altLang="ja-JP" sz="800" smtClean="0"/>
              <a:t>Festo Plant</a:t>
            </a:r>
          </a:p>
          <a:p>
            <a:pPr algn="ctr"/>
            <a:r>
              <a:rPr kumimoji="1"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59" name="正方形/長方形 58"/>
          <p:cNvSpPr/>
          <p:nvPr/>
        </p:nvSpPr>
        <p:spPr>
          <a:xfrm>
            <a:off x="4009235" y="4610766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(Lemonbeat)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205692" y="4549558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57" name="正方形/長方形 56"/>
          <p:cNvSpPr/>
          <p:nvPr/>
        </p:nvSpPr>
        <p:spPr>
          <a:xfrm>
            <a:off x="282735" y="4598092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56" name="正方形/長方形 55"/>
          <p:cNvSpPr/>
          <p:nvPr/>
        </p:nvSpPr>
        <p:spPr>
          <a:xfrm>
            <a:off x="359778" y="4646626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5854"/>
          </a:xfrm>
        </p:spPr>
        <p:txBody>
          <a:bodyPr anchor="t">
            <a:normAutofit/>
          </a:bodyPr>
          <a:lstStyle/>
          <a:p>
            <a:r>
              <a:rPr lang="en-US" altLang="ja-JP" sz="2000" dirty="0" err="1" smtClean="0"/>
              <a:t>Servients</a:t>
            </a:r>
            <a:r>
              <a:rPr lang="en-US" altLang="ja-JP" sz="2000" dirty="0" smtClean="0"/>
              <a:t> from participants on TPAC2017 </a:t>
            </a:r>
            <a:r>
              <a:rPr lang="en-US" altLang="ja-JP" sz="2000" dirty="0" err="1" smtClean="0"/>
              <a:t>PlugFest</a:t>
            </a:r>
            <a:r>
              <a:rPr lang="en-US" altLang="ja-JP" sz="2000" dirty="0" smtClean="0"/>
              <a:t> (original)</a:t>
            </a:r>
            <a:endParaRPr kumimoji="1" lang="en-US" altLang="ja-JP" sz="2000" dirty="0"/>
          </a:p>
        </p:txBody>
      </p:sp>
      <p:sp>
        <p:nvSpPr>
          <p:cNvPr id="79" name="正方形/長方形 78"/>
          <p:cNvSpPr/>
          <p:nvPr/>
        </p:nvSpPr>
        <p:spPr>
          <a:xfrm>
            <a:off x="1836236" y="2232484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Remote Proxy Servient</a:t>
            </a:r>
            <a:endParaRPr lang="en-US" altLang="ja-JP" sz="800"/>
          </a:p>
          <a:p>
            <a:pPr algn="ctr"/>
            <a:r>
              <a:rPr kumimoji="1"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86" name="正方形/長方形 85"/>
          <p:cNvSpPr/>
          <p:nvPr/>
        </p:nvSpPr>
        <p:spPr>
          <a:xfrm>
            <a:off x="2565515" y="4682646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BACnet</a:t>
            </a:r>
          </a:p>
          <a:p>
            <a:pPr algn="ctr"/>
            <a:r>
              <a:rPr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87" name="正方形/長方形 86"/>
          <p:cNvSpPr/>
          <p:nvPr/>
        </p:nvSpPr>
        <p:spPr>
          <a:xfrm>
            <a:off x="3269703" y="4687642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Modbus/TCP</a:t>
            </a:r>
            <a:endParaRPr kumimoji="1" lang="en-US" altLang="ja-JP" sz="800" smtClean="0"/>
          </a:p>
          <a:p>
            <a:pPr algn="ctr"/>
            <a:r>
              <a:rPr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88" name="正方形/長方形 87"/>
          <p:cNvSpPr/>
          <p:nvPr/>
        </p:nvSpPr>
        <p:spPr>
          <a:xfrm>
            <a:off x="436821" y="4695160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92" name="正方形/長方形 91"/>
          <p:cNvSpPr/>
          <p:nvPr/>
        </p:nvSpPr>
        <p:spPr>
          <a:xfrm>
            <a:off x="4072814" y="4682646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(Lemonbeat)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7273670" y="3340821"/>
            <a:ext cx="645117" cy="5806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4" name="正方形/長方形 93"/>
          <p:cNvSpPr/>
          <p:nvPr/>
        </p:nvSpPr>
        <p:spPr>
          <a:xfrm>
            <a:off x="7282790" y="4684358"/>
            <a:ext cx="645117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Rotating light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5" name="正方形/長方形 94"/>
          <p:cNvSpPr/>
          <p:nvPr/>
        </p:nvSpPr>
        <p:spPr>
          <a:xfrm>
            <a:off x="8153680" y="3351879"/>
            <a:ext cx="696653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8153680" y="4684358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Air Conditioner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7" name="正方形/長方形 96"/>
          <p:cNvSpPr/>
          <p:nvPr/>
        </p:nvSpPr>
        <p:spPr>
          <a:xfrm>
            <a:off x="8153680" y="5377343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LED Light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8" name="正方形/長方形 97"/>
          <p:cNvSpPr/>
          <p:nvPr/>
        </p:nvSpPr>
        <p:spPr>
          <a:xfrm>
            <a:off x="7695368" y="2243159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(Fujitsu)</a:t>
            </a:r>
            <a:endParaRPr kumimoji="1" lang="en-US" altLang="ja-JP" sz="800" dirty="0"/>
          </a:p>
        </p:txBody>
      </p:sp>
      <p:sp>
        <p:nvSpPr>
          <p:cNvPr id="99" name="正方形/長方形 98"/>
          <p:cNvSpPr/>
          <p:nvPr/>
        </p:nvSpPr>
        <p:spPr>
          <a:xfrm>
            <a:off x="7318817" y="1046955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Scripting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8128085" y="1051144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Node-RED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cxnSp>
        <p:nvCxnSpPr>
          <p:cNvPr id="101" name="直線コネクタ 100"/>
          <p:cNvCxnSpPr>
            <a:stCxn id="76" idx="0"/>
            <a:endCxn id="113" idx="2"/>
          </p:cNvCxnSpPr>
          <p:nvPr/>
        </p:nvCxnSpPr>
        <p:spPr>
          <a:xfrm flipH="1" flipV="1">
            <a:off x="1800196" y="3921505"/>
            <a:ext cx="167489" cy="791585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2" name="直線コネクタ 101"/>
          <p:cNvCxnSpPr>
            <a:stCxn id="72" idx="0"/>
            <a:endCxn id="113" idx="2"/>
          </p:cNvCxnSpPr>
          <p:nvPr/>
        </p:nvCxnSpPr>
        <p:spPr>
          <a:xfrm flipV="1">
            <a:off x="1736556" y="3921505"/>
            <a:ext cx="63640" cy="64598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5" name="直線コネクタ 104"/>
          <p:cNvCxnSpPr>
            <a:stCxn id="94" idx="0"/>
            <a:endCxn id="93" idx="2"/>
          </p:cNvCxnSpPr>
          <p:nvPr/>
        </p:nvCxnSpPr>
        <p:spPr>
          <a:xfrm flipH="1" flipV="1">
            <a:off x="7596229" y="3921504"/>
            <a:ext cx="9120" cy="76285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6" name="直線コネクタ 105"/>
          <p:cNvCxnSpPr>
            <a:stCxn id="96" idx="0"/>
            <a:endCxn id="95" idx="2"/>
          </p:cNvCxnSpPr>
          <p:nvPr/>
        </p:nvCxnSpPr>
        <p:spPr>
          <a:xfrm flipV="1">
            <a:off x="8502007" y="3921505"/>
            <a:ext cx="0" cy="76285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7" name="直線コネクタ 106"/>
          <p:cNvCxnSpPr>
            <a:stCxn id="93" idx="0"/>
            <a:endCxn id="98" idx="2"/>
          </p:cNvCxnSpPr>
          <p:nvPr/>
        </p:nvCxnSpPr>
        <p:spPr>
          <a:xfrm flipV="1">
            <a:off x="7596229" y="2812785"/>
            <a:ext cx="421698" cy="528036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8" name="直線コネクタ 107"/>
          <p:cNvCxnSpPr>
            <a:stCxn id="95" idx="0"/>
            <a:endCxn id="98" idx="2"/>
          </p:cNvCxnSpPr>
          <p:nvPr/>
        </p:nvCxnSpPr>
        <p:spPr>
          <a:xfrm flipH="1" flipV="1">
            <a:off x="8017927" y="2812785"/>
            <a:ext cx="484080" cy="53909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9" name="直線コネクタ 108"/>
          <p:cNvCxnSpPr>
            <a:stCxn id="98" idx="0"/>
            <a:endCxn id="99" idx="2"/>
          </p:cNvCxnSpPr>
          <p:nvPr/>
        </p:nvCxnSpPr>
        <p:spPr>
          <a:xfrm flipH="1" flipV="1">
            <a:off x="7641376" y="1616581"/>
            <a:ext cx="376551" cy="626578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10" name="直線コネクタ 109"/>
          <p:cNvCxnSpPr>
            <a:stCxn id="98" idx="0"/>
            <a:endCxn id="100" idx="2"/>
          </p:cNvCxnSpPr>
          <p:nvPr/>
        </p:nvCxnSpPr>
        <p:spPr>
          <a:xfrm flipV="1">
            <a:off x="8017927" y="1620770"/>
            <a:ext cx="432717" cy="622389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13" name="正方形/長方形 112"/>
          <p:cNvSpPr/>
          <p:nvPr/>
        </p:nvSpPr>
        <p:spPr>
          <a:xfrm>
            <a:off x="1477637" y="3351879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(Siemens)</a:t>
            </a:r>
          </a:p>
        </p:txBody>
      </p:sp>
      <p:cxnSp>
        <p:nvCxnSpPr>
          <p:cNvPr id="114" name="直線コネクタ 113"/>
          <p:cNvCxnSpPr>
            <a:stCxn id="113" idx="0"/>
            <a:endCxn id="79" idx="2"/>
          </p:cNvCxnSpPr>
          <p:nvPr/>
        </p:nvCxnSpPr>
        <p:spPr>
          <a:xfrm flipV="1">
            <a:off x="1800196" y="2802110"/>
            <a:ext cx="358599" cy="549769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15" name="直線コネクタ 114"/>
          <p:cNvCxnSpPr>
            <a:stCxn id="88" idx="0"/>
            <a:endCxn id="117" idx="2"/>
          </p:cNvCxnSpPr>
          <p:nvPr/>
        </p:nvCxnSpPr>
        <p:spPr>
          <a:xfrm flipV="1">
            <a:off x="751690" y="1613987"/>
            <a:ext cx="403729" cy="308117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17" name="正方形/長方形 116"/>
          <p:cNvSpPr/>
          <p:nvPr/>
        </p:nvSpPr>
        <p:spPr>
          <a:xfrm>
            <a:off x="832860" y="1044361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/>
              <a:t>Scripting</a:t>
            </a:r>
            <a:endParaRPr lang="en-US" altLang="ja-JP" sz="800" smtClean="0"/>
          </a:p>
          <a:p>
            <a:pPr algn="ctr"/>
            <a:r>
              <a:rPr lang="en-US" altLang="ja-JP" sz="800" smtClean="0"/>
              <a:t>(Panasonic)</a:t>
            </a:r>
          </a:p>
        </p:txBody>
      </p:sp>
      <p:sp>
        <p:nvSpPr>
          <p:cNvPr id="118" name="正方形/長方形 117"/>
          <p:cNvSpPr/>
          <p:nvPr/>
        </p:nvSpPr>
        <p:spPr>
          <a:xfrm>
            <a:off x="124295" y="1043717"/>
            <a:ext cx="645117" cy="577053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Node-RED</a:t>
            </a:r>
          </a:p>
          <a:p>
            <a:pPr algn="ctr"/>
            <a:r>
              <a:rPr lang="en-US" altLang="ja-JP" sz="800" smtClean="0"/>
              <a:t>(Panasonic)</a:t>
            </a:r>
          </a:p>
        </p:txBody>
      </p:sp>
      <p:cxnSp>
        <p:nvCxnSpPr>
          <p:cNvPr id="119" name="直線コネクタ 118"/>
          <p:cNvCxnSpPr>
            <a:stCxn id="88" idx="0"/>
            <a:endCxn id="118" idx="2"/>
          </p:cNvCxnSpPr>
          <p:nvPr/>
        </p:nvCxnSpPr>
        <p:spPr>
          <a:xfrm flipH="1" flipV="1">
            <a:off x="446854" y="1620770"/>
            <a:ext cx="304836" cy="307439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3" name="正方形/長方形 122"/>
          <p:cNvSpPr/>
          <p:nvPr/>
        </p:nvSpPr>
        <p:spPr>
          <a:xfrm>
            <a:off x="4875518" y="4684358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(Intel)</a:t>
            </a:r>
          </a:p>
        </p:txBody>
      </p:sp>
      <p:sp>
        <p:nvSpPr>
          <p:cNvPr id="126" name="正方形/長方形 125"/>
          <p:cNvSpPr/>
          <p:nvPr/>
        </p:nvSpPr>
        <p:spPr>
          <a:xfrm>
            <a:off x="5673153" y="4685248"/>
            <a:ext cx="679814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(SmartThings)</a:t>
            </a:r>
          </a:p>
        </p:txBody>
      </p:sp>
      <p:sp>
        <p:nvSpPr>
          <p:cNvPr id="130" name="正方形/長方形 129"/>
          <p:cNvSpPr/>
          <p:nvPr/>
        </p:nvSpPr>
        <p:spPr>
          <a:xfrm>
            <a:off x="1846379" y="1046955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(Siemens)</a:t>
            </a:r>
          </a:p>
        </p:txBody>
      </p:sp>
      <p:sp>
        <p:nvSpPr>
          <p:cNvPr id="134" name="正方形/長方形 133"/>
          <p:cNvSpPr/>
          <p:nvPr/>
        </p:nvSpPr>
        <p:spPr>
          <a:xfrm>
            <a:off x="3551888" y="1030980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(</a:t>
            </a:r>
            <a:r>
              <a:rPr lang="en-US" altLang="ja-JP" sz="800"/>
              <a:t>IRI</a:t>
            </a:r>
            <a:r>
              <a:rPr lang="en-US" altLang="ja-JP" sz="800" smtClean="0"/>
              <a:t>)</a:t>
            </a:r>
          </a:p>
        </p:txBody>
      </p:sp>
      <p:sp>
        <p:nvSpPr>
          <p:cNvPr id="136" name="正方形/長方形 135"/>
          <p:cNvSpPr/>
          <p:nvPr/>
        </p:nvSpPr>
        <p:spPr>
          <a:xfrm>
            <a:off x="6481089" y="4687439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(EURECOM)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416836" y="2104659"/>
            <a:ext cx="70294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b="1" smtClean="0"/>
              <a:t>Internet</a:t>
            </a:r>
            <a:endParaRPr kumimoji="1" lang="en-US" altLang="ja-JP" sz="1200" b="1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247749" y="5892726"/>
            <a:ext cx="1083951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b="1" smtClean="0"/>
              <a:t>Local network</a:t>
            </a:r>
            <a:endParaRPr kumimoji="1" lang="en-US" altLang="ja-JP" sz="1200" b="1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17425" y="5420953"/>
            <a:ext cx="99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smtClean="0"/>
              <a:t>Osaka, Japan</a:t>
            </a:r>
            <a:endParaRPr kumimoji="1" lang="en-US" altLang="ja-JP" sz="120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901806" y="6058780"/>
            <a:ext cx="1234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smtClean="0"/>
              <a:t>Kanazawa, Japan</a:t>
            </a:r>
            <a:endParaRPr kumimoji="1" lang="en-US" altLang="ja-JP" sz="1200"/>
          </a:p>
        </p:txBody>
      </p:sp>
      <p:sp>
        <p:nvSpPr>
          <p:cNvPr id="62" name="角丸四角形 61"/>
          <p:cNvSpPr/>
          <p:nvPr/>
        </p:nvSpPr>
        <p:spPr>
          <a:xfrm>
            <a:off x="2485782" y="3272116"/>
            <a:ext cx="5506750" cy="2088000"/>
          </a:xfrm>
          <a:prstGeom prst="roundRect">
            <a:avLst>
              <a:gd name="adj" fmla="val 284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4" name="フリーフォーム 63"/>
          <p:cNvSpPr/>
          <p:nvPr/>
        </p:nvSpPr>
        <p:spPr>
          <a:xfrm>
            <a:off x="52109" y="3157297"/>
            <a:ext cx="9004803" cy="2603974"/>
          </a:xfrm>
          <a:custGeom>
            <a:avLst/>
            <a:gdLst>
              <a:gd name="connsiteX0" fmla="*/ 0 w 8051800"/>
              <a:gd name="connsiteY0" fmla="*/ 1981200 h 2006600"/>
              <a:gd name="connsiteX1" fmla="*/ 1638300 w 8051800"/>
              <a:gd name="connsiteY1" fmla="*/ 2006600 h 2006600"/>
              <a:gd name="connsiteX2" fmla="*/ 1689100 w 8051800"/>
              <a:gd name="connsiteY2" fmla="*/ 12700 h 2006600"/>
              <a:gd name="connsiteX3" fmla="*/ 8026400 w 8051800"/>
              <a:gd name="connsiteY3" fmla="*/ 0 h 2006600"/>
              <a:gd name="connsiteX4" fmla="*/ 8026400 w 8051800"/>
              <a:gd name="connsiteY4" fmla="*/ 0 h 2006600"/>
              <a:gd name="connsiteX5" fmla="*/ 8026400 w 8051800"/>
              <a:gd name="connsiteY5" fmla="*/ 0 h 2006600"/>
              <a:gd name="connsiteX6" fmla="*/ 8051800 w 8051800"/>
              <a:gd name="connsiteY6" fmla="*/ 12700 h 2006600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89100 w 8051800"/>
              <a:gd name="connsiteY2" fmla="*/ 12700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66382 w 8051800"/>
              <a:gd name="connsiteY2" fmla="*/ 12700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051800"/>
              <a:gd name="connsiteY0" fmla="*/ 1991218 h 1991218"/>
              <a:gd name="connsiteX1" fmla="*/ 1678056 w 8051800"/>
              <a:gd name="connsiteY1" fmla="*/ 1982541 h 1991218"/>
              <a:gd name="connsiteX2" fmla="*/ 1666382 w 8051800"/>
              <a:gd name="connsiteY2" fmla="*/ 0 h 1991218"/>
              <a:gd name="connsiteX3" fmla="*/ 8026400 w 8051800"/>
              <a:gd name="connsiteY3" fmla="*/ 10018 h 1991218"/>
              <a:gd name="connsiteX4" fmla="*/ 8026400 w 8051800"/>
              <a:gd name="connsiteY4" fmla="*/ 10018 h 1991218"/>
              <a:gd name="connsiteX5" fmla="*/ 8026400 w 8051800"/>
              <a:gd name="connsiteY5" fmla="*/ 10018 h 1991218"/>
              <a:gd name="connsiteX6" fmla="*/ 8051800 w 8051800"/>
              <a:gd name="connsiteY6" fmla="*/ 22718 h 1991218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66382 w 8051800"/>
              <a:gd name="connsiteY2" fmla="*/ 1341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102915"/>
              <a:gd name="connsiteY0" fmla="*/ 1991218 h 1991218"/>
              <a:gd name="connsiteX1" fmla="*/ 1678056 w 8102915"/>
              <a:gd name="connsiteY1" fmla="*/ 1982541 h 1991218"/>
              <a:gd name="connsiteX2" fmla="*/ 1666382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678056 w 8102915"/>
              <a:gd name="connsiteY1" fmla="*/ 1982541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471511 w 8102915"/>
              <a:gd name="connsiteY1" fmla="*/ 1989368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257022 w 8102915"/>
              <a:gd name="connsiteY1" fmla="*/ 1982541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257022 w 8102915"/>
              <a:gd name="connsiteY1" fmla="*/ 1982541 h 1991218"/>
              <a:gd name="connsiteX2" fmla="*/ 1269179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7876074"/>
              <a:gd name="connsiteY0" fmla="*/ 1982928 h 1982928"/>
              <a:gd name="connsiteX1" fmla="*/ 1030181 w 7876074"/>
              <a:gd name="connsiteY1" fmla="*/ 1982541 h 1982928"/>
              <a:gd name="connsiteX2" fmla="*/ 1042338 w 7876074"/>
              <a:gd name="connsiteY2" fmla="*/ 11359 h 1982928"/>
              <a:gd name="connsiteX3" fmla="*/ 7799559 w 7876074"/>
              <a:gd name="connsiteY3" fmla="*/ 10018 h 1982928"/>
              <a:gd name="connsiteX4" fmla="*/ 7799559 w 7876074"/>
              <a:gd name="connsiteY4" fmla="*/ 10018 h 1982928"/>
              <a:gd name="connsiteX5" fmla="*/ 7799559 w 7876074"/>
              <a:gd name="connsiteY5" fmla="*/ 10018 h 1982928"/>
              <a:gd name="connsiteX6" fmla="*/ 7876074 w 7876074"/>
              <a:gd name="connsiteY6" fmla="*/ 0 h 198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76074" h="1982928">
                <a:moveTo>
                  <a:pt x="0" y="1982928"/>
                </a:moveTo>
                <a:lnTo>
                  <a:pt x="1030181" y="1982541"/>
                </a:lnTo>
                <a:cubicBezTo>
                  <a:pt x="1033862" y="1329267"/>
                  <a:pt x="1038657" y="664633"/>
                  <a:pt x="1042338" y="11359"/>
                </a:cubicBezTo>
                <a:lnTo>
                  <a:pt x="7799559" y="10018"/>
                </a:lnTo>
                <a:lnTo>
                  <a:pt x="7799559" y="10018"/>
                </a:lnTo>
                <a:lnTo>
                  <a:pt x="7799559" y="10018"/>
                </a:lnTo>
                <a:lnTo>
                  <a:pt x="7876074" y="0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22927" y="2903813"/>
            <a:ext cx="9557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smtClean="0">
                <a:solidFill>
                  <a:srgbClr val="0070C0"/>
                </a:solidFill>
              </a:rPr>
              <a:t>NAT / Firewall</a:t>
            </a:r>
            <a:endParaRPr kumimoji="1" lang="en-US" altLang="ja-JP" sz="1050">
              <a:solidFill>
                <a:srgbClr val="0070C0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98985" y="4363847"/>
            <a:ext cx="1073252" cy="1006062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8" name="角丸四角形 67"/>
          <p:cNvSpPr/>
          <p:nvPr/>
        </p:nvSpPr>
        <p:spPr>
          <a:xfrm>
            <a:off x="8082328" y="3272117"/>
            <a:ext cx="839358" cy="2759109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673420" y="5470348"/>
            <a:ext cx="10266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smtClean="0"/>
              <a:t>San Francisco</a:t>
            </a:r>
            <a:endParaRPr kumimoji="1" lang="en-US" altLang="ja-JP" sz="1200"/>
          </a:p>
        </p:txBody>
      </p:sp>
      <p:sp>
        <p:nvSpPr>
          <p:cNvPr id="71" name="角丸四角形 66"/>
          <p:cNvSpPr/>
          <p:nvPr/>
        </p:nvSpPr>
        <p:spPr>
          <a:xfrm>
            <a:off x="1297050" y="3272116"/>
            <a:ext cx="1073252" cy="2088826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cxnSp>
        <p:nvCxnSpPr>
          <p:cNvPr id="83" name="直線コネクタ 100"/>
          <p:cNvCxnSpPr>
            <a:stCxn id="74" idx="0"/>
            <a:endCxn id="113" idx="2"/>
          </p:cNvCxnSpPr>
          <p:nvPr/>
        </p:nvCxnSpPr>
        <p:spPr>
          <a:xfrm flipH="1" flipV="1">
            <a:off x="1800196" y="3921505"/>
            <a:ext cx="90446" cy="74305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90" name="直線コネクタ 100"/>
          <p:cNvCxnSpPr>
            <a:stCxn id="73" idx="0"/>
            <a:endCxn id="113" idx="2"/>
          </p:cNvCxnSpPr>
          <p:nvPr/>
        </p:nvCxnSpPr>
        <p:spPr>
          <a:xfrm flipH="1" flipV="1">
            <a:off x="1800196" y="3921505"/>
            <a:ext cx="13403" cy="69451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77" name="テキスト ボックス 59"/>
          <p:cNvSpPr txBox="1"/>
          <p:nvPr/>
        </p:nvSpPr>
        <p:spPr>
          <a:xfrm>
            <a:off x="1182538" y="5420952"/>
            <a:ext cx="1302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smtClean="0"/>
              <a:t>Munich, Germany</a:t>
            </a:r>
            <a:endParaRPr kumimoji="1" lang="en-US" altLang="ja-JP" sz="1200"/>
          </a:p>
        </p:txBody>
      </p:sp>
      <p:sp>
        <p:nvSpPr>
          <p:cNvPr id="127" name="Textfeld 126"/>
          <p:cNvSpPr txBox="1"/>
          <p:nvPr/>
        </p:nvSpPr>
        <p:spPr>
          <a:xfrm rot="1967899">
            <a:off x="2212811" y="2897392"/>
            <a:ext cx="71686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smtClean="0">
                <a:solidFill>
                  <a:srgbClr val="C00000"/>
                </a:solidFill>
              </a:rPr>
              <a:t>(Client Requests)</a:t>
            </a:r>
            <a:endParaRPr lang="en-US" sz="600">
              <a:solidFill>
                <a:srgbClr val="C00000"/>
              </a:solidFill>
            </a:endParaRPr>
          </a:p>
        </p:txBody>
      </p:sp>
      <p:cxnSp>
        <p:nvCxnSpPr>
          <p:cNvPr id="128" name="直線コネクタ 113"/>
          <p:cNvCxnSpPr>
            <a:stCxn id="135" idx="0"/>
            <a:endCxn id="79" idx="2"/>
          </p:cNvCxnSpPr>
          <p:nvPr/>
        </p:nvCxnSpPr>
        <p:spPr>
          <a:xfrm flipH="1" flipV="1">
            <a:off x="2158795" y="2802110"/>
            <a:ext cx="810122" cy="549768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85" name="正方形/長方形 97"/>
          <p:cNvSpPr/>
          <p:nvPr/>
        </p:nvSpPr>
        <p:spPr>
          <a:xfrm>
            <a:off x="2580331" y="2086696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Thing Directory</a:t>
            </a:r>
            <a:br>
              <a:rPr lang="en-US" altLang="ja-JP" sz="800" dirty="0" smtClean="0"/>
            </a:br>
            <a:r>
              <a:rPr lang="en-US" altLang="ja-JP" sz="800" dirty="0" smtClean="0"/>
              <a:t>(Siemens)</a:t>
            </a:r>
            <a:endParaRPr kumimoji="1" lang="en-US" altLang="ja-JP" sz="800" dirty="0"/>
          </a:p>
        </p:txBody>
      </p:sp>
      <p:sp>
        <p:nvSpPr>
          <p:cNvPr id="91" name="正方形/長方形 90"/>
          <p:cNvSpPr/>
          <p:nvPr/>
        </p:nvSpPr>
        <p:spPr>
          <a:xfrm>
            <a:off x="4875518" y="3351879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(Intel)</a:t>
            </a:r>
          </a:p>
        </p:txBody>
      </p:sp>
      <p:sp>
        <p:nvSpPr>
          <p:cNvPr id="103" name="正方形/長方形 102"/>
          <p:cNvSpPr/>
          <p:nvPr/>
        </p:nvSpPr>
        <p:spPr>
          <a:xfrm>
            <a:off x="5700047" y="3339932"/>
            <a:ext cx="652919" cy="5815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cxnSp>
        <p:nvCxnSpPr>
          <p:cNvPr id="116" name="直線コネクタ 115"/>
          <p:cNvCxnSpPr>
            <a:stCxn id="126" idx="0"/>
            <a:endCxn id="103" idx="2"/>
          </p:cNvCxnSpPr>
          <p:nvPr/>
        </p:nvCxnSpPr>
        <p:spPr>
          <a:xfrm flipV="1">
            <a:off x="6013060" y="3921504"/>
            <a:ext cx="13447" cy="76374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20" name="直線コネクタ 119"/>
          <p:cNvCxnSpPr>
            <a:stCxn id="123" idx="0"/>
            <a:endCxn id="91" idx="2"/>
          </p:cNvCxnSpPr>
          <p:nvPr/>
        </p:nvCxnSpPr>
        <p:spPr>
          <a:xfrm flipV="1">
            <a:off x="5197984" y="3921505"/>
            <a:ext cx="93" cy="76285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1" name="正方形/長方形 120"/>
          <p:cNvSpPr/>
          <p:nvPr/>
        </p:nvSpPr>
        <p:spPr>
          <a:xfrm>
            <a:off x="4870597" y="1032413"/>
            <a:ext cx="645118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(Intel)</a:t>
            </a:r>
          </a:p>
        </p:txBody>
      </p:sp>
      <p:sp>
        <p:nvSpPr>
          <p:cNvPr id="122" name="正方形/長方形 121"/>
          <p:cNvSpPr/>
          <p:nvPr/>
        </p:nvSpPr>
        <p:spPr>
          <a:xfrm>
            <a:off x="5700874" y="1043717"/>
            <a:ext cx="645118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sp>
        <p:nvSpPr>
          <p:cNvPr id="125" name="正方形/長方形 124"/>
          <p:cNvSpPr/>
          <p:nvPr/>
        </p:nvSpPr>
        <p:spPr>
          <a:xfrm>
            <a:off x="6417705" y="3241646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sp>
        <p:nvSpPr>
          <p:cNvPr id="89" name="正方形/長方形 88"/>
          <p:cNvSpPr/>
          <p:nvPr/>
        </p:nvSpPr>
        <p:spPr>
          <a:xfrm>
            <a:off x="4056145" y="3359486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</a:p>
        </p:txBody>
      </p:sp>
      <p:sp>
        <p:nvSpPr>
          <p:cNvPr id="111" name="正方形/長方形 110"/>
          <p:cNvSpPr/>
          <p:nvPr/>
        </p:nvSpPr>
        <p:spPr>
          <a:xfrm>
            <a:off x="4870597" y="2214818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(Intel)</a:t>
            </a:r>
            <a:endParaRPr kumimoji="1" lang="en-US" altLang="ja-JP" sz="800" dirty="0"/>
          </a:p>
        </p:txBody>
      </p:sp>
      <p:sp>
        <p:nvSpPr>
          <p:cNvPr id="131" name="正方形/長方形 130"/>
          <p:cNvSpPr/>
          <p:nvPr/>
        </p:nvSpPr>
        <p:spPr>
          <a:xfrm>
            <a:off x="5700874" y="2196726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</a:t>
            </a:r>
            <a:r>
              <a:rPr kumimoji="1" lang="en-US" altLang="ja-JP" sz="800" dirty="0" err="1" smtClean="0"/>
              <a:t>smartthings</a:t>
            </a:r>
            <a:r>
              <a:rPr kumimoji="1" lang="en-US" altLang="ja-JP" sz="800" dirty="0" smtClean="0"/>
              <a:t>)</a:t>
            </a:r>
            <a:endParaRPr kumimoji="1" lang="en-US" altLang="ja-JP" sz="800" dirty="0"/>
          </a:p>
        </p:txBody>
      </p:sp>
      <p:sp>
        <p:nvSpPr>
          <p:cNvPr id="132" name="正方形/長方形 131"/>
          <p:cNvSpPr/>
          <p:nvPr/>
        </p:nvSpPr>
        <p:spPr>
          <a:xfrm>
            <a:off x="4150020" y="2486081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(Intel)</a:t>
            </a:r>
          </a:p>
        </p:txBody>
      </p:sp>
      <p:sp>
        <p:nvSpPr>
          <p:cNvPr id="133" name="正方形/長方形 132"/>
          <p:cNvSpPr/>
          <p:nvPr/>
        </p:nvSpPr>
        <p:spPr>
          <a:xfrm>
            <a:off x="6417705" y="2447308"/>
            <a:ext cx="679814" cy="57416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(SmartThings)</a:t>
            </a:r>
          </a:p>
        </p:txBody>
      </p:sp>
      <p:sp>
        <p:nvSpPr>
          <p:cNvPr id="135" name="正方形/長方形 134"/>
          <p:cNvSpPr/>
          <p:nvPr/>
        </p:nvSpPr>
        <p:spPr>
          <a:xfrm>
            <a:off x="2646358" y="3351878"/>
            <a:ext cx="645117" cy="569626"/>
          </a:xfrm>
          <a:prstGeom prst="rect">
            <a:avLst/>
          </a:prstGeom>
          <a:ln w="952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err="1" smtClean="0"/>
              <a:t>WebUI</a:t>
            </a:r>
            <a:r>
              <a:rPr lang="en-US" altLang="ja-JP" sz="800" dirty="0" smtClean="0"/>
              <a:t> WoT Client (Siemens)</a:t>
            </a:r>
          </a:p>
        </p:txBody>
      </p:sp>
      <p:sp>
        <p:nvSpPr>
          <p:cNvPr id="137" name="正方形/長方形 97"/>
          <p:cNvSpPr/>
          <p:nvPr/>
        </p:nvSpPr>
        <p:spPr>
          <a:xfrm>
            <a:off x="8407468" y="2069340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Thing Directory</a:t>
            </a:r>
            <a:br>
              <a:rPr lang="en-US" altLang="ja-JP" sz="800" dirty="0" smtClean="0"/>
            </a:br>
            <a:r>
              <a:rPr lang="en-US" altLang="ja-JP" sz="800" dirty="0" smtClean="0"/>
              <a:t>(Fujitsu)</a:t>
            </a:r>
            <a:endParaRPr kumimoji="1" lang="en-US" altLang="ja-JP" sz="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07827" y="2694388"/>
            <a:ext cx="868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Implemented inside Remote proxy</a:t>
            </a:r>
            <a:endParaRPr kumimoji="1" lang="ja-JP" altLang="en-US" sz="800" dirty="0"/>
          </a:p>
        </p:txBody>
      </p:sp>
      <p:cxnSp>
        <p:nvCxnSpPr>
          <p:cNvPr id="138" name="直線コネクタ 137"/>
          <p:cNvCxnSpPr>
            <a:stCxn id="92" idx="0"/>
            <a:endCxn id="89" idx="2"/>
          </p:cNvCxnSpPr>
          <p:nvPr/>
        </p:nvCxnSpPr>
        <p:spPr>
          <a:xfrm flipH="1" flipV="1">
            <a:off x="4378704" y="3929112"/>
            <a:ext cx="16576" cy="75353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39" name="直線コネクタ 138"/>
          <p:cNvCxnSpPr>
            <a:stCxn id="87" idx="0"/>
            <a:endCxn id="135" idx="2"/>
          </p:cNvCxnSpPr>
          <p:nvPr/>
        </p:nvCxnSpPr>
        <p:spPr>
          <a:xfrm flipH="1" flipV="1">
            <a:off x="2968917" y="3921504"/>
            <a:ext cx="616266" cy="766138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0" name="直線コネクタ 139"/>
          <p:cNvCxnSpPr>
            <a:stCxn id="86" idx="0"/>
            <a:endCxn id="135" idx="2"/>
          </p:cNvCxnSpPr>
          <p:nvPr/>
        </p:nvCxnSpPr>
        <p:spPr>
          <a:xfrm flipV="1">
            <a:off x="2880995" y="3921504"/>
            <a:ext cx="87922" cy="76114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1" name="直線コネクタ 140"/>
          <p:cNvCxnSpPr>
            <a:stCxn id="79" idx="0"/>
          </p:cNvCxnSpPr>
          <p:nvPr/>
        </p:nvCxnSpPr>
        <p:spPr>
          <a:xfrm flipV="1">
            <a:off x="2158795" y="1620770"/>
            <a:ext cx="0" cy="61171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2" name="直線コネクタ 141"/>
          <p:cNvCxnSpPr>
            <a:stCxn id="111" idx="0"/>
            <a:endCxn id="121" idx="2"/>
          </p:cNvCxnSpPr>
          <p:nvPr/>
        </p:nvCxnSpPr>
        <p:spPr>
          <a:xfrm flipV="1">
            <a:off x="5193156" y="1602039"/>
            <a:ext cx="0" cy="612779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3" name="直線コネクタ 142"/>
          <p:cNvCxnSpPr>
            <a:stCxn id="131" idx="0"/>
            <a:endCxn id="122" idx="2"/>
          </p:cNvCxnSpPr>
          <p:nvPr/>
        </p:nvCxnSpPr>
        <p:spPr>
          <a:xfrm flipV="1">
            <a:off x="6023433" y="1613343"/>
            <a:ext cx="0" cy="58338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4" name="直線コネクタ 143"/>
          <p:cNvCxnSpPr>
            <a:stCxn id="103" idx="0"/>
            <a:endCxn id="131" idx="2"/>
          </p:cNvCxnSpPr>
          <p:nvPr/>
        </p:nvCxnSpPr>
        <p:spPr>
          <a:xfrm flipH="1" flipV="1">
            <a:off x="6023433" y="2766352"/>
            <a:ext cx="3074" cy="57358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5" name="直線コネクタ 144"/>
          <p:cNvCxnSpPr>
            <a:stCxn id="91" idx="0"/>
            <a:endCxn id="111" idx="2"/>
          </p:cNvCxnSpPr>
          <p:nvPr/>
        </p:nvCxnSpPr>
        <p:spPr>
          <a:xfrm flipH="1" flipV="1">
            <a:off x="5193156" y="2784444"/>
            <a:ext cx="4921" cy="567435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35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Servients</a:t>
            </a:r>
            <a:r>
              <a:rPr lang="en-US" altLang="ja-JP" dirty="0" smtClean="0"/>
              <a:t> and protocols (1 of 2)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266244"/>
              </p:ext>
            </p:extLst>
          </p:nvPr>
        </p:nvGraphicFramePr>
        <p:xfrm>
          <a:off x="165101" y="1825625"/>
          <a:ext cx="8769353" cy="456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1559"/>
                <a:gridCol w="730778"/>
                <a:gridCol w="730778"/>
                <a:gridCol w="730780"/>
                <a:gridCol w="730780"/>
                <a:gridCol w="1461559"/>
                <a:gridCol w="730780"/>
                <a:gridCol w="730780"/>
                <a:gridCol w="1461559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Servients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Fujitsu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Panasonic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Internet</a:t>
                      </a:r>
                      <a:r>
                        <a:rPr kumimoji="1" lang="ja-JP" altLang="en-US" sz="1200" dirty="0" smtClean="0"/>
                        <a:t> </a:t>
                      </a:r>
                      <a:r>
                        <a:rPr kumimoji="1" lang="en-US" altLang="ja-JP" sz="1200" dirty="0" smtClean="0"/>
                        <a:t>Research</a:t>
                      </a:r>
                      <a:r>
                        <a:rPr kumimoji="1" lang="ja-JP" altLang="en-US" sz="1200" dirty="0" smtClean="0"/>
                        <a:t> </a:t>
                      </a:r>
                      <a:r>
                        <a:rPr kumimoji="1" lang="en-US" altLang="ja-JP" sz="1200" dirty="0" smtClean="0"/>
                        <a:t>Institute</a:t>
                      </a:r>
                      <a:r>
                        <a:rPr kumimoji="1" lang="ja-JP" altLang="en-US" sz="1200" dirty="0" smtClean="0"/>
                        <a:t> </a:t>
                      </a:r>
                      <a:r>
                        <a:rPr kumimoji="1" lang="en-US" altLang="ja-JP" sz="1200" dirty="0" smtClean="0"/>
                        <a:t>(IRI)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Siemens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Lemonbeat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Application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Scripting</a:t>
                      </a:r>
                      <a:r>
                        <a:rPr kumimoji="1" lang="en-US" altLang="ja-JP" sz="1200" baseline="0" dirty="0" smtClean="0"/>
                        <a:t> app.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NodeRED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Scripting/</a:t>
                      </a:r>
                      <a:endParaRPr kumimoji="1" lang="ja-JP" altLang="en-US" sz="1200" dirty="0"/>
                    </a:p>
                    <a:p>
                      <a:r>
                        <a:rPr kumimoji="1" lang="en-US" altLang="ja-JP" sz="1200" dirty="0" err="1" smtClean="0"/>
                        <a:t>NodeRED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NodeRED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sz="1200" dirty="0" smtClean="0"/>
                        <a:t>Scripting </a:t>
                      </a:r>
                      <a:r>
                        <a:rPr kumimoji="1" lang="de-DE" altLang="ja-JP" sz="1200" dirty="0" err="1" smtClean="0"/>
                        <a:t>app</a:t>
                      </a:r>
                      <a:r>
                        <a:rPr kumimoji="1" lang="de-DE" altLang="ja-JP" sz="1200" dirty="0" smtClean="0"/>
                        <a:t>.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sz="1200" dirty="0" err="1" smtClean="0"/>
                        <a:t>WebUI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en-US" altLang="ja-JP" sz="1200" dirty="0" smtClean="0"/>
                        <a:t>protocol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http(s)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http(s)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sz="900" dirty="0" smtClean="0"/>
                        <a:t>HTTP, </a:t>
                      </a:r>
                      <a:r>
                        <a:rPr kumimoji="1" lang="de-DE" altLang="ja-JP" sz="900" dirty="0" err="1" smtClean="0"/>
                        <a:t>CoAP</a:t>
                      </a:r>
                      <a:r>
                        <a:rPr kumimoji="1" lang="de-DE" altLang="ja-JP" sz="900" dirty="0" smtClean="0"/>
                        <a:t>, </a:t>
                      </a:r>
                      <a:r>
                        <a:rPr kumimoji="1" lang="de-DE" altLang="ja-JP" sz="900" dirty="0" err="1" smtClean="0"/>
                        <a:t>BACnet</a:t>
                      </a:r>
                      <a:r>
                        <a:rPr kumimoji="1" lang="de-DE" altLang="ja-JP" sz="900" dirty="0" smtClean="0"/>
                        <a:t>, </a:t>
                      </a:r>
                      <a:r>
                        <a:rPr kumimoji="1" lang="de-DE" altLang="ja-JP" sz="900" dirty="0" err="1" smtClean="0"/>
                        <a:t>Modbus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sz="900" dirty="0" smtClean="0"/>
                        <a:t>HTTP, </a:t>
                      </a:r>
                      <a:r>
                        <a:rPr kumimoji="1" lang="de-DE" altLang="ja-JP" sz="900" dirty="0" err="1" smtClean="0"/>
                        <a:t>CoAP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Remote proxy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FJ-Server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de-DE" altLang="ja-JP" sz="1000" dirty="0" err="1" smtClean="0"/>
                        <a:t>WoS</a:t>
                      </a:r>
                      <a:r>
                        <a:rPr kumimoji="1" lang="de-DE" altLang="ja-JP" sz="1000" baseline="0" dirty="0" smtClean="0"/>
                        <a:t> Messaging Service</a:t>
                      </a:r>
                      <a:endParaRPr kumimoji="1" lang="ja-JP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   protocol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http(s)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de-DE" altLang="ja-JP" sz="1000" dirty="0" smtClean="0"/>
                        <a:t>(Tunnel)</a:t>
                      </a:r>
                      <a:endParaRPr kumimoji="1" lang="ja-JP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Local proxy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FJ-GW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FJ-GW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de-DE" altLang="ja-JP" sz="1000" dirty="0" err="1" smtClean="0"/>
                        <a:t>WoS</a:t>
                      </a:r>
                      <a:r>
                        <a:rPr kumimoji="1" lang="de-DE" altLang="ja-JP" sz="1000" baseline="0" dirty="0" smtClean="0"/>
                        <a:t> Messaging Service, TD Registration Agent</a:t>
                      </a:r>
                      <a:endParaRPr kumimoji="1" lang="ja-JP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   protocol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https</a:t>
                      </a:r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https+wss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de-DE" altLang="ja-JP" sz="1000" dirty="0" smtClean="0"/>
                        <a:t>HTTP</a:t>
                      </a:r>
                      <a:endParaRPr kumimoji="1" lang="ja-JP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51460">
                <a:tc rowSpan="4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Device</a:t>
                      </a:r>
                      <a:endParaRPr kumimoji="1" lang="ja-JP" altLang="en-US" sz="12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LED</a:t>
                      </a:r>
                      <a:endParaRPr kumimoji="1" lang="ja-JP" altLang="en-US" sz="12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Air</a:t>
                      </a:r>
                      <a:r>
                        <a:rPr kumimoji="1" lang="en-US" altLang="ja-JP" sz="1200" baseline="0" dirty="0" smtClean="0"/>
                        <a:t> conditioner, LED light, Blind</a:t>
                      </a:r>
                      <a:endParaRPr kumimoji="1" lang="ja-JP" altLang="en-US" sz="12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200" dirty="0" smtClean="0"/>
                        <a:t>LED light, Air conditioner, Robot Cleaner</a:t>
                      </a:r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200" dirty="0" smtClean="0"/>
                        <a:t>Human Detection Sensor, Amazon Echo, Google Home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4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de-DE" altLang="ja-JP" sz="1000" dirty="0" smtClean="0"/>
                        <a:t>Remote </a:t>
                      </a:r>
                      <a:r>
                        <a:rPr kumimoji="1" lang="de-DE" altLang="ja-JP" sz="1000" dirty="0" err="1" smtClean="0"/>
                        <a:t>Festo</a:t>
                      </a:r>
                      <a:r>
                        <a:rPr kumimoji="1" lang="de-DE" altLang="ja-JP" sz="1000" dirty="0" smtClean="0"/>
                        <a:t> Plant</a:t>
                      </a:r>
                      <a:r>
                        <a:rPr kumimoji="1" lang="de-DE" altLang="ja-JP" sz="1000" baseline="0" dirty="0" smtClean="0"/>
                        <a:t> (</a:t>
                      </a:r>
                      <a:r>
                        <a:rPr kumimoji="1" lang="de-DE" altLang="ja-JP" sz="1000" baseline="0" dirty="0" err="1" smtClean="0"/>
                        <a:t>valve,pump,levelmeter</a:t>
                      </a:r>
                      <a:r>
                        <a:rPr kumimoji="1" lang="de-DE" altLang="ja-JP" sz="1000" baseline="0" dirty="0" smtClean="0"/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Sensors(Luminance</a:t>
                      </a:r>
                      <a:r>
                        <a:rPr kumimoji="1" lang="en-US" altLang="ja-JP" sz="1200" baseline="0" dirty="0" smtClean="0"/>
                        <a:t> sensor</a:t>
                      </a:r>
                    </a:p>
                    <a:p>
                      <a:r>
                        <a:rPr kumimoji="1" lang="en-US" altLang="ja-JP" sz="1200" baseline="0" dirty="0" smtClean="0"/>
                        <a:t>Humidity sensor</a:t>
                      </a:r>
                    </a:p>
                    <a:p>
                      <a:r>
                        <a:rPr kumimoji="1" lang="en-US" altLang="ja-JP" sz="1200" baseline="0" dirty="0" smtClean="0"/>
                        <a:t>Temperature sensor)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en-US" altLang="ja-JP" sz="1200" dirty="0" smtClean="0"/>
                        <a:t>Binary actuator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5146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de-DE" altLang="ja-JP" sz="1000" baseline="0" dirty="0" err="1" smtClean="0"/>
                        <a:t>BACnet</a:t>
                      </a:r>
                      <a:r>
                        <a:rPr kumimoji="1" lang="de-DE" altLang="ja-JP" sz="1000" baseline="0" dirty="0" smtClean="0"/>
                        <a:t> Demonstrator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5146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de-DE" altLang="ja-JP" sz="1000" baseline="0" dirty="0" smtClean="0"/>
                        <a:t>Logo! Demonstrator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5146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de-DE" altLang="ja-JP" sz="1000" baseline="0" dirty="0" smtClean="0"/>
                        <a:t>RGB LED Light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38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Servients</a:t>
            </a:r>
            <a:r>
              <a:rPr lang="en-US" altLang="ja-JP" dirty="0"/>
              <a:t> and protocols </a:t>
            </a:r>
            <a:r>
              <a:rPr lang="en-US" altLang="ja-JP" dirty="0" smtClean="0"/>
              <a:t>(2 </a:t>
            </a:r>
            <a:r>
              <a:rPr lang="en-US" altLang="ja-JP" dirty="0"/>
              <a:t>of 2)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052641"/>
              </p:ext>
            </p:extLst>
          </p:nvPr>
        </p:nvGraphicFramePr>
        <p:xfrm>
          <a:off x="177802" y="1825625"/>
          <a:ext cx="873760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267"/>
                <a:gridCol w="774902"/>
                <a:gridCol w="681363"/>
                <a:gridCol w="1456267"/>
                <a:gridCol w="1456267"/>
                <a:gridCol w="1456267"/>
                <a:gridCol w="1456267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Servients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Intel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SmartThings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EURECOM</a:t>
                      </a:r>
                      <a:endParaRPr kumimoji="1" lang="ja-JP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Application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AVS </a:t>
                      </a:r>
                      <a:r>
                        <a:rPr lang="en-US" altLang="ja-JP" sz="1200" dirty="0" err="1" smtClean="0"/>
                        <a:t>WoT</a:t>
                      </a:r>
                      <a:r>
                        <a:rPr lang="en-US" altLang="ja-JP" sz="1200" baseline="0" dirty="0" smtClean="0"/>
                        <a:t> Skill</a:t>
                      </a:r>
                      <a:endParaRPr lang="ja-JP" altLang="en-US" sz="12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err="1" smtClean="0"/>
                        <a:t>AlexNet</a:t>
                      </a:r>
                      <a:r>
                        <a:rPr lang="en-US" altLang="ja-JP" sz="1200" dirty="0" smtClean="0"/>
                        <a:t> </a:t>
                      </a:r>
                      <a:r>
                        <a:rPr lang="en-US" altLang="ja-JP" sz="1200" dirty="0" err="1" smtClean="0"/>
                        <a:t>Recog</a:t>
                      </a:r>
                      <a:r>
                        <a:rPr lang="en-US" altLang="ja-JP" sz="1200" dirty="0" smtClean="0"/>
                        <a:t> Service</a:t>
                      </a:r>
                      <a:endParaRPr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Node</a:t>
                      </a:r>
                      <a:r>
                        <a:rPr kumimoji="1" lang="en-US" altLang="ja-JP" sz="1200" baseline="0" dirty="0" smtClean="0"/>
                        <a:t>-RED Local application</a:t>
                      </a:r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Node-RED Remote application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en-US" altLang="ja-JP" sz="1200" dirty="0" smtClean="0"/>
                        <a:t>protocol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ja-JP" sz="1200" dirty="0" smtClean="0"/>
                        <a:t>HTTPS</a:t>
                      </a:r>
                      <a:endParaRPr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Remote proxy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ja-JP" sz="1200" dirty="0" smtClean="0"/>
                        <a:t>Cloud proxy shadow</a:t>
                      </a:r>
                      <a:endParaRPr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Remote</a:t>
                      </a:r>
                      <a:r>
                        <a:rPr kumimoji="1" lang="en-US" altLang="ja-JP" sz="1200" baseline="0" dirty="0" smtClean="0"/>
                        <a:t> Gateway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   protocol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ja-JP" sz="1200" dirty="0" smtClean="0"/>
                        <a:t>HTTPS/</a:t>
                      </a:r>
                      <a:r>
                        <a:rPr lang="en-US" altLang="ja-JP" sz="1200" dirty="0" err="1" smtClean="0"/>
                        <a:t>CoAP</a:t>
                      </a:r>
                      <a:r>
                        <a:rPr lang="en-US" altLang="ja-JP" sz="1200" dirty="0" smtClean="0"/>
                        <a:t>(s)</a:t>
                      </a:r>
                      <a:endParaRPr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Multi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Local proxy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ja-JP" sz="1200" dirty="0" smtClean="0"/>
                        <a:t>Local</a:t>
                      </a:r>
                      <a:r>
                        <a:rPr lang="en-US" altLang="ja-JP" sz="1200" baseline="0" dirty="0" smtClean="0"/>
                        <a:t> proxy</a:t>
                      </a:r>
                      <a:endParaRPr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Local Gateway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   protocol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ja-JP" sz="1200" dirty="0" err="1" smtClean="0"/>
                        <a:t>CoAP</a:t>
                      </a:r>
                      <a:endParaRPr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Multi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???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Device</a:t>
                      </a:r>
                    </a:p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ja-JP" sz="1200" dirty="0" smtClean="0"/>
                        <a:t>OCF RGB</a:t>
                      </a:r>
                      <a:r>
                        <a:rPr lang="en-US" altLang="ja-JP" sz="1200" baseline="0" dirty="0" smtClean="0"/>
                        <a:t> light</a:t>
                      </a:r>
                    </a:p>
                    <a:p>
                      <a:r>
                        <a:rPr lang="en-US" altLang="ja-JP" sz="1200" baseline="0" dirty="0" smtClean="0"/>
                        <a:t>OCF Light</a:t>
                      </a:r>
                    </a:p>
                    <a:p>
                      <a:r>
                        <a:rPr lang="en-US" altLang="ja-JP" sz="1200" baseline="0" dirty="0" smtClean="0"/>
                        <a:t>OCF Buzzer</a:t>
                      </a:r>
                    </a:p>
                    <a:p>
                      <a:r>
                        <a:rPr lang="en-US" altLang="ja-JP" sz="1200" baseline="0" dirty="0" smtClean="0"/>
                        <a:t>OCF </a:t>
                      </a:r>
                      <a:r>
                        <a:rPr lang="en-US" altLang="ja-JP" sz="1200" baseline="0" dirty="0" err="1" smtClean="0"/>
                        <a:t>temperture</a:t>
                      </a:r>
                      <a:endParaRPr lang="en-US" altLang="ja-JP" sz="1200" baseline="0" dirty="0" smtClean="0"/>
                    </a:p>
                    <a:p>
                      <a:r>
                        <a:rPr lang="en-US" altLang="ja-JP" sz="1200" baseline="0" dirty="0" smtClean="0"/>
                        <a:t>OCF Button</a:t>
                      </a:r>
                    </a:p>
                    <a:p>
                      <a:r>
                        <a:rPr lang="en-US" altLang="ja-JP" sz="1200" baseline="0" dirty="0" smtClean="0"/>
                        <a:t>OCF Proximity</a:t>
                      </a:r>
                    </a:p>
                    <a:p>
                      <a:r>
                        <a:rPr lang="en-US" altLang="ja-JP" sz="1200" baseline="0" dirty="0" smtClean="0"/>
                        <a:t>OCF Slider</a:t>
                      </a:r>
                    </a:p>
                    <a:p>
                      <a:r>
                        <a:rPr lang="en-US" altLang="ja-JP" sz="1200" dirty="0" smtClean="0"/>
                        <a:t>Still camera</a:t>
                      </a:r>
                      <a:endParaRPr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Dimmable Light(</a:t>
                      </a:r>
                      <a:r>
                        <a:rPr kumimoji="1" lang="en-US" altLang="ja-JP" sz="1200" dirty="0" err="1" smtClean="0"/>
                        <a:t>ocf</a:t>
                      </a:r>
                      <a:r>
                        <a:rPr kumimoji="1" lang="en-US" altLang="ja-JP" sz="1200" dirty="0" smtClean="0"/>
                        <a:t>)</a:t>
                      </a:r>
                    </a:p>
                    <a:p>
                      <a:r>
                        <a:rPr kumimoji="1" lang="en-US" altLang="ja-JP" sz="1200" dirty="0" smtClean="0"/>
                        <a:t>Motion</a:t>
                      </a:r>
                      <a:r>
                        <a:rPr kumimoji="1" lang="en-US" altLang="ja-JP" sz="1200" baseline="0" dirty="0" smtClean="0"/>
                        <a:t> Sensor(</a:t>
                      </a:r>
                      <a:r>
                        <a:rPr kumimoji="1" lang="en-US" altLang="ja-JP" sz="1200" baseline="0" dirty="0" err="1" smtClean="0"/>
                        <a:t>ocf</a:t>
                      </a:r>
                      <a:r>
                        <a:rPr kumimoji="1" lang="en-US" altLang="ja-JP" sz="1200" baseline="0" dirty="0" smtClean="0"/>
                        <a:t>)</a:t>
                      </a:r>
                    </a:p>
                    <a:p>
                      <a:r>
                        <a:rPr kumimoji="1" lang="en-US" altLang="ja-JP" sz="1200" baseline="0" dirty="0" smtClean="0"/>
                        <a:t>Dimmable Light(</a:t>
                      </a:r>
                      <a:r>
                        <a:rPr kumimoji="1" lang="en-US" altLang="ja-JP" sz="1200" baseline="0" dirty="0" err="1" smtClean="0"/>
                        <a:t>st</a:t>
                      </a:r>
                      <a:r>
                        <a:rPr kumimoji="1" lang="en-US" altLang="ja-JP" sz="1200" baseline="0" dirty="0" smtClean="0"/>
                        <a:t>)</a:t>
                      </a:r>
                    </a:p>
                    <a:p>
                      <a:r>
                        <a:rPr kumimoji="1" lang="en-US" altLang="ja-JP" sz="1200" baseline="0" dirty="0" smtClean="0"/>
                        <a:t>Motion Sensor(</a:t>
                      </a:r>
                      <a:r>
                        <a:rPr kumimoji="1" lang="en-US" altLang="ja-JP" sz="1200" baseline="0" dirty="0" err="1" smtClean="0"/>
                        <a:t>st</a:t>
                      </a:r>
                      <a:r>
                        <a:rPr kumimoji="1" lang="en-US" altLang="ja-JP" sz="1200" baseline="0" dirty="0" smtClean="0"/>
                        <a:t>)</a:t>
                      </a:r>
                    </a:p>
                    <a:p>
                      <a:r>
                        <a:rPr kumimoji="1" lang="en-US" altLang="ja-JP" sz="1200" baseline="0" dirty="0" smtClean="0"/>
                        <a:t>Gas Sensor(IPSO)</a:t>
                      </a:r>
                    </a:p>
                    <a:p>
                      <a:r>
                        <a:rPr kumimoji="1" lang="en-US" altLang="ja-JP" sz="1200" baseline="0" dirty="0" smtClean="0"/>
                        <a:t>PM2.5 Sensor(IPSO)</a:t>
                      </a:r>
                    </a:p>
                    <a:p>
                      <a:r>
                        <a:rPr kumimoji="1" lang="en-US" altLang="ja-JP" sz="1200" baseline="0" dirty="0" smtClean="0"/>
                        <a:t>Temperature Sensor(IPSO)</a:t>
                      </a:r>
                    </a:p>
                    <a:p>
                      <a:r>
                        <a:rPr kumimoji="1" lang="en-US" altLang="ja-JP" sz="1200" baseline="0" dirty="0" smtClean="0"/>
                        <a:t>Humidity Sensor(IPSO)</a:t>
                      </a:r>
                    </a:p>
                    <a:p>
                      <a:endParaRPr kumimoji="1" lang="en-US" altLang="ja-JP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Loudness</a:t>
                      </a:r>
                      <a:r>
                        <a:rPr kumimoji="1" lang="en-US" altLang="ja-JP" sz="1200" baseline="0" dirty="0" smtClean="0"/>
                        <a:t> Sensor(IPSO)</a:t>
                      </a:r>
                    </a:p>
                    <a:p>
                      <a:r>
                        <a:rPr kumimoji="1" lang="en-US" altLang="ja-JP" sz="1200" baseline="0" dirty="0" smtClean="0"/>
                        <a:t>Illuminance Sensor(IPSO)</a:t>
                      </a:r>
                    </a:p>
                    <a:p>
                      <a:r>
                        <a:rPr kumimoji="1" lang="en-US" altLang="ja-JP" sz="1200" baseline="0" dirty="0" smtClean="0"/>
                        <a:t>PIR Sensor(IPSO)</a:t>
                      </a:r>
                    </a:p>
                    <a:p>
                      <a:r>
                        <a:rPr kumimoji="1" lang="en-US" altLang="ja-JP" sz="1200" baseline="0" dirty="0" smtClean="0"/>
                        <a:t>Barometer Sensor(IPSO)</a:t>
                      </a:r>
                      <a:endParaRPr kumimoji="1" lang="en-US" altLang="ja-JP" sz="1200" baseline="0" dirty="0"/>
                    </a:p>
                    <a:p>
                      <a:r>
                        <a:rPr kumimoji="1" lang="en-US" altLang="ja-JP" sz="1200" baseline="0" dirty="0" smtClean="0"/>
                        <a:t>OCF Bridge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Sensors</a:t>
                      </a:r>
                      <a:r>
                        <a:rPr kumimoji="1" lang="en-US" altLang="ja-JP" sz="1200" baseline="0" dirty="0" smtClean="0"/>
                        <a:t> and actuators in </a:t>
                      </a:r>
                      <a:r>
                        <a:rPr kumimoji="1" lang="en-US" altLang="ja-JP" sz="1200" dirty="0" smtClean="0"/>
                        <a:t>BMW</a:t>
                      </a:r>
                      <a:r>
                        <a:rPr kumimoji="1" lang="en-US" altLang="ja-JP" sz="1200" baseline="0" dirty="0" smtClean="0"/>
                        <a:t> X5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70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正方形/長方形 96"/>
          <p:cNvSpPr/>
          <p:nvPr/>
        </p:nvSpPr>
        <p:spPr>
          <a:xfrm>
            <a:off x="8128033" y="5367025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LED Light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72" name="正方形/長方形 57"/>
          <p:cNvSpPr/>
          <p:nvPr/>
        </p:nvSpPr>
        <p:spPr>
          <a:xfrm>
            <a:off x="1421687" y="5295477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3" name="正方形/長方形 56"/>
          <p:cNvSpPr/>
          <p:nvPr/>
        </p:nvSpPr>
        <p:spPr>
          <a:xfrm>
            <a:off x="1498730" y="5344011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4" name="正方形/長方形 55"/>
          <p:cNvSpPr/>
          <p:nvPr/>
        </p:nvSpPr>
        <p:spPr>
          <a:xfrm>
            <a:off x="1575773" y="5392545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6" name="正方形/長方形 87"/>
          <p:cNvSpPr/>
          <p:nvPr/>
        </p:nvSpPr>
        <p:spPr>
          <a:xfrm>
            <a:off x="1652816" y="5441079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  <a:br>
              <a:rPr lang="en-US" altLang="ja-JP" sz="800" smtClean="0"/>
            </a:br>
            <a:r>
              <a:rPr lang="en-US" altLang="ja-JP" sz="800" smtClean="0"/>
              <a:t>Festo Plant</a:t>
            </a:r>
          </a:p>
          <a:p>
            <a:pPr algn="ctr"/>
            <a:r>
              <a:rPr kumimoji="1"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59" name="正方形/長方形 58"/>
          <p:cNvSpPr/>
          <p:nvPr/>
        </p:nvSpPr>
        <p:spPr>
          <a:xfrm>
            <a:off x="4009235" y="5338755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(Lemonbeat)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205692" y="5277547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57" name="正方形/長方形 56"/>
          <p:cNvSpPr/>
          <p:nvPr/>
        </p:nvSpPr>
        <p:spPr>
          <a:xfrm>
            <a:off x="282735" y="5326081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56" name="正方形/長方形 55"/>
          <p:cNvSpPr/>
          <p:nvPr/>
        </p:nvSpPr>
        <p:spPr>
          <a:xfrm>
            <a:off x="359778" y="5374615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5854"/>
          </a:xfrm>
        </p:spPr>
        <p:txBody>
          <a:bodyPr anchor="t">
            <a:normAutofit/>
          </a:bodyPr>
          <a:lstStyle/>
          <a:p>
            <a:r>
              <a:rPr lang="en-US" altLang="ja-JP" sz="2000" dirty="0" err="1" smtClean="0"/>
              <a:t>Servients</a:t>
            </a:r>
            <a:r>
              <a:rPr lang="en-US" altLang="ja-JP" sz="2000" dirty="0" smtClean="0"/>
              <a:t> from participants on TPAC2017 </a:t>
            </a:r>
            <a:r>
              <a:rPr lang="en-US" altLang="ja-JP" sz="2000" dirty="0" err="1" smtClean="0"/>
              <a:t>PlugFest</a:t>
            </a:r>
            <a:r>
              <a:rPr lang="en-US" altLang="ja-JP" sz="2000" dirty="0" smtClean="0"/>
              <a:t> (revised)</a:t>
            </a:r>
            <a:endParaRPr kumimoji="1" lang="en-US" altLang="ja-JP" sz="2000" dirty="0"/>
          </a:p>
        </p:txBody>
      </p:sp>
      <p:sp>
        <p:nvSpPr>
          <p:cNvPr id="79" name="正方形/長方形 78"/>
          <p:cNvSpPr/>
          <p:nvPr/>
        </p:nvSpPr>
        <p:spPr>
          <a:xfrm>
            <a:off x="1836236" y="2274241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(Siemens)</a:t>
            </a:r>
            <a:endParaRPr kumimoji="1" lang="en-US" altLang="ja-JP" sz="800" dirty="0"/>
          </a:p>
        </p:txBody>
      </p:sp>
      <p:sp>
        <p:nvSpPr>
          <p:cNvPr id="86" name="正方形/長方形 85"/>
          <p:cNvSpPr/>
          <p:nvPr/>
        </p:nvSpPr>
        <p:spPr>
          <a:xfrm>
            <a:off x="2565515" y="5410635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BACnet</a:t>
            </a:r>
          </a:p>
          <a:p>
            <a:pPr algn="ctr"/>
            <a:r>
              <a:rPr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87" name="正方形/長方形 86"/>
          <p:cNvSpPr/>
          <p:nvPr/>
        </p:nvSpPr>
        <p:spPr>
          <a:xfrm>
            <a:off x="3269703" y="5415631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Modbus/TCP</a:t>
            </a:r>
            <a:endParaRPr kumimoji="1" lang="en-US" altLang="ja-JP" sz="800" smtClean="0"/>
          </a:p>
          <a:p>
            <a:pPr algn="ctr"/>
            <a:r>
              <a:rPr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88" name="正方形/長方形 87"/>
          <p:cNvSpPr/>
          <p:nvPr/>
        </p:nvSpPr>
        <p:spPr>
          <a:xfrm>
            <a:off x="436821" y="5423149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92" name="正方形/長方形 91"/>
          <p:cNvSpPr/>
          <p:nvPr/>
        </p:nvSpPr>
        <p:spPr>
          <a:xfrm>
            <a:off x="4072814" y="5410635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(Lemonbeat)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7273670" y="4561186"/>
            <a:ext cx="645117" cy="5806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4" name="正方形/長方形 93"/>
          <p:cNvSpPr/>
          <p:nvPr/>
        </p:nvSpPr>
        <p:spPr>
          <a:xfrm>
            <a:off x="7282790" y="5412347"/>
            <a:ext cx="645117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Rotating light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5" name="正方形/長方形 94"/>
          <p:cNvSpPr/>
          <p:nvPr/>
        </p:nvSpPr>
        <p:spPr>
          <a:xfrm>
            <a:off x="8180976" y="4572244"/>
            <a:ext cx="696653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8180976" y="5412347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Air Conditioner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8" name="正方形/長方形 97"/>
          <p:cNvSpPr/>
          <p:nvPr/>
        </p:nvSpPr>
        <p:spPr>
          <a:xfrm>
            <a:off x="7695368" y="2284916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(Fujitsu)</a:t>
            </a:r>
            <a:endParaRPr kumimoji="1" lang="en-US" altLang="ja-JP" sz="800" dirty="0"/>
          </a:p>
        </p:txBody>
      </p:sp>
      <p:sp>
        <p:nvSpPr>
          <p:cNvPr id="99" name="正方形/長方形 98"/>
          <p:cNvSpPr/>
          <p:nvPr/>
        </p:nvSpPr>
        <p:spPr>
          <a:xfrm>
            <a:off x="7318817" y="1404020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Scripting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8128085" y="1408209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Node-RED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cxnSp>
        <p:nvCxnSpPr>
          <p:cNvPr id="101" name="直線コネクタ 100"/>
          <p:cNvCxnSpPr>
            <a:stCxn id="76" idx="0"/>
            <a:endCxn id="113" idx="2"/>
          </p:cNvCxnSpPr>
          <p:nvPr/>
        </p:nvCxnSpPr>
        <p:spPr>
          <a:xfrm flipH="1" flipV="1">
            <a:off x="1800196" y="5141870"/>
            <a:ext cx="167489" cy="299209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2" name="直線コネクタ 101"/>
          <p:cNvCxnSpPr>
            <a:stCxn id="72" idx="0"/>
            <a:endCxn id="113" idx="2"/>
          </p:cNvCxnSpPr>
          <p:nvPr/>
        </p:nvCxnSpPr>
        <p:spPr>
          <a:xfrm flipV="1">
            <a:off x="1736556" y="5141870"/>
            <a:ext cx="63640" cy="15360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5" name="直線コネクタ 104"/>
          <p:cNvCxnSpPr>
            <a:stCxn id="94" idx="0"/>
            <a:endCxn id="93" idx="2"/>
          </p:cNvCxnSpPr>
          <p:nvPr/>
        </p:nvCxnSpPr>
        <p:spPr>
          <a:xfrm flipH="1" flipV="1">
            <a:off x="7596229" y="5141869"/>
            <a:ext cx="9120" cy="270478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6" name="直線コネクタ 105"/>
          <p:cNvCxnSpPr>
            <a:stCxn id="96" idx="0"/>
            <a:endCxn id="95" idx="2"/>
          </p:cNvCxnSpPr>
          <p:nvPr/>
        </p:nvCxnSpPr>
        <p:spPr>
          <a:xfrm flipV="1">
            <a:off x="8529303" y="5141870"/>
            <a:ext cx="0" cy="27047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7" name="直線コネクタ 106"/>
          <p:cNvCxnSpPr>
            <a:stCxn id="93" idx="0"/>
            <a:endCxn id="98" idx="2"/>
          </p:cNvCxnSpPr>
          <p:nvPr/>
        </p:nvCxnSpPr>
        <p:spPr>
          <a:xfrm flipV="1">
            <a:off x="7596229" y="2854542"/>
            <a:ext cx="421698" cy="170664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8" name="直線コネクタ 107"/>
          <p:cNvCxnSpPr>
            <a:stCxn id="95" idx="0"/>
            <a:endCxn id="98" idx="2"/>
          </p:cNvCxnSpPr>
          <p:nvPr/>
        </p:nvCxnSpPr>
        <p:spPr>
          <a:xfrm flipH="1" flipV="1">
            <a:off x="8017927" y="2854542"/>
            <a:ext cx="511376" cy="171770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9" name="直線コネクタ 108"/>
          <p:cNvCxnSpPr>
            <a:stCxn id="98" idx="0"/>
            <a:endCxn id="99" idx="2"/>
          </p:cNvCxnSpPr>
          <p:nvPr/>
        </p:nvCxnSpPr>
        <p:spPr>
          <a:xfrm flipH="1" flipV="1">
            <a:off x="7641376" y="1973646"/>
            <a:ext cx="376551" cy="31127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10" name="直線コネクタ 109"/>
          <p:cNvCxnSpPr>
            <a:stCxn id="98" idx="0"/>
            <a:endCxn id="100" idx="2"/>
          </p:cNvCxnSpPr>
          <p:nvPr/>
        </p:nvCxnSpPr>
        <p:spPr>
          <a:xfrm flipV="1">
            <a:off x="8017927" y="1977835"/>
            <a:ext cx="432717" cy="30708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13" name="正方形/長方形 112"/>
          <p:cNvSpPr/>
          <p:nvPr/>
        </p:nvSpPr>
        <p:spPr>
          <a:xfrm>
            <a:off x="1477637" y="4572244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(Siemens)</a:t>
            </a:r>
          </a:p>
        </p:txBody>
      </p:sp>
      <p:cxnSp>
        <p:nvCxnSpPr>
          <p:cNvPr id="114" name="直線コネクタ 113"/>
          <p:cNvCxnSpPr>
            <a:stCxn id="113" idx="0"/>
            <a:endCxn id="79" idx="2"/>
          </p:cNvCxnSpPr>
          <p:nvPr/>
        </p:nvCxnSpPr>
        <p:spPr>
          <a:xfrm flipV="1">
            <a:off x="1800196" y="2843867"/>
            <a:ext cx="358599" cy="172837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15" name="直線コネクタ 114"/>
          <p:cNvCxnSpPr>
            <a:stCxn id="88" idx="0"/>
            <a:endCxn id="117" idx="2"/>
          </p:cNvCxnSpPr>
          <p:nvPr/>
        </p:nvCxnSpPr>
        <p:spPr>
          <a:xfrm flipV="1">
            <a:off x="751690" y="1971052"/>
            <a:ext cx="403729" cy="345209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17" name="正方形/長方形 116"/>
          <p:cNvSpPr/>
          <p:nvPr/>
        </p:nvSpPr>
        <p:spPr>
          <a:xfrm>
            <a:off x="832860" y="1401426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/>
              <a:t>Scripting</a:t>
            </a:r>
            <a:endParaRPr lang="en-US" altLang="ja-JP" sz="800" smtClean="0"/>
          </a:p>
          <a:p>
            <a:pPr algn="ctr"/>
            <a:r>
              <a:rPr lang="en-US" altLang="ja-JP" sz="800" smtClean="0"/>
              <a:t>(Panasonic)</a:t>
            </a:r>
          </a:p>
        </p:txBody>
      </p:sp>
      <p:sp>
        <p:nvSpPr>
          <p:cNvPr id="118" name="正方形/長方形 117"/>
          <p:cNvSpPr/>
          <p:nvPr/>
        </p:nvSpPr>
        <p:spPr>
          <a:xfrm>
            <a:off x="124295" y="1400782"/>
            <a:ext cx="645117" cy="577053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Node-RED</a:t>
            </a:r>
          </a:p>
          <a:p>
            <a:pPr algn="ctr"/>
            <a:r>
              <a:rPr lang="en-US" altLang="ja-JP" sz="800" smtClean="0"/>
              <a:t>(Panasonic)</a:t>
            </a:r>
          </a:p>
        </p:txBody>
      </p:sp>
      <p:cxnSp>
        <p:nvCxnSpPr>
          <p:cNvPr id="119" name="直線コネクタ 118"/>
          <p:cNvCxnSpPr>
            <a:stCxn id="88" idx="0"/>
            <a:endCxn id="118" idx="2"/>
          </p:cNvCxnSpPr>
          <p:nvPr/>
        </p:nvCxnSpPr>
        <p:spPr>
          <a:xfrm flipH="1" flipV="1">
            <a:off x="446854" y="1977835"/>
            <a:ext cx="304836" cy="344531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3" name="正方形/長方形 122"/>
          <p:cNvSpPr/>
          <p:nvPr/>
        </p:nvSpPr>
        <p:spPr>
          <a:xfrm>
            <a:off x="4875518" y="5412347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(Intel)</a:t>
            </a:r>
          </a:p>
        </p:txBody>
      </p:sp>
      <p:sp>
        <p:nvSpPr>
          <p:cNvPr id="126" name="正方形/長方形 125"/>
          <p:cNvSpPr/>
          <p:nvPr/>
        </p:nvSpPr>
        <p:spPr>
          <a:xfrm>
            <a:off x="5673153" y="5413237"/>
            <a:ext cx="679814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(SmartThings)</a:t>
            </a:r>
          </a:p>
        </p:txBody>
      </p:sp>
      <p:sp>
        <p:nvSpPr>
          <p:cNvPr id="130" name="正方形/長方形 129"/>
          <p:cNvSpPr/>
          <p:nvPr/>
        </p:nvSpPr>
        <p:spPr>
          <a:xfrm>
            <a:off x="1846379" y="1404020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(Siemens)</a:t>
            </a:r>
          </a:p>
        </p:txBody>
      </p:sp>
      <p:sp>
        <p:nvSpPr>
          <p:cNvPr id="134" name="正方形/長方形 133"/>
          <p:cNvSpPr/>
          <p:nvPr/>
        </p:nvSpPr>
        <p:spPr>
          <a:xfrm>
            <a:off x="3551888" y="1388045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(</a:t>
            </a:r>
            <a:r>
              <a:rPr lang="en-US" altLang="ja-JP" sz="800"/>
              <a:t>IRI</a:t>
            </a:r>
            <a:r>
              <a:rPr lang="en-US" altLang="ja-JP" sz="800" smtClean="0"/>
              <a:t>)</a:t>
            </a:r>
          </a:p>
        </p:txBody>
      </p:sp>
      <p:sp>
        <p:nvSpPr>
          <p:cNvPr id="136" name="正方形/長方形 135"/>
          <p:cNvSpPr/>
          <p:nvPr/>
        </p:nvSpPr>
        <p:spPr>
          <a:xfrm>
            <a:off x="6481089" y="5415428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(EURECOM)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407347" y="2687701"/>
            <a:ext cx="70294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b="1" smtClean="0"/>
              <a:t>Internet</a:t>
            </a:r>
            <a:endParaRPr kumimoji="1" lang="en-US" altLang="ja-JP" sz="1200" b="1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216845" y="6277376"/>
            <a:ext cx="1083951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b="1" smtClean="0"/>
              <a:t>Local network</a:t>
            </a:r>
            <a:endParaRPr kumimoji="1" lang="en-US" altLang="ja-JP" sz="1200" b="1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17425" y="6148942"/>
            <a:ext cx="99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smtClean="0"/>
              <a:t>Osaka, Japan</a:t>
            </a:r>
            <a:endParaRPr kumimoji="1" lang="en-US" altLang="ja-JP" sz="120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918787" y="6144847"/>
            <a:ext cx="1234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Kanazawa, Japan</a:t>
            </a:r>
            <a:endParaRPr kumimoji="1" lang="en-US" altLang="ja-JP" sz="1200" dirty="0"/>
          </a:p>
        </p:txBody>
      </p:sp>
      <p:sp>
        <p:nvSpPr>
          <p:cNvPr id="62" name="角丸四角形 61"/>
          <p:cNvSpPr/>
          <p:nvPr/>
        </p:nvSpPr>
        <p:spPr>
          <a:xfrm>
            <a:off x="2485782" y="3701243"/>
            <a:ext cx="5506750" cy="2378246"/>
          </a:xfrm>
          <a:prstGeom prst="roundRect">
            <a:avLst>
              <a:gd name="adj" fmla="val 284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4" name="フリーフォーム 63"/>
          <p:cNvSpPr/>
          <p:nvPr/>
        </p:nvSpPr>
        <p:spPr>
          <a:xfrm>
            <a:off x="52109" y="3608943"/>
            <a:ext cx="9004803" cy="2542591"/>
          </a:xfrm>
          <a:custGeom>
            <a:avLst/>
            <a:gdLst>
              <a:gd name="connsiteX0" fmla="*/ 0 w 8051800"/>
              <a:gd name="connsiteY0" fmla="*/ 1981200 h 2006600"/>
              <a:gd name="connsiteX1" fmla="*/ 1638300 w 8051800"/>
              <a:gd name="connsiteY1" fmla="*/ 2006600 h 2006600"/>
              <a:gd name="connsiteX2" fmla="*/ 1689100 w 8051800"/>
              <a:gd name="connsiteY2" fmla="*/ 12700 h 2006600"/>
              <a:gd name="connsiteX3" fmla="*/ 8026400 w 8051800"/>
              <a:gd name="connsiteY3" fmla="*/ 0 h 2006600"/>
              <a:gd name="connsiteX4" fmla="*/ 8026400 w 8051800"/>
              <a:gd name="connsiteY4" fmla="*/ 0 h 2006600"/>
              <a:gd name="connsiteX5" fmla="*/ 8026400 w 8051800"/>
              <a:gd name="connsiteY5" fmla="*/ 0 h 2006600"/>
              <a:gd name="connsiteX6" fmla="*/ 8051800 w 8051800"/>
              <a:gd name="connsiteY6" fmla="*/ 12700 h 2006600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89100 w 8051800"/>
              <a:gd name="connsiteY2" fmla="*/ 12700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66382 w 8051800"/>
              <a:gd name="connsiteY2" fmla="*/ 12700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051800"/>
              <a:gd name="connsiteY0" fmla="*/ 1991218 h 1991218"/>
              <a:gd name="connsiteX1" fmla="*/ 1678056 w 8051800"/>
              <a:gd name="connsiteY1" fmla="*/ 1982541 h 1991218"/>
              <a:gd name="connsiteX2" fmla="*/ 1666382 w 8051800"/>
              <a:gd name="connsiteY2" fmla="*/ 0 h 1991218"/>
              <a:gd name="connsiteX3" fmla="*/ 8026400 w 8051800"/>
              <a:gd name="connsiteY3" fmla="*/ 10018 h 1991218"/>
              <a:gd name="connsiteX4" fmla="*/ 8026400 w 8051800"/>
              <a:gd name="connsiteY4" fmla="*/ 10018 h 1991218"/>
              <a:gd name="connsiteX5" fmla="*/ 8026400 w 8051800"/>
              <a:gd name="connsiteY5" fmla="*/ 10018 h 1991218"/>
              <a:gd name="connsiteX6" fmla="*/ 8051800 w 8051800"/>
              <a:gd name="connsiteY6" fmla="*/ 22718 h 1991218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66382 w 8051800"/>
              <a:gd name="connsiteY2" fmla="*/ 1341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102915"/>
              <a:gd name="connsiteY0" fmla="*/ 1991218 h 1991218"/>
              <a:gd name="connsiteX1" fmla="*/ 1678056 w 8102915"/>
              <a:gd name="connsiteY1" fmla="*/ 1982541 h 1991218"/>
              <a:gd name="connsiteX2" fmla="*/ 1666382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678056 w 8102915"/>
              <a:gd name="connsiteY1" fmla="*/ 1982541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471511 w 8102915"/>
              <a:gd name="connsiteY1" fmla="*/ 1989368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257022 w 8102915"/>
              <a:gd name="connsiteY1" fmla="*/ 1982541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257022 w 8102915"/>
              <a:gd name="connsiteY1" fmla="*/ 1982541 h 1991218"/>
              <a:gd name="connsiteX2" fmla="*/ 1269179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7876074"/>
              <a:gd name="connsiteY0" fmla="*/ 1982928 h 1982928"/>
              <a:gd name="connsiteX1" fmla="*/ 1030181 w 7876074"/>
              <a:gd name="connsiteY1" fmla="*/ 1982541 h 1982928"/>
              <a:gd name="connsiteX2" fmla="*/ 1042338 w 7876074"/>
              <a:gd name="connsiteY2" fmla="*/ 11359 h 1982928"/>
              <a:gd name="connsiteX3" fmla="*/ 7799559 w 7876074"/>
              <a:gd name="connsiteY3" fmla="*/ 10018 h 1982928"/>
              <a:gd name="connsiteX4" fmla="*/ 7799559 w 7876074"/>
              <a:gd name="connsiteY4" fmla="*/ 10018 h 1982928"/>
              <a:gd name="connsiteX5" fmla="*/ 7799559 w 7876074"/>
              <a:gd name="connsiteY5" fmla="*/ 10018 h 1982928"/>
              <a:gd name="connsiteX6" fmla="*/ 7876074 w 7876074"/>
              <a:gd name="connsiteY6" fmla="*/ 0 h 198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76074" h="1982928">
                <a:moveTo>
                  <a:pt x="0" y="1982928"/>
                </a:moveTo>
                <a:lnTo>
                  <a:pt x="1030181" y="1982541"/>
                </a:lnTo>
                <a:cubicBezTo>
                  <a:pt x="1033862" y="1329267"/>
                  <a:pt x="1038657" y="664633"/>
                  <a:pt x="1042338" y="11359"/>
                </a:cubicBezTo>
                <a:lnTo>
                  <a:pt x="7799559" y="10018"/>
                </a:lnTo>
                <a:lnTo>
                  <a:pt x="7799559" y="10018"/>
                </a:lnTo>
                <a:lnTo>
                  <a:pt x="7799559" y="10018"/>
                </a:lnTo>
                <a:lnTo>
                  <a:pt x="7876074" y="0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22927" y="3324422"/>
            <a:ext cx="9557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>
                <a:solidFill>
                  <a:srgbClr val="0070C0"/>
                </a:solidFill>
              </a:rPr>
              <a:t>NAT / Firewall</a:t>
            </a:r>
            <a:endParaRPr kumimoji="1" lang="en-US" altLang="ja-JP" sz="1050" dirty="0">
              <a:solidFill>
                <a:srgbClr val="0070C0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98985" y="5091836"/>
            <a:ext cx="1073252" cy="1006062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8" name="角丸四角形 67"/>
          <p:cNvSpPr/>
          <p:nvPr/>
        </p:nvSpPr>
        <p:spPr>
          <a:xfrm>
            <a:off x="8082327" y="3701244"/>
            <a:ext cx="861849" cy="2378245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673419" y="6145738"/>
            <a:ext cx="10266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smtClean="0"/>
              <a:t>San Francisco</a:t>
            </a:r>
            <a:endParaRPr kumimoji="1" lang="en-US" altLang="ja-JP" sz="1200"/>
          </a:p>
        </p:txBody>
      </p:sp>
      <p:sp>
        <p:nvSpPr>
          <p:cNvPr id="71" name="角丸四角形 66"/>
          <p:cNvSpPr/>
          <p:nvPr/>
        </p:nvSpPr>
        <p:spPr>
          <a:xfrm>
            <a:off x="1297050" y="3701128"/>
            <a:ext cx="1073252" cy="2379187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cxnSp>
        <p:nvCxnSpPr>
          <p:cNvPr id="83" name="直線コネクタ 100"/>
          <p:cNvCxnSpPr>
            <a:stCxn id="74" idx="0"/>
            <a:endCxn id="113" idx="2"/>
          </p:cNvCxnSpPr>
          <p:nvPr/>
        </p:nvCxnSpPr>
        <p:spPr>
          <a:xfrm flipH="1" flipV="1">
            <a:off x="1800196" y="5141870"/>
            <a:ext cx="90446" cy="250675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90" name="直線コネクタ 100"/>
          <p:cNvCxnSpPr>
            <a:stCxn id="73" idx="0"/>
            <a:endCxn id="113" idx="2"/>
          </p:cNvCxnSpPr>
          <p:nvPr/>
        </p:nvCxnSpPr>
        <p:spPr>
          <a:xfrm flipH="1" flipV="1">
            <a:off x="1800196" y="5141870"/>
            <a:ext cx="13403" cy="20214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77" name="テキスト ボックス 59"/>
          <p:cNvSpPr txBox="1"/>
          <p:nvPr/>
        </p:nvSpPr>
        <p:spPr>
          <a:xfrm>
            <a:off x="1182538" y="6148941"/>
            <a:ext cx="1302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smtClean="0"/>
              <a:t>Munich, Germany</a:t>
            </a:r>
            <a:endParaRPr kumimoji="1" lang="en-US" altLang="ja-JP" sz="1200"/>
          </a:p>
        </p:txBody>
      </p:sp>
      <p:sp>
        <p:nvSpPr>
          <p:cNvPr id="127" name="Textfeld 126"/>
          <p:cNvSpPr txBox="1"/>
          <p:nvPr/>
        </p:nvSpPr>
        <p:spPr>
          <a:xfrm rot="2678737">
            <a:off x="2168267" y="3245077"/>
            <a:ext cx="71686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rgbClr val="C00000"/>
                </a:solidFill>
              </a:rPr>
              <a:t>(Client Requests)</a:t>
            </a:r>
            <a:endParaRPr lang="en-US" sz="600" dirty="0">
              <a:solidFill>
                <a:srgbClr val="C00000"/>
              </a:solidFill>
            </a:endParaRPr>
          </a:p>
        </p:txBody>
      </p:sp>
      <p:cxnSp>
        <p:nvCxnSpPr>
          <p:cNvPr id="128" name="直線コネクタ 113"/>
          <p:cNvCxnSpPr>
            <a:stCxn id="135" idx="0"/>
            <a:endCxn id="79" idx="2"/>
          </p:cNvCxnSpPr>
          <p:nvPr/>
        </p:nvCxnSpPr>
        <p:spPr>
          <a:xfrm flipH="1" flipV="1">
            <a:off x="2158795" y="2843867"/>
            <a:ext cx="905727" cy="943452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85" name="正方形/長方形 97"/>
          <p:cNvSpPr/>
          <p:nvPr/>
        </p:nvSpPr>
        <p:spPr>
          <a:xfrm>
            <a:off x="2580331" y="2223339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Thing Directory</a:t>
            </a:r>
            <a:br>
              <a:rPr lang="en-US" altLang="ja-JP" sz="800" dirty="0" smtClean="0"/>
            </a:br>
            <a:r>
              <a:rPr lang="en-US" altLang="ja-JP" sz="800" dirty="0" smtClean="0"/>
              <a:t>(Siemens)</a:t>
            </a:r>
            <a:endParaRPr kumimoji="1" lang="en-US" altLang="ja-JP" sz="800" dirty="0"/>
          </a:p>
        </p:txBody>
      </p:sp>
      <p:sp>
        <p:nvSpPr>
          <p:cNvPr id="91" name="正方形/長方形 90"/>
          <p:cNvSpPr/>
          <p:nvPr/>
        </p:nvSpPr>
        <p:spPr>
          <a:xfrm>
            <a:off x="4875518" y="4572244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(Intel)</a:t>
            </a:r>
          </a:p>
        </p:txBody>
      </p:sp>
      <p:sp>
        <p:nvSpPr>
          <p:cNvPr id="103" name="正方形/長方形 102"/>
          <p:cNvSpPr/>
          <p:nvPr/>
        </p:nvSpPr>
        <p:spPr>
          <a:xfrm>
            <a:off x="5700047" y="4560297"/>
            <a:ext cx="652919" cy="5815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cxnSp>
        <p:nvCxnSpPr>
          <p:cNvPr id="116" name="直線コネクタ 115"/>
          <p:cNvCxnSpPr>
            <a:stCxn id="126" idx="0"/>
            <a:endCxn id="103" idx="2"/>
          </p:cNvCxnSpPr>
          <p:nvPr/>
        </p:nvCxnSpPr>
        <p:spPr>
          <a:xfrm flipV="1">
            <a:off x="6013060" y="5141869"/>
            <a:ext cx="13447" cy="271368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20" name="直線コネクタ 119"/>
          <p:cNvCxnSpPr>
            <a:stCxn id="123" idx="0"/>
            <a:endCxn id="91" idx="2"/>
          </p:cNvCxnSpPr>
          <p:nvPr/>
        </p:nvCxnSpPr>
        <p:spPr>
          <a:xfrm flipV="1">
            <a:off x="5197984" y="5141870"/>
            <a:ext cx="93" cy="27047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1" name="正方形/長方形 120"/>
          <p:cNvSpPr/>
          <p:nvPr/>
        </p:nvSpPr>
        <p:spPr>
          <a:xfrm>
            <a:off x="4870597" y="1389478"/>
            <a:ext cx="645118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(Intel)</a:t>
            </a:r>
          </a:p>
        </p:txBody>
      </p:sp>
      <p:sp>
        <p:nvSpPr>
          <p:cNvPr id="122" name="正方形/長方形 121"/>
          <p:cNvSpPr/>
          <p:nvPr/>
        </p:nvSpPr>
        <p:spPr>
          <a:xfrm>
            <a:off x="5700874" y="1400782"/>
            <a:ext cx="645118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sp>
        <p:nvSpPr>
          <p:cNvPr id="125" name="正方形/長方形 124"/>
          <p:cNvSpPr/>
          <p:nvPr/>
        </p:nvSpPr>
        <p:spPr>
          <a:xfrm>
            <a:off x="6417705" y="3788542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sp>
        <p:nvSpPr>
          <p:cNvPr id="89" name="正方形/長方形 88"/>
          <p:cNvSpPr/>
          <p:nvPr/>
        </p:nvSpPr>
        <p:spPr>
          <a:xfrm>
            <a:off x="4056145" y="4579851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</a:p>
        </p:txBody>
      </p:sp>
      <p:sp>
        <p:nvSpPr>
          <p:cNvPr id="111" name="正方形/長方形 110"/>
          <p:cNvSpPr/>
          <p:nvPr/>
        </p:nvSpPr>
        <p:spPr>
          <a:xfrm>
            <a:off x="4870597" y="2256575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(Intel)</a:t>
            </a:r>
            <a:endParaRPr kumimoji="1" lang="en-US" altLang="ja-JP" sz="800" dirty="0"/>
          </a:p>
        </p:txBody>
      </p:sp>
      <p:sp>
        <p:nvSpPr>
          <p:cNvPr id="131" name="正方形/長方形 130"/>
          <p:cNvSpPr/>
          <p:nvPr/>
        </p:nvSpPr>
        <p:spPr>
          <a:xfrm>
            <a:off x="5700874" y="2238483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</a:t>
            </a:r>
            <a:r>
              <a:rPr kumimoji="1" lang="en-US" altLang="ja-JP" sz="800" dirty="0" err="1" smtClean="0"/>
              <a:t>smartthings</a:t>
            </a:r>
            <a:r>
              <a:rPr kumimoji="1" lang="en-US" altLang="ja-JP" sz="800" dirty="0" smtClean="0"/>
              <a:t>)</a:t>
            </a:r>
            <a:endParaRPr kumimoji="1" lang="en-US" altLang="ja-JP" sz="800" dirty="0"/>
          </a:p>
        </p:txBody>
      </p:sp>
      <p:sp>
        <p:nvSpPr>
          <p:cNvPr id="132" name="正方形/長方形 131"/>
          <p:cNvSpPr/>
          <p:nvPr/>
        </p:nvSpPr>
        <p:spPr>
          <a:xfrm>
            <a:off x="4150020" y="2955284"/>
            <a:ext cx="644931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(Intel)</a:t>
            </a:r>
          </a:p>
        </p:txBody>
      </p:sp>
      <p:sp>
        <p:nvSpPr>
          <p:cNvPr id="133" name="正方形/長方形 132"/>
          <p:cNvSpPr/>
          <p:nvPr/>
        </p:nvSpPr>
        <p:spPr>
          <a:xfrm>
            <a:off x="6417705" y="2916511"/>
            <a:ext cx="679814" cy="574168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(SmartThings)</a:t>
            </a:r>
          </a:p>
        </p:txBody>
      </p:sp>
      <p:sp>
        <p:nvSpPr>
          <p:cNvPr id="135" name="正方形/長方形 134"/>
          <p:cNvSpPr/>
          <p:nvPr/>
        </p:nvSpPr>
        <p:spPr>
          <a:xfrm>
            <a:off x="2741963" y="3787319"/>
            <a:ext cx="645117" cy="569626"/>
          </a:xfrm>
          <a:prstGeom prst="rect">
            <a:avLst/>
          </a:prstGeom>
          <a:ln w="952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err="1" smtClean="0"/>
              <a:t>WebUI</a:t>
            </a:r>
            <a:r>
              <a:rPr lang="en-US" altLang="ja-JP" sz="800" dirty="0" smtClean="0"/>
              <a:t> WoT Client (Siemens)</a:t>
            </a:r>
          </a:p>
        </p:txBody>
      </p:sp>
      <p:sp>
        <p:nvSpPr>
          <p:cNvPr id="137" name="正方形/長方形 97"/>
          <p:cNvSpPr/>
          <p:nvPr/>
        </p:nvSpPr>
        <p:spPr>
          <a:xfrm>
            <a:off x="8407468" y="2205983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Thing Directory</a:t>
            </a:r>
            <a:br>
              <a:rPr lang="en-US" altLang="ja-JP" sz="800" dirty="0" smtClean="0"/>
            </a:br>
            <a:r>
              <a:rPr lang="en-US" altLang="ja-JP" sz="800" dirty="0" smtClean="0"/>
              <a:t>(Fujitsu)</a:t>
            </a:r>
            <a:endParaRPr kumimoji="1" lang="en-US" altLang="ja-JP" sz="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58692" y="2741930"/>
            <a:ext cx="868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Implemented inside Remote proxy</a:t>
            </a:r>
            <a:endParaRPr kumimoji="1" lang="ja-JP" altLang="en-US" sz="800" dirty="0"/>
          </a:p>
        </p:txBody>
      </p:sp>
      <p:cxnSp>
        <p:nvCxnSpPr>
          <p:cNvPr id="138" name="直線コネクタ 137"/>
          <p:cNvCxnSpPr>
            <a:stCxn id="92" idx="0"/>
            <a:endCxn id="89" idx="2"/>
          </p:cNvCxnSpPr>
          <p:nvPr/>
        </p:nvCxnSpPr>
        <p:spPr>
          <a:xfrm flipH="1" flipV="1">
            <a:off x="4378704" y="5149477"/>
            <a:ext cx="16576" cy="261158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39" name="直線コネクタ 138"/>
          <p:cNvCxnSpPr>
            <a:stCxn id="87" idx="0"/>
            <a:endCxn id="135" idx="2"/>
          </p:cNvCxnSpPr>
          <p:nvPr/>
        </p:nvCxnSpPr>
        <p:spPr>
          <a:xfrm flipH="1" flipV="1">
            <a:off x="3064522" y="4356945"/>
            <a:ext cx="520661" cy="1058686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0" name="直線コネクタ 139"/>
          <p:cNvCxnSpPr>
            <a:stCxn id="86" idx="0"/>
            <a:endCxn id="135" idx="2"/>
          </p:cNvCxnSpPr>
          <p:nvPr/>
        </p:nvCxnSpPr>
        <p:spPr>
          <a:xfrm flipV="1">
            <a:off x="2880995" y="4356945"/>
            <a:ext cx="183527" cy="105369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1" name="直線コネクタ 140"/>
          <p:cNvCxnSpPr>
            <a:stCxn id="79" idx="0"/>
          </p:cNvCxnSpPr>
          <p:nvPr/>
        </p:nvCxnSpPr>
        <p:spPr>
          <a:xfrm flipV="1">
            <a:off x="2158795" y="1662527"/>
            <a:ext cx="0" cy="61171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2" name="直線コネクタ 141"/>
          <p:cNvCxnSpPr>
            <a:stCxn id="111" idx="0"/>
            <a:endCxn id="121" idx="2"/>
          </p:cNvCxnSpPr>
          <p:nvPr/>
        </p:nvCxnSpPr>
        <p:spPr>
          <a:xfrm flipV="1">
            <a:off x="5193156" y="1959104"/>
            <a:ext cx="0" cy="29747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3" name="直線コネクタ 142"/>
          <p:cNvCxnSpPr>
            <a:stCxn id="131" idx="0"/>
            <a:endCxn id="122" idx="2"/>
          </p:cNvCxnSpPr>
          <p:nvPr/>
        </p:nvCxnSpPr>
        <p:spPr>
          <a:xfrm flipV="1">
            <a:off x="6023433" y="1970408"/>
            <a:ext cx="0" cy="268075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4" name="直線コネクタ 143"/>
          <p:cNvCxnSpPr>
            <a:stCxn id="103" idx="0"/>
            <a:endCxn id="131" idx="2"/>
          </p:cNvCxnSpPr>
          <p:nvPr/>
        </p:nvCxnSpPr>
        <p:spPr>
          <a:xfrm flipH="1" flipV="1">
            <a:off x="6023433" y="2808109"/>
            <a:ext cx="3074" cy="1752188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5" name="直線コネクタ 144"/>
          <p:cNvCxnSpPr>
            <a:stCxn id="91" idx="0"/>
            <a:endCxn id="111" idx="2"/>
          </p:cNvCxnSpPr>
          <p:nvPr/>
        </p:nvCxnSpPr>
        <p:spPr>
          <a:xfrm flipH="1" flipV="1">
            <a:off x="5193156" y="2826201"/>
            <a:ext cx="4921" cy="174604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15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正方形/長方形 96"/>
          <p:cNvSpPr/>
          <p:nvPr/>
        </p:nvSpPr>
        <p:spPr>
          <a:xfrm>
            <a:off x="8128033" y="5410553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LED Light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72" name="正方形/長方形 57"/>
          <p:cNvSpPr/>
          <p:nvPr/>
        </p:nvSpPr>
        <p:spPr>
          <a:xfrm>
            <a:off x="1421687" y="5339005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3" name="正方形/長方形 56"/>
          <p:cNvSpPr/>
          <p:nvPr/>
        </p:nvSpPr>
        <p:spPr>
          <a:xfrm>
            <a:off x="1498730" y="5387539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4" name="正方形/長方形 55"/>
          <p:cNvSpPr/>
          <p:nvPr/>
        </p:nvSpPr>
        <p:spPr>
          <a:xfrm>
            <a:off x="1575773" y="5436073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6" name="正方形/長方形 87"/>
          <p:cNvSpPr/>
          <p:nvPr/>
        </p:nvSpPr>
        <p:spPr>
          <a:xfrm>
            <a:off x="1652816" y="5484607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  <a:br>
              <a:rPr lang="en-US" altLang="ja-JP" sz="800" smtClean="0"/>
            </a:br>
            <a:r>
              <a:rPr lang="en-US" altLang="ja-JP" sz="800" smtClean="0"/>
              <a:t>Festo Plant</a:t>
            </a:r>
          </a:p>
          <a:p>
            <a:pPr algn="ctr"/>
            <a:r>
              <a:rPr kumimoji="1"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59" name="正方形/長方形 58"/>
          <p:cNvSpPr/>
          <p:nvPr/>
        </p:nvSpPr>
        <p:spPr>
          <a:xfrm>
            <a:off x="4009235" y="5382283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(Lemonbeat)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205692" y="5321075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57" name="正方形/長方形 56"/>
          <p:cNvSpPr/>
          <p:nvPr/>
        </p:nvSpPr>
        <p:spPr>
          <a:xfrm>
            <a:off x="282735" y="5369609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56" name="正方形/長方形 55"/>
          <p:cNvSpPr/>
          <p:nvPr/>
        </p:nvSpPr>
        <p:spPr>
          <a:xfrm>
            <a:off x="359778" y="5418143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672"/>
          </a:xfrm>
        </p:spPr>
        <p:txBody>
          <a:bodyPr anchor="t">
            <a:normAutofit fontScale="90000"/>
          </a:bodyPr>
          <a:lstStyle/>
          <a:p>
            <a:r>
              <a:rPr lang="en-US" altLang="ja-JP" sz="2000" dirty="0" smtClean="0"/>
              <a:t>Scenario</a:t>
            </a:r>
            <a:r>
              <a:rPr lang="en-US" altLang="ja-JP" sz="2000" dirty="0" smtClean="0"/>
              <a:t> 1.</a:t>
            </a:r>
            <a:br>
              <a:rPr lang="en-US" altLang="ja-JP" sz="2000" dirty="0" smtClean="0"/>
            </a:br>
            <a:r>
              <a:rPr lang="en-US" altLang="ja-JP" sz="2000" dirty="0" smtClean="0"/>
              <a:t>Remote a</a:t>
            </a:r>
            <a:r>
              <a:rPr lang="en-US" altLang="ja-JP" sz="2000" dirty="0" smtClean="0"/>
              <a:t>pplication </a:t>
            </a:r>
            <a:r>
              <a:rPr lang="en-US" altLang="ja-JP" sz="2000" dirty="0" err="1" smtClean="0"/>
              <a:t>servients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connect to each Remote proxy and device servient. </a:t>
            </a:r>
            <a:br>
              <a:rPr lang="en-US" altLang="ja-JP" sz="2000" dirty="0" smtClean="0"/>
            </a:br>
            <a:r>
              <a:rPr lang="en-US" altLang="ja-JP" sz="2000" dirty="0" smtClean="0"/>
              <a:t>Each participant setup and check the behavior before the connections. </a:t>
            </a:r>
            <a:endParaRPr kumimoji="1" lang="en-US" altLang="ja-JP" sz="2000" dirty="0"/>
          </a:p>
        </p:txBody>
      </p:sp>
      <p:sp>
        <p:nvSpPr>
          <p:cNvPr id="79" name="正方形/長方形 78"/>
          <p:cNvSpPr/>
          <p:nvPr/>
        </p:nvSpPr>
        <p:spPr>
          <a:xfrm>
            <a:off x="1836236" y="2317769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(Siemens)</a:t>
            </a:r>
            <a:endParaRPr kumimoji="1" lang="en-US" altLang="ja-JP" sz="800" dirty="0"/>
          </a:p>
        </p:txBody>
      </p:sp>
      <p:sp>
        <p:nvSpPr>
          <p:cNvPr id="86" name="正方形/長方形 85"/>
          <p:cNvSpPr/>
          <p:nvPr/>
        </p:nvSpPr>
        <p:spPr>
          <a:xfrm>
            <a:off x="2565515" y="5454163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BACnet</a:t>
            </a:r>
          </a:p>
          <a:p>
            <a:pPr algn="ctr"/>
            <a:r>
              <a:rPr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87" name="正方形/長方形 86"/>
          <p:cNvSpPr/>
          <p:nvPr/>
        </p:nvSpPr>
        <p:spPr>
          <a:xfrm>
            <a:off x="3269703" y="5459159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Modbus/TCP</a:t>
            </a:r>
            <a:endParaRPr kumimoji="1" lang="en-US" altLang="ja-JP" sz="800" smtClean="0"/>
          </a:p>
          <a:p>
            <a:pPr algn="ctr"/>
            <a:r>
              <a:rPr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88" name="正方形/長方形 87"/>
          <p:cNvSpPr/>
          <p:nvPr/>
        </p:nvSpPr>
        <p:spPr>
          <a:xfrm>
            <a:off x="436821" y="5466677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92" name="正方形/長方形 91"/>
          <p:cNvSpPr/>
          <p:nvPr/>
        </p:nvSpPr>
        <p:spPr>
          <a:xfrm>
            <a:off x="4072814" y="5454163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(Lemonbeat)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7273670" y="4604714"/>
            <a:ext cx="645117" cy="5806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4" name="正方形/長方形 93"/>
          <p:cNvSpPr/>
          <p:nvPr/>
        </p:nvSpPr>
        <p:spPr>
          <a:xfrm>
            <a:off x="7282790" y="5455875"/>
            <a:ext cx="645117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Rotating light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5" name="正方形/長方形 94"/>
          <p:cNvSpPr/>
          <p:nvPr/>
        </p:nvSpPr>
        <p:spPr>
          <a:xfrm>
            <a:off x="8180976" y="4615772"/>
            <a:ext cx="696653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8180976" y="5455875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Air Conditioner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8" name="正方形/長方形 97"/>
          <p:cNvSpPr/>
          <p:nvPr/>
        </p:nvSpPr>
        <p:spPr>
          <a:xfrm>
            <a:off x="7695368" y="2328444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(Fujitsu)</a:t>
            </a:r>
            <a:endParaRPr kumimoji="1" lang="en-US" altLang="ja-JP" sz="800" dirty="0"/>
          </a:p>
        </p:txBody>
      </p:sp>
      <p:sp>
        <p:nvSpPr>
          <p:cNvPr id="99" name="正方形/長方形 98"/>
          <p:cNvSpPr/>
          <p:nvPr/>
        </p:nvSpPr>
        <p:spPr>
          <a:xfrm>
            <a:off x="7318817" y="1447548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Scripting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8128085" y="1451737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Node-RED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cxnSp>
        <p:nvCxnSpPr>
          <p:cNvPr id="101" name="直線コネクタ 100"/>
          <p:cNvCxnSpPr>
            <a:stCxn id="76" idx="0"/>
            <a:endCxn id="113" idx="2"/>
          </p:cNvCxnSpPr>
          <p:nvPr/>
        </p:nvCxnSpPr>
        <p:spPr>
          <a:xfrm flipH="1" flipV="1">
            <a:off x="1800196" y="5185398"/>
            <a:ext cx="167489" cy="299209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2" name="直線コネクタ 101"/>
          <p:cNvCxnSpPr>
            <a:stCxn id="72" idx="0"/>
            <a:endCxn id="113" idx="2"/>
          </p:cNvCxnSpPr>
          <p:nvPr/>
        </p:nvCxnSpPr>
        <p:spPr>
          <a:xfrm flipV="1">
            <a:off x="1736556" y="5185398"/>
            <a:ext cx="63640" cy="15360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5" name="直線コネクタ 104"/>
          <p:cNvCxnSpPr>
            <a:stCxn id="94" idx="0"/>
            <a:endCxn id="93" idx="2"/>
          </p:cNvCxnSpPr>
          <p:nvPr/>
        </p:nvCxnSpPr>
        <p:spPr>
          <a:xfrm flipH="1" flipV="1">
            <a:off x="7596229" y="5185397"/>
            <a:ext cx="9120" cy="270478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6" name="直線コネクタ 105"/>
          <p:cNvCxnSpPr>
            <a:stCxn id="96" idx="0"/>
            <a:endCxn id="95" idx="2"/>
          </p:cNvCxnSpPr>
          <p:nvPr/>
        </p:nvCxnSpPr>
        <p:spPr>
          <a:xfrm flipV="1">
            <a:off x="8529303" y="5185398"/>
            <a:ext cx="0" cy="27047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7" name="直線コネクタ 106"/>
          <p:cNvCxnSpPr>
            <a:stCxn id="93" idx="0"/>
            <a:endCxn id="98" idx="2"/>
          </p:cNvCxnSpPr>
          <p:nvPr/>
        </p:nvCxnSpPr>
        <p:spPr>
          <a:xfrm flipV="1">
            <a:off x="7596229" y="2898070"/>
            <a:ext cx="421698" cy="170664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8" name="直線コネクタ 107"/>
          <p:cNvCxnSpPr>
            <a:stCxn id="95" idx="0"/>
            <a:endCxn id="98" idx="2"/>
          </p:cNvCxnSpPr>
          <p:nvPr/>
        </p:nvCxnSpPr>
        <p:spPr>
          <a:xfrm flipH="1" flipV="1">
            <a:off x="8017927" y="2898070"/>
            <a:ext cx="511376" cy="171770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9" name="直線コネクタ 108"/>
          <p:cNvCxnSpPr>
            <a:stCxn id="98" idx="0"/>
            <a:endCxn id="99" idx="2"/>
          </p:cNvCxnSpPr>
          <p:nvPr/>
        </p:nvCxnSpPr>
        <p:spPr>
          <a:xfrm flipH="1" flipV="1">
            <a:off x="7641376" y="2017174"/>
            <a:ext cx="376551" cy="31127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10" name="直線コネクタ 109"/>
          <p:cNvCxnSpPr>
            <a:stCxn id="98" idx="0"/>
            <a:endCxn id="100" idx="2"/>
          </p:cNvCxnSpPr>
          <p:nvPr/>
        </p:nvCxnSpPr>
        <p:spPr>
          <a:xfrm flipV="1">
            <a:off x="8017927" y="2021363"/>
            <a:ext cx="432717" cy="30708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13" name="正方形/長方形 112"/>
          <p:cNvSpPr/>
          <p:nvPr/>
        </p:nvSpPr>
        <p:spPr>
          <a:xfrm>
            <a:off x="1477637" y="4615772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(Siemens)</a:t>
            </a:r>
          </a:p>
        </p:txBody>
      </p:sp>
      <p:cxnSp>
        <p:nvCxnSpPr>
          <p:cNvPr id="114" name="直線コネクタ 113"/>
          <p:cNvCxnSpPr>
            <a:stCxn id="113" idx="0"/>
            <a:endCxn id="79" idx="2"/>
          </p:cNvCxnSpPr>
          <p:nvPr/>
        </p:nvCxnSpPr>
        <p:spPr>
          <a:xfrm flipV="1">
            <a:off x="1800196" y="2887395"/>
            <a:ext cx="358599" cy="172837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15" name="直線コネクタ 114"/>
          <p:cNvCxnSpPr>
            <a:stCxn id="88" idx="0"/>
            <a:endCxn id="117" idx="2"/>
          </p:cNvCxnSpPr>
          <p:nvPr/>
        </p:nvCxnSpPr>
        <p:spPr>
          <a:xfrm flipV="1">
            <a:off x="751690" y="2014580"/>
            <a:ext cx="403729" cy="345209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17" name="正方形/長方形 116"/>
          <p:cNvSpPr/>
          <p:nvPr/>
        </p:nvSpPr>
        <p:spPr>
          <a:xfrm>
            <a:off x="832860" y="1444954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/>
              <a:t>Scripting</a:t>
            </a:r>
            <a:endParaRPr lang="en-US" altLang="ja-JP" sz="800" smtClean="0"/>
          </a:p>
          <a:p>
            <a:pPr algn="ctr"/>
            <a:r>
              <a:rPr lang="en-US" altLang="ja-JP" sz="800" smtClean="0"/>
              <a:t>(Panasonic)</a:t>
            </a:r>
          </a:p>
        </p:txBody>
      </p:sp>
      <p:sp>
        <p:nvSpPr>
          <p:cNvPr id="118" name="正方形/長方形 117"/>
          <p:cNvSpPr/>
          <p:nvPr/>
        </p:nvSpPr>
        <p:spPr>
          <a:xfrm>
            <a:off x="124295" y="1444310"/>
            <a:ext cx="645117" cy="577053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Node-RED</a:t>
            </a:r>
          </a:p>
          <a:p>
            <a:pPr algn="ctr"/>
            <a:r>
              <a:rPr lang="en-US" altLang="ja-JP" sz="800" smtClean="0"/>
              <a:t>(Panasonic)</a:t>
            </a:r>
          </a:p>
        </p:txBody>
      </p:sp>
      <p:cxnSp>
        <p:nvCxnSpPr>
          <p:cNvPr id="119" name="直線コネクタ 118"/>
          <p:cNvCxnSpPr>
            <a:stCxn id="88" idx="0"/>
            <a:endCxn id="118" idx="2"/>
          </p:cNvCxnSpPr>
          <p:nvPr/>
        </p:nvCxnSpPr>
        <p:spPr>
          <a:xfrm flipH="1" flipV="1">
            <a:off x="446854" y="2021363"/>
            <a:ext cx="304836" cy="344531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3" name="正方形/長方形 122"/>
          <p:cNvSpPr/>
          <p:nvPr/>
        </p:nvSpPr>
        <p:spPr>
          <a:xfrm>
            <a:off x="4875518" y="5455875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(Intel)</a:t>
            </a:r>
          </a:p>
        </p:txBody>
      </p:sp>
      <p:sp>
        <p:nvSpPr>
          <p:cNvPr id="126" name="正方形/長方形 125"/>
          <p:cNvSpPr/>
          <p:nvPr/>
        </p:nvSpPr>
        <p:spPr>
          <a:xfrm>
            <a:off x="5673153" y="5456765"/>
            <a:ext cx="679814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(SmartThings)</a:t>
            </a:r>
          </a:p>
        </p:txBody>
      </p:sp>
      <p:sp>
        <p:nvSpPr>
          <p:cNvPr id="130" name="正方形/長方形 129"/>
          <p:cNvSpPr/>
          <p:nvPr/>
        </p:nvSpPr>
        <p:spPr>
          <a:xfrm>
            <a:off x="1846379" y="1447548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(Siemens)</a:t>
            </a:r>
          </a:p>
        </p:txBody>
      </p:sp>
      <p:sp>
        <p:nvSpPr>
          <p:cNvPr id="134" name="正方形/長方形 133"/>
          <p:cNvSpPr/>
          <p:nvPr/>
        </p:nvSpPr>
        <p:spPr>
          <a:xfrm>
            <a:off x="3551888" y="1431573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(</a:t>
            </a:r>
            <a:r>
              <a:rPr lang="en-US" altLang="ja-JP" sz="800"/>
              <a:t>IRI</a:t>
            </a:r>
            <a:r>
              <a:rPr lang="en-US" altLang="ja-JP" sz="800" smtClean="0"/>
              <a:t>)</a:t>
            </a:r>
          </a:p>
        </p:txBody>
      </p:sp>
      <p:sp>
        <p:nvSpPr>
          <p:cNvPr id="136" name="正方形/長方形 135"/>
          <p:cNvSpPr/>
          <p:nvPr/>
        </p:nvSpPr>
        <p:spPr>
          <a:xfrm>
            <a:off x="6481089" y="5458956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(EURECOM)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407347" y="2731229"/>
            <a:ext cx="70294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b="1" smtClean="0"/>
              <a:t>Internet</a:t>
            </a:r>
            <a:endParaRPr kumimoji="1" lang="en-US" altLang="ja-JP" sz="1200" b="1"/>
          </a:p>
        </p:txBody>
      </p:sp>
      <p:sp>
        <p:nvSpPr>
          <p:cNvPr id="62" name="角丸四角形 61"/>
          <p:cNvSpPr/>
          <p:nvPr/>
        </p:nvSpPr>
        <p:spPr>
          <a:xfrm>
            <a:off x="2485782" y="3744771"/>
            <a:ext cx="5506750" cy="2378246"/>
          </a:xfrm>
          <a:prstGeom prst="roundRect">
            <a:avLst>
              <a:gd name="adj" fmla="val 284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4" name="フリーフォーム 63"/>
          <p:cNvSpPr/>
          <p:nvPr/>
        </p:nvSpPr>
        <p:spPr>
          <a:xfrm>
            <a:off x="52109" y="3652472"/>
            <a:ext cx="9004803" cy="2509392"/>
          </a:xfrm>
          <a:custGeom>
            <a:avLst/>
            <a:gdLst>
              <a:gd name="connsiteX0" fmla="*/ 0 w 8051800"/>
              <a:gd name="connsiteY0" fmla="*/ 1981200 h 2006600"/>
              <a:gd name="connsiteX1" fmla="*/ 1638300 w 8051800"/>
              <a:gd name="connsiteY1" fmla="*/ 2006600 h 2006600"/>
              <a:gd name="connsiteX2" fmla="*/ 1689100 w 8051800"/>
              <a:gd name="connsiteY2" fmla="*/ 12700 h 2006600"/>
              <a:gd name="connsiteX3" fmla="*/ 8026400 w 8051800"/>
              <a:gd name="connsiteY3" fmla="*/ 0 h 2006600"/>
              <a:gd name="connsiteX4" fmla="*/ 8026400 w 8051800"/>
              <a:gd name="connsiteY4" fmla="*/ 0 h 2006600"/>
              <a:gd name="connsiteX5" fmla="*/ 8026400 w 8051800"/>
              <a:gd name="connsiteY5" fmla="*/ 0 h 2006600"/>
              <a:gd name="connsiteX6" fmla="*/ 8051800 w 8051800"/>
              <a:gd name="connsiteY6" fmla="*/ 12700 h 2006600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89100 w 8051800"/>
              <a:gd name="connsiteY2" fmla="*/ 12700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66382 w 8051800"/>
              <a:gd name="connsiteY2" fmla="*/ 12700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051800"/>
              <a:gd name="connsiteY0" fmla="*/ 1991218 h 1991218"/>
              <a:gd name="connsiteX1" fmla="*/ 1678056 w 8051800"/>
              <a:gd name="connsiteY1" fmla="*/ 1982541 h 1991218"/>
              <a:gd name="connsiteX2" fmla="*/ 1666382 w 8051800"/>
              <a:gd name="connsiteY2" fmla="*/ 0 h 1991218"/>
              <a:gd name="connsiteX3" fmla="*/ 8026400 w 8051800"/>
              <a:gd name="connsiteY3" fmla="*/ 10018 h 1991218"/>
              <a:gd name="connsiteX4" fmla="*/ 8026400 w 8051800"/>
              <a:gd name="connsiteY4" fmla="*/ 10018 h 1991218"/>
              <a:gd name="connsiteX5" fmla="*/ 8026400 w 8051800"/>
              <a:gd name="connsiteY5" fmla="*/ 10018 h 1991218"/>
              <a:gd name="connsiteX6" fmla="*/ 8051800 w 8051800"/>
              <a:gd name="connsiteY6" fmla="*/ 22718 h 1991218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66382 w 8051800"/>
              <a:gd name="connsiteY2" fmla="*/ 1341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102915"/>
              <a:gd name="connsiteY0" fmla="*/ 1991218 h 1991218"/>
              <a:gd name="connsiteX1" fmla="*/ 1678056 w 8102915"/>
              <a:gd name="connsiteY1" fmla="*/ 1982541 h 1991218"/>
              <a:gd name="connsiteX2" fmla="*/ 1666382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678056 w 8102915"/>
              <a:gd name="connsiteY1" fmla="*/ 1982541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471511 w 8102915"/>
              <a:gd name="connsiteY1" fmla="*/ 1989368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257022 w 8102915"/>
              <a:gd name="connsiteY1" fmla="*/ 1982541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257022 w 8102915"/>
              <a:gd name="connsiteY1" fmla="*/ 1982541 h 1991218"/>
              <a:gd name="connsiteX2" fmla="*/ 1269179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7876074"/>
              <a:gd name="connsiteY0" fmla="*/ 1982928 h 1982928"/>
              <a:gd name="connsiteX1" fmla="*/ 1030181 w 7876074"/>
              <a:gd name="connsiteY1" fmla="*/ 1982541 h 1982928"/>
              <a:gd name="connsiteX2" fmla="*/ 1042338 w 7876074"/>
              <a:gd name="connsiteY2" fmla="*/ 11359 h 1982928"/>
              <a:gd name="connsiteX3" fmla="*/ 7799559 w 7876074"/>
              <a:gd name="connsiteY3" fmla="*/ 10018 h 1982928"/>
              <a:gd name="connsiteX4" fmla="*/ 7799559 w 7876074"/>
              <a:gd name="connsiteY4" fmla="*/ 10018 h 1982928"/>
              <a:gd name="connsiteX5" fmla="*/ 7799559 w 7876074"/>
              <a:gd name="connsiteY5" fmla="*/ 10018 h 1982928"/>
              <a:gd name="connsiteX6" fmla="*/ 7876074 w 7876074"/>
              <a:gd name="connsiteY6" fmla="*/ 0 h 198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76074" h="1982928">
                <a:moveTo>
                  <a:pt x="0" y="1982928"/>
                </a:moveTo>
                <a:lnTo>
                  <a:pt x="1030181" y="1982541"/>
                </a:lnTo>
                <a:cubicBezTo>
                  <a:pt x="1033862" y="1329267"/>
                  <a:pt x="1038657" y="664633"/>
                  <a:pt x="1042338" y="11359"/>
                </a:cubicBezTo>
                <a:lnTo>
                  <a:pt x="7799559" y="10018"/>
                </a:lnTo>
                <a:lnTo>
                  <a:pt x="7799559" y="10018"/>
                </a:lnTo>
                <a:lnTo>
                  <a:pt x="7799559" y="10018"/>
                </a:lnTo>
                <a:lnTo>
                  <a:pt x="7876074" y="0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22927" y="3367950"/>
            <a:ext cx="9557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>
                <a:solidFill>
                  <a:srgbClr val="0070C0"/>
                </a:solidFill>
              </a:rPr>
              <a:t>NAT / Firewall</a:t>
            </a:r>
            <a:endParaRPr kumimoji="1" lang="en-US" altLang="ja-JP" sz="1050" dirty="0">
              <a:solidFill>
                <a:srgbClr val="0070C0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98985" y="5135364"/>
            <a:ext cx="1073252" cy="1006062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8" name="角丸四角形 67"/>
          <p:cNvSpPr/>
          <p:nvPr/>
        </p:nvSpPr>
        <p:spPr>
          <a:xfrm>
            <a:off x="8082327" y="3744772"/>
            <a:ext cx="861849" cy="2378245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71" name="角丸四角形 66"/>
          <p:cNvSpPr/>
          <p:nvPr/>
        </p:nvSpPr>
        <p:spPr>
          <a:xfrm>
            <a:off x="1297050" y="3744656"/>
            <a:ext cx="1073252" cy="2379187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cxnSp>
        <p:nvCxnSpPr>
          <p:cNvPr id="83" name="直線コネクタ 100"/>
          <p:cNvCxnSpPr>
            <a:stCxn id="74" idx="0"/>
            <a:endCxn id="113" idx="2"/>
          </p:cNvCxnSpPr>
          <p:nvPr/>
        </p:nvCxnSpPr>
        <p:spPr>
          <a:xfrm flipH="1" flipV="1">
            <a:off x="1800196" y="5185398"/>
            <a:ext cx="90446" cy="250675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90" name="直線コネクタ 100"/>
          <p:cNvCxnSpPr>
            <a:stCxn id="73" idx="0"/>
            <a:endCxn id="113" idx="2"/>
          </p:cNvCxnSpPr>
          <p:nvPr/>
        </p:nvCxnSpPr>
        <p:spPr>
          <a:xfrm flipH="1" flipV="1">
            <a:off x="1800196" y="5185398"/>
            <a:ext cx="13403" cy="20214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7" name="Textfeld 126"/>
          <p:cNvSpPr txBox="1"/>
          <p:nvPr/>
        </p:nvSpPr>
        <p:spPr>
          <a:xfrm rot="2662085">
            <a:off x="2143039" y="3296061"/>
            <a:ext cx="71686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smtClean="0">
                <a:solidFill>
                  <a:srgbClr val="C00000"/>
                </a:solidFill>
              </a:rPr>
              <a:t>(Client Requests)</a:t>
            </a:r>
            <a:endParaRPr lang="en-US" sz="600">
              <a:solidFill>
                <a:srgbClr val="C00000"/>
              </a:solidFill>
            </a:endParaRPr>
          </a:p>
        </p:txBody>
      </p:sp>
      <p:cxnSp>
        <p:nvCxnSpPr>
          <p:cNvPr id="128" name="直線コネクタ 113"/>
          <p:cNvCxnSpPr>
            <a:stCxn id="135" idx="0"/>
            <a:endCxn id="79" idx="2"/>
          </p:cNvCxnSpPr>
          <p:nvPr/>
        </p:nvCxnSpPr>
        <p:spPr>
          <a:xfrm flipH="1" flipV="1">
            <a:off x="2158795" y="2887395"/>
            <a:ext cx="905727" cy="943452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85" name="正方形/長方形 97"/>
          <p:cNvSpPr/>
          <p:nvPr/>
        </p:nvSpPr>
        <p:spPr>
          <a:xfrm>
            <a:off x="2580331" y="2266867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Thing Directory</a:t>
            </a:r>
            <a:br>
              <a:rPr lang="en-US" altLang="ja-JP" sz="800" dirty="0" smtClean="0"/>
            </a:br>
            <a:r>
              <a:rPr lang="en-US" altLang="ja-JP" sz="800" dirty="0" smtClean="0"/>
              <a:t>(Siemens)</a:t>
            </a:r>
            <a:endParaRPr kumimoji="1" lang="en-US" altLang="ja-JP" sz="800" dirty="0"/>
          </a:p>
        </p:txBody>
      </p:sp>
      <p:sp>
        <p:nvSpPr>
          <p:cNvPr id="91" name="正方形/長方形 90"/>
          <p:cNvSpPr/>
          <p:nvPr/>
        </p:nvSpPr>
        <p:spPr>
          <a:xfrm>
            <a:off x="4875518" y="4615772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(Intel)</a:t>
            </a:r>
          </a:p>
        </p:txBody>
      </p:sp>
      <p:sp>
        <p:nvSpPr>
          <p:cNvPr id="103" name="正方形/長方形 102"/>
          <p:cNvSpPr/>
          <p:nvPr/>
        </p:nvSpPr>
        <p:spPr>
          <a:xfrm>
            <a:off x="5700047" y="4603825"/>
            <a:ext cx="652919" cy="5815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cxnSp>
        <p:nvCxnSpPr>
          <p:cNvPr id="116" name="直線コネクタ 115"/>
          <p:cNvCxnSpPr>
            <a:stCxn id="126" idx="0"/>
            <a:endCxn id="103" idx="2"/>
          </p:cNvCxnSpPr>
          <p:nvPr/>
        </p:nvCxnSpPr>
        <p:spPr>
          <a:xfrm flipV="1">
            <a:off x="6013060" y="5185397"/>
            <a:ext cx="13447" cy="271368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20" name="直線コネクタ 119"/>
          <p:cNvCxnSpPr>
            <a:stCxn id="123" idx="0"/>
            <a:endCxn id="91" idx="2"/>
          </p:cNvCxnSpPr>
          <p:nvPr/>
        </p:nvCxnSpPr>
        <p:spPr>
          <a:xfrm flipV="1">
            <a:off x="5197984" y="5185398"/>
            <a:ext cx="93" cy="27047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1" name="正方形/長方形 120"/>
          <p:cNvSpPr/>
          <p:nvPr/>
        </p:nvSpPr>
        <p:spPr>
          <a:xfrm>
            <a:off x="4870597" y="1433006"/>
            <a:ext cx="645118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(Intel)</a:t>
            </a:r>
          </a:p>
        </p:txBody>
      </p:sp>
      <p:sp>
        <p:nvSpPr>
          <p:cNvPr id="122" name="正方形/長方形 121"/>
          <p:cNvSpPr/>
          <p:nvPr/>
        </p:nvSpPr>
        <p:spPr>
          <a:xfrm>
            <a:off x="5700874" y="1444310"/>
            <a:ext cx="645118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sp>
        <p:nvSpPr>
          <p:cNvPr id="125" name="正方形/長方形 124"/>
          <p:cNvSpPr/>
          <p:nvPr/>
        </p:nvSpPr>
        <p:spPr>
          <a:xfrm>
            <a:off x="6417705" y="3832070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sp>
        <p:nvSpPr>
          <p:cNvPr id="89" name="正方形/長方形 88"/>
          <p:cNvSpPr/>
          <p:nvPr/>
        </p:nvSpPr>
        <p:spPr>
          <a:xfrm>
            <a:off x="4056145" y="4623379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</a:p>
        </p:txBody>
      </p:sp>
      <p:sp>
        <p:nvSpPr>
          <p:cNvPr id="111" name="正方形/長方形 110"/>
          <p:cNvSpPr/>
          <p:nvPr/>
        </p:nvSpPr>
        <p:spPr>
          <a:xfrm>
            <a:off x="4870597" y="2300103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(Intel)</a:t>
            </a:r>
            <a:endParaRPr kumimoji="1" lang="en-US" altLang="ja-JP" sz="800" dirty="0"/>
          </a:p>
        </p:txBody>
      </p:sp>
      <p:sp>
        <p:nvSpPr>
          <p:cNvPr id="131" name="正方形/長方形 130"/>
          <p:cNvSpPr/>
          <p:nvPr/>
        </p:nvSpPr>
        <p:spPr>
          <a:xfrm>
            <a:off x="5700874" y="2297913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</a:t>
            </a:r>
            <a:r>
              <a:rPr kumimoji="1" lang="en-US" altLang="ja-JP" sz="800" dirty="0" err="1" smtClean="0"/>
              <a:t>smartthings</a:t>
            </a:r>
            <a:r>
              <a:rPr kumimoji="1" lang="en-US" altLang="ja-JP" sz="800" dirty="0" smtClean="0"/>
              <a:t>)</a:t>
            </a:r>
            <a:endParaRPr kumimoji="1" lang="en-US" altLang="ja-JP" sz="800" dirty="0"/>
          </a:p>
        </p:txBody>
      </p:sp>
      <p:sp>
        <p:nvSpPr>
          <p:cNvPr id="132" name="正方形/長方形 131"/>
          <p:cNvSpPr/>
          <p:nvPr/>
        </p:nvSpPr>
        <p:spPr>
          <a:xfrm>
            <a:off x="4150020" y="2998812"/>
            <a:ext cx="644931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(Intel)</a:t>
            </a:r>
          </a:p>
        </p:txBody>
      </p:sp>
      <p:sp>
        <p:nvSpPr>
          <p:cNvPr id="133" name="正方形/長方形 132"/>
          <p:cNvSpPr/>
          <p:nvPr/>
        </p:nvSpPr>
        <p:spPr>
          <a:xfrm>
            <a:off x="6417705" y="2960039"/>
            <a:ext cx="679814" cy="574168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(SmartThings)</a:t>
            </a:r>
          </a:p>
        </p:txBody>
      </p:sp>
      <p:sp>
        <p:nvSpPr>
          <p:cNvPr id="135" name="正方形/長方形 134"/>
          <p:cNvSpPr/>
          <p:nvPr/>
        </p:nvSpPr>
        <p:spPr>
          <a:xfrm>
            <a:off x="2741963" y="3830847"/>
            <a:ext cx="645117" cy="569626"/>
          </a:xfrm>
          <a:prstGeom prst="rect">
            <a:avLst/>
          </a:prstGeom>
          <a:ln w="952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err="1" smtClean="0"/>
              <a:t>WebUI</a:t>
            </a:r>
            <a:r>
              <a:rPr lang="en-US" altLang="ja-JP" sz="800" dirty="0" smtClean="0"/>
              <a:t> WoT Client (Siemens)</a:t>
            </a:r>
          </a:p>
        </p:txBody>
      </p:sp>
      <p:sp>
        <p:nvSpPr>
          <p:cNvPr id="137" name="正方形/長方形 97"/>
          <p:cNvSpPr/>
          <p:nvPr/>
        </p:nvSpPr>
        <p:spPr>
          <a:xfrm>
            <a:off x="8407468" y="2249511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Thing Directory</a:t>
            </a:r>
            <a:br>
              <a:rPr lang="en-US" altLang="ja-JP" sz="800" dirty="0" smtClean="0"/>
            </a:br>
            <a:r>
              <a:rPr lang="en-US" altLang="ja-JP" sz="800" dirty="0" smtClean="0"/>
              <a:t>(Fujitsu)</a:t>
            </a:r>
            <a:endParaRPr kumimoji="1" lang="en-US" altLang="ja-JP" sz="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58692" y="2785458"/>
            <a:ext cx="868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Implemented inside Remote proxy</a:t>
            </a:r>
            <a:endParaRPr kumimoji="1" lang="ja-JP" altLang="en-US" sz="800" dirty="0"/>
          </a:p>
        </p:txBody>
      </p:sp>
      <p:cxnSp>
        <p:nvCxnSpPr>
          <p:cNvPr id="138" name="直線コネクタ 137"/>
          <p:cNvCxnSpPr>
            <a:stCxn id="92" idx="0"/>
            <a:endCxn id="89" idx="2"/>
          </p:cNvCxnSpPr>
          <p:nvPr/>
        </p:nvCxnSpPr>
        <p:spPr>
          <a:xfrm flipH="1" flipV="1">
            <a:off x="4378704" y="5193005"/>
            <a:ext cx="16576" cy="261158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39" name="直線コネクタ 138"/>
          <p:cNvCxnSpPr>
            <a:stCxn id="87" idx="0"/>
            <a:endCxn id="135" idx="2"/>
          </p:cNvCxnSpPr>
          <p:nvPr/>
        </p:nvCxnSpPr>
        <p:spPr>
          <a:xfrm flipH="1" flipV="1">
            <a:off x="3064522" y="4400473"/>
            <a:ext cx="520661" cy="1058686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0" name="直線コネクタ 139"/>
          <p:cNvCxnSpPr>
            <a:stCxn id="86" idx="0"/>
            <a:endCxn id="135" idx="2"/>
          </p:cNvCxnSpPr>
          <p:nvPr/>
        </p:nvCxnSpPr>
        <p:spPr>
          <a:xfrm flipV="1">
            <a:off x="2880995" y="4400473"/>
            <a:ext cx="183527" cy="105369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1" name="直線コネクタ 140"/>
          <p:cNvCxnSpPr>
            <a:stCxn id="79" idx="0"/>
            <a:endCxn id="130" idx="2"/>
          </p:cNvCxnSpPr>
          <p:nvPr/>
        </p:nvCxnSpPr>
        <p:spPr>
          <a:xfrm flipV="1">
            <a:off x="2158795" y="2017174"/>
            <a:ext cx="10143" cy="300595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2" name="直線コネクタ 141"/>
          <p:cNvCxnSpPr>
            <a:stCxn id="111" idx="0"/>
            <a:endCxn id="121" idx="2"/>
          </p:cNvCxnSpPr>
          <p:nvPr/>
        </p:nvCxnSpPr>
        <p:spPr>
          <a:xfrm flipV="1">
            <a:off x="5193156" y="2002632"/>
            <a:ext cx="0" cy="29747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3" name="直線コネクタ 142"/>
          <p:cNvCxnSpPr>
            <a:stCxn id="131" idx="0"/>
            <a:endCxn id="122" idx="2"/>
          </p:cNvCxnSpPr>
          <p:nvPr/>
        </p:nvCxnSpPr>
        <p:spPr>
          <a:xfrm flipV="1">
            <a:off x="6023433" y="2013936"/>
            <a:ext cx="0" cy="28397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4" name="直線コネクタ 143"/>
          <p:cNvCxnSpPr>
            <a:stCxn id="103" idx="0"/>
            <a:endCxn id="131" idx="2"/>
          </p:cNvCxnSpPr>
          <p:nvPr/>
        </p:nvCxnSpPr>
        <p:spPr>
          <a:xfrm flipH="1" flipV="1">
            <a:off x="6023433" y="2867539"/>
            <a:ext cx="3074" cy="1736286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5" name="直線コネクタ 144"/>
          <p:cNvCxnSpPr>
            <a:stCxn id="91" idx="0"/>
            <a:endCxn id="111" idx="2"/>
          </p:cNvCxnSpPr>
          <p:nvPr/>
        </p:nvCxnSpPr>
        <p:spPr>
          <a:xfrm flipH="1" flipV="1">
            <a:off x="5193156" y="2869729"/>
            <a:ext cx="4921" cy="174604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84" name="カギ線コネクタ 83"/>
          <p:cNvCxnSpPr>
            <a:stCxn id="98" idx="0"/>
            <a:endCxn id="100" idx="2"/>
          </p:cNvCxnSpPr>
          <p:nvPr/>
        </p:nvCxnSpPr>
        <p:spPr>
          <a:xfrm rot="5400000" flipH="1" flipV="1">
            <a:off x="8080745" y="1958546"/>
            <a:ext cx="307081" cy="432717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4" name="カギ線コネクタ 103"/>
          <p:cNvCxnSpPr>
            <a:stCxn id="131" idx="0"/>
            <a:endCxn id="100" idx="2"/>
          </p:cNvCxnSpPr>
          <p:nvPr/>
        </p:nvCxnSpPr>
        <p:spPr>
          <a:xfrm rot="5400000" flipH="1" flipV="1">
            <a:off x="7098763" y="946033"/>
            <a:ext cx="276550" cy="2427211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2" name="カギ線コネクタ 111"/>
          <p:cNvCxnSpPr>
            <a:stCxn id="111" idx="0"/>
            <a:endCxn id="100" idx="2"/>
          </p:cNvCxnSpPr>
          <p:nvPr/>
        </p:nvCxnSpPr>
        <p:spPr>
          <a:xfrm rot="5400000" flipH="1" flipV="1">
            <a:off x="6682530" y="531989"/>
            <a:ext cx="278740" cy="3257488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4" name="カギ線コネクタ 123"/>
          <p:cNvCxnSpPr>
            <a:stCxn id="79" idx="0"/>
            <a:endCxn id="100" idx="2"/>
          </p:cNvCxnSpPr>
          <p:nvPr/>
        </p:nvCxnSpPr>
        <p:spPr>
          <a:xfrm rot="5400000" flipH="1" flipV="1">
            <a:off x="5156516" y="-976358"/>
            <a:ext cx="296406" cy="6291849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9" name="カギ線コネクタ 128"/>
          <p:cNvCxnSpPr>
            <a:stCxn id="88" idx="0"/>
            <a:endCxn id="100" idx="2"/>
          </p:cNvCxnSpPr>
          <p:nvPr/>
        </p:nvCxnSpPr>
        <p:spPr>
          <a:xfrm rot="5400000" flipH="1" flipV="1">
            <a:off x="2878510" y="-105457"/>
            <a:ext cx="3445314" cy="7698954"/>
          </a:xfrm>
          <a:prstGeom prst="bentConnector3">
            <a:avLst>
              <a:gd name="adj1" fmla="val 95696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6" name="カギ線コネクタ 145"/>
          <p:cNvCxnSpPr>
            <a:stCxn id="132" idx="0"/>
            <a:endCxn id="100" idx="2"/>
          </p:cNvCxnSpPr>
          <p:nvPr/>
        </p:nvCxnSpPr>
        <p:spPr>
          <a:xfrm rot="5400000" flipH="1" flipV="1">
            <a:off x="5972841" y="521009"/>
            <a:ext cx="977449" cy="3978158"/>
          </a:xfrm>
          <a:prstGeom prst="bentConnector3">
            <a:avLst>
              <a:gd name="adj1" fmla="val 84166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7" name="カギ線コネクタ 146"/>
          <p:cNvCxnSpPr>
            <a:stCxn id="133" idx="0"/>
            <a:endCxn id="100" idx="2"/>
          </p:cNvCxnSpPr>
          <p:nvPr/>
        </p:nvCxnSpPr>
        <p:spPr>
          <a:xfrm rot="5400000" flipH="1" flipV="1">
            <a:off x="7134790" y="1644185"/>
            <a:ext cx="938676" cy="1693032"/>
          </a:xfrm>
          <a:prstGeom prst="bentConnector3">
            <a:avLst>
              <a:gd name="adj1" fmla="val 85577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8" name="テキスト ボックス 147"/>
          <p:cNvSpPr txBox="1"/>
          <p:nvPr/>
        </p:nvSpPr>
        <p:spPr>
          <a:xfrm>
            <a:off x="3216845" y="6277376"/>
            <a:ext cx="1083951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b="1" smtClean="0"/>
              <a:t>Local network</a:t>
            </a:r>
            <a:endParaRPr kumimoji="1" lang="en-US" altLang="ja-JP" sz="1200" b="1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117425" y="6148942"/>
            <a:ext cx="99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smtClean="0"/>
              <a:t>Osaka, Japan</a:t>
            </a:r>
            <a:endParaRPr kumimoji="1" lang="en-US" altLang="ja-JP" sz="1200"/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7918787" y="6144847"/>
            <a:ext cx="1234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Kanazawa, Japan</a:t>
            </a:r>
            <a:endParaRPr kumimoji="1" lang="en-US" altLang="ja-JP" sz="1200" dirty="0"/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4673419" y="6145738"/>
            <a:ext cx="10266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smtClean="0"/>
              <a:t>San Francisco</a:t>
            </a:r>
            <a:endParaRPr kumimoji="1" lang="en-US" altLang="ja-JP" sz="1200"/>
          </a:p>
        </p:txBody>
      </p:sp>
      <p:sp>
        <p:nvSpPr>
          <p:cNvPr id="152" name="テキスト ボックス 59"/>
          <p:cNvSpPr txBox="1"/>
          <p:nvPr/>
        </p:nvSpPr>
        <p:spPr>
          <a:xfrm>
            <a:off x="1182538" y="6148941"/>
            <a:ext cx="1302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smtClean="0"/>
              <a:t>Munich, Germany</a:t>
            </a:r>
            <a:endParaRPr kumimoji="1" lang="en-US" altLang="ja-JP" sz="12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18376" y="137872"/>
            <a:ext cx="5079147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1400" dirty="0" smtClean="0"/>
              <a:t>Applications: Panasonic, Siemens, IRI, Intel, SmartThings and Fujitsu</a:t>
            </a:r>
            <a:endParaRPr kumimoji="1" lang="ja-JP" altLang="en-US" sz="1400" dirty="0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63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正方形/長方形 96"/>
          <p:cNvSpPr/>
          <p:nvPr/>
        </p:nvSpPr>
        <p:spPr>
          <a:xfrm>
            <a:off x="8128033" y="5401853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LED Light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72" name="正方形/長方形 57"/>
          <p:cNvSpPr/>
          <p:nvPr/>
        </p:nvSpPr>
        <p:spPr>
          <a:xfrm>
            <a:off x="1421687" y="5330305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3" name="正方形/長方形 56"/>
          <p:cNvSpPr/>
          <p:nvPr/>
        </p:nvSpPr>
        <p:spPr>
          <a:xfrm>
            <a:off x="1498730" y="5378839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4" name="正方形/長方形 55"/>
          <p:cNvSpPr/>
          <p:nvPr/>
        </p:nvSpPr>
        <p:spPr>
          <a:xfrm>
            <a:off x="1575773" y="5427373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6" name="正方形/長方形 87"/>
          <p:cNvSpPr/>
          <p:nvPr/>
        </p:nvSpPr>
        <p:spPr>
          <a:xfrm>
            <a:off x="1652816" y="5475907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  <a:br>
              <a:rPr lang="en-US" altLang="ja-JP" sz="800" smtClean="0"/>
            </a:br>
            <a:r>
              <a:rPr lang="en-US" altLang="ja-JP" sz="800" smtClean="0"/>
              <a:t>Festo Plant</a:t>
            </a:r>
          </a:p>
          <a:p>
            <a:pPr algn="ctr"/>
            <a:r>
              <a:rPr kumimoji="1"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59" name="正方形/長方形 58"/>
          <p:cNvSpPr/>
          <p:nvPr/>
        </p:nvSpPr>
        <p:spPr>
          <a:xfrm>
            <a:off x="4009235" y="5373583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(Lemonbeat)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205692" y="5312375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57" name="正方形/長方形 56"/>
          <p:cNvSpPr/>
          <p:nvPr/>
        </p:nvSpPr>
        <p:spPr>
          <a:xfrm>
            <a:off x="282735" y="5360909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56" name="正方形/長方形 55"/>
          <p:cNvSpPr/>
          <p:nvPr/>
        </p:nvSpPr>
        <p:spPr>
          <a:xfrm>
            <a:off x="359778" y="5409443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1232"/>
          </a:xfrm>
        </p:spPr>
        <p:txBody>
          <a:bodyPr anchor="t">
            <a:normAutofit fontScale="90000"/>
          </a:bodyPr>
          <a:lstStyle/>
          <a:p>
            <a:r>
              <a:rPr lang="en-US" altLang="ja-JP" sz="2000" dirty="0" smtClean="0"/>
              <a:t>Scenario 2. </a:t>
            </a:r>
            <a:br>
              <a:rPr lang="en-US" altLang="ja-JP" sz="2000" dirty="0" smtClean="0"/>
            </a:br>
            <a:r>
              <a:rPr lang="en-US" altLang="ja-JP" sz="2000" dirty="0" smtClean="0"/>
              <a:t>A remote proxy servient can accept request from an application and operate local devices via a local proxy servient. The remote proxy has a Thing directory that keeps the TDs corresponding to all devices. The application can get the TD from it.</a:t>
            </a:r>
            <a:endParaRPr kumimoji="1" lang="en-US" altLang="ja-JP" sz="2000" dirty="0"/>
          </a:p>
        </p:txBody>
      </p:sp>
      <p:sp>
        <p:nvSpPr>
          <p:cNvPr id="79" name="正方形/長方形 78"/>
          <p:cNvSpPr/>
          <p:nvPr/>
        </p:nvSpPr>
        <p:spPr>
          <a:xfrm>
            <a:off x="1836236" y="2309069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(Siemens)</a:t>
            </a:r>
            <a:endParaRPr kumimoji="1" lang="en-US" altLang="ja-JP" sz="800" dirty="0"/>
          </a:p>
        </p:txBody>
      </p:sp>
      <p:sp>
        <p:nvSpPr>
          <p:cNvPr id="86" name="正方形/長方形 85"/>
          <p:cNvSpPr/>
          <p:nvPr/>
        </p:nvSpPr>
        <p:spPr>
          <a:xfrm>
            <a:off x="2565515" y="5445463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BACnet</a:t>
            </a:r>
          </a:p>
          <a:p>
            <a:pPr algn="ctr"/>
            <a:r>
              <a:rPr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87" name="正方形/長方形 86"/>
          <p:cNvSpPr/>
          <p:nvPr/>
        </p:nvSpPr>
        <p:spPr>
          <a:xfrm>
            <a:off x="3269703" y="5450459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Modbus/TCP</a:t>
            </a:r>
            <a:endParaRPr kumimoji="1" lang="en-US" altLang="ja-JP" sz="800" smtClean="0"/>
          </a:p>
          <a:p>
            <a:pPr algn="ctr"/>
            <a:r>
              <a:rPr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88" name="正方形/長方形 87"/>
          <p:cNvSpPr/>
          <p:nvPr/>
        </p:nvSpPr>
        <p:spPr>
          <a:xfrm>
            <a:off x="436821" y="5457977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92" name="正方形/長方形 91"/>
          <p:cNvSpPr/>
          <p:nvPr/>
        </p:nvSpPr>
        <p:spPr>
          <a:xfrm>
            <a:off x="4072814" y="5445463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(Lemonbeat)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7273670" y="4552469"/>
            <a:ext cx="645117" cy="5806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4" name="正方形/長方形 93"/>
          <p:cNvSpPr/>
          <p:nvPr/>
        </p:nvSpPr>
        <p:spPr>
          <a:xfrm>
            <a:off x="7282790" y="5447175"/>
            <a:ext cx="645117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Rotating light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5" name="正方形/長方形 94"/>
          <p:cNvSpPr/>
          <p:nvPr/>
        </p:nvSpPr>
        <p:spPr>
          <a:xfrm>
            <a:off x="8180976" y="4563527"/>
            <a:ext cx="696653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8180976" y="5447175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Air Conditioner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8" name="正方形/長方形 97"/>
          <p:cNvSpPr/>
          <p:nvPr/>
        </p:nvSpPr>
        <p:spPr>
          <a:xfrm>
            <a:off x="7695368" y="2319744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(Fujitsu)</a:t>
            </a:r>
            <a:endParaRPr kumimoji="1" lang="en-US" altLang="ja-JP" sz="800" dirty="0"/>
          </a:p>
        </p:txBody>
      </p:sp>
      <p:sp>
        <p:nvSpPr>
          <p:cNvPr id="99" name="正方形/長方形 98"/>
          <p:cNvSpPr/>
          <p:nvPr/>
        </p:nvSpPr>
        <p:spPr>
          <a:xfrm>
            <a:off x="7318817" y="1438848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Scripting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8128085" y="1443037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Node-RED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cxnSp>
        <p:nvCxnSpPr>
          <p:cNvPr id="101" name="直線コネクタ 100"/>
          <p:cNvCxnSpPr>
            <a:stCxn id="76" idx="0"/>
            <a:endCxn id="113" idx="2"/>
          </p:cNvCxnSpPr>
          <p:nvPr/>
        </p:nvCxnSpPr>
        <p:spPr>
          <a:xfrm flipH="1" flipV="1">
            <a:off x="1800196" y="5133153"/>
            <a:ext cx="167489" cy="34275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2" name="直線コネクタ 101"/>
          <p:cNvCxnSpPr>
            <a:stCxn id="72" idx="0"/>
            <a:endCxn id="113" idx="2"/>
          </p:cNvCxnSpPr>
          <p:nvPr/>
        </p:nvCxnSpPr>
        <p:spPr>
          <a:xfrm flipV="1">
            <a:off x="1736556" y="5133153"/>
            <a:ext cx="63640" cy="19715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5" name="直線コネクタ 104"/>
          <p:cNvCxnSpPr>
            <a:stCxn id="94" idx="0"/>
            <a:endCxn id="93" idx="2"/>
          </p:cNvCxnSpPr>
          <p:nvPr/>
        </p:nvCxnSpPr>
        <p:spPr>
          <a:xfrm flipH="1" flipV="1">
            <a:off x="7596229" y="5133152"/>
            <a:ext cx="9120" cy="31402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6" name="直線コネクタ 105"/>
          <p:cNvCxnSpPr>
            <a:stCxn id="96" idx="0"/>
            <a:endCxn id="95" idx="2"/>
          </p:cNvCxnSpPr>
          <p:nvPr/>
        </p:nvCxnSpPr>
        <p:spPr>
          <a:xfrm flipV="1">
            <a:off x="8529303" y="5133153"/>
            <a:ext cx="0" cy="31402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7" name="直線コネクタ 106"/>
          <p:cNvCxnSpPr>
            <a:stCxn id="93" idx="0"/>
            <a:endCxn id="98" idx="2"/>
          </p:cNvCxnSpPr>
          <p:nvPr/>
        </p:nvCxnSpPr>
        <p:spPr>
          <a:xfrm flipV="1">
            <a:off x="7596229" y="2889370"/>
            <a:ext cx="421698" cy="16630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8" name="直線コネクタ 107"/>
          <p:cNvCxnSpPr>
            <a:stCxn id="95" idx="0"/>
            <a:endCxn id="98" idx="2"/>
          </p:cNvCxnSpPr>
          <p:nvPr/>
        </p:nvCxnSpPr>
        <p:spPr>
          <a:xfrm flipH="1" flipV="1">
            <a:off x="8017927" y="2889370"/>
            <a:ext cx="511376" cy="167415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9" name="直線コネクタ 108"/>
          <p:cNvCxnSpPr>
            <a:stCxn id="98" idx="0"/>
            <a:endCxn id="99" idx="2"/>
          </p:cNvCxnSpPr>
          <p:nvPr/>
        </p:nvCxnSpPr>
        <p:spPr>
          <a:xfrm flipH="1" flipV="1">
            <a:off x="7641376" y="2008474"/>
            <a:ext cx="376551" cy="31127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10" name="直線コネクタ 109"/>
          <p:cNvCxnSpPr>
            <a:stCxn id="98" idx="0"/>
            <a:endCxn id="100" idx="2"/>
          </p:cNvCxnSpPr>
          <p:nvPr/>
        </p:nvCxnSpPr>
        <p:spPr>
          <a:xfrm flipV="1">
            <a:off x="8017927" y="2012663"/>
            <a:ext cx="432717" cy="30708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13" name="正方形/長方形 112"/>
          <p:cNvSpPr/>
          <p:nvPr/>
        </p:nvSpPr>
        <p:spPr>
          <a:xfrm>
            <a:off x="1477637" y="4563527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(Siemens)</a:t>
            </a:r>
          </a:p>
        </p:txBody>
      </p:sp>
      <p:cxnSp>
        <p:nvCxnSpPr>
          <p:cNvPr id="114" name="直線コネクタ 113"/>
          <p:cNvCxnSpPr>
            <a:stCxn id="113" idx="0"/>
            <a:endCxn id="79" idx="2"/>
          </p:cNvCxnSpPr>
          <p:nvPr/>
        </p:nvCxnSpPr>
        <p:spPr>
          <a:xfrm flipV="1">
            <a:off x="1800196" y="2878695"/>
            <a:ext cx="358599" cy="168483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15" name="直線コネクタ 114"/>
          <p:cNvCxnSpPr>
            <a:stCxn id="88" idx="0"/>
            <a:endCxn id="117" idx="2"/>
          </p:cNvCxnSpPr>
          <p:nvPr/>
        </p:nvCxnSpPr>
        <p:spPr>
          <a:xfrm flipV="1">
            <a:off x="751690" y="2005880"/>
            <a:ext cx="403729" cy="345209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17" name="正方形/長方形 116"/>
          <p:cNvSpPr/>
          <p:nvPr/>
        </p:nvSpPr>
        <p:spPr>
          <a:xfrm>
            <a:off x="832860" y="1436254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/>
              <a:t>Scripting</a:t>
            </a:r>
            <a:endParaRPr lang="en-US" altLang="ja-JP" sz="800" smtClean="0"/>
          </a:p>
          <a:p>
            <a:pPr algn="ctr"/>
            <a:r>
              <a:rPr lang="en-US" altLang="ja-JP" sz="800" smtClean="0"/>
              <a:t>(Panasonic)</a:t>
            </a:r>
          </a:p>
        </p:txBody>
      </p:sp>
      <p:sp>
        <p:nvSpPr>
          <p:cNvPr id="118" name="正方形/長方形 117"/>
          <p:cNvSpPr/>
          <p:nvPr/>
        </p:nvSpPr>
        <p:spPr>
          <a:xfrm>
            <a:off x="124295" y="1435610"/>
            <a:ext cx="645117" cy="577053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Node-RED</a:t>
            </a:r>
          </a:p>
          <a:p>
            <a:pPr algn="ctr"/>
            <a:r>
              <a:rPr lang="en-US" altLang="ja-JP" sz="800" smtClean="0"/>
              <a:t>(Panasonic)</a:t>
            </a:r>
          </a:p>
        </p:txBody>
      </p:sp>
      <p:cxnSp>
        <p:nvCxnSpPr>
          <p:cNvPr id="119" name="直線コネクタ 118"/>
          <p:cNvCxnSpPr>
            <a:stCxn id="88" idx="0"/>
            <a:endCxn id="118" idx="2"/>
          </p:cNvCxnSpPr>
          <p:nvPr/>
        </p:nvCxnSpPr>
        <p:spPr>
          <a:xfrm flipH="1" flipV="1">
            <a:off x="446854" y="2012663"/>
            <a:ext cx="304836" cy="344531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3" name="正方形/長方形 122"/>
          <p:cNvSpPr/>
          <p:nvPr/>
        </p:nvSpPr>
        <p:spPr>
          <a:xfrm>
            <a:off x="4875518" y="5447175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(Intel)</a:t>
            </a:r>
          </a:p>
        </p:txBody>
      </p:sp>
      <p:sp>
        <p:nvSpPr>
          <p:cNvPr id="126" name="正方形/長方形 125"/>
          <p:cNvSpPr/>
          <p:nvPr/>
        </p:nvSpPr>
        <p:spPr>
          <a:xfrm>
            <a:off x="5673153" y="5448065"/>
            <a:ext cx="679814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(SmartThings)</a:t>
            </a:r>
          </a:p>
        </p:txBody>
      </p:sp>
      <p:sp>
        <p:nvSpPr>
          <p:cNvPr id="130" name="正方形/長方形 129"/>
          <p:cNvSpPr/>
          <p:nvPr/>
        </p:nvSpPr>
        <p:spPr>
          <a:xfrm>
            <a:off x="1846379" y="1438848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(Siemens)</a:t>
            </a:r>
          </a:p>
        </p:txBody>
      </p:sp>
      <p:sp>
        <p:nvSpPr>
          <p:cNvPr id="134" name="正方形/長方形 133"/>
          <p:cNvSpPr/>
          <p:nvPr/>
        </p:nvSpPr>
        <p:spPr>
          <a:xfrm>
            <a:off x="3551888" y="1422873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(</a:t>
            </a:r>
            <a:r>
              <a:rPr lang="en-US" altLang="ja-JP" sz="800"/>
              <a:t>IRI</a:t>
            </a:r>
            <a:r>
              <a:rPr lang="en-US" altLang="ja-JP" sz="800" smtClean="0"/>
              <a:t>)</a:t>
            </a:r>
          </a:p>
        </p:txBody>
      </p:sp>
      <p:sp>
        <p:nvSpPr>
          <p:cNvPr id="136" name="正方形/長方形 135"/>
          <p:cNvSpPr/>
          <p:nvPr/>
        </p:nvSpPr>
        <p:spPr>
          <a:xfrm>
            <a:off x="6481089" y="5450256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(EURECOM)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407347" y="2722529"/>
            <a:ext cx="70294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b="1" smtClean="0"/>
              <a:t>Internet</a:t>
            </a:r>
            <a:endParaRPr kumimoji="1" lang="en-US" altLang="ja-JP" sz="1200" b="1"/>
          </a:p>
        </p:txBody>
      </p:sp>
      <p:sp>
        <p:nvSpPr>
          <p:cNvPr id="62" name="角丸四角形 61"/>
          <p:cNvSpPr/>
          <p:nvPr/>
        </p:nvSpPr>
        <p:spPr>
          <a:xfrm>
            <a:off x="2485782" y="3736071"/>
            <a:ext cx="5506750" cy="2378246"/>
          </a:xfrm>
          <a:prstGeom prst="roundRect">
            <a:avLst>
              <a:gd name="adj" fmla="val 284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4" name="フリーフォーム 63"/>
          <p:cNvSpPr/>
          <p:nvPr/>
        </p:nvSpPr>
        <p:spPr>
          <a:xfrm>
            <a:off x="52109" y="3643772"/>
            <a:ext cx="9004803" cy="2509392"/>
          </a:xfrm>
          <a:custGeom>
            <a:avLst/>
            <a:gdLst>
              <a:gd name="connsiteX0" fmla="*/ 0 w 8051800"/>
              <a:gd name="connsiteY0" fmla="*/ 1981200 h 2006600"/>
              <a:gd name="connsiteX1" fmla="*/ 1638300 w 8051800"/>
              <a:gd name="connsiteY1" fmla="*/ 2006600 h 2006600"/>
              <a:gd name="connsiteX2" fmla="*/ 1689100 w 8051800"/>
              <a:gd name="connsiteY2" fmla="*/ 12700 h 2006600"/>
              <a:gd name="connsiteX3" fmla="*/ 8026400 w 8051800"/>
              <a:gd name="connsiteY3" fmla="*/ 0 h 2006600"/>
              <a:gd name="connsiteX4" fmla="*/ 8026400 w 8051800"/>
              <a:gd name="connsiteY4" fmla="*/ 0 h 2006600"/>
              <a:gd name="connsiteX5" fmla="*/ 8026400 w 8051800"/>
              <a:gd name="connsiteY5" fmla="*/ 0 h 2006600"/>
              <a:gd name="connsiteX6" fmla="*/ 8051800 w 8051800"/>
              <a:gd name="connsiteY6" fmla="*/ 12700 h 2006600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89100 w 8051800"/>
              <a:gd name="connsiteY2" fmla="*/ 12700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66382 w 8051800"/>
              <a:gd name="connsiteY2" fmla="*/ 12700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051800"/>
              <a:gd name="connsiteY0" fmla="*/ 1991218 h 1991218"/>
              <a:gd name="connsiteX1" fmla="*/ 1678056 w 8051800"/>
              <a:gd name="connsiteY1" fmla="*/ 1982541 h 1991218"/>
              <a:gd name="connsiteX2" fmla="*/ 1666382 w 8051800"/>
              <a:gd name="connsiteY2" fmla="*/ 0 h 1991218"/>
              <a:gd name="connsiteX3" fmla="*/ 8026400 w 8051800"/>
              <a:gd name="connsiteY3" fmla="*/ 10018 h 1991218"/>
              <a:gd name="connsiteX4" fmla="*/ 8026400 w 8051800"/>
              <a:gd name="connsiteY4" fmla="*/ 10018 h 1991218"/>
              <a:gd name="connsiteX5" fmla="*/ 8026400 w 8051800"/>
              <a:gd name="connsiteY5" fmla="*/ 10018 h 1991218"/>
              <a:gd name="connsiteX6" fmla="*/ 8051800 w 8051800"/>
              <a:gd name="connsiteY6" fmla="*/ 22718 h 1991218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66382 w 8051800"/>
              <a:gd name="connsiteY2" fmla="*/ 1341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102915"/>
              <a:gd name="connsiteY0" fmla="*/ 1991218 h 1991218"/>
              <a:gd name="connsiteX1" fmla="*/ 1678056 w 8102915"/>
              <a:gd name="connsiteY1" fmla="*/ 1982541 h 1991218"/>
              <a:gd name="connsiteX2" fmla="*/ 1666382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678056 w 8102915"/>
              <a:gd name="connsiteY1" fmla="*/ 1982541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471511 w 8102915"/>
              <a:gd name="connsiteY1" fmla="*/ 1989368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257022 w 8102915"/>
              <a:gd name="connsiteY1" fmla="*/ 1982541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257022 w 8102915"/>
              <a:gd name="connsiteY1" fmla="*/ 1982541 h 1991218"/>
              <a:gd name="connsiteX2" fmla="*/ 1269179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7876074"/>
              <a:gd name="connsiteY0" fmla="*/ 1982928 h 1982928"/>
              <a:gd name="connsiteX1" fmla="*/ 1030181 w 7876074"/>
              <a:gd name="connsiteY1" fmla="*/ 1982541 h 1982928"/>
              <a:gd name="connsiteX2" fmla="*/ 1042338 w 7876074"/>
              <a:gd name="connsiteY2" fmla="*/ 11359 h 1982928"/>
              <a:gd name="connsiteX3" fmla="*/ 7799559 w 7876074"/>
              <a:gd name="connsiteY3" fmla="*/ 10018 h 1982928"/>
              <a:gd name="connsiteX4" fmla="*/ 7799559 w 7876074"/>
              <a:gd name="connsiteY4" fmla="*/ 10018 h 1982928"/>
              <a:gd name="connsiteX5" fmla="*/ 7799559 w 7876074"/>
              <a:gd name="connsiteY5" fmla="*/ 10018 h 1982928"/>
              <a:gd name="connsiteX6" fmla="*/ 7876074 w 7876074"/>
              <a:gd name="connsiteY6" fmla="*/ 0 h 198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76074" h="1982928">
                <a:moveTo>
                  <a:pt x="0" y="1982928"/>
                </a:moveTo>
                <a:lnTo>
                  <a:pt x="1030181" y="1982541"/>
                </a:lnTo>
                <a:cubicBezTo>
                  <a:pt x="1033862" y="1329267"/>
                  <a:pt x="1038657" y="664633"/>
                  <a:pt x="1042338" y="11359"/>
                </a:cubicBezTo>
                <a:lnTo>
                  <a:pt x="7799559" y="10018"/>
                </a:lnTo>
                <a:lnTo>
                  <a:pt x="7799559" y="10018"/>
                </a:lnTo>
                <a:lnTo>
                  <a:pt x="7799559" y="10018"/>
                </a:lnTo>
                <a:lnTo>
                  <a:pt x="7876074" y="0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22927" y="3359250"/>
            <a:ext cx="9557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>
                <a:solidFill>
                  <a:srgbClr val="0070C0"/>
                </a:solidFill>
              </a:rPr>
              <a:t>NAT / Firewall</a:t>
            </a:r>
            <a:endParaRPr kumimoji="1" lang="en-US" altLang="ja-JP" sz="1050" dirty="0">
              <a:solidFill>
                <a:srgbClr val="0070C0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98985" y="5126664"/>
            <a:ext cx="1073252" cy="1006062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8" name="角丸四角形 67"/>
          <p:cNvSpPr/>
          <p:nvPr/>
        </p:nvSpPr>
        <p:spPr>
          <a:xfrm>
            <a:off x="8082327" y="3736072"/>
            <a:ext cx="861849" cy="2378245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71" name="角丸四角形 66"/>
          <p:cNvSpPr/>
          <p:nvPr/>
        </p:nvSpPr>
        <p:spPr>
          <a:xfrm>
            <a:off x="1297050" y="3735956"/>
            <a:ext cx="1073252" cy="2379187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cxnSp>
        <p:nvCxnSpPr>
          <p:cNvPr id="83" name="直線コネクタ 100"/>
          <p:cNvCxnSpPr>
            <a:stCxn id="74" idx="0"/>
            <a:endCxn id="113" idx="2"/>
          </p:cNvCxnSpPr>
          <p:nvPr/>
        </p:nvCxnSpPr>
        <p:spPr>
          <a:xfrm flipH="1" flipV="1">
            <a:off x="1800196" y="5133153"/>
            <a:ext cx="90446" cy="29422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90" name="直線コネクタ 100"/>
          <p:cNvCxnSpPr>
            <a:stCxn id="73" idx="0"/>
            <a:endCxn id="113" idx="2"/>
          </p:cNvCxnSpPr>
          <p:nvPr/>
        </p:nvCxnSpPr>
        <p:spPr>
          <a:xfrm flipH="1" flipV="1">
            <a:off x="1800196" y="5133153"/>
            <a:ext cx="13403" cy="245686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7" name="Textfeld 126"/>
          <p:cNvSpPr txBox="1"/>
          <p:nvPr/>
        </p:nvSpPr>
        <p:spPr>
          <a:xfrm rot="2616772">
            <a:off x="2212811" y="3289285"/>
            <a:ext cx="71686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smtClean="0">
                <a:solidFill>
                  <a:srgbClr val="C00000"/>
                </a:solidFill>
              </a:rPr>
              <a:t>(Client Requests)</a:t>
            </a:r>
            <a:endParaRPr lang="en-US" sz="600">
              <a:solidFill>
                <a:srgbClr val="C00000"/>
              </a:solidFill>
            </a:endParaRPr>
          </a:p>
        </p:txBody>
      </p:sp>
      <p:cxnSp>
        <p:nvCxnSpPr>
          <p:cNvPr id="128" name="直線コネクタ 113"/>
          <p:cNvCxnSpPr>
            <a:stCxn id="135" idx="0"/>
            <a:endCxn id="79" idx="2"/>
          </p:cNvCxnSpPr>
          <p:nvPr/>
        </p:nvCxnSpPr>
        <p:spPr>
          <a:xfrm flipH="1" flipV="1">
            <a:off x="2158795" y="2878695"/>
            <a:ext cx="905727" cy="943452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85" name="正方形/長方形 97"/>
          <p:cNvSpPr/>
          <p:nvPr/>
        </p:nvSpPr>
        <p:spPr>
          <a:xfrm>
            <a:off x="2580331" y="2258167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Thing Directory</a:t>
            </a:r>
            <a:br>
              <a:rPr lang="en-US" altLang="ja-JP" sz="800" dirty="0" smtClean="0"/>
            </a:br>
            <a:r>
              <a:rPr lang="en-US" altLang="ja-JP" sz="800" dirty="0" smtClean="0"/>
              <a:t>(Siemens)</a:t>
            </a:r>
            <a:endParaRPr kumimoji="1" lang="en-US" altLang="ja-JP" sz="800" dirty="0"/>
          </a:p>
        </p:txBody>
      </p:sp>
      <p:sp>
        <p:nvSpPr>
          <p:cNvPr id="91" name="正方形/長方形 90"/>
          <p:cNvSpPr/>
          <p:nvPr/>
        </p:nvSpPr>
        <p:spPr>
          <a:xfrm>
            <a:off x="4875518" y="4563527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(Intel)</a:t>
            </a:r>
          </a:p>
        </p:txBody>
      </p:sp>
      <p:sp>
        <p:nvSpPr>
          <p:cNvPr id="103" name="正方形/長方形 102"/>
          <p:cNvSpPr/>
          <p:nvPr/>
        </p:nvSpPr>
        <p:spPr>
          <a:xfrm>
            <a:off x="5700047" y="4551580"/>
            <a:ext cx="652919" cy="5815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cxnSp>
        <p:nvCxnSpPr>
          <p:cNvPr id="116" name="直線コネクタ 115"/>
          <p:cNvCxnSpPr>
            <a:stCxn id="126" idx="0"/>
            <a:endCxn id="103" idx="2"/>
          </p:cNvCxnSpPr>
          <p:nvPr/>
        </p:nvCxnSpPr>
        <p:spPr>
          <a:xfrm flipV="1">
            <a:off x="6013060" y="5133152"/>
            <a:ext cx="13447" cy="31491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20" name="直線コネクタ 119"/>
          <p:cNvCxnSpPr>
            <a:stCxn id="123" idx="0"/>
            <a:endCxn id="91" idx="2"/>
          </p:cNvCxnSpPr>
          <p:nvPr/>
        </p:nvCxnSpPr>
        <p:spPr>
          <a:xfrm flipV="1">
            <a:off x="5197984" y="5133153"/>
            <a:ext cx="93" cy="31402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1" name="正方形/長方形 120"/>
          <p:cNvSpPr/>
          <p:nvPr/>
        </p:nvSpPr>
        <p:spPr>
          <a:xfrm>
            <a:off x="4870597" y="1424306"/>
            <a:ext cx="645118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(Intel)</a:t>
            </a:r>
          </a:p>
        </p:txBody>
      </p:sp>
      <p:sp>
        <p:nvSpPr>
          <p:cNvPr id="122" name="正方形/長方形 121"/>
          <p:cNvSpPr/>
          <p:nvPr/>
        </p:nvSpPr>
        <p:spPr>
          <a:xfrm>
            <a:off x="5700874" y="1435610"/>
            <a:ext cx="645118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sp>
        <p:nvSpPr>
          <p:cNvPr id="125" name="正方形/長方形 124"/>
          <p:cNvSpPr/>
          <p:nvPr/>
        </p:nvSpPr>
        <p:spPr>
          <a:xfrm>
            <a:off x="6417705" y="3823370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sp>
        <p:nvSpPr>
          <p:cNvPr id="89" name="正方形/長方形 88"/>
          <p:cNvSpPr/>
          <p:nvPr/>
        </p:nvSpPr>
        <p:spPr>
          <a:xfrm>
            <a:off x="4056145" y="4571134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</a:p>
        </p:txBody>
      </p:sp>
      <p:sp>
        <p:nvSpPr>
          <p:cNvPr id="111" name="正方形/長方形 110"/>
          <p:cNvSpPr/>
          <p:nvPr/>
        </p:nvSpPr>
        <p:spPr>
          <a:xfrm>
            <a:off x="4870597" y="2291403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(Intel)</a:t>
            </a:r>
            <a:endParaRPr kumimoji="1" lang="en-US" altLang="ja-JP" sz="800" dirty="0"/>
          </a:p>
        </p:txBody>
      </p:sp>
      <p:sp>
        <p:nvSpPr>
          <p:cNvPr id="131" name="正方形/長方形 130"/>
          <p:cNvSpPr/>
          <p:nvPr/>
        </p:nvSpPr>
        <p:spPr>
          <a:xfrm>
            <a:off x="5700874" y="2299438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</a:t>
            </a:r>
            <a:r>
              <a:rPr kumimoji="1" lang="en-US" altLang="ja-JP" sz="800" dirty="0" err="1" smtClean="0"/>
              <a:t>smartthings</a:t>
            </a:r>
            <a:r>
              <a:rPr kumimoji="1" lang="en-US" altLang="ja-JP" sz="800" dirty="0" smtClean="0"/>
              <a:t>)</a:t>
            </a:r>
            <a:endParaRPr kumimoji="1" lang="en-US" altLang="ja-JP" sz="800" dirty="0"/>
          </a:p>
        </p:txBody>
      </p:sp>
      <p:sp>
        <p:nvSpPr>
          <p:cNvPr id="132" name="正方形/長方形 131"/>
          <p:cNvSpPr/>
          <p:nvPr/>
        </p:nvSpPr>
        <p:spPr>
          <a:xfrm>
            <a:off x="4150020" y="2990112"/>
            <a:ext cx="644931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(Intel)</a:t>
            </a:r>
          </a:p>
        </p:txBody>
      </p:sp>
      <p:sp>
        <p:nvSpPr>
          <p:cNvPr id="133" name="正方形/長方形 132"/>
          <p:cNvSpPr/>
          <p:nvPr/>
        </p:nvSpPr>
        <p:spPr>
          <a:xfrm>
            <a:off x="6417705" y="2951339"/>
            <a:ext cx="679814" cy="574168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(SmartThings)</a:t>
            </a:r>
          </a:p>
        </p:txBody>
      </p:sp>
      <p:sp>
        <p:nvSpPr>
          <p:cNvPr id="135" name="正方形/長方形 134"/>
          <p:cNvSpPr/>
          <p:nvPr/>
        </p:nvSpPr>
        <p:spPr>
          <a:xfrm>
            <a:off x="2741963" y="3822147"/>
            <a:ext cx="645117" cy="569626"/>
          </a:xfrm>
          <a:prstGeom prst="rect">
            <a:avLst/>
          </a:prstGeom>
          <a:ln w="952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err="1" smtClean="0"/>
              <a:t>WebUI</a:t>
            </a:r>
            <a:r>
              <a:rPr lang="en-US" altLang="ja-JP" sz="800" dirty="0" smtClean="0"/>
              <a:t> WoT Client (Siemens)</a:t>
            </a:r>
          </a:p>
        </p:txBody>
      </p:sp>
      <p:sp>
        <p:nvSpPr>
          <p:cNvPr id="137" name="正方形/長方形 97"/>
          <p:cNvSpPr/>
          <p:nvPr/>
        </p:nvSpPr>
        <p:spPr>
          <a:xfrm>
            <a:off x="8407468" y="2240811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Thing Directory</a:t>
            </a:r>
            <a:br>
              <a:rPr lang="en-US" altLang="ja-JP" sz="800" dirty="0" smtClean="0"/>
            </a:br>
            <a:r>
              <a:rPr lang="en-US" altLang="ja-JP" sz="800" dirty="0" smtClean="0"/>
              <a:t>(Fujitsu)</a:t>
            </a:r>
            <a:endParaRPr kumimoji="1" lang="en-US" altLang="ja-JP" sz="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58692" y="2776758"/>
            <a:ext cx="868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Implemented inside Remote proxy</a:t>
            </a:r>
            <a:endParaRPr kumimoji="1" lang="ja-JP" altLang="en-US" sz="800" dirty="0"/>
          </a:p>
        </p:txBody>
      </p:sp>
      <p:cxnSp>
        <p:nvCxnSpPr>
          <p:cNvPr id="138" name="直線コネクタ 137"/>
          <p:cNvCxnSpPr>
            <a:stCxn id="92" idx="0"/>
            <a:endCxn id="89" idx="2"/>
          </p:cNvCxnSpPr>
          <p:nvPr/>
        </p:nvCxnSpPr>
        <p:spPr>
          <a:xfrm flipH="1" flipV="1">
            <a:off x="4378704" y="5140760"/>
            <a:ext cx="16576" cy="30470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39" name="直線コネクタ 138"/>
          <p:cNvCxnSpPr>
            <a:stCxn id="87" idx="0"/>
            <a:endCxn id="135" idx="2"/>
          </p:cNvCxnSpPr>
          <p:nvPr/>
        </p:nvCxnSpPr>
        <p:spPr>
          <a:xfrm flipH="1" flipV="1">
            <a:off x="3064522" y="4391773"/>
            <a:ext cx="520661" cy="1058686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0" name="直線コネクタ 139"/>
          <p:cNvCxnSpPr>
            <a:stCxn id="86" idx="0"/>
            <a:endCxn id="135" idx="2"/>
          </p:cNvCxnSpPr>
          <p:nvPr/>
        </p:nvCxnSpPr>
        <p:spPr>
          <a:xfrm flipV="1">
            <a:off x="2880995" y="4391773"/>
            <a:ext cx="183527" cy="105369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1" name="直線コネクタ 140"/>
          <p:cNvCxnSpPr>
            <a:stCxn id="79" idx="0"/>
            <a:endCxn id="130" idx="2"/>
          </p:cNvCxnSpPr>
          <p:nvPr/>
        </p:nvCxnSpPr>
        <p:spPr>
          <a:xfrm flipV="1">
            <a:off x="2158795" y="2008474"/>
            <a:ext cx="10143" cy="300595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2" name="直線コネクタ 141"/>
          <p:cNvCxnSpPr>
            <a:stCxn id="111" idx="0"/>
            <a:endCxn id="121" idx="2"/>
          </p:cNvCxnSpPr>
          <p:nvPr/>
        </p:nvCxnSpPr>
        <p:spPr>
          <a:xfrm flipV="1">
            <a:off x="5193156" y="1993932"/>
            <a:ext cx="0" cy="29747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3" name="直線コネクタ 142"/>
          <p:cNvCxnSpPr>
            <a:stCxn id="131" idx="0"/>
            <a:endCxn id="122" idx="2"/>
          </p:cNvCxnSpPr>
          <p:nvPr/>
        </p:nvCxnSpPr>
        <p:spPr>
          <a:xfrm flipV="1">
            <a:off x="6023433" y="2005236"/>
            <a:ext cx="0" cy="29420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4" name="直線コネクタ 143"/>
          <p:cNvCxnSpPr>
            <a:stCxn id="103" idx="0"/>
            <a:endCxn id="131" idx="2"/>
          </p:cNvCxnSpPr>
          <p:nvPr/>
        </p:nvCxnSpPr>
        <p:spPr>
          <a:xfrm flipH="1" flipV="1">
            <a:off x="6023433" y="2869064"/>
            <a:ext cx="3074" cy="1682516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5" name="直線コネクタ 144"/>
          <p:cNvCxnSpPr>
            <a:stCxn id="91" idx="0"/>
            <a:endCxn id="111" idx="2"/>
          </p:cNvCxnSpPr>
          <p:nvPr/>
        </p:nvCxnSpPr>
        <p:spPr>
          <a:xfrm flipH="1" flipV="1">
            <a:off x="5193156" y="2861029"/>
            <a:ext cx="4921" cy="1702498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84" name="カギ線コネクタ 83"/>
          <p:cNvCxnSpPr>
            <a:stCxn id="98" idx="0"/>
            <a:endCxn id="100" idx="2"/>
          </p:cNvCxnSpPr>
          <p:nvPr/>
        </p:nvCxnSpPr>
        <p:spPr>
          <a:xfrm rot="5400000" flipH="1" flipV="1">
            <a:off x="8080745" y="1949846"/>
            <a:ext cx="307081" cy="432717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4" name="カギ線コネクタ 103"/>
          <p:cNvCxnSpPr>
            <a:stCxn id="98" idx="0"/>
            <a:endCxn id="99" idx="2"/>
          </p:cNvCxnSpPr>
          <p:nvPr/>
        </p:nvCxnSpPr>
        <p:spPr>
          <a:xfrm rot="16200000" flipV="1">
            <a:off x="7674017" y="1975833"/>
            <a:ext cx="311270" cy="376551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2" name="カギ線コネクタ 111"/>
          <p:cNvCxnSpPr>
            <a:stCxn id="98" idx="0"/>
            <a:endCxn id="122" idx="2"/>
          </p:cNvCxnSpPr>
          <p:nvPr/>
        </p:nvCxnSpPr>
        <p:spPr>
          <a:xfrm rot="16200000" flipV="1">
            <a:off x="6863426" y="1165243"/>
            <a:ext cx="314508" cy="1994494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4" name="カギ線コネクタ 123"/>
          <p:cNvCxnSpPr>
            <a:stCxn id="98" idx="0"/>
            <a:endCxn id="121" idx="2"/>
          </p:cNvCxnSpPr>
          <p:nvPr/>
        </p:nvCxnSpPr>
        <p:spPr>
          <a:xfrm rot="16200000" flipV="1">
            <a:off x="6442636" y="744452"/>
            <a:ext cx="325812" cy="2824771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9" name="カギ線コネクタ 128"/>
          <p:cNvCxnSpPr>
            <a:stCxn id="98" idx="0"/>
            <a:endCxn id="134" idx="2"/>
          </p:cNvCxnSpPr>
          <p:nvPr/>
        </p:nvCxnSpPr>
        <p:spPr>
          <a:xfrm rot="16200000" flipV="1">
            <a:off x="5782565" y="84382"/>
            <a:ext cx="327245" cy="414348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6" name="カギ線コネクタ 145"/>
          <p:cNvCxnSpPr>
            <a:stCxn id="98" idx="0"/>
            <a:endCxn id="130" idx="2"/>
          </p:cNvCxnSpPr>
          <p:nvPr/>
        </p:nvCxnSpPr>
        <p:spPr>
          <a:xfrm rot="16200000" flipV="1">
            <a:off x="4937798" y="-760386"/>
            <a:ext cx="311270" cy="5848989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7" name="カギ線コネクタ 146"/>
          <p:cNvCxnSpPr>
            <a:stCxn id="98" idx="0"/>
            <a:endCxn id="118" idx="2"/>
          </p:cNvCxnSpPr>
          <p:nvPr/>
        </p:nvCxnSpPr>
        <p:spPr>
          <a:xfrm rot="16200000" flipV="1">
            <a:off x="4078851" y="-1619333"/>
            <a:ext cx="307081" cy="7571073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8" name="カギ線コネクタ 147"/>
          <p:cNvCxnSpPr>
            <a:stCxn id="93" idx="2"/>
            <a:endCxn id="94" idx="0"/>
          </p:cNvCxnSpPr>
          <p:nvPr/>
        </p:nvCxnSpPr>
        <p:spPr>
          <a:xfrm rot="16200000" flipH="1">
            <a:off x="7443778" y="5285603"/>
            <a:ext cx="314023" cy="9120"/>
          </a:xfrm>
          <a:prstGeom prst="bentConnector3">
            <a:avLst>
              <a:gd name="adj1" fmla="val 50000"/>
            </a:avLst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9" name="カギ線コネクタ 148"/>
          <p:cNvCxnSpPr>
            <a:stCxn id="93" idx="2"/>
            <a:endCxn id="136" idx="0"/>
          </p:cNvCxnSpPr>
          <p:nvPr/>
        </p:nvCxnSpPr>
        <p:spPr>
          <a:xfrm rot="5400000">
            <a:off x="7041340" y="4895367"/>
            <a:ext cx="317104" cy="792674"/>
          </a:xfrm>
          <a:prstGeom prst="bentConnector3">
            <a:avLst>
              <a:gd name="adj1" fmla="val 50000"/>
            </a:avLst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0" name="カギ線コネクタ 149"/>
          <p:cNvCxnSpPr>
            <a:stCxn id="93" idx="2"/>
            <a:endCxn id="103" idx="0"/>
          </p:cNvCxnSpPr>
          <p:nvPr/>
        </p:nvCxnSpPr>
        <p:spPr>
          <a:xfrm rot="5400000" flipH="1">
            <a:off x="6520582" y="4057505"/>
            <a:ext cx="581572" cy="1569722"/>
          </a:xfrm>
          <a:prstGeom prst="bentConnector5">
            <a:avLst>
              <a:gd name="adj1" fmla="val -29737"/>
              <a:gd name="adj2" fmla="val 71657"/>
              <a:gd name="adj3" fmla="val 139307"/>
            </a:avLst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1" name="カギ線コネクタ 150"/>
          <p:cNvCxnSpPr>
            <a:stCxn id="93" idx="2"/>
            <a:endCxn id="89" idx="0"/>
          </p:cNvCxnSpPr>
          <p:nvPr/>
        </p:nvCxnSpPr>
        <p:spPr>
          <a:xfrm rot="5400000" flipH="1">
            <a:off x="5706458" y="3243381"/>
            <a:ext cx="562018" cy="3217525"/>
          </a:xfrm>
          <a:prstGeom prst="bentConnector5">
            <a:avLst>
              <a:gd name="adj1" fmla="val -30772"/>
              <a:gd name="adj2" fmla="val 87810"/>
              <a:gd name="adj3" fmla="val 140675"/>
            </a:avLst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3" name="カギ線コネクタ 152"/>
          <p:cNvCxnSpPr>
            <a:stCxn id="93" idx="2"/>
            <a:endCxn id="135" idx="0"/>
          </p:cNvCxnSpPr>
          <p:nvPr/>
        </p:nvCxnSpPr>
        <p:spPr>
          <a:xfrm rot="5400000" flipH="1">
            <a:off x="4674873" y="2211797"/>
            <a:ext cx="1311005" cy="4531707"/>
          </a:xfrm>
          <a:prstGeom prst="bentConnector5">
            <a:avLst>
              <a:gd name="adj1" fmla="val -12123"/>
              <a:gd name="adj2" fmla="val 86897"/>
              <a:gd name="adj3" fmla="val 108137"/>
            </a:avLst>
          </a:prstGeom>
          <a:ln w="38100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4" name="カギ線コネクタ 153"/>
          <p:cNvCxnSpPr>
            <a:stCxn id="93" idx="2"/>
            <a:endCxn id="88" idx="0"/>
          </p:cNvCxnSpPr>
          <p:nvPr/>
        </p:nvCxnSpPr>
        <p:spPr>
          <a:xfrm rot="5400000">
            <a:off x="4011548" y="1873295"/>
            <a:ext cx="324825" cy="6844539"/>
          </a:xfrm>
          <a:prstGeom prst="bentConnector3">
            <a:avLst>
              <a:gd name="adj1" fmla="val 50000"/>
            </a:avLst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2" name="テキスト ボックス 151"/>
          <p:cNvSpPr txBox="1"/>
          <p:nvPr/>
        </p:nvSpPr>
        <p:spPr>
          <a:xfrm>
            <a:off x="3216845" y="6277376"/>
            <a:ext cx="1083951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b="1" smtClean="0"/>
              <a:t>Local network</a:t>
            </a:r>
            <a:endParaRPr kumimoji="1" lang="en-US" altLang="ja-JP" sz="1200" b="1"/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117425" y="6148942"/>
            <a:ext cx="99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smtClean="0"/>
              <a:t>Osaka, Japan</a:t>
            </a:r>
            <a:endParaRPr kumimoji="1" lang="en-US" altLang="ja-JP" sz="1200"/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7918787" y="6144847"/>
            <a:ext cx="1234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Kanazawa, Japan</a:t>
            </a:r>
            <a:endParaRPr kumimoji="1" lang="en-US" altLang="ja-JP" sz="1200" dirty="0"/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4673419" y="6145738"/>
            <a:ext cx="10266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smtClean="0"/>
              <a:t>San Francisco</a:t>
            </a:r>
            <a:endParaRPr kumimoji="1" lang="en-US" altLang="ja-JP" sz="1200"/>
          </a:p>
        </p:txBody>
      </p:sp>
      <p:sp>
        <p:nvSpPr>
          <p:cNvPr id="158" name="テキスト ボックス 59"/>
          <p:cNvSpPr txBox="1"/>
          <p:nvPr/>
        </p:nvSpPr>
        <p:spPr>
          <a:xfrm>
            <a:off x="1182538" y="6148941"/>
            <a:ext cx="1302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smtClean="0"/>
              <a:t>Munich, Germany</a:t>
            </a:r>
            <a:endParaRPr kumimoji="1" lang="en-US" altLang="ja-JP" sz="1200"/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3239314" y="83211"/>
            <a:ext cx="5783314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Applicatons</a:t>
            </a:r>
            <a:r>
              <a:rPr lang="en-US" altLang="ja-JP" sz="1400" dirty="0" smtClean="0"/>
              <a:t>: Panasonic, Siemens, IRI, Intel, SmartThings and Fujitsu</a:t>
            </a:r>
          </a:p>
          <a:p>
            <a:r>
              <a:rPr kumimoji="1" lang="en-US" altLang="ja-JP" sz="1400" dirty="0" smtClean="0"/>
              <a:t>Devices: Panasonic, Siemens, </a:t>
            </a:r>
            <a:r>
              <a:rPr kumimoji="1" lang="en-US" altLang="ja-JP" sz="1400" dirty="0" err="1" smtClean="0"/>
              <a:t>Lemonbeat</a:t>
            </a:r>
            <a:r>
              <a:rPr kumimoji="1" lang="en-US" altLang="ja-JP" sz="1400" dirty="0" smtClean="0"/>
              <a:t>, SmartThings, </a:t>
            </a:r>
            <a:r>
              <a:rPr kumimoji="1" lang="en-US" altLang="ja-JP" sz="1400" dirty="0" err="1" smtClean="0"/>
              <a:t>Eurecom</a:t>
            </a:r>
            <a:r>
              <a:rPr lang="en-US" altLang="ja-JP" sz="1400" dirty="0" smtClean="0"/>
              <a:t>, and Fujitsu</a:t>
            </a:r>
            <a:endParaRPr kumimoji="1" lang="ja-JP" altLang="en-US" sz="1400" dirty="0"/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05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正方形/長方形 96"/>
          <p:cNvSpPr/>
          <p:nvPr/>
        </p:nvSpPr>
        <p:spPr>
          <a:xfrm>
            <a:off x="8128033" y="5401865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LED Light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72" name="正方形/長方形 57"/>
          <p:cNvSpPr/>
          <p:nvPr/>
        </p:nvSpPr>
        <p:spPr>
          <a:xfrm>
            <a:off x="1421687" y="5330317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3" name="正方形/長方形 56"/>
          <p:cNvSpPr/>
          <p:nvPr/>
        </p:nvSpPr>
        <p:spPr>
          <a:xfrm>
            <a:off x="1498730" y="5378851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4" name="正方形/長方形 55"/>
          <p:cNvSpPr/>
          <p:nvPr/>
        </p:nvSpPr>
        <p:spPr>
          <a:xfrm>
            <a:off x="1575773" y="5427385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76" name="正方形/長方形 87"/>
          <p:cNvSpPr/>
          <p:nvPr/>
        </p:nvSpPr>
        <p:spPr>
          <a:xfrm>
            <a:off x="1652816" y="5475919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  <a:br>
              <a:rPr lang="en-US" altLang="ja-JP" sz="800" smtClean="0"/>
            </a:br>
            <a:r>
              <a:rPr lang="en-US" altLang="ja-JP" sz="800" smtClean="0"/>
              <a:t>Festo Plant</a:t>
            </a:r>
          </a:p>
          <a:p>
            <a:pPr algn="ctr"/>
            <a:r>
              <a:rPr kumimoji="1"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59" name="正方形/長方形 58"/>
          <p:cNvSpPr/>
          <p:nvPr/>
        </p:nvSpPr>
        <p:spPr>
          <a:xfrm>
            <a:off x="4009235" y="5373595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(Lemonbeat)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205692" y="5312387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57" name="正方形/長方形 56"/>
          <p:cNvSpPr/>
          <p:nvPr/>
        </p:nvSpPr>
        <p:spPr>
          <a:xfrm>
            <a:off x="282735" y="5360921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56" name="正方形/長方形 55"/>
          <p:cNvSpPr/>
          <p:nvPr/>
        </p:nvSpPr>
        <p:spPr>
          <a:xfrm>
            <a:off x="359778" y="5409455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5854"/>
          </a:xfrm>
        </p:spPr>
        <p:txBody>
          <a:bodyPr anchor="t">
            <a:normAutofit/>
          </a:bodyPr>
          <a:lstStyle/>
          <a:p>
            <a:r>
              <a:rPr lang="en-US" altLang="ja-JP" sz="2000" dirty="0" smtClean="0"/>
              <a:t>Scenario 3. </a:t>
            </a:r>
            <a:br>
              <a:rPr lang="en-US" altLang="ja-JP" sz="2000" dirty="0" smtClean="0"/>
            </a:br>
            <a:r>
              <a:rPr lang="en-US" altLang="ja-JP" sz="2000" dirty="0" smtClean="0"/>
              <a:t>Local application </a:t>
            </a:r>
            <a:r>
              <a:rPr lang="en-US" altLang="ja-JP" sz="2000" dirty="0" err="1" smtClean="0"/>
              <a:t>servients</a:t>
            </a:r>
            <a:r>
              <a:rPr lang="en-US" altLang="ja-JP" sz="2000" dirty="0" smtClean="0"/>
              <a:t> connect to each local proxy and device servient.</a:t>
            </a:r>
            <a:endParaRPr kumimoji="1" lang="en-US" altLang="ja-JP" sz="2000" dirty="0"/>
          </a:p>
        </p:txBody>
      </p:sp>
      <p:sp>
        <p:nvSpPr>
          <p:cNvPr id="79" name="正方形/長方形 78"/>
          <p:cNvSpPr/>
          <p:nvPr/>
        </p:nvSpPr>
        <p:spPr>
          <a:xfrm>
            <a:off x="1836236" y="2309081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(Siemens)</a:t>
            </a:r>
            <a:endParaRPr kumimoji="1" lang="en-US" altLang="ja-JP" sz="800" dirty="0"/>
          </a:p>
        </p:txBody>
      </p:sp>
      <p:sp>
        <p:nvSpPr>
          <p:cNvPr id="86" name="正方形/長方形 85"/>
          <p:cNvSpPr/>
          <p:nvPr/>
        </p:nvSpPr>
        <p:spPr>
          <a:xfrm>
            <a:off x="2565515" y="5445475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BACnet</a:t>
            </a:r>
          </a:p>
          <a:p>
            <a:pPr algn="ctr"/>
            <a:r>
              <a:rPr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87" name="正方形/長方形 86"/>
          <p:cNvSpPr/>
          <p:nvPr/>
        </p:nvSpPr>
        <p:spPr>
          <a:xfrm>
            <a:off x="3269703" y="5450471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Modbus/TCP</a:t>
            </a:r>
            <a:endParaRPr kumimoji="1" lang="en-US" altLang="ja-JP" sz="800" smtClean="0"/>
          </a:p>
          <a:p>
            <a:pPr algn="ctr"/>
            <a:r>
              <a:rPr lang="en-US" altLang="ja-JP" sz="800" smtClean="0"/>
              <a:t>(Siemens)</a:t>
            </a:r>
            <a:endParaRPr kumimoji="1" lang="en-US" altLang="ja-JP" sz="800"/>
          </a:p>
        </p:txBody>
      </p:sp>
      <p:sp>
        <p:nvSpPr>
          <p:cNvPr id="88" name="正方形/長方形 87"/>
          <p:cNvSpPr/>
          <p:nvPr/>
        </p:nvSpPr>
        <p:spPr>
          <a:xfrm>
            <a:off x="436821" y="5457989"/>
            <a:ext cx="629738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kumimoji="1" lang="en-US" altLang="ja-JP" sz="800" smtClean="0"/>
              <a:t>(Panasonic)</a:t>
            </a:r>
            <a:endParaRPr kumimoji="1" lang="en-US" altLang="ja-JP" sz="800"/>
          </a:p>
        </p:txBody>
      </p:sp>
      <p:sp>
        <p:nvSpPr>
          <p:cNvPr id="92" name="正方形/長方形 91"/>
          <p:cNvSpPr/>
          <p:nvPr/>
        </p:nvSpPr>
        <p:spPr>
          <a:xfrm>
            <a:off x="4072814" y="5445475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(Lemonbeat)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7273670" y="4597913"/>
            <a:ext cx="645117" cy="5806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4" name="正方形/長方形 93"/>
          <p:cNvSpPr/>
          <p:nvPr/>
        </p:nvSpPr>
        <p:spPr>
          <a:xfrm>
            <a:off x="7282790" y="5447187"/>
            <a:ext cx="645117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Rotating light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5" name="正方形/長方形 94"/>
          <p:cNvSpPr/>
          <p:nvPr/>
        </p:nvSpPr>
        <p:spPr>
          <a:xfrm>
            <a:off x="8180976" y="4608971"/>
            <a:ext cx="696653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8180976" y="5447187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Air Conditioner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98" name="正方形/長方形 97"/>
          <p:cNvSpPr/>
          <p:nvPr/>
        </p:nvSpPr>
        <p:spPr>
          <a:xfrm>
            <a:off x="7695368" y="2319756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(Fujitsu)</a:t>
            </a:r>
            <a:endParaRPr kumimoji="1" lang="en-US" altLang="ja-JP" sz="800" dirty="0"/>
          </a:p>
        </p:txBody>
      </p:sp>
      <p:sp>
        <p:nvSpPr>
          <p:cNvPr id="99" name="正方形/長方形 98"/>
          <p:cNvSpPr/>
          <p:nvPr/>
        </p:nvSpPr>
        <p:spPr>
          <a:xfrm>
            <a:off x="7318817" y="1438860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Scripting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8128085" y="1443049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Node-RED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cxnSp>
        <p:nvCxnSpPr>
          <p:cNvPr id="101" name="直線コネクタ 100"/>
          <p:cNvCxnSpPr>
            <a:stCxn id="76" idx="0"/>
            <a:endCxn id="113" idx="2"/>
          </p:cNvCxnSpPr>
          <p:nvPr/>
        </p:nvCxnSpPr>
        <p:spPr>
          <a:xfrm flipH="1" flipV="1">
            <a:off x="1800196" y="5178597"/>
            <a:ext cx="167489" cy="29732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2" name="直線コネクタ 101"/>
          <p:cNvCxnSpPr>
            <a:stCxn id="72" idx="0"/>
            <a:endCxn id="113" idx="2"/>
          </p:cNvCxnSpPr>
          <p:nvPr/>
        </p:nvCxnSpPr>
        <p:spPr>
          <a:xfrm flipV="1">
            <a:off x="1736556" y="5178597"/>
            <a:ext cx="63640" cy="15172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5" name="直線コネクタ 104"/>
          <p:cNvCxnSpPr>
            <a:stCxn id="94" idx="0"/>
            <a:endCxn id="93" idx="2"/>
          </p:cNvCxnSpPr>
          <p:nvPr/>
        </p:nvCxnSpPr>
        <p:spPr>
          <a:xfrm flipH="1" flipV="1">
            <a:off x="7596229" y="5178596"/>
            <a:ext cx="9120" cy="26859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6" name="直線コネクタ 105"/>
          <p:cNvCxnSpPr>
            <a:stCxn id="96" idx="0"/>
            <a:endCxn id="95" idx="2"/>
          </p:cNvCxnSpPr>
          <p:nvPr/>
        </p:nvCxnSpPr>
        <p:spPr>
          <a:xfrm flipV="1">
            <a:off x="8529303" y="5178597"/>
            <a:ext cx="0" cy="26859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7" name="直線コネクタ 106"/>
          <p:cNvCxnSpPr>
            <a:stCxn id="93" idx="0"/>
            <a:endCxn id="98" idx="2"/>
          </p:cNvCxnSpPr>
          <p:nvPr/>
        </p:nvCxnSpPr>
        <p:spPr>
          <a:xfrm flipV="1">
            <a:off x="7596229" y="2889382"/>
            <a:ext cx="421698" cy="170853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8" name="直線コネクタ 107"/>
          <p:cNvCxnSpPr>
            <a:stCxn id="95" idx="0"/>
            <a:endCxn id="98" idx="2"/>
          </p:cNvCxnSpPr>
          <p:nvPr/>
        </p:nvCxnSpPr>
        <p:spPr>
          <a:xfrm flipH="1" flipV="1">
            <a:off x="8017927" y="2889382"/>
            <a:ext cx="511376" cy="1719589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9" name="直線コネクタ 108"/>
          <p:cNvCxnSpPr>
            <a:stCxn id="98" idx="0"/>
            <a:endCxn id="99" idx="2"/>
          </p:cNvCxnSpPr>
          <p:nvPr/>
        </p:nvCxnSpPr>
        <p:spPr>
          <a:xfrm flipH="1" flipV="1">
            <a:off x="7641376" y="2008486"/>
            <a:ext cx="376551" cy="31127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10" name="直線コネクタ 109"/>
          <p:cNvCxnSpPr>
            <a:stCxn id="98" idx="0"/>
            <a:endCxn id="100" idx="2"/>
          </p:cNvCxnSpPr>
          <p:nvPr/>
        </p:nvCxnSpPr>
        <p:spPr>
          <a:xfrm flipV="1">
            <a:off x="8017927" y="2012675"/>
            <a:ext cx="432717" cy="30708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13" name="正方形/長方形 112"/>
          <p:cNvSpPr/>
          <p:nvPr/>
        </p:nvSpPr>
        <p:spPr>
          <a:xfrm>
            <a:off x="1477637" y="4608971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Local Proxy Servient</a:t>
            </a:r>
          </a:p>
          <a:p>
            <a:pPr algn="ctr"/>
            <a:r>
              <a:rPr lang="en-US" altLang="ja-JP" sz="800" smtClean="0"/>
              <a:t>(Siemens)</a:t>
            </a:r>
          </a:p>
        </p:txBody>
      </p:sp>
      <p:cxnSp>
        <p:nvCxnSpPr>
          <p:cNvPr id="114" name="直線コネクタ 113"/>
          <p:cNvCxnSpPr>
            <a:stCxn id="113" idx="0"/>
            <a:endCxn id="79" idx="2"/>
          </p:cNvCxnSpPr>
          <p:nvPr/>
        </p:nvCxnSpPr>
        <p:spPr>
          <a:xfrm flipV="1">
            <a:off x="1800196" y="2878707"/>
            <a:ext cx="358599" cy="173026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15" name="直線コネクタ 114"/>
          <p:cNvCxnSpPr>
            <a:stCxn id="88" idx="0"/>
            <a:endCxn id="117" idx="2"/>
          </p:cNvCxnSpPr>
          <p:nvPr/>
        </p:nvCxnSpPr>
        <p:spPr>
          <a:xfrm flipV="1">
            <a:off x="751690" y="2005892"/>
            <a:ext cx="403729" cy="3452097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17" name="正方形/長方形 116"/>
          <p:cNvSpPr/>
          <p:nvPr/>
        </p:nvSpPr>
        <p:spPr>
          <a:xfrm>
            <a:off x="832860" y="1436266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/>
              <a:t>Scripting</a:t>
            </a:r>
            <a:endParaRPr lang="en-US" altLang="ja-JP" sz="800" smtClean="0"/>
          </a:p>
          <a:p>
            <a:pPr algn="ctr"/>
            <a:r>
              <a:rPr lang="en-US" altLang="ja-JP" sz="800" smtClean="0"/>
              <a:t>(Panasonic)</a:t>
            </a:r>
          </a:p>
        </p:txBody>
      </p:sp>
      <p:sp>
        <p:nvSpPr>
          <p:cNvPr id="118" name="正方形/長方形 117"/>
          <p:cNvSpPr/>
          <p:nvPr/>
        </p:nvSpPr>
        <p:spPr>
          <a:xfrm>
            <a:off x="124295" y="1435622"/>
            <a:ext cx="645117" cy="577053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Node-RED</a:t>
            </a:r>
          </a:p>
          <a:p>
            <a:pPr algn="ctr"/>
            <a:r>
              <a:rPr lang="en-US" altLang="ja-JP" sz="800" smtClean="0"/>
              <a:t>(Panasonic)</a:t>
            </a:r>
          </a:p>
        </p:txBody>
      </p:sp>
      <p:cxnSp>
        <p:nvCxnSpPr>
          <p:cNvPr id="119" name="直線コネクタ 118"/>
          <p:cNvCxnSpPr>
            <a:stCxn id="88" idx="0"/>
            <a:endCxn id="118" idx="2"/>
          </p:cNvCxnSpPr>
          <p:nvPr/>
        </p:nvCxnSpPr>
        <p:spPr>
          <a:xfrm flipH="1" flipV="1">
            <a:off x="446854" y="2012675"/>
            <a:ext cx="304836" cy="344531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3" name="正方形/長方形 122"/>
          <p:cNvSpPr/>
          <p:nvPr/>
        </p:nvSpPr>
        <p:spPr>
          <a:xfrm>
            <a:off x="4875518" y="5447187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(Intel)</a:t>
            </a:r>
          </a:p>
        </p:txBody>
      </p:sp>
      <p:sp>
        <p:nvSpPr>
          <p:cNvPr id="126" name="正方形/長方形 125"/>
          <p:cNvSpPr/>
          <p:nvPr/>
        </p:nvSpPr>
        <p:spPr>
          <a:xfrm>
            <a:off x="5673153" y="5448077"/>
            <a:ext cx="679814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(SmartThings)</a:t>
            </a:r>
          </a:p>
        </p:txBody>
      </p:sp>
      <p:sp>
        <p:nvSpPr>
          <p:cNvPr id="130" name="正方形/長方形 129"/>
          <p:cNvSpPr/>
          <p:nvPr/>
        </p:nvSpPr>
        <p:spPr>
          <a:xfrm>
            <a:off x="1846379" y="1438860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(Siemens)</a:t>
            </a:r>
          </a:p>
        </p:txBody>
      </p:sp>
      <p:sp>
        <p:nvSpPr>
          <p:cNvPr id="134" name="正方形/長方形 133"/>
          <p:cNvSpPr/>
          <p:nvPr/>
        </p:nvSpPr>
        <p:spPr>
          <a:xfrm>
            <a:off x="3551888" y="1422885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(</a:t>
            </a:r>
            <a:r>
              <a:rPr lang="en-US" altLang="ja-JP" sz="800"/>
              <a:t>IRI</a:t>
            </a:r>
            <a:r>
              <a:rPr lang="en-US" altLang="ja-JP" sz="800" smtClean="0"/>
              <a:t>)</a:t>
            </a:r>
          </a:p>
        </p:txBody>
      </p:sp>
      <p:sp>
        <p:nvSpPr>
          <p:cNvPr id="136" name="正方形/長方形 135"/>
          <p:cNvSpPr/>
          <p:nvPr/>
        </p:nvSpPr>
        <p:spPr>
          <a:xfrm>
            <a:off x="6481089" y="5450268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(EURECOM)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407347" y="2722541"/>
            <a:ext cx="70294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b="1" smtClean="0"/>
              <a:t>Internet</a:t>
            </a:r>
            <a:endParaRPr kumimoji="1" lang="en-US" altLang="ja-JP" sz="1200" b="1"/>
          </a:p>
        </p:txBody>
      </p:sp>
      <p:sp>
        <p:nvSpPr>
          <p:cNvPr id="62" name="角丸四角形 61"/>
          <p:cNvSpPr/>
          <p:nvPr/>
        </p:nvSpPr>
        <p:spPr>
          <a:xfrm>
            <a:off x="2485782" y="3736083"/>
            <a:ext cx="5506750" cy="2378246"/>
          </a:xfrm>
          <a:prstGeom prst="roundRect">
            <a:avLst>
              <a:gd name="adj" fmla="val 284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4" name="フリーフォーム 63"/>
          <p:cNvSpPr/>
          <p:nvPr/>
        </p:nvSpPr>
        <p:spPr>
          <a:xfrm>
            <a:off x="52109" y="3643784"/>
            <a:ext cx="9004803" cy="2509392"/>
          </a:xfrm>
          <a:custGeom>
            <a:avLst/>
            <a:gdLst>
              <a:gd name="connsiteX0" fmla="*/ 0 w 8051800"/>
              <a:gd name="connsiteY0" fmla="*/ 1981200 h 2006600"/>
              <a:gd name="connsiteX1" fmla="*/ 1638300 w 8051800"/>
              <a:gd name="connsiteY1" fmla="*/ 2006600 h 2006600"/>
              <a:gd name="connsiteX2" fmla="*/ 1689100 w 8051800"/>
              <a:gd name="connsiteY2" fmla="*/ 12700 h 2006600"/>
              <a:gd name="connsiteX3" fmla="*/ 8026400 w 8051800"/>
              <a:gd name="connsiteY3" fmla="*/ 0 h 2006600"/>
              <a:gd name="connsiteX4" fmla="*/ 8026400 w 8051800"/>
              <a:gd name="connsiteY4" fmla="*/ 0 h 2006600"/>
              <a:gd name="connsiteX5" fmla="*/ 8026400 w 8051800"/>
              <a:gd name="connsiteY5" fmla="*/ 0 h 2006600"/>
              <a:gd name="connsiteX6" fmla="*/ 8051800 w 8051800"/>
              <a:gd name="connsiteY6" fmla="*/ 12700 h 2006600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89100 w 8051800"/>
              <a:gd name="connsiteY2" fmla="*/ 12700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66382 w 8051800"/>
              <a:gd name="connsiteY2" fmla="*/ 12700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051800"/>
              <a:gd name="connsiteY0" fmla="*/ 1991218 h 1991218"/>
              <a:gd name="connsiteX1" fmla="*/ 1678056 w 8051800"/>
              <a:gd name="connsiteY1" fmla="*/ 1982541 h 1991218"/>
              <a:gd name="connsiteX2" fmla="*/ 1666382 w 8051800"/>
              <a:gd name="connsiteY2" fmla="*/ 0 h 1991218"/>
              <a:gd name="connsiteX3" fmla="*/ 8026400 w 8051800"/>
              <a:gd name="connsiteY3" fmla="*/ 10018 h 1991218"/>
              <a:gd name="connsiteX4" fmla="*/ 8026400 w 8051800"/>
              <a:gd name="connsiteY4" fmla="*/ 10018 h 1991218"/>
              <a:gd name="connsiteX5" fmla="*/ 8026400 w 8051800"/>
              <a:gd name="connsiteY5" fmla="*/ 10018 h 1991218"/>
              <a:gd name="connsiteX6" fmla="*/ 8051800 w 8051800"/>
              <a:gd name="connsiteY6" fmla="*/ 22718 h 1991218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66382 w 8051800"/>
              <a:gd name="connsiteY2" fmla="*/ 1341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102915"/>
              <a:gd name="connsiteY0" fmla="*/ 1991218 h 1991218"/>
              <a:gd name="connsiteX1" fmla="*/ 1678056 w 8102915"/>
              <a:gd name="connsiteY1" fmla="*/ 1982541 h 1991218"/>
              <a:gd name="connsiteX2" fmla="*/ 1666382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678056 w 8102915"/>
              <a:gd name="connsiteY1" fmla="*/ 1982541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471511 w 8102915"/>
              <a:gd name="connsiteY1" fmla="*/ 1989368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257022 w 8102915"/>
              <a:gd name="connsiteY1" fmla="*/ 1982541 h 1991218"/>
              <a:gd name="connsiteX2" fmla="*/ 1436004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8102915"/>
              <a:gd name="connsiteY0" fmla="*/ 1991218 h 1991218"/>
              <a:gd name="connsiteX1" fmla="*/ 1257022 w 8102915"/>
              <a:gd name="connsiteY1" fmla="*/ 1982541 h 1991218"/>
              <a:gd name="connsiteX2" fmla="*/ 1269179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  <a:gd name="connsiteX0" fmla="*/ 0 w 7876074"/>
              <a:gd name="connsiteY0" fmla="*/ 1982928 h 1982928"/>
              <a:gd name="connsiteX1" fmla="*/ 1030181 w 7876074"/>
              <a:gd name="connsiteY1" fmla="*/ 1982541 h 1982928"/>
              <a:gd name="connsiteX2" fmla="*/ 1042338 w 7876074"/>
              <a:gd name="connsiteY2" fmla="*/ 11359 h 1982928"/>
              <a:gd name="connsiteX3" fmla="*/ 7799559 w 7876074"/>
              <a:gd name="connsiteY3" fmla="*/ 10018 h 1982928"/>
              <a:gd name="connsiteX4" fmla="*/ 7799559 w 7876074"/>
              <a:gd name="connsiteY4" fmla="*/ 10018 h 1982928"/>
              <a:gd name="connsiteX5" fmla="*/ 7799559 w 7876074"/>
              <a:gd name="connsiteY5" fmla="*/ 10018 h 1982928"/>
              <a:gd name="connsiteX6" fmla="*/ 7876074 w 7876074"/>
              <a:gd name="connsiteY6" fmla="*/ 0 h 198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76074" h="1982928">
                <a:moveTo>
                  <a:pt x="0" y="1982928"/>
                </a:moveTo>
                <a:lnTo>
                  <a:pt x="1030181" y="1982541"/>
                </a:lnTo>
                <a:cubicBezTo>
                  <a:pt x="1033862" y="1329267"/>
                  <a:pt x="1038657" y="664633"/>
                  <a:pt x="1042338" y="11359"/>
                </a:cubicBezTo>
                <a:lnTo>
                  <a:pt x="7799559" y="10018"/>
                </a:lnTo>
                <a:lnTo>
                  <a:pt x="7799559" y="10018"/>
                </a:lnTo>
                <a:lnTo>
                  <a:pt x="7799559" y="10018"/>
                </a:lnTo>
                <a:lnTo>
                  <a:pt x="7876074" y="0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22927" y="3359262"/>
            <a:ext cx="9557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>
                <a:solidFill>
                  <a:srgbClr val="0070C0"/>
                </a:solidFill>
              </a:rPr>
              <a:t>NAT / Firewall</a:t>
            </a:r>
            <a:endParaRPr kumimoji="1" lang="en-US" altLang="ja-JP" sz="1050" dirty="0">
              <a:solidFill>
                <a:srgbClr val="0070C0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98985" y="5126676"/>
            <a:ext cx="1073252" cy="1006062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68" name="角丸四角形 67"/>
          <p:cNvSpPr/>
          <p:nvPr/>
        </p:nvSpPr>
        <p:spPr>
          <a:xfrm>
            <a:off x="8082327" y="3736084"/>
            <a:ext cx="861849" cy="2378245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71" name="角丸四角形 66"/>
          <p:cNvSpPr/>
          <p:nvPr/>
        </p:nvSpPr>
        <p:spPr>
          <a:xfrm>
            <a:off x="1297050" y="3735968"/>
            <a:ext cx="1073252" cy="2379187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cxnSp>
        <p:nvCxnSpPr>
          <p:cNvPr id="83" name="直線コネクタ 100"/>
          <p:cNvCxnSpPr>
            <a:stCxn id="74" idx="0"/>
            <a:endCxn id="113" idx="2"/>
          </p:cNvCxnSpPr>
          <p:nvPr/>
        </p:nvCxnSpPr>
        <p:spPr>
          <a:xfrm flipH="1" flipV="1">
            <a:off x="1800196" y="5178597"/>
            <a:ext cx="90446" cy="248788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90" name="直線コネクタ 100"/>
          <p:cNvCxnSpPr>
            <a:stCxn id="73" idx="0"/>
            <a:endCxn id="113" idx="2"/>
          </p:cNvCxnSpPr>
          <p:nvPr/>
        </p:nvCxnSpPr>
        <p:spPr>
          <a:xfrm flipH="1" flipV="1">
            <a:off x="1800196" y="5178597"/>
            <a:ext cx="13403" cy="20025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7" name="Textfeld 126"/>
          <p:cNvSpPr txBox="1"/>
          <p:nvPr/>
        </p:nvSpPr>
        <p:spPr>
          <a:xfrm rot="2638293">
            <a:off x="2147824" y="3313633"/>
            <a:ext cx="71686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smtClean="0">
                <a:solidFill>
                  <a:srgbClr val="C00000"/>
                </a:solidFill>
              </a:rPr>
              <a:t>(Client Requests)</a:t>
            </a:r>
            <a:endParaRPr lang="en-US" sz="600">
              <a:solidFill>
                <a:srgbClr val="C00000"/>
              </a:solidFill>
            </a:endParaRPr>
          </a:p>
        </p:txBody>
      </p:sp>
      <p:cxnSp>
        <p:nvCxnSpPr>
          <p:cNvPr id="128" name="直線コネクタ 113"/>
          <p:cNvCxnSpPr>
            <a:stCxn id="135" idx="0"/>
            <a:endCxn id="79" idx="2"/>
          </p:cNvCxnSpPr>
          <p:nvPr/>
        </p:nvCxnSpPr>
        <p:spPr>
          <a:xfrm flipH="1" flipV="1">
            <a:off x="2158795" y="2878707"/>
            <a:ext cx="905727" cy="943452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85" name="正方形/長方形 97"/>
          <p:cNvSpPr/>
          <p:nvPr/>
        </p:nvSpPr>
        <p:spPr>
          <a:xfrm>
            <a:off x="2580331" y="2258179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Thing Directory</a:t>
            </a:r>
            <a:br>
              <a:rPr lang="en-US" altLang="ja-JP" sz="800" dirty="0" smtClean="0"/>
            </a:br>
            <a:r>
              <a:rPr lang="en-US" altLang="ja-JP" sz="800" dirty="0" smtClean="0"/>
              <a:t>(Siemens)</a:t>
            </a:r>
            <a:endParaRPr kumimoji="1" lang="en-US" altLang="ja-JP" sz="800" dirty="0"/>
          </a:p>
        </p:txBody>
      </p:sp>
      <p:sp>
        <p:nvSpPr>
          <p:cNvPr id="91" name="正方形/長方形 90"/>
          <p:cNvSpPr/>
          <p:nvPr/>
        </p:nvSpPr>
        <p:spPr>
          <a:xfrm>
            <a:off x="4875518" y="4608971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(Intel)</a:t>
            </a:r>
          </a:p>
        </p:txBody>
      </p:sp>
      <p:sp>
        <p:nvSpPr>
          <p:cNvPr id="103" name="正方形/長方形 102"/>
          <p:cNvSpPr/>
          <p:nvPr/>
        </p:nvSpPr>
        <p:spPr>
          <a:xfrm>
            <a:off x="5700047" y="4604975"/>
            <a:ext cx="652919" cy="5815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cxnSp>
        <p:nvCxnSpPr>
          <p:cNvPr id="116" name="直線コネクタ 115"/>
          <p:cNvCxnSpPr>
            <a:stCxn id="126" idx="0"/>
            <a:endCxn id="103" idx="2"/>
          </p:cNvCxnSpPr>
          <p:nvPr/>
        </p:nvCxnSpPr>
        <p:spPr>
          <a:xfrm flipV="1">
            <a:off x="6013060" y="5186547"/>
            <a:ext cx="13447" cy="26153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20" name="直線コネクタ 119"/>
          <p:cNvCxnSpPr>
            <a:stCxn id="123" idx="0"/>
            <a:endCxn id="91" idx="2"/>
          </p:cNvCxnSpPr>
          <p:nvPr/>
        </p:nvCxnSpPr>
        <p:spPr>
          <a:xfrm flipV="1">
            <a:off x="5197984" y="5178597"/>
            <a:ext cx="93" cy="26859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1" name="正方形/長方形 120"/>
          <p:cNvSpPr/>
          <p:nvPr/>
        </p:nvSpPr>
        <p:spPr>
          <a:xfrm>
            <a:off x="4870597" y="1424318"/>
            <a:ext cx="645118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(Intel)</a:t>
            </a:r>
          </a:p>
        </p:txBody>
      </p:sp>
      <p:sp>
        <p:nvSpPr>
          <p:cNvPr id="122" name="正方形/長方形 121"/>
          <p:cNvSpPr/>
          <p:nvPr/>
        </p:nvSpPr>
        <p:spPr>
          <a:xfrm>
            <a:off x="5700874" y="1435622"/>
            <a:ext cx="645118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sp>
        <p:nvSpPr>
          <p:cNvPr id="125" name="正方形/長方形 124"/>
          <p:cNvSpPr/>
          <p:nvPr/>
        </p:nvSpPr>
        <p:spPr>
          <a:xfrm>
            <a:off x="6417705" y="3823382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sp>
        <p:nvSpPr>
          <p:cNvPr id="89" name="正方形/長方形 88"/>
          <p:cNvSpPr/>
          <p:nvPr/>
        </p:nvSpPr>
        <p:spPr>
          <a:xfrm>
            <a:off x="4056145" y="4616578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 Servient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</a:p>
        </p:txBody>
      </p:sp>
      <p:sp>
        <p:nvSpPr>
          <p:cNvPr id="111" name="正方形/長方形 110"/>
          <p:cNvSpPr/>
          <p:nvPr/>
        </p:nvSpPr>
        <p:spPr>
          <a:xfrm>
            <a:off x="4870597" y="2291415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(Intel)</a:t>
            </a:r>
            <a:endParaRPr kumimoji="1" lang="en-US" altLang="ja-JP" sz="800" dirty="0"/>
          </a:p>
        </p:txBody>
      </p:sp>
      <p:sp>
        <p:nvSpPr>
          <p:cNvPr id="131" name="正方形/長方形 130"/>
          <p:cNvSpPr/>
          <p:nvPr/>
        </p:nvSpPr>
        <p:spPr>
          <a:xfrm>
            <a:off x="5700874" y="2273323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</a:t>
            </a:r>
            <a:r>
              <a:rPr kumimoji="1" lang="en-US" altLang="ja-JP" sz="800" dirty="0" err="1" smtClean="0"/>
              <a:t>smartthings</a:t>
            </a:r>
            <a:r>
              <a:rPr kumimoji="1" lang="en-US" altLang="ja-JP" sz="800" dirty="0" smtClean="0"/>
              <a:t>)</a:t>
            </a:r>
            <a:endParaRPr kumimoji="1" lang="en-US" altLang="ja-JP" sz="800" dirty="0"/>
          </a:p>
        </p:txBody>
      </p:sp>
      <p:sp>
        <p:nvSpPr>
          <p:cNvPr id="132" name="正方形/長方形 131"/>
          <p:cNvSpPr/>
          <p:nvPr/>
        </p:nvSpPr>
        <p:spPr>
          <a:xfrm>
            <a:off x="4150020" y="2990124"/>
            <a:ext cx="644931" cy="569626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(Intel)</a:t>
            </a:r>
          </a:p>
        </p:txBody>
      </p:sp>
      <p:sp>
        <p:nvSpPr>
          <p:cNvPr id="133" name="正方形/長方形 132"/>
          <p:cNvSpPr/>
          <p:nvPr/>
        </p:nvSpPr>
        <p:spPr>
          <a:xfrm>
            <a:off x="6417705" y="2951351"/>
            <a:ext cx="679814" cy="574168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Device Servient</a:t>
            </a:r>
          </a:p>
          <a:p>
            <a:pPr algn="ctr"/>
            <a:r>
              <a:rPr lang="en-US" altLang="ja-JP" sz="800" smtClean="0"/>
              <a:t>(SmartThings)</a:t>
            </a:r>
          </a:p>
        </p:txBody>
      </p:sp>
      <p:sp>
        <p:nvSpPr>
          <p:cNvPr id="135" name="正方形/長方形 134"/>
          <p:cNvSpPr/>
          <p:nvPr/>
        </p:nvSpPr>
        <p:spPr>
          <a:xfrm>
            <a:off x="2741963" y="3822159"/>
            <a:ext cx="645117" cy="569626"/>
          </a:xfrm>
          <a:prstGeom prst="rect">
            <a:avLst/>
          </a:prstGeom>
          <a:ln w="952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err="1" smtClean="0"/>
              <a:t>WebUI</a:t>
            </a:r>
            <a:r>
              <a:rPr lang="en-US" altLang="ja-JP" sz="800" dirty="0" smtClean="0"/>
              <a:t> WoT Client (Siemens)</a:t>
            </a:r>
          </a:p>
        </p:txBody>
      </p:sp>
      <p:sp>
        <p:nvSpPr>
          <p:cNvPr id="137" name="正方形/長方形 97"/>
          <p:cNvSpPr/>
          <p:nvPr/>
        </p:nvSpPr>
        <p:spPr>
          <a:xfrm>
            <a:off x="8407468" y="2240823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Thing Directory</a:t>
            </a:r>
            <a:br>
              <a:rPr lang="en-US" altLang="ja-JP" sz="800" dirty="0" smtClean="0"/>
            </a:br>
            <a:r>
              <a:rPr lang="en-US" altLang="ja-JP" sz="800" dirty="0" smtClean="0"/>
              <a:t>(Fujitsu)</a:t>
            </a:r>
            <a:endParaRPr kumimoji="1" lang="en-US" altLang="ja-JP" sz="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58692" y="2776770"/>
            <a:ext cx="868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Implemented inside Remote proxy</a:t>
            </a:r>
            <a:endParaRPr kumimoji="1" lang="ja-JP" altLang="en-US" sz="800" dirty="0"/>
          </a:p>
        </p:txBody>
      </p:sp>
      <p:cxnSp>
        <p:nvCxnSpPr>
          <p:cNvPr id="138" name="直線コネクタ 137"/>
          <p:cNvCxnSpPr>
            <a:stCxn id="92" idx="0"/>
            <a:endCxn id="89" idx="2"/>
          </p:cNvCxnSpPr>
          <p:nvPr/>
        </p:nvCxnSpPr>
        <p:spPr>
          <a:xfrm flipH="1" flipV="1">
            <a:off x="4378704" y="5186204"/>
            <a:ext cx="16576" cy="25927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39" name="直線コネクタ 138"/>
          <p:cNvCxnSpPr>
            <a:stCxn id="87" idx="0"/>
            <a:endCxn id="135" idx="2"/>
          </p:cNvCxnSpPr>
          <p:nvPr/>
        </p:nvCxnSpPr>
        <p:spPr>
          <a:xfrm flipH="1" flipV="1">
            <a:off x="3064522" y="4391785"/>
            <a:ext cx="520661" cy="1058686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0" name="直線コネクタ 139"/>
          <p:cNvCxnSpPr>
            <a:stCxn id="86" idx="0"/>
            <a:endCxn id="135" idx="2"/>
          </p:cNvCxnSpPr>
          <p:nvPr/>
        </p:nvCxnSpPr>
        <p:spPr>
          <a:xfrm flipV="1">
            <a:off x="2880995" y="4391785"/>
            <a:ext cx="183527" cy="105369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1" name="直線コネクタ 140"/>
          <p:cNvCxnSpPr>
            <a:stCxn id="79" idx="0"/>
          </p:cNvCxnSpPr>
          <p:nvPr/>
        </p:nvCxnSpPr>
        <p:spPr>
          <a:xfrm flipV="1">
            <a:off x="2158795" y="1697367"/>
            <a:ext cx="0" cy="61171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2" name="直線コネクタ 141"/>
          <p:cNvCxnSpPr>
            <a:stCxn id="111" idx="0"/>
            <a:endCxn id="121" idx="2"/>
          </p:cNvCxnSpPr>
          <p:nvPr/>
        </p:nvCxnSpPr>
        <p:spPr>
          <a:xfrm flipV="1">
            <a:off x="5193156" y="1993944"/>
            <a:ext cx="0" cy="29747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3" name="直線コネクタ 142"/>
          <p:cNvCxnSpPr>
            <a:stCxn id="131" idx="0"/>
            <a:endCxn id="122" idx="2"/>
          </p:cNvCxnSpPr>
          <p:nvPr/>
        </p:nvCxnSpPr>
        <p:spPr>
          <a:xfrm flipV="1">
            <a:off x="6023433" y="2005248"/>
            <a:ext cx="0" cy="268075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4" name="直線コネクタ 143"/>
          <p:cNvCxnSpPr>
            <a:stCxn id="103" idx="0"/>
            <a:endCxn id="131" idx="2"/>
          </p:cNvCxnSpPr>
          <p:nvPr/>
        </p:nvCxnSpPr>
        <p:spPr>
          <a:xfrm flipH="1" flipV="1">
            <a:off x="6023433" y="2842949"/>
            <a:ext cx="3074" cy="1762026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5" name="直線コネクタ 144"/>
          <p:cNvCxnSpPr>
            <a:stCxn id="91" idx="0"/>
            <a:endCxn id="111" idx="2"/>
          </p:cNvCxnSpPr>
          <p:nvPr/>
        </p:nvCxnSpPr>
        <p:spPr>
          <a:xfrm flipH="1" flipV="1">
            <a:off x="5193156" y="2861041"/>
            <a:ext cx="4921" cy="174793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84" name="正方形/長方形 83"/>
          <p:cNvSpPr/>
          <p:nvPr/>
        </p:nvSpPr>
        <p:spPr>
          <a:xfrm>
            <a:off x="7269770" y="3810415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Node-RED</a:t>
            </a:r>
          </a:p>
          <a:p>
            <a:pPr algn="ctr"/>
            <a:r>
              <a:rPr lang="en-US" altLang="ja-JP" sz="800" smtClean="0"/>
              <a:t>(Fujitsu)</a:t>
            </a:r>
          </a:p>
        </p:txBody>
      </p:sp>
      <p:cxnSp>
        <p:nvCxnSpPr>
          <p:cNvPr id="104" name="カギ線コネクタ 103"/>
          <p:cNvCxnSpPr>
            <a:stCxn id="93" idx="0"/>
            <a:endCxn id="84" idx="2"/>
          </p:cNvCxnSpPr>
          <p:nvPr/>
        </p:nvCxnSpPr>
        <p:spPr>
          <a:xfrm rot="16200000" flipV="1">
            <a:off x="7485343" y="4487027"/>
            <a:ext cx="217872" cy="39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2" name="カギ線コネクタ 111"/>
          <p:cNvCxnSpPr>
            <a:stCxn id="103" idx="0"/>
            <a:endCxn id="84" idx="2"/>
          </p:cNvCxnSpPr>
          <p:nvPr/>
        </p:nvCxnSpPr>
        <p:spPr>
          <a:xfrm rot="5400000" flipH="1" flipV="1">
            <a:off x="6696951" y="3709597"/>
            <a:ext cx="224934" cy="1565822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4" name="カギ線コネクタ 123"/>
          <p:cNvCxnSpPr>
            <a:stCxn id="89" idx="0"/>
            <a:endCxn id="84" idx="2"/>
          </p:cNvCxnSpPr>
          <p:nvPr/>
        </p:nvCxnSpPr>
        <p:spPr>
          <a:xfrm rot="5400000" flipH="1" flipV="1">
            <a:off x="5867248" y="2891498"/>
            <a:ext cx="236537" cy="3213625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6" name="カギ線コネクタ 145"/>
          <p:cNvCxnSpPr>
            <a:stCxn id="88" idx="0"/>
            <a:endCxn id="84" idx="2"/>
          </p:cNvCxnSpPr>
          <p:nvPr/>
        </p:nvCxnSpPr>
        <p:spPr>
          <a:xfrm rot="5400000" flipH="1" flipV="1">
            <a:off x="3633035" y="1498696"/>
            <a:ext cx="1077948" cy="6840639"/>
          </a:xfrm>
          <a:prstGeom prst="bentConnector3">
            <a:avLst>
              <a:gd name="adj1" fmla="val 89832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7" name="カギ線コネクタ 146"/>
          <p:cNvCxnSpPr>
            <a:stCxn id="135" idx="0"/>
            <a:endCxn id="84" idx="2"/>
          </p:cNvCxnSpPr>
          <p:nvPr/>
        </p:nvCxnSpPr>
        <p:spPr>
          <a:xfrm rot="16200000" flipH="1">
            <a:off x="5049484" y="1837197"/>
            <a:ext cx="557882" cy="4527807"/>
          </a:xfrm>
          <a:prstGeom prst="bentConnector5">
            <a:avLst>
              <a:gd name="adj1" fmla="val -22448"/>
              <a:gd name="adj2" fmla="val 15756"/>
              <a:gd name="adj3" fmla="val 121023"/>
            </a:avLst>
          </a:prstGeom>
          <a:ln w="38100">
            <a:solidFill>
              <a:srgbClr val="C00000"/>
            </a:solidFill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8" name="カギ線コネクタ 147"/>
          <p:cNvCxnSpPr>
            <a:stCxn id="136" idx="0"/>
            <a:endCxn id="84" idx="2"/>
          </p:cNvCxnSpPr>
          <p:nvPr/>
        </p:nvCxnSpPr>
        <p:spPr>
          <a:xfrm rot="5400000" flipH="1" flipV="1">
            <a:off x="6662829" y="4520768"/>
            <a:ext cx="1070227" cy="788774"/>
          </a:xfrm>
          <a:prstGeom prst="bentConnector3">
            <a:avLst>
              <a:gd name="adj1" fmla="val 89239"/>
            </a:avLst>
          </a:prstGeom>
          <a:ln w="3810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9" name="テキスト ボックス 148"/>
          <p:cNvSpPr txBox="1"/>
          <p:nvPr/>
        </p:nvSpPr>
        <p:spPr>
          <a:xfrm>
            <a:off x="3216845" y="6277376"/>
            <a:ext cx="1083951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b="1" smtClean="0"/>
              <a:t>Local network</a:t>
            </a:r>
            <a:endParaRPr kumimoji="1" lang="en-US" altLang="ja-JP" sz="1200" b="1"/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117425" y="6148942"/>
            <a:ext cx="99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smtClean="0"/>
              <a:t>Osaka, Japan</a:t>
            </a:r>
            <a:endParaRPr kumimoji="1" lang="en-US" altLang="ja-JP" sz="1200"/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7918787" y="6144847"/>
            <a:ext cx="1234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Kanazawa, Japan</a:t>
            </a:r>
            <a:endParaRPr kumimoji="1" lang="en-US" altLang="ja-JP" sz="1200" dirty="0"/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4673419" y="6145738"/>
            <a:ext cx="10266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smtClean="0"/>
              <a:t>San Francisco</a:t>
            </a:r>
            <a:endParaRPr kumimoji="1" lang="en-US" altLang="ja-JP" sz="1200"/>
          </a:p>
        </p:txBody>
      </p:sp>
      <p:sp>
        <p:nvSpPr>
          <p:cNvPr id="153" name="テキスト ボックス 59"/>
          <p:cNvSpPr txBox="1"/>
          <p:nvPr/>
        </p:nvSpPr>
        <p:spPr>
          <a:xfrm>
            <a:off x="1182538" y="6148941"/>
            <a:ext cx="1302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smtClean="0"/>
              <a:t>Munich, Germany</a:t>
            </a:r>
            <a:endParaRPr kumimoji="1" lang="en-US" altLang="ja-JP" sz="1200"/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3239314" y="83211"/>
            <a:ext cx="5783314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Applicatons</a:t>
            </a:r>
            <a:r>
              <a:rPr lang="en-US" altLang="ja-JP" sz="1400" dirty="0" smtClean="0"/>
              <a:t>: Siemens, </a:t>
            </a:r>
            <a:r>
              <a:rPr lang="en-US" altLang="ja-JP" sz="1400" dirty="0" err="1" smtClean="0"/>
              <a:t>IRl</a:t>
            </a:r>
            <a:r>
              <a:rPr lang="en-US" altLang="ja-JP" sz="1400" dirty="0" smtClean="0"/>
              <a:t>, SmartThings and Fujitsu</a:t>
            </a:r>
          </a:p>
          <a:p>
            <a:r>
              <a:rPr kumimoji="1" lang="en-US" altLang="ja-JP" sz="1400" dirty="0" smtClean="0"/>
              <a:t>Devices: Panasonic, Siemens, </a:t>
            </a:r>
            <a:r>
              <a:rPr kumimoji="1" lang="en-US" altLang="ja-JP" sz="1400" dirty="0" err="1" smtClean="0"/>
              <a:t>Lemonbeat</a:t>
            </a:r>
            <a:r>
              <a:rPr kumimoji="1" lang="en-US" altLang="ja-JP" sz="1400" dirty="0" smtClean="0"/>
              <a:t>, SmartThings, </a:t>
            </a:r>
            <a:r>
              <a:rPr kumimoji="1" lang="en-US" altLang="ja-JP" sz="1400" dirty="0" err="1" smtClean="0"/>
              <a:t>Eurecom</a:t>
            </a:r>
            <a:r>
              <a:rPr lang="en-US" altLang="ja-JP" sz="1400" dirty="0" smtClean="0"/>
              <a:t>, and Fujitsu</a:t>
            </a:r>
            <a:endParaRPr kumimoji="1" lang="ja-JP" altLang="en-US" sz="1400" dirty="0"/>
          </a:p>
        </p:txBody>
      </p:sp>
      <p:sp>
        <p:nvSpPr>
          <p:cNvPr id="155" name="正方形/長方形 154"/>
          <p:cNvSpPr/>
          <p:nvPr/>
        </p:nvSpPr>
        <p:spPr>
          <a:xfrm>
            <a:off x="4042679" y="3816287"/>
            <a:ext cx="645117" cy="569626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smtClean="0"/>
              <a:t>Application Servient</a:t>
            </a:r>
          </a:p>
          <a:p>
            <a:pPr algn="ctr"/>
            <a:r>
              <a:rPr lang="en-US" altLang="ja-JP" sz="800" smtClean="0"/>
              <a:t>(</a:t>
            </a:r>
            <a:r>
              <a:rPr lang="en-US" altLang="ja-JP" sz="800"/>
              <a:t>IRI</a:t>
            </a:r>
            <a:r>
              <a:rPr lang="en-US" altLang="ja-JP" sz="800" smtClean="0"/>
              <a:t>)</a:t>
            </a:r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51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Schedule on Nov. 4 and 5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Nov. 4</a:t>
            </a:r>
          </a:p>
          <a:p>
            <a:pPr lvl="1"/>
            <a:r>
              <a:rPr lang="en-US" altLang="ja-JP" dirty="0" smtClean="0"/>
              <a:t>9am: open and </a:t>
            </a:r>
            <a:r>
              <a:rPr lang="en-US" altLang="ja-JP" dirty="0" smtClean="0"/>
              <a:t>setup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10am-2pm: </a:t>
            </a:r>
            <a:r>
              <a:rPr lang="en-US" altLang="ja-JP" dirty="0" smtClean="0"/>
              <a:t>scenario 1 and scenario 2 (local </a:t>
            </a:r>
            <a:r>
              <a:rPr lang="en-US" altLang="ja-JP" dirty="0" smtClean="0"/>
              <a:t>proxies and </a:t>
            </a:r>
            <a:r>
              <a:rPr lang="en-US" altLang="ja-JP" dirty="0" smtClean="0"/>
              <a:t>devices)</a:t>
            </a:r>
          </a:p>
          <a:p>
            <a:pPr lvl="1"/>
            <a:r>
              <a:rPr lang="en-US" altLang="ja-JP" dirty="0" smtClean="0"/>
              <a:t>(12am-1pm) lunch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2pm-5pm: </a:t>
            </a:r>
            <a:r>
              <a:rPr lang="en-US" altLang="ja-JP" dirty="0" smtClean="0"/>
              <a:t>scenario 2 (full) and scenario 3</a:t>
            </a:r>
            <a:endParaRPr lang="en-US" altLang="ja-JP" dirty="0" smtClean="0"/>
          </a:p>
          <a:p>
            <a:r>
              <a:rPr lang="en-US" altLang="ja-JP" dirty="0" smtClean="0"/>
              <a:t>Nov. 5</a:t>
            </a:r>
          </a:p>
          <a:p>
            <a:pPr lvl="1"/>
            <a:r>
              <a:rPr lang="en-US" altLang="ja-JP" dirty="0" smtClean="0"/>
              <a:t>9am-12am: application </a:t>
            </a:r>
            <a:r>
              <a:rPr lang="en-US" altLang="ja-JP" dirty="0" smtClean="0"/>
              <a:t>development</a:t>
            </a:r>
          </a:p>
          <a:p>
            <a:pPr lvl="1"/>
            <a:r>
              <a:rPr lang="en-US" altLang="ja-JP" dirty="0" smtClean="0"/>
              <a:t>12am-1pm: lunch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1pm-5pm</a:t>
            </a:r>
            <a:r>
              <a:rPr kumimoji="1" lang="en-US" altLang="ja-JP" dirty="0" smtClean="0"/>
              <a:t>: </a:t>
            </a:r>
            <a:r>
              <a:rPr kumimoji="1" lang="en-US" altLang="ja-JP" dirty="0" smtClean="0"/>
              <a:t>demonstrations </a:t>
            </a:r>
            <a:r>
              <a:rPr kumimoji="1" lang="en-US" altLang="ja-JP" dirty="0" smtClean="0"/>
              <a:t>and discussion for TPAC breakout on 8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92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Points </a:t>
            </a:r>
            <a:r>
              <a:rPr lang="en-US" altLang="ja-JP" dirty="0" smtClean="0"/>
              <a:t>of</a:t>
            </a:r>
            <a:r>
              <a:rPr lang="en-US" altLang="ja-JP" dirty="0" smtClean="0"/>
              <a:t> this </a:t>
            </a:r>
            <a:r>
              <a:rPr lang="en-US" altLang="ja-JP" dirty="0" err="1" smtClean="0"/>
              <a:t>plugfest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Introduce proxy servient to set up a larger scale system</a:t>
            </a:r>
          </a:p>
          <a:p>
            <a:pPr lvl="1"/>
            <a:r>
              <a:rPr kumimoji="1" lang="en-US" altLang="ja-JP" dirty="0" smtClean="0"/>
              <a:t>Proxy servient aggrega</a:t>
            </a:r>
            <a:r>
              <a:rPr lang="en-US" altLang="ja-JP" dirty="0" smtClean="0"/>
              <a:t>te applications and devices to easily manage the entire system</a:t>
            </a:r>
          </a:p>
          <a:p>
            <a:pPr lvl="1"/>
            <a:r>
              <a:rPr kumimoji="1" lang="en-US" altLang="ja-JP" dirty="0" smtClean="0"/>
              <a:t>3 and </a:t>
            </a:r>
            <a:r>
              <a:rPr kumimoji="1" lang="en-US" altLang="ja-JP" dirty="0" smtClean="0"/>
              <a:t>4 </a:t>
            </a:r>
            <a:r>
              <a:rPr kumimoji="1" lang="en-US" altLang="ja-JP" dirty="0" smtClean="0"/>
              <a:t>layered model</a:t>
            </a:r>
            <a:endParaRPr kumimoji="1" lang="en-US" altLang="ja-JP" dirty="0" smtClean="0"/>
          </a:p>
          <a:p>
            <a:r>
              <a:rPr lang="en-US" altLang="ja-JP" dirty="0" err="1" smtClean="0"/>
              <a:t>WoT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servients</a:t>
            </a:r>
            <a:r>
              <a:rPr lang="en-US" altLang="ja-JP" dirty="0" smtClean="0"/>
              <a:t> support protocol binding with various device interfaces</a:t>
            </a:r>
          </a:p>
          <a:p>
            <a:pPr lvl="1"/>
            <a:r>
              <a:rPr lang="en-US" altLang="ja-JP" dirty="0" err="1" smtClean="0"/>
              <a:t>BACnet</a:t>
            </a:r>
            <a:r>
              <a:rPr lang="en-US" altLang="ja-JP" dirty="0" smtClean="0"/>
              <a:t>, ECHONET, </a:t>
            </a:r>
            <a:r>
              <a:rPr lang="en-US" altLang="ja-JP" dirty="0" err="1" smtClean="0"/>
              <a:t>Lemonbeat</a:t>
            </a:r>
            <a:r>
              <a:rPr lang="en-US" altLang="ja-JP" dirty="0" smtClean="0"/>
              <a:t>, Modbus, OCF, SmartThings and some propriety interfaces can be controlled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One </a:t>
            </a:r>
            <a:r>
              <a:rPr lang="en-US" altLang="ja-JP" dirty="0" smtClean="0"/>
              <a:t>button all actions</a:t>
            </a:r>
          </a:p>
          <a:p>
            <a:r>
              <a:rPr lang="en-US" altLang="ja-JP" dirty="0" smtClean="0"/>
              <a:t>Some new features</a:t>
            </a:r>
            <a:endParaRPr lang="en-US" altLang="ja-JP" dirty="0"/>
          </a:p>
          <a:p>
            <a:pPr lvl="1"/>
            <a:r>
              <a:rPr lang="en-US" altLang="ja-JP" dirty="0" smtClean="0"/>
              <a:t>Thing directory</a:t>
            </a:r>
          </a:p>
          <a:p>
            <a:pPr lvl="1"/>
            <a:r>
              <a:rPr lang="en-US" altLang="ja-JP" dirty="0" smtClean="0"/>
              <a:t>Event </a:t>
            </a:r>
            <a:r>
              <a:rPr lang="en-US" altLang="ja-JP" dirty="0" smtClean="0"/>
              <a:t>operation</a:t>
            </a:r>
          </a:p>
          <a:p>
            <a:pPr lvl="1"/>
            <a:r>
              <a:rPr lang="en-US" altLang="ja-JP" dirty="0"/>
              <a:t>C</a:t>
            </a:r>
            <a:r>
              <a:rPr lang="en-US" altLang="ja-JP" dirty="0" smtClean="0"/>
              <a:t>onnectivity </a:t>
            </a:r>
            <a:r>
              <a:rPr lang="en-US" altLang="ja-JP" dirty="0" smtClean="0"/>
              <a:t>between local and </a:t>
            </a:r>
            <a:r>
              <a:rPr lang="en-US" altLang="ja-JP" dirty="0" smtClean="0"/>
              <a:t>internet, NAT traversal</a:t>
            </a:r>
          </a:p>
          <a:p>
            <a:r>
              <a:rPr lang="en-US" altLang="ja-JP" dirty="0" err="1" smtClean="0"/>
              <a:t>Plugfest</a:t>
            </a:r>
            <a:r>
              <a:rPr lang="en-US" altLang="ja-JP" dirty="0" smtClean="0"/>
              <a:t> with 8 implementations</a:t>
            </a:r>
            <a:endParaRPr lang="en-US" altLang="ja-JP" dirty="0" smtClean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Agenda for breakout on 8</a:t>
            </a:r>
            <a:r>
              <a:rPr lang="en-US" altLang="ja-JP" baseline="30000" dirty="0" smtClean="0"/>
              <a:t>th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dirty="0" smtClean="0"/>
              <a:t>Main </a:t>
            </a:r>
            <a:r>
              <a:rPr lang="en-US" altLang="ja-JP" sz="2000" dirty="0" smtClean="0"/>
              <a:t>demonstration is to show the interoperability with 8 members.</a:t>
            </a:r>
          </a:p>
          <a:p>
            <a:pPr lvl="1"/>
            <a:r>
              <a:rPr lang="en-US" altLang="ja-JP" sz="1600" dirty="0" smtClean="0"/>
              <a:t>Explain the purpose and the points of this </a:t>
            </a:r>
            <a:r>
              <a:rPr lang="en-US" altLang="ja-JP" sz="1600" dirty="0" err="1" smtClean="0"/>
              <a:t>plugfest</a:t>
            </a:r>
            <a:endParaRPr lang="en-US" altLang="ja-JP" sz="1600" dirty="0" smtClean="0"/>
          </a:p>
          <a:p>
            <a:pPr lvl="1"/>
            <a:r>
              <a:rPr lang="en-US" altLang="ja-JP" sz="1600" dirty="0" smtClean="0"/>
              <a:t>Some applications will be shown in the main table</a:t>
            </a:r>
          </a:p>
          <a:p>
            <a:pPr lvl="1"/>
            <a:r>
              <a:rPr lang="en-US" altLang="ja-JP" sz="1600" dirty="0" smtClean="0"/>
              <a:t>Q &amp; A</a:t>
            </a:r>
          </a:p>
          <a:p>
            <a:r>
              <a:rPr kumimoji="1" lang="en-US" altLang="ja-JP" sz="2000" dirty="0" smtClean="0"/>
              <a:t>Other demonstrations from members if required.</a:t>
            </a:r>
          </a:p>
          <a:p>
            <a:pPr lvl="1"/>
            <a:r>
              <a:rPr lang="en-US" altLang="ja-JP" sz="1600" dirty="0" smtClean="0"/>
              <a:t>If some members prepare own demonstrations, we have a session for them after main session.</a:t>
            </a:r>
            <a:endParaRPr kumimoji="1" lang="en-US" altLang="ja-JP" sz="1600" dirty="0" smtClean="0"/>
          </a:p>
          <a:p>
            <a:pPr lvl="1"/>
            <a:r>
              <a:rPr lang="en-US" altLang="ja-JP" sz="1600" dirty="0" smtClean="0"/>
              <a:t>Who want to show in this session?</a:t>
            </a:r>
          </a:p>
          <a:p>
            <a:r>
              <a:rPr lang="en-US" altLang="ja-JP" sz="2000" dirty="0" smtClean="0"/>
              <a:t>Totally 30 – 40 minutes demonstration will be shown 2 or 3 times in the breakout session in the afternoon of 8</a:t>
            </a:r>
            <a:r>
              <a:rPr lang="en-US" altLang="ja-JP" sz="2000" baseline="30000" dirty="0" smtClean="0"/>
              <a:t>th</a:t>
            </a:r>
            <a:r>
              <a:rPr lang="en-US" altLang="ja-JP" sz="2000" dirty="0" smtClean="0"/>
              <a:t>.</a:t>
            </a: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4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Attention!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 smtClean="0"/>
              <a:t>Please share your TDs for checked from other members ASAP. </a:t>
            </a:r>
          </a:p>
          <a:p>
            <a:pPr lvl="1"/>
            <a:r>
              <a:rPr lang="en-US" altLang="ja-JP" sz="2000" dirty="0" smtClean="0"/>
              <a:t>Some members have to check a lot of TDs to connect during the </a:t>
            </a:r>
            <a:r>
              <a:rPr lang="en-US" altLang="ja-JP" sz="2000" dirty="0" err="1" smtClean="0"/>
              <a:t>plugfest</a:t>
            </a:r>
            <a:r>
              <a:rPr lang="en-US" altLang="ja-JP" sz="2000" dirty="0" smtClean="0"/>
              <a:t>. They want to do before it.</a:t>
            </a:r>
          </a:p>
          <a:p>
            <a:pPr lvl="1"/>
            <a:r>
              <a:rPr lang="en-US" altLang="ja-JP" sz="2000" dirty="0" smtClean="0"/>
              <a:t>Entry your TD to below; </a:t>
            </a:r>
            <a:r>
              <a:rPr lang="en-US" altLang="ja-JP" sz="2000" dirty="0"/>
              <a:t>https://</a:t>
            </a:r>
            <a:r>
              <a:rPr lang="en-US" altLang="ja-JP" sz="2000" dirty="0" smtClean="0"/>
              <a:t>github.com/w3c/wot/tree/master/plugfest/2017-burlingame/TDs</a:t>
            </a:r>
            <a:endParaRPr lang="en-US" altLang="ja-JP" sz="2000" dirty="0"/>
          </a:p>
          <a:p>
            <a:r>
              <a:rPr kumimoji="1" lang="en-US" altLang="ja-JP" sz="2400" dirty="0" smtClean="0"/>
              <a:t>Name your things with “company </a:t>
            </a:r>
            <a:r>
              <a:rPr kumimoji="1" lang="en-US" altLang="ja-JP" sz="2400" dirty="0" err="1" smtClean="0"/>
              <a:t>name”+”description</a:t>
            </a:r>
            <a:r>
              <a:rPr kumimoji="1" lang="en-US" altLang="ja-JP" sz="2400" dirty="0" smtClean="0"/>
              <a:t>” like below</a:t>
            </a:r>
          </a:p>
          <a:p>
            <a:pPr lvl="1"/>
            <a:r>
              <a:rPr lang="en-US" altLang="ja-JP" sz="2000" dirty="0" err="1" smtClean="0"/>
              <a:t>FujitsuLED</a:t>
            </a:r>
            <a:r>
              <a:rPr lang="en-US" altLang="ja-JP" sz="2000" dirty="0" smtClean="0"/>
              <a:t>, </a:t>
            </a:r>
            <a:r>
              <a:rPr lang="en-US" altLang="ja-JP" sz="2000" dirty="0" err="1" smtClean="0"/>
              <a:t>PanasonicCleaner</a:t>
            </a:r>
            <a:r>
              <a:rPr lang="en-US" altLang="ja-JP" sz="2000" dirty="0" smtClean="0"/>
              <a:t>, etc.</a:t>
            </a:r>
          </a:p>
          <a:p>
            <a:pPr lvl="1"/>
            <a:r>
              <a:rPr lang="en-US" altLang="ja-JP" sz="2000" dirty="0" smtClean="0"/>
              <a:t>File names of TDs are also named in same way</a:t>
            </a:r>
            <a:endParaRPr kumimoji="1" lang="en-US" altLang="ja-JP" sz="2000" dirty="0" smtClean="0"/>
          </a:p>
          <a:p>
            <a:r>
              <a:rPr kumimoji="1" lang="en-US" altLang="ja-JP" sz="2400" dirty="0" smtClean="0"/>
              <a:t>Enjoy our </a:t>
            </a:r>
            <a:r>
              <a:rPr kumimoji="1" lang="en-US" altLang="ja-JP" sz="2400" dirty="0" err="1" smtClean="0"/>
              <a:t>plugfest</a:t>
            </a:r>
            <a:r>
              <a:rPr kumimoji="1" lang="en-US" altLang="ja-JP" sz="2400" dirty="0" smtClean="0"/>
              <a:t>!</a:t>
            </a:r>
            <a:endParaRPr kumimoji="1" lang="ja-JP" altLang="en-US" sz="2400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91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2000</TotalTime>
  <Words>1924</Words>
  <Application>Microsoft Office PowerPoint</Application>
  <PresentationFormat>画面に合わせる (4:3)</PresentationFormat>
  <Paragraphs>676</Paragraphs>
  <Slides>11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Office テーマ</vt:lpstr>
      <vt:lpstr>Servients from participants on TPAC2017 PlugFest (original)</vt:lpstr>
      <vt:lpstr>Servients from participants on TPAC2017 PlugFest (revised)</vt:lpstr>
      <vt:lpstr>Scenario 1. Remote application servients connect to each Remote proxy and device servient.  Each participant setup and check the behavior before the connections. </vt:lpstr>
      <vt:lpstr>Scenario 2.  A remote proxy servient can accept request from an application and operate local devices via a local proxy servient. The remote proxy has a Thing directory that keeps the TDs corresponding to all devices. The application can get the TD from it.</vt:lpstr>
      <vt:lpstr>Scenario 3.  Local application servients connect to each local proxy and device servient.</vt:lpstr>
      <vt:lpstr>Schedule on Nov. 4 and 5</vt:lpstr>
      <vt:lpstr>Points of this plugfest</vt:lpstr>
      <vt:lpstr>Agenda for breakout on 8th</vt:lpstr>
      <vt:lpstr>Attention!</vt:lpstr>
      <vt:lpstr>Servients and protocols (1 of 2)</vt:lpstr>
      <vt:lpstr>Servients and protocols (2 of 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ryuichi</dc:creator>
  <cp:lastModifiedBy>Matsukura, Ryuichi/松倉 隆一</cp:lastModifiedBy>
  <cp:revision>289</cp:revision>
  <cp:lastPrinted>2017-10-25T11:21:47Z</cp:lastPrinted>
  <dcterms:created xsi:type="dcterms:W3CDTF">2017-08-13T06:02:55Z</dcterms:created>
  <dcterms:modified xsi:type="dcterms:W3CDTF">2017-11-01T09:46:42Z</dcterms:modified>
</cp:coreProperties>
</file>