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64" r:id="rId4"/>
    <p:sldId id="265" r:id="rId5"/>
    <p:sldId id="261" r:id="rId6"/>
    <p:sldId id="266" r:id="rId7"/>
    <p:sldId id="268" r:id="rId8"/>
    <p:sldId id="267" r:id="rId9"/>
    <p:sldId id="270" r:id="rId10"/>
    <p:sldId id="262" r:id="rId11"/>
    <p:sldId id="269" r:id="rId12"/>
    <p:sldId id="283" r:id="rId13"/>
    <p:sldId id="284" r:id="rId14"/>
    <p:sldId id="285" r:id="rId15"/>
    <p:sldId id="272" r:id="rId16"/>
    <p:sldId id="271" r:id="rId17"/>
    <p:sldId id="273" r:id="rId18"/>
    <p:sldId id="260" r:id="rId19"/>
    <p:sldId id="286" r:id="rId20"/>
    <p:sldId id="287" r:id="rId21"/>
    <p:sldId id="274" r:id="rId22"/>
    <p:sldId id="278" r:id="rId23"/>
    <p:sldId id="275" r:id="rId24"/>
    <p:sldId id="281" r:id="rId25"/>
    <p:sldId id="282" r:id="rId26"/>
    <p:sldId id="279" r:id="rId27"/>
    <p:sldId id="277" r:id="rId28"/>
    <p:sldId id="276" r:id="rId29"/>
    <p:sldId id="280" r:id="rId30"/>
    <p:sldId id="25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71" autoAdjust="0"/>
  </p:normalViewPr>
  <p:slideViewPr>
    <p:cSldViewPr snapToGrid="0" snapToObjects="1">
      <p:cViewPr varScale="1">
        <p:scale>
          <a:sx n="109" d="100"/>
          <a:sy n="109" d="100"/>
        </p:scale>
        <p:origin x="-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F785-3901-104D-8149-AD165F8C2AAF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F56F3-BFA4-5640-A9FB-E3A11CAC3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9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F56F3-BFA4-5640-A9FB-E3A11CAC3ED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5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9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2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1254" y="1440000"/>
            <a:ext cx="8368994" cy="468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dirty="0" smtClean="0"/>
              <a:t>Click to edit text</a:t>
            </a:r>
          </a:p>
          <a:p>
            <a:pPr lvl="1" eaLnBrk="1" latinLnBrk="0" hangingPunct="1"/>
            <a:r>
              <a:rPr lang="en-GB" dirty="0" smtClean="0"/>
              <a:t>Second level</a:t>
            </a:r>
          </a:p>
          <a:p>
            <a:pPr lvl="2" eaLnBrk="1" latinLnBrk="0" hangingPunct="1"/>
            <a:r>
              <a:rPr lang="en-GB" dirty="0" smtClean="0"/>
              <a:t>Third level</a:t>
            </a:r>
          </a:p>
          <a:p>
            <a:pPr lvl="3" eaLnBrk="1" latinLnBrk="0" hangingPunct="1"/>
            <a:r>
              <a:rPr lang="en-GB" dirty="0" smtClean="0"/>
              <a:t>Fourth level</a:t>
            </a:r>
          </a:p>
          <a:p>
            <a:pPr lvl="4" eaLnBrk="1" latinLnBrk="0" hangingPunct="1"/>
            <a:r>
              <a:rPr lang="en-GB" dirty="0" smtClean="0"/>
              <a:t>Fifth level</a:t>
            </a:r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Click to Edit Title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6842" y="1197429"/>
            <a:ext cx="685979" cy="914400"/>
          </a:xfrm>
          <a:prstGeom prst="rect">
            <a:avLst/>
          </a:prstGeom>
        </p:spPr>
        <p:txBody>
          <a:bodyPr vert="horz" wrap="none" lIns="0" tIns="0" rIns="0" bIns="0" rtlCol="0" anchor="t"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82726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8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8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3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0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5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9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9E82-0A0B-194F-9235-F04B2116DC74}" type="datetimeFigureOut">
              <a:rPr lang="en-US" smtClean="0"/>
              <a:t>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053D-2AA1-344C-8409-2BF3D1ECF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1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roy.gbiv.com/untangled/2008/rest-apis-must-be-hypertext-driven" TargetMode="External"/><Relationship Id="rId4" Type="http://schemas.openxmlformats.org/officeDocument/2006/relationships/hyperlink" Target="https://tools.ietf.org/html/draft-hartke-core-apps-01" TargetMode="External"/><Relationship Id="rId5" Type="http://schemas.openxmlformats.org/officeDocument/2006/relationships/hyperlink" Target="https://tools.ietf.org/html/draft-hartke-core-lighting-0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cs.uci.edu/~fielding/pubs/dissertation/top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8167"/>
            <a:ext cx="7772400" cy="2182283"/>
          </a:xfrm>
        </p:spPr>
        <p:txBody>
          <a:bodyPr>
            <a:normAutofit/>
          </a:bodyPr>
          <a:lstStyle/>
          <a:p>
            <a:r>
              <a:rPr lang="en-US" dirty="0" smtClean="0"/>
              <a:t>Hypermedia Design </a:t>
            </a:r>
            <a:br>
              <a:rPr lang="en-US" dirty="0" smtClean="0"/>
            </a:b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Machine APIs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949" y="4087397"/>
            <a:ext cx="7757783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Web Scale Architecture for the Web of Things</a:t>
            </a:r>
          </a:p>
          <a:p>
            <a:r>
              <a:rPr lang="en-US" dirty="0" smtClean="0"/>
              <a:t>Michael J Koster</a:t>
            </a:r>
          </a:p>
          <a:p>
            <a:r>
              <a:rPr lang="en-US" dirty="0" smtClean="0"/>
              <a:t>14 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70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Hypermedia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809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HTML – Links and Forms embedded in web pages</a:t>
            </a:r>
          </a:p>
          <a:p>
            <a:r>
              <a:rPr lang="en-US" dirty="0" err="1" smtClean="0"/>
              <a:t>Microdata</a:t>
            </a:r>
            <a:r>
              <a:rPr lang="en-US" dirty="0" smtClean="0"/>
              <a:t> – </a:t>
            </a:r>
            <a:r>
              <a:rPr lang="en-US" dirty="0" err="1" smtClean="0"/>
              <a:t>Schema.org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RDFa</a:t>
            </a:r>
            <a:r>
              <a:rPr lang="en-US" dirty="0" smtClean="0"/>
              <a:t> </a:t>
            </a:r>
            <a:r>
              <a:rPr lang="en-US" dirty="0"/>
              <a:t>metadata </a:t>
            </a:r>
            <a:r>
              <a:rPr lang="en-US" dirty="0" smtClean="0"/>
              <a:t>embedded in web pages</a:t>
            </a:r>
          </a:p>
          <a:p>
            <a:r>
              <a:rPr lang="en-US" dirty="0" err="1" smtClean="0"/>
              <a:t>CoRE</a:t>
            </a:r>
            <a:r>
              <a:rPr lang="en-US" dirty="0" smtClean="0"/>
              <a:t> Link Format (RFC 6690)</a:t>
            </a:r>
          </a:p>
          <a:p>
            <a:r>
              <a:rPr lang="en-US" dirty="0" smtClean="0"/>
              <a:t>JSON-LD – </a:t>
            </a:r>
            <a:r>
              <a:rPr lang="en-US" dirty="0" err="1" smtClean="0"/>
              <a:t>WoT</a:t>
            </a:r>
            <a:r>
              <a:rPr lang="en-US" dirty="0" smtClean="0"/>
              <a:t> Thing Description Language</a:t>
            </a:r>
          </a:p>
          <a:p>
            <a:r>
              <a:rPr lang="en-US" dirty="0" smtClean="0"/>
              <a:t>(Many others)</a:t>
            </a:r>
          </a:p>
          <a:p>
            <a:r>
              <a:rPr lang="en-US" dirty="0" smtClean="0"/>
              <a:t>How is the hypermedia control exposed in the API? </a:t>
            </a:r>
          </a:p>
          <a:p>
            <a:r>
              <a:rPr lang="en-US" dirty="0" smtClean="0"/>
              <a:t>How does it drive application state?</a:t>
            </a:r>
          </a:p>
        </p:txBody>
      </p:sp>
    </p:spTree>
    <p:extLst>
      <p:ext uri="{BB962C8B-B14F-4D97-AF65-F5344CB8AC3E}">
        <p14:creationId xmlns:p14="http://schemas.microsoft.com/office/powerpoint/2010/main" val="287489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 Description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Events, Actions, and Properties?</a:t>
            </a:r>
          </a:p>
          <a:p>
            <a:pPr lvl="1"/>
            <a:r>
              <a:rPr lang="en-US" dirty="0" smtClean="0"/>
              <a:t>Elements of the </a:t>
            </a:r>
            <a:r>
              <a:rPr lang="en-US" dirty="0" err="1" smtClean="0"/>
              <a:t>WoT</a:t>
            </a:r>
            <a:r>
              <a:rPr lang="en-US" dirty="0" smtClean="0"/>
              <a:t> Interaction Model</a:t>
            </a:r>
          </a:p>
          <a:p>
            <a:pPr lvl="1"/>
            <a:r>
              <a:rPr lang="en-US" dirty="0" smtClean="0"/>
              <a:t>Resource Classes with hypermedia controls</a:t>
            </a:r>
          </a:p>
          <a:p>
            <a:r>
              <a:rPr lang="en-US" dirty="0" smtClean="0"/>
              <a:t>Re-use the semantics of HTML Links and Forms but for machine interactions</a:t>
            </a:r>
          </a:p>
          <a:p>
            <a:r>
              <a:rPr lang="en-US" dirty="0" smtClean="0"/>
              <a:t>HATEOAS for machine APIs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63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313"/>
            <a:ext cx="8229600" cy="1143000"/>
          </a:xfrm>
        </p:spPr>
        <p:txBody>
          <a:bodyPr/>
          <a:lstStyle/>
          <a:p>
            <a:r>
              <a:rPr lang="en-US" dirty="0" smtClean="0"/>
              <a:t>The Action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4608"/>
            <a:ext cx="8229600" cy="531915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Used to invoke Actions on a target resource</a:t>
            </a:r>
          </a:p>
          <a:p>
            <a:r>
              <a:rPr lang="en-US" dirty="0" smtClean="0"/>
              <a:t>Parameters are controls on the execution of the action</a:t>
            </a:r>
          </a:p>
          <a:p>
            <a:r>
              <a:rPr lang="en-US" dirty="0" smtClean="0"/>
              <a:t>The Action is invoked with a binding to a particular set of parameters</a:t>
            </a:r>
          </a:p>
          <a:p>
            <a:r>
              <a:rPr lang="en-US" dirty="0" smtClean="0"/>
              <a:t>Parameters may be mapped to defined resources or properties</a:t>
            </a:r>
          </a:p>
          <a:p>
            <a:r>
              <a:rPr lang="en-US" dirty="0" smtClean="0"/>
              <a:t>Invoking an action creates a reference to a representation of a new instance of the action </a:t>
            </a:r>
            <a:r>
              <a:rPr lang="en-US" dirty="0"/>
              <a:t>scheduled </a:t>
            </a:r>
            <a:r>
              <a:rPr lang="en-US" dirty="0" smtClean="0"/>
              <a:t>to be executed on the target resource</a:t>
            </a:r>
          </a:p>
          <a:p>
            <a:r>
              <a:rPr lang="en-US" dirty="0" smtClean="0"/>
              <a:t>Action instances are reference-able entities that may be used to modify or cancel the execution of an action which is currently executing or pending execution</a:t>
            </a:r>
          </a:p>
          <a:p>
            <a:r>
              <a:rPr lang="en-US" dirty="0" smtClean="0"/>
              <a:t>Actions may be removed from the system after the completion of execution of the action has been handled</a:t>
            </a:r>
          </a:p>
          <a:p>
            <a:r>
              <a:rPr lang="en-US" dirty="0" smtClean="0"/>
              <a:t>Actions may use the collection pattern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97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Event Pattern - Subscriptions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913"/>
            <a:ext cx="8229600" cy="48949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Events are emitted from a target resource to transmit state information asynchronously</a:t>
            </a:r>
          </a:p>
          <a:p>
            <a:r>
              <a:rPr lang="en-US" dirty="0" smtClean="0"/>
              <a:t>An event may contain a representation of resource state</a:t>
            </a:r>
          </a:p>
          <a:p>
            <a:r>
              <a:rPr lang="en-US" dirty="0"/>
              <a:t>A resource has associated with it a collection of event types it can emit</a:t>
            </a:r>
          </a:p>
          <a:p>
            <a:r>
              <a:rPr lang="en-US" dirty="0" smtClean="0"/>
              <a:t>The Subscription pattern is used to associate a particular </a:t>
            </a:r>
            <a:r>
              <a:rPr lang="en-US" dirty="0"/>
              <a:t>event type and </a:t>
            </a:r>
            <a:r>
              <a:rPr lang="en-US" dirty="0" smtClean="0"/>
              <a:t>condition set with the invocation of a protocol handler</a:t>
            </a:r>
          </a:p>
          <a:p>
            <a:r>
              <a:rPr lang="en-US" dirty="0" smtClean="0"/>
              <a:t>Each event type may have an associated collection of Subscription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26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Event Pattern –  Notifications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Each event occurrence creates a new resource, which is added to a collection of event </a:t>
            </a:r>
            <a:r>
              <a:rPr lang="en-US" dirty="0" smtClean="0"/>
              <a:t>occurrences for each Subscription</a:t>
            </a:r>
          </a:p>
          <a:p>
            <a:r>
              <a:rPr lang="en-US" dirty="0" smtClean="0"/>
              <a:t>Each event occurrence may have associated with it a notification</a:t>
            </a:r>
          </a:p>
          <a:p>
            <a:r>
              <a:rPr lang="en-US" dirty="0" smtClean="0"/>
              <a:t>A notification is a protocol handler which sends an event message to a target resource or handler location defined by a URL</a:t>
            </a:r>
          </a:p>
          <a:p>
            <a:r>
              <a:rPr lang="en-US" dirty="0" smtClean="0"/>
              <a:t>Sending of event messages may be abstracted by hypermedia controls embedded in the Subscription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15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8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HATEOAS Design for the </a:t>
            </a:r>
            <a:r>
              <a:rPr lang="en-US" sz="3200" dirty="0" err="1" smtClean="0"/>
              <a:t>WoT</a:t>
            </a:r>
            <a:r>
              <a:rPr lang="en-US" sz="3200" dirty="0" smtClean="0"/>
              <a:t> Interaction Model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405570"/>
              </p:ext>
            </p:extLst>
          </p:nvPr>
        </p:nvGraphicFramePr>
        <p:xfrm>
          <a:off x="561766" y="1224589"/>
          <a:ext cx="7938031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512"/>
                <a:gridCol w="6643519"/>
              </a:tblGrid>
              <a:tr h="55588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Resource Class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Hypermedia Controls</a:t>
                      </a:r>
                      <a:endParaRPr lang="en-US" sz="2000" dirty="0"/>
                    </a:p>
                  </a:txBody>
                  <a:tcPr anchor="ctr"/>
                </a:tc>
              </a:tr>
              <a:tr h="12705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dirty="0" smtClean="0"/>
                        <a:t>Form-like</a:t>
                      </a:r>
                      <a:r>
                        <a:rPr lang="en-US" sz="2000" baseline="0" dirty="0" smtClean="0"/>
                        <a:t> constructs</a:t>
                      </a:r>
                      <a:r>
                        <a:rPr lang="en-US" sz="2000" dirty="0" smtClean="0"/>
                        <a:t> use POST to execute actions </a:t>
                      </a:r>
                      <a:r>
                        <a:rPr lang="en-US" sz="2000" baseline="0" dirty="0" smtClean="0"/>
                        <a:t>based on parameters mapped to resources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smtClean="0"/>
                        <a:t>POST creates a new Action resource and schedules the action for execution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smtClean="0"/>
                        <a:t>Action resources are used to track and control ongoing execution of actions</a:t>
                      </a:r>
                      <a:endParaRPr lang="en-US" sz="2000" dirty="0"/>
                    </a:p>
                  </a:txBody>
                  <a:tcPr/>
                </a:tc>
              </a:tr>
              <a:tr h="10323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Events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smtClean="0"/>
                        <a:t>Form-like constructs use POST</a:t>
                      </a:r>
                      <a:r>
                        <a:rPr lang="en-US" sz="2000" baseline="0" dirty="0" smtClean="0"/>
                        <a:t> to create and subscribe to Events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smtClean="0"/>
                        <a:t>Events use the Subscription Resource pattern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aseline="0" dirty="0" smtClean="0"/>
                        <a:t>Events and Subscriptions are managed in collections</a:t>
                      </a:r>
                    </a:p>
                  </a:txBody>
                  <a:tcPr/>
                </a:tc>
              </a:tr>
              <a:tr h="8143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Properties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dirty="0" smtClean="0"/>
                        <a:t>Links</a:t>
                      </a:r>
                      <a:r>
                        <a:rPr lang="en-US" sz="2000" baseline="0" dirty="0" smtClean="0"/>
                        <a:t> and attributes provide a simple hypermedia control for getting and setting property values using GET and PUT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dirty="0" smtClean="0"/>
                        <a:t>Properties</a:t>
                      </a:r>
                      <a:r>
                        <a:rPr lang="en-US" sz="2000" baseline="0" dirty="0" smtClean="0"/>
                        <a:t> may be of any media type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001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Hypermedia Controls for Machine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9145"/>
            <a:ext cx="8229600" cy="4525963"/>
          </a:xfrm>
        </p:spPr>
        <p:txBody>
          <a:bodyPr/>
          <a:lstStyle/>
          <a:p>
            <a:r>
              <a:rPr lang="en-US" dirty="0" smtClean="0"/>
              <a:t>Some common attributes and semantic features could be useful for machine APIs </a:t>
            </a:r>
          </a:p>
          <a:p>
            <a:r>
              <a:rPr lang="en-US" dirty="0" smtClean="0"/>
              <a:t>Describe media types in Actions and Events</a:t>
            </a:r>
          </a:p>
          <a:p>
            <a:r>
              <a:rPr lang="en-US" dirty="0" smtClean="0"/>
              <a:t>Add parameters to Actions and Events</a:t>
            </a:r>
          </a:p>
          <a:p>
            <a:r>
              <a:rPr lang="en-US" dirty="0"/>
              <a:t>Describe Data Types and Data Templates</a:t>
            </a:r>
          </a:p>
          <a:p>
            <a:r>
              <a:rPr lang="en-US" dirty="0" smtClean="0"/>
              <a:t>Provide for additional methods, PUT, PATCH</a:t>
            </a:r>
          </a:p>
          <a:p>
            <a:r>
              <a:rPr lang="en-US" dirty="0" smtClean="0"/>
              <a:t>Provide a way to process response codes and response metadata from the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6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 Domain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9145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Professional </a:t>
            </a:r>
            <a:r>
              <a:rPr lang="en-US" dirty="0"/>
              <a:t>l</a:t>
            </a:r>
            <a:r>
              <a:rPr lang="en-US" dirty="0" smtClean="0"/>
              <a:t>ighting controls based on a popular control model</a:t>
            </a:r>
          </a:p>
          <a:p>
            <a:r>
              <a:rPr lang="en-US" dirty="0" smtClean="0"/>
              <a:t>Actions for on-off control, dimming, and color control for various </a:t>
            </a:r>
            <a:r>
              <a:rPr lang="en-US" dirty="0" err="1" smtClean="0"/>
              <a:t>colorspaces</a:t>
            </a:r>
            <a:r>
              <a:rPr lang="en-US" dirty="0" smtClean="0"/>
              <a:t> are encapsulated in optional capability modules </a:t>
            </a:r>
          </a:p>
          <a:p>
            <a:r>
              <a:rPr lang="en-US" dirty="0" smtClean="0"/>
              <a:t>Various control modes are optionally supported: Change, Step, Move, Toggle</a:t>
            </a:r>
          </a:p>
          <a:p>
            <a:r>
              <a:rPr lang="en-US" dirty="0" smtClean="0"/>
              <a:t>Control abstractions allow for controllable timed and smooth transitions between resource states</a:t>
            </a:r>
          </a:p>
        </p:txBody>
      </p:sp>
    </p:spTree>
    <p:extLst>
      <p:ext uri="{BB962C8B-B14F-4D97-AF65-F5344CB8AC3E}">
        <p14:creationId xmlns:p14="http://schemas.microsoft.com/office/powerpoint/2010/main" val="296331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/>
          <p:cNvSpPr/>
          <p:nvPr/>
        </p:nvSpPr>
        <p:spPr>
          <a:xfrm>
            <a:off x="1271186" y="1343137"/>
            <a:ext cx="927571" cy="4615582"/>
          </a:xfrm>
          <a:prstGeom prst="rect">
            <a:avLst/>
          </a:prstGeom>
          <a:solidFill>
            <a:schemeClr val="accent3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5366054" y="1333159"/>
            <a:ext cx="3278811" cy="4662724"/>
          </a:xfrm>
          <a:prstGeom prst="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3322524" y="1333159"/>
            <a:ext cx="1928334" cy="4662724"/>
          </a:xfrm>
          <a:prstGeom prst="rect">
            <a:avLst/>
          </a:prstGeom>
          <a:solidFill>
            <a:schemeClr val="accent5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431542" y="1343137"/>
            <a:ext cx="733263" cy="3046305"/>
          </a:xfrm>
          <a:prstGeom prst="rect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2280042" y="1342736"/>
            <a:ext cx="927571" cy="4615984"/>
          </a:xfrm>
          <a:prstGeom prst="rect">
            <a:avLst/>
          </a:prstGeom>
          <a:solidFill>
            <a:schemeClr val="accent4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934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Control Model for Lighting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4800" y="3150079"/>
            <a:ext cx="59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91598" y="1885033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onOff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8726" y="3199704"/>
            <a:ext cx="62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52479" y="4298416"/>
            <a:ext cx="659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color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92532" y="1700367"/>
            <a:ext cx="85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21394" y="2069699"/>
            <a:ext cx="76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toggle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52112" y="1700367"/>
            <a:ext cx="14927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newState</a:t>
            </a:r>
            <a:r>
              <a:rPr lang="en-US" dirty="0" smtClean="0"/>
              <a:t>:</a:t>
            </a:r>
          </a:p>
          <a:p>
            <a:r>
              <a:rPr lang="en-US" dirty="0" smtClean="0"/>
              <a:t>{</a:t>
            </a:r>
            <a:r>
              <a:rPr lang="en-US" dirty="0" err="1" smtClean="0"/>
              <a:t>enum:off,on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745077" y="4817852"/>
            <a:ext cx="489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HS</a:t>
            </a:r>
            <a:endParaRPr lang="en-US" i="1" dirty="0"/>
          </a:p>
        </p:txBody>
      </p:sp>
      <p:sp>
        <p:nvSpPr>
          <p:cNvPr id="19" name="Rectangle 18"/>
          <p:cNvSpPr/>
          <p:nvPr/>
        </p:nvSpPr>
        <p:spPr>
          <a:xfrm>
            <a:off x="1762660" y="5433320"/>
            <a:ext cx="473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XY</a:t>
            </a:r>
            <a:endParaRPr lang="en-US" i="1" dirty="0"/>
          </a:p>
        </p:txBody>
      </p:sp>
      <p:sp>
        <p:nvSpPr>
          <p:cNvPr id="20" name="Rectangle 19"/>
          <p:cNvSpPr/>
          <p:nvPr/>
        </p:nvSpPr>
        <p:spPr>
          <a:xfrm>
            <a:off x="875032" y="5117857"/>
            <a:ext cx="1417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temperature</a:t>
            </a:r>
            <a:endParaRPr lang="en-US" i="1" dirty="0"/>
          </a:p>
        </p:txBody>
      </p:sp>
      <p:sp>
        <p:nvSpPr>
          <p:cNvPr id="28" name="Rectangle 27"/>
          <p:cNvSpPr/>
          <p:nvPr/>
        </p:nvSpPr>
        <p:spPr>
          <a:xfrm>
            <a:off x="2226871" y="2709361"/>
            <a:ext cx="85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345013" y="3137963"/>
            <a:ext cx="588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309399" y="3552203"/>
            <a:ext cx="709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140" y="2529424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targetValue</a:t>
            </a:r>
            <a:r>
              <a:rPr lang="en-US" dirty="0" smtClean="0"/>
              <a:t>:{units:%}</a:t>
            </a:r>
          </a:p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256140" y="3293769"/>
            <a:ext cx="155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transitionTime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3288339" y="3598593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ate:{units:%/s}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256140" y="3047512"/>
            <a:ext cx="953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stepSize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95620" y="3870765"/>
            <a:ext cx="595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256140" y="2767082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transitionTime</a:t>
            </a:r>
            <a:r>
              <a:rPr lang="en-US" dirty="0" smtClean="0"/>
              <a:t>:{</a:t>
            </a:r>
            <a:r>
              <a:rPr lang="en-US" dirty="0" err="1" smtClean="0"/>
              <a:t>units:s</a:t>
            </a:r>
            <a:r>
              <a:rPr lang="en-US" dirty="0" smtClean="0"/>
              <a:t>}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2072528" y="1928323"/>
            <a:ext cx="248866" cy="141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078728" y="2069699"/>
            <a:ext cx="271528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077952" y="3073272"/>
            <a:ext cx="228235" cy="333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077176" y="3363594"/>
            <a:ext cx="281492" cy="48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202" idx="1"/>
          </p:cNvCxnSpPr>
          <p:nvPr/>
        </p:nvCxnSpPr>
        <p:spPr>
          <a:xfrm>
            <a:off x="2066010" y="3410586"/>
            <a:ext cx="214032" cy="240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66010" y="3412631"/>
            <a:ext cx="281492" cy="619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3"/>
          </p:cNvCxnSpPr>
          <p:nvPr/>
        </p:nvCxnSpPr>
        <p:spPr>
          <a:xfrm flipV="1">
            <a:off x="1092665" y="2310406"/>
            <a:ext cx="369716" cy="102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" idx="3"/>
            <a:endCxn id="6" idx="1"/>
          </p:cNvCxnSpPr>
          <p:nvPr/>
        </p:nvCxnSpPr>
        <p:spPr>
          <a:xfrm>
            <a:off x="1092665" y="3334745"/>
            <a:ext cx="356061" cy="49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" idx="3"/>
          </p:cNvCxnSpPr>
          <p:nvPr/>
        </p:nvCxnSpPr>
        <p:spPr>
          <a:xfrm>
            <a:off x="1092665" y="3334745"/>
            <a:ext cx="369716" cy="1054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3011037" y="2828100"/>
            <a:ext cx="274974" cy="10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011037" y="2942224"/>
            <a:ext cx="274974" cy="49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2919755" y="3293769"/>
            <a:ext cx="336385" cy="57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32" idx="1"/>
          </p:cNvCxnSpPr>
          <p:nvPr/>
        </p:nvCxnSpPr>
        <p:spPr>
          <a:xfrm>
            <a:off x="2919755" y="3351489"/>
            <a:ext cx="336385" cy="1269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33" idx="1"/>
          </p:cNvCxnSpPr>
          <p:nvPr/>
        </p:nvCxnSpPr>
        <p:spPr>
          <a:xfrm>
            <a:off x="3011037" y="3783259"/>
            <a:ext cx="2773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151436" y="1928323"/>
            <a:ext cx="2006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2313513" y="4507509"/>
            <a:ext cx="85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2513585" y="4867836"/>
            <a:ext cx="588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2477195" y="5240336"/>
            <a:ext cx="709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3303886" y="4010457"/>
            <a:ext cx="21212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targetValue</a:t>
            </a:r>
            <a:r>
              <a:rPr lang="en-US" dirty="0" smtClean="0"/>
              <a:t>:{</a:t>
            </a:r>
            <a:r>
              <a:rPr lang="en-US" dirty="0" err="1" smtClean="0"/>
              <a:t>units:K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range:2700-5500}</a:t>
            </a:r>
          </a:p>
          <a:p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3356437" y="5090367"/>
            <a:ext cx="155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transitionTime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3388636" y="5476346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ate:{</a:t>
            </a:r>
            <a:r>
              <a:rPr lang="en-US" dirty="0" err="1" smtClean="0"/>
              <a:t>units:K</a:t>
            </a:r>
            <a:r>
              <a:rPr lang="en-US" dirty="0" smtClean="0"/>
              <a:t>/s}</a:t>
            </a:r>
            <a:endParaRPr lang="en-US" dirty="0"/>
          </a:p>
        </p:txBody>
      </p:sp>
      <p:sp>
        <p:nvSpPr>
          <p:cNvPr id="133" name="Rectangle 132"/>
          <p:cNvSpPr/>
          <p:nvPr/>
        </p:nvSpPr>
        <p:spPr>
          <a:xfrm>
            <a:off x="3356437" y="4830455"/>
            <a:ext cx="953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stepSize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3342782" y="4482525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transitionTime</a:t>
            </a:r>
            <a:r>
              <a:rPr lang="en-US" dirty="0" smtClean="0"/>
              <a:t>:{</a:t>
            </a:r>
            <a:r>
              <a:rPr lang="en-US" dirty="0" err="1" smtClean="0"/>
              <a:t>units:s</a:t>
            </a:r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2179624" y="4835240"/>
            <a:ext cx="211939" cy="487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endCxn id="128" idx="1"/>
          </p:cNvCxnSpPr>
          <p:nvPr/>
        </p:nvCxnSpPr>
        <p:spPr>
          <a:xfrm flipV="1">
            <a:off x="2198757" y="5052502"/>
            <a:ext cx="314828" cy="270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2198757" y="5322502"/>
            <a:ext cx="300397" cy="137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2179624" y="5322502"/>
            <a:ext cx="319530" cy="3901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3097679" y="4313917"/>
            <a:ext cx="307501" cy="39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3097679" y="4704187"/>
            <a:ext cx="274974" cy="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endCxn id="133" idx="1"/>
          </p:cNvCxnSpPr>
          <p:nvPr/>
        </p:nvCxnSpPr>
        <p:spPr>
          <a:xfrm flipV="1">
            <a:off x="3118820" y="5015121"/>
            <a:ext cx="237617" cy="752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118820" y="5090367"/>
            <a:ext cx="251272" cy="1573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132475" y="5476346"/>
            <a:ext cx="272705" cy="194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2454418" y="5507457"/>
            <a:ext cx="595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155" name="Rectangle 154"/>
          <p:cNvSpPr/>
          <p:nvPr/>
        </p:nvSpPr>
        <p:spPr>
          <a:xfrm>
            <a:off x="5323537" y="1703243"/>
            <a:ext cx="2033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light.onOff.change</a:t>
            </a:r>
          </a:p>
          <a:p>
            <a:r>
              <a:rPr lang="en-US" b="1" dirty="0" smtClean="0"/>
              <a:t>{</a:t>
            </a:r>
            <a:r>
              <a:rPr lang="en-US" b="1" dirty="0" err="1" smtClean="0"/>
              <a:t>newState:on</a:t>
            </a:r>
            <a:r>
              <a:rPr lang="en-US" b="1" dirty="0" smtClean="0"/>
              <a:t>}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5334376" y="4835240"/>
            <a:ext cx="33104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light.color.temperature.change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b="1" dirty="0" smtClean="0"/>
              <a:t>	{targetValue:3400,</a:t>
            </a:r>
          </a:p>
          <a:p>
            <a:r>
              <a:rPr lang="en-US" b="1" dirty="0"/>
              <a:t>	</a:t>
            </a:r>
            <a:r>
              <a:rPr lang="en-US" b="1" dirty="0" smtClean="0"/>
              <a:t>transitionTime:10}</a:t>
            </a:r>
            <a:endParaRPr lang="en-US" b="1" dirty="0"/>
          </a:p>
        </p:txBody>
      </p:sp>
      <p:sp>
        <p:nvSpPr>
          <p:cNvPr id="161" name="Rectangle 160"/>
          <p:cNvSpPr/>
          <p:nvPr/>
        </p:nvSpPr>
        <p:spPr>
          <a:xfrm>
            <a:off x="5343385" y="3065303"/>
            <a:ext cx="29454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light.level.change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	{targetValue:45,</a:t>
            </a:r>
          </a:p>
          <a:p>
            <a:r>
              <a:rPr lang="en-US" b="1" dirty="0"/>
              <a:t>	</a:t>
            </a:r>
            <a:r>
              <a:rPr lang="en-US" b="1" dirty="0" smtClean="0"/>
              <a:t>transitionTime:10}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469898" y="1342735"/>
            <a:ext cx="727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/>
              <a:t>thing</a:t>
            </a:r>
            <a:endParaRPr lang="en-US" i="1" u="sng" dirty="0"/>
          </a:p>
        </p:txBody>
      </p:sp>
      <p:sp>
        <p:nvSpPr>
          <p:cNvPr id="194" name="Rectangle 193"/>
          <p:cNvSpPr/>
          <p:nvPr/>
        </p:nvSpPr>
        <p:spPr>
          <a:xfrm>
            <a:off x="1190463" y="1343137"/>
            <a:ext cx="1095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/>
              <a:t>actuators</a:t>
            </a:r>
            <a:endParaRPr lang="en-US" u="sng" dirty="0"/>
          </a:p>
        </p:txBody>
      </p:sp>
      <p:sp>
        <p:nvSpPr>
          <p:cNvPr id="195" name="Rectangle 194"/>
          <p:cNvSpPr/>
          <p:nvPr/>
        </p:nvSpPr>
        <p:spPr>
          <a:xfrm>
            <a:off x="2318130" y="1343137"/>
            <a:ext cx="867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/>
              <a:t>actions</a:t>
            </a:r>
            <a:endParaRPr lang="en-US" u="sng" dirty="0"/>
          </a:p>
        </p:txBody>
      </p:sp>
      <p:sp>
        <p:nvSpPr>
          <p:cNvPr id="196" name="Rectangle 195"/>
          <p:cNvSpPr/>
          <p:nvPr/>
        </p:nvSpPr>
        <p:spPr>
          <a:xfrm>
            <a:off x="3637315" y="1337470"/>
            <a:ext cx="1287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/>
              <a:t>parameters</a:t>
            </a:r>
            <a:endParaRPr lang="en-US" u="sng" dirty="0"/>
          </a:p>
        </p:txBody>
      </p:sp>
      <p:sp>
        <p:nvSpPr>
          <p:cNvPr id="197" name="Rectangle 196"/>
          <p:cNvSpPr/>
          <p:nvPr/>
        </p:nvSpPr>
        <p:spPr>
          <a:xfrm>
            <a:off x="5305478" y="1333159"/>
            <a:ext cx="3339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u="sng" dirty="0" smtClean="0"/>
              <a:t>application actions {parameters}</a:t>
            </a:r>
            <a:endParaRPr lang="en-US" b="1" u="sng" dirty="0"/>
          </a:p>
        </p:txBody>
      </p:sp>
      <p:sp>
        <p:nvSpPr>
          <p:cNvPr id="198" name="Rectangle 197"/>
          <p:cNvSpPr/>
          <p:nvPr/>
        </p:nvSpPr>
        <p:spPr>
          <a:xfrm>
            <a:off x="1055565" y="4516339"/>
            <a:ext cx="13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 smtClean="0"/>
              <a:t>(</a:t>
            </a:r>
            <a:r>
              <a:rPr lang="en-US" i="1" u="sng" dirty="0" err="1" smtClean="0"/>
              <a:t>colorspace</a:t>
            </a:r>
            <a:r>
              <a:rPr lang="en-US" i="1" u="sng" dirty="0" smtClean="0"/>
              <a:t>)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945489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=&gt; Protocol =&gt; Model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3393493" y="1699663"/>
            <a:ext cx="1774845" cy="29177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Protocol Binding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ame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binding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solidFill>
                  <a:srgbClr val="000000"/>
                </a:solidFill>
              </a:rPr>
              <a:t>h</a:t>
            </a:r>
            <a:r>
              <a:rPr lang="en-US" dirty="0" err="1" smtClean="0">
                <a:solidFill>
                  <a:srgbClr val="000000"/>
                </a:solidFill>
              </a:rPr>
              <a:t>ref</a:t>
            </a: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 err="1">
                <a:solidFill>
                  <a:srgbClr val="000000"/>
                </a:solidFill>
              </a:rPr>
              <a:t>d</a:t>
            </a:r>
            <a:r>
              <a:rPr lang="en-US" dirty="0" err="1" smtClean="0">
                <a:solidFill>
                  <a:srgbClr val="000000"/>
                </a:solidFill>
              </a:rPr>
              <a:t>atatype</a:t>
            </a: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method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</a:rPr>
              <a:t>mediatype</a:t>
            </a: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expects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returns</a:t>
            </a:r>
          </a:p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</a:rPr>
              <a:t>statuscodes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65299" y="1522750"/>
            <a:ext cx="24322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Semantic Binding, Thing Description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Actions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action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binding</a:t>
            </a:r>
          </a:p>
          <a:p>
            <a:pPr marL="742950" lvl="1" indent="-285750">
              <a:buFontTx/>
              <a:buChar char="-"/>
            </a:pPr>
            <a:r>
              <a:rPr lang="en-US" dirty="0" err="1" smtClean="0">
                <a:solidFill>
                  <a:srgbClr val="000000"/>
                </a:solidFill>
              </a:rPr>
              <a:t>datatype</a:t>
            </a: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Events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Subscribe Bindings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Properties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Get/Set Bindings</a:t>
            </a:r>
          </a:p>
        </p:txBody>
      </p:sp>
      <p:cxnSp>
        <p:nvCxnSpPr>
          <p:cNvPr id="79" name="Straight Arrow Connector 78"/>
          <p:cNvCxnSpPr>
            <a:stCxn id="86" idx="1"/>
            <a:endCxn id="85" idx="3"/>
          </p:cNvCxnSpPr>
          <p:nvPr/>
        </p:nvCxnSpPr>
        <p:spPr>
          <a:xfrm flipH="1">
            <a:off x="2461074" y="2230193"/>
            <a:ext cx="1141883" cy="318482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1486555" y="2400416"/>
            <a:ext cx="974519" cy="296518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3602957" y="2083306"/>
            <a:ext cx="974519" cy="293773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3602957" y="2649748"/>
            <a:ext cx="974519" cy="275743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1486555" y="2684106"/>
            <a:ext cx="974519" cy="299936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3602957" y="2391510"/>
            <a:ext cx="974519" cy="265117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>
            <a:stCxn id="93" idx="1"/>
            <a:endCxn id="92" idx="3"/>
          </p:cNvCxnSpPr>
          <p:nvPr/>
        </p:nvCxnSpPr>
        <p:spPr>
          <a:xfrm flipH="1">
            <a:off x="2461074" y="2524069"/>
            <a:ext cx="1141883" cy="310005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2499561" y="3070941"/>
            <a:ext cx="1103397" cy="3420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667437" y="1483141"/>
            <a:ext cx="17090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Resource Model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Instances of Schema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00" name="Straight Arrow Connector 99"/>
          <p:cNvCxnSpPr>
            <a:stCxn id="87" idx="3"/>
          </p:cNvCxnSpPr>
          <p:nvPr/>
        </p:nvCxnSpPr>
        <p:spPr>
          <a:xfrm>
            <a:off x="4577476" y="2787620"/>
            <a:ext cx="1385335" cy="283321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 flipH="1">
            <a:off x="5394743" y="1777678"/>
            <a:ext cx="2460660" cy="4303778"/>
            <a:chOff x="5594159" y="1801057"/>
            <a:chExt cx="2460660" cy="4303778"/>
          </a:xfrm>
        </p:grpSpPr>
        <p:sp>
          <p:nvSpPr>
            <p:cNvPr id="48" name="Oval 47"/>
            <p:cNvSpPr/>
            <p:nvPr/>
          </p:nvSpPr>
          <p:spPr>
            <a:xfrm>
              <a:off x="6457708" y="2349459"/>
              <a:ext cx="514798" cy="54194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O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7015861" y="1801057"/>
              <a:ext cx="509760" cy="50803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cxnSp>
          <p:nvCxnSpPr>
            <p:cNvPr id="50" name="Straight Arrow Connector 49"/>
            <p:cNvCxnSpPr>
              <a:stCxn id="48" idx="7"/>
              <a:endCxn id="49" idx="3"/>
            </p:cNvCxnSpPr>
            <p:nvPr/>
          </p:nvCxnSpPr>
          <p:spPr>
            <a:xfrm flipV="1">
              <a:off x="6897116" y="2234695"/>
              <a:ext cx="193398" cy="19413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8" idx="6"/>
              <a:endCxn id="53" idx="2"/>
            </p:cNvCxnSpPr>
            <p:nvPr/>
          </p:nvCxnSpPr>
          <p:spPr>
            <a:xfrm>
              <a:off x="6972506" y="2620434"/>
              <a:ext cx="360847" cy="8909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7333353" y="2367278"/>
              <a:ext cx="495323" cy="52413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7030230" y="2975257"/>
              <a:ext cx="514300" cy="49517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cxnSp>
          <p:nvCxnSpPr>
            <p:cNvPr id="55" name="Straight Arrow Connector 54"/>
            <p:cNvCxnSpPr>
              <a:stCxn id="48" idx="5"/>
              <a:endCxn id="54" idx="1"/>
            </p:cNvCxnSpPr>
            <p:nvPr/>
          </p:nvCxnSpPr>
          <p:spPr>
            <a:xfrm>
              <a:off x="6897116" y="2812041"/>
              <a:ext cx="208431" cy="23573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6501468" y="4983864"/>
              <a:ext cx="514798" cy="54194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O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7059621" y="4435462"/>
              <a:ext cx="509760" cy="50803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cxnSp>
          <p:nvCxnSpPr>
            <p:cNvPr id="74" name="Straight Arrow Connector 73"/>
            <p:cNvCxnSpPr>
              <a:stCxn id="56" idx="7"/>
              <a:endCxn id="73" idx="3"/>
            </p:cNvCxnSpPr>
            <p:nvPr/>
          </p:nvCxnSpPr>
          <p:spPr>
            <a:xfrm flipV="1">
              <a:off x="6940876" y="4869100"/>
              <a:ext cx="193398" cy="19413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56" idx="6"/>
              <a:endCxn id="76" idx="2"/>
            </p:cNvCxnSpPr>
            <p:nvPr/>
          </p:nvCxnSpPr>
          <p:spPr>
            <a:xfrm>
              <a:off x="7016266" y="5254839"/>
              <a:ext cx="360847" cy="8909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7377113" y="5001683"/>
              <a:ext cx="495323" cy="52413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80" name="Oval 79"/>
            <p:cNvSpPr/>
            <p:nvPr/>
          </p:nvSpPr>
          <p:spPr>
            <a:xfrm>
              <a:off x="7073990" y="5609662"/>
              <a:ext cx="514300" cy="49517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cxnSp>
          <p:nvCxnSpPr>
            <p:cNvPr id="81" name="Straight Arrow Connector 80"/>
            <p:cNvCxnSpPr>
              <a:stCxn id="56" idx="5"/>
              <a:endCxn id="80" idx="1"/>
            </p:cNvCxnSpPr>
            <p:nvPr/>
          </p:nvCxnSpPr>
          <p:spPr>
            <a:xfrm>
              <a:off x="6940876" y="5446446"/>
              <a:ext cx="208431" cy="23573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/>
            <p:cNvSpPr/>
            <p:nvPr/>
          </p:nvSpPr>
          <p:spPr>
            <a:xfrm>
              <a:off x="5594159" y="3676925"/>
              <a:ext cx="514798" cy="54194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O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6152312" y="3128523"/>
              <a:ext cx="509760" cy="50803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L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88" name="Straight Arrow Connector 87"/>
            <p:cNvCxnSpPr>
              <a:stCxn id="82" idx="7"/>
              <a:endCxn id="84" idx="3"/>
            </p:cNvCxnSpPr>
            <p:nvPr/>
          </p:nvCxnSpPr>
          <p:spPr>
            <a:xfrm flipV="1">
              <a:off x="6033567" y="3562161"/>
              <a:ext cx="193398" cy="19413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2" idx="6"/>
              <a:endCxn id="90" idx="2"/>
            </p:cNvCxnSpPr>
            <p:nvPr/>
          </p:nvCxnSpPr>
          <p:spPr>
            <a:xfrm>
              <a:off x="6108957" y="3947900"/>
              <a:ext cx="360847" cy="8909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Oval 89"/>
            <p:cNvSpPr/>
            <p:nvPr/>
          </p:nvSpPr>
          <p:spPr>
            <a:xfrm>
              <a:off x="6469804" y="3694744"/>
              <a:ext cx="495323" cy="524130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91" name="Oval 90"/>
            <p:cNvSpPr/>
            <p:nvPr/>
          </p:nvSpPr>
          <p:spPr>
            <a:xfrm>
              <a:off x="6166681" y="4302723"/>
              <a:ext cx="514300" cy="49517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L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95" name="Straight Arrow Connector 94"/>
            <p:cNvCxnSpPr>
              <a:stCxn id="82" idx="5"/>
              <a:endCxn id="91" idx="1"/>
            </p:cNvCxnSpPr>
            <p:nvPr/>
          </p:nvCxnSpPr>
          <p:spPr>
            <a:xfrm>
              <a:off x="6033567" y="4139507"/>
              <a:ext cx="208431" cy="23573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84" idx="0"/>
              <a:endCxn id="48" idx="3"/>
            </p:cNvCxnSpPr>
            <p:nvPr/>
          </p:nvCxnSpPr>
          <p:spPr>
            <a:xfrm flipV="1">
              <a:off x="6407192" y="2812041"/>
              <a:ext cx="125906" cy="316482"/>
            </a:xfrm>
            <a:prstGeom prst="straightConnector1">
              <a:avLst/>
            </a:prstGeom>
            <a:ln>
              <a:solidFill>
                <a:srgbClr val="000000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91" idx="4"/>
              <a:endCxn id="56" idx="1"/>
            </p:cNvCxnSpPr>
            <p:nvPr/>
          </p:nvCxnSpPr>
          <p:spPr>
            <a:xfrm>
              <a:off x="6423831" y="4797896"/>
              <a:ext cx="153027" cy="265335"/>
            </a:xfrm>
            <a:prstGeom prst="straightConnector1">
              <a:avLst/>
            </a:prstGeom>
            <a:ln>
              <a:solidFill>
                <a:srgbClr val="000000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7540519" y="3461151"/>
              <a:ext cx="514300" cy="49517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DT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102" name="Straight Arrow Connector 101"/>
            <p:cNvCxnSpPr>
              <a:stCxn id="54" idx="5"/>
              <a:endCxn id="101" idx="1"/>
            </p:cNvCxnSpPr>
            <p:nvPr/>
          </p:nvCxnSpPr>
          <p:spPr>
            <a:xfrm>
              <a:off x="7469213" y="3397914"/>
              <a:ext cx="146623" cy="135753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4" name="Straight Arrow Connector 103"/>
          <p:cNvCxnSpPr>
            <a:stCxn id="101" idx="7"/>
          </p:cNvCxnSpPr>
          <p:nvPr/>
        </p:nvCxnSpPr>
        <p:spPr>
          <a:xfrm flipH="1" flipV="1">
            <a:off x="4695485" y="3105145"/>
            <a:ext cx="774575" cy="40514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87" idx="3"/>
            <a:endCxn id="49" idx="6"/>
          </p:cNvCxnSpPr>
          <p:nvPr/>
        </p:nvCxnSpPr>
        <p:spPr>
          <a:xfrm flipV="1">
            <a:off x="4577476" y="2031697"/>
            <a:ext cx="1346465" cy="755923"/>
          </a:xfrm>
          <a:prstGeom prst="straightConnector1">
            <a:avLst/>
          </a:prstGeom>
          <a:ln>
            <a:solidFill>
              <a:srgbClr val="0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01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Fielding </a:t>
            </a:r>
            <a:r>
              <a:rPr lang="en-US" dirty="0"/>
              <a:t>4.3 [Fielding2000]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Hypothesis I: The design rationale behind the WWW architecture can be described by an architectural style consisting of the set of constraints applied to the elements within the Web architecture.</a:t>
            </a:r>
          </a:p>
          <a:p>
            <a:endParaRPr lang="en-US" dirty="0"/>
          </a:p>
          <a:p>
            <a:r>
              <a:rPr lang="en-US" dirty="0"/>
              <a:t>Hypothesis II: Constraints can be added to the WWW architectural style to derive a new hybrid style that better reflects the desired properties of a modern Web architecture.</a:t>
            </a:r>
          </a:p>
          <a:p>
            <a:endParaRPr lang="en-US" dirty="0"/>
          </a:p>
          <a:p>
            <a:r>
              <a:rPr lang="en-US" dirty="0"/>
              <a:t>Hypothesis III: Proposals to modify the Web architecture can be compared to the updated WWW architectural style and analyzed for conflicts prior to deployment.</a:t>
            </a:r>
          </a:p>
        </p:txBody>
      </p:sp>
    </p:spTree>
    <p:extLst>
      <p:ext uri="{BB962C8B-B14F-4D97-AF65-F5344CB8AC3E}">
        <p14:creationId xmlns:p14="http://schemas.microsoft.com/office/powerpoint/2010/main" val="3900890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0702"/>
            <a:ext cx="8229600" cy="1143000"/>
          </a:xfrm>
        </p:spPr>
        <p:txBody>
          <a:bodyPr/>
          <a:lstStyle/>
          <a:p>
            <a:r>
              <a:rPr lang="en-US" dirty="0" smtClean="0"/>
              <a:t>Thing Description -TDL Fragment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67120" y="1346312"/>
            <a:ext cx="81337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{</a:t>
            </a:r>
          </a:p>
          <a:p>
            <a:r>
              <a:rPr lang="en-US" sz="1400" dirty="0" smtClean="0">
                <a:latin typeface="Courier"/>
                <a:cs typeface="Courier"/>
              </a:rPr>
              <a:t>  “@context”: ”http://</a:t>
            </a:r>
            <a:r>
              <a:rPr lang="en-US" sz="1400" dirty="0" err="1" smtClean="0">
                <a:latin typeface="Courier"/>
                <a:cs typeface="Courier"/>
              </a:rPr>
              <a:t>example.org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 err="1" smtClean="0">
                <a:latin typeface="Courier"/>
                <a:cs typeface="Courier"/>
              </a:rPr>
              <a:t>tdl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 err="1" smtClean="0">
                <a:latin typeface="Courier"/>
                <a:cs typeface="Courier"/>
              </a:rPr>
              <a:t>tdl.jsonld</a:t>
            </a:r>
            <a:r>
              <a:rPr lang="en-US" sz="1400" dirty="0" smtClean="0">
                <a:latin typeface="Courier"/>
                <a:cs typeface="Courier"/>
              </a:rPr>
              <a:t>”,</a:t>
            </a:r>
          </a:p>
          <a:p>
            <a:r>
              <a:rPr lang="en-US" sz="1400" dirty="0" smtClean="0">
                <a:latin typeface="Courier"/>
                <a:cs typeface="Courier"/>
              </a:rPr>
              <a:t>  “@type”: “thing”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{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“@context”: ”http://</a:t>
            </a:r>
            <a:r>
              <a:rPr lang="en-US" sz="1400" dirty="0" err="1" smtClean="0">
                <a:latin typeface="Courier"/>
                <a:cs typeface="Courier"/>
              </a:rPr>
              <a:t>example.org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 err="1" smtClean="0">
                <a:latin typeface="Courier"/>
                <a:cs typeface="Courier"/>
              </a:rPr>
              <a:t>tdl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 err="1" smtClean="0">
                <a:latin typeface="Courier"/>
                <a:cs typeface="Courier"/>
              </a:rPr>
              <a:t>professionalLighting.jsonld</a:t>
            </a:r>
            <a:r>
              <a:rPr lang="en-US" sz="1400" dirty="0" smtClean="0">
                <a:latin typeface="Courier"/>
                <a:cs typeface="Courier"/>
              </a:rPr>
              <a:t>”,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“</a:t>
            </a:r>
            <a:r>
              <a:rPr lang="en-US" sz="1400" dirty="0">
                <a:latin typeface="Courier"/>
                <a:cs typeface="Courier"/>
              </a:rPr>
              <a:t>@context”: ”http://</a:t>
            </a:r>
            <a:r>
              <a:rPr lang="en-US" sz="1400" dirty="0" err="1">
                <a:latin typeface="Courier"/>
                <a:cs typeface="Courier"/>
              </a:rPr>
              <a:t>schema.org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professionalLighting.jsonld</a:t>
            </a:r>
            <a:r>
              <a:rPr lang="en-US" sz="1400" dirty="0">
                <a:latin typeface="Courier"/>
                <a:cs typeface="Courier"/>
              </a:rPr>
              <a:t>”,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“_thing”: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{“</a:t>
            </a:r>
            <a:r>
              <a:rPr lang="en-US" sz="1400" dirty="0" err="1" smtClean="0">
                <a:latin typeface="Courier"/>
                <a:cs typeface="Courier"/>
              </a:rPr>
              <a:t>type”:”light</a:t>
            </a:r>
            <a:r>
              <a:rPr lang="en-US" sz="1400" dirty="0" smtClean="0">
                <a:latin typeface="Courier"/>
                <a:cs typeface="Courier"/>
              </a:rPr>
              <a:t>”},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    “_actions”: {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“</a:t>
            </a:r>
            <a:r>
              <a:rPr lang="en-US" sz="1400" b="1" dirty="0" smtClean="0">
                <a:latin typeface="Courier"/>
                <a:cs typeface="Courier"/>
              </a:rPr>
              <a:t>brightness</a:t>
            </a:r>
            <a:r>
              <a:rPr lang="en-US" sz="1400" dirty="0" smtClean="0">
                <a:latin typeface="Courier"/>
                <a:cs typeface="Courier"/>
              </a:rPr>
              <a:t>”: {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“</a:t>
            </a:r>
            <a:r>
              <a:rPr lang="en-US" sz="1400" b="1" dirty="0" smtClean="0">
                <a:latin typeface="Courier"/>
                <a:cs typeface="Courier"/>
              </a:rPr>
              <a:t>change</a:t>
            </a:r>
            <a:r>
              <a:rPr lang="en-US" sz="1400" dirty="0" smtClean="0">
                <a:latin typeface="Courier"/>
                <a:cs typeface="Courier"/>
              </a:rPr>
              <a:t>”: {    </a:t>
            </a:r>
            <a:r>
              <a:rPr lang="en-US" sz="1400" dirty="0" smtClean="0">
                <a:latin typeface="Courier"/>
                <a:cs typeface="Courier"/>
                <a:sym typeface="Wingdings"/>
              </a:rPr>
              <a:t>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i="1" dirty="0" smtClean="0">
                <a:latin typeface="Arial"/>
                <a:cs typeface="Arial"/>
              </a:rPr>
              <a:t>indexed in context, reference by “</a:t>
            </a:r>
            <a:r>
              <a:rPr lang="en-US" sz="1400" i="1" dirty="0" err="1" smtClean="0">
                <a:latin typeface="Arial"/>
                <a:cs typeface="Arial"/>
              </a:rPr>
              <a:t>light.brightness.change</a:t>
            </a:r>
            <a:r>
              <a:rPr lang="en-US" sz="1400" i="1" dirty="0" smtClean="0">
                <a:latin typeface="Arial"/>
                <a:cs typeface="Arial"/>
              </a:rPr>
              <a:t>”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          “</a:t>
            </a:r>
            <a:r>
              <a:rPr lang="en-US" sz="1400" b="1" dirty="0" smtClean="0">
                <a:latin typeface="Courier"/>
                <a:cs typeface="Courier"/>
              </a:rPr>
              <a:t>parameters</a:t>
            </a:r>
            <a:r>
              <a:rPr lang="en-US" sz="1400" dirty="0" smtClean="0">
                <a:latin typeface="Courier"/>
                <a:cs typeface="Courier"/>
              </a:rPr>
              <a:t>”: [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 {“name”: “</a:t>
            </a:r>
            <a:r>
              <a:rPr lang="en-US" sz="1400" dirty="0" err="1" smtClean="0">
                <a:latin typeface="Courier"/>
                <a:cs typeface="Courier"/>
              </a:rPr>
              <a:t>targetValue</a:t>
            </a:r>
            <a:r>
              <a:rPr lang="en-US" sz="1400" dirty="0" smtClean="0">
                <a:latin typeface="Courier"/>
                <a:cs typeface="Courier"/>
              </a:rPr>
              <a:t>”: 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  “type”:”</a:t>
            </a:r>
            <a:r>
              <a:rPr lang="en-US" sz="1400" dirty="0" err="1" smtClean="0">
                <a:latin typeface="Courier"/>
                <a:cs typeface="Courier"/>
              </a:rPr>
              <a:t>brightnessValueType</a:t>
            </a:r>
            <a:r>
              <a:rPr lang="en-US" sz="1400" dirty="0" smtClean="0">
                <a:latin typeface="Courier"/>
                <a:cs typeface="Courier"/>
              </a:rPr>
              <a:t>”}, </a:t>
            </a:r>
            <a:r>
              <a:rPr lang="en-US" sz="1400" dirty="0" smtClean="0">
                <a:latin typeface="Courier"/>
                <a:cs typeface="Courier"/>
                <a:sym typeface="Wingdings"/>
              </a:rPr>
              <a:t> TDL abstract types 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            {“name”: “</a:t>
            </a:r>
            <a:r>
              <a:rPr lang="en-US" sz="1400" dirty="0" err="1" smtClean="0">
                <a:latin typeface="Courier"/>
                <a:cs typeface="Courier"/>
              </a:rPr>
              <a:t>transitionTime</a:t>
            </a:r>
            <a:r>
              <a:rPr lang="en-US" sz="1400" dirty="0" smtClean="0">
                <a:latin typeface="Courier"/>
                <a:cs typeface="Courier"/>
              </a:rPr>
              <a:t>”,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       “type”: “</a:t>
            </a:r>
            <a:r>
              <a:rPr lang="en-US" sz="1400" dirty="0" err="1" smtClean="0">
                <a:latin typeface="Courier"/>
                <a:cs typeface="Courier"/>
              </a:rPr>
              <a:t>timeValueType</a:t>
            </a:r>
            <a:r>
              <a:rPr lang="en-US" sz="1400" dirty="0" smtClean="0">
                <a:latin typeface="Courier"/>
                <a:cs typeface="Courier"/>
              </a:rPr>
              <a:t>”},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“</a:t>
            </a:r>
            <a:r>
              <a:rPr lang="en-US" sz="1400" b="1" dirty="0" smtClean="0">
                <a:latin typeface="Courier"/>
                <a:cs typeface="Courier"/>
              </a:rPr>
              <a:t>bindings</a:t>
            </a:r>
            <a:r>
              <a:rPr lang="en-US" sz="1400" dirty="0" smtClean="0">
                <a:latin typeface="Courier"/>
                <a:cs typeface="Courier"/>
              </a:rPr>
              <a:t>”: [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  {“type”: ”</a:t>
            </a:r>
            <a:r>
              <a:rPr lang="en-US" sz="1400" dirty="0" err="1" smtClean="0">
                <a:latin typeface="Courier"/>
                <a:cs typeface="Courier"/>
              </a:rPr>
              <a:t>ipso+coap</a:t>
            </a:r>
            <a:r>
              <a:rPr lang="en-US" sz="1400" dirty="0" smtClean="0">
                <a:latin typeface="Courier"/>
                <a:cs typeface="Courier"/>
              </a:rPr>
              <a:t>”,</a:t>
            </a:r>
          </a:p>
          <a:p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             “</a:t>
            </a:r>
            <a:r>
              <a:rPr lang="en-US" sz="1400" dirty="0" err="1" smtClean="0">
                <a:latin typeface="Courier"/>
                <a:cs typeface="Courier"/>
              </a:rPr>
              <a:t>describedBy</a:t>
            </a:r>
            <a:r>
              <a:rPr lang="en-US" sz="1400" dirty="0" smtClean="0">
                <a:latin typeface="Courier"/>
                <a:cs typeface="Courier"/>
              </a:rPr>
              <a:t>”: “</a:t>
            </a:r>
            <a:r>
              <a:rPr lang="en-US" sz="1400" dirty="0" err="1" smtClean="0">
                <a:latin typeface="Courier"/>
                <a:cs typeface="Courier"/>
              </a:rPr>
              <a:t>protocols.ipso+coap#light.level.change</a:t>
            </a:r>
            <a:r>
              <a:rPr lang="en-US" sz="1400" dirty="0" smtClean="0">
                <a:latin typeface="Courier"/>
                <a:cs typeface="Courier"/>
              </a:rPr>
              <a:t>”}]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} } }</a:t>
            </a:r>
          </a:p>
          <a:p>
            <a:r>
              <a:rPr lang="en-US" sz="1400" dirty="0" smtClean="0">
                <a:latin typeface="Courier"/>
                <a:cs typeface="Courier"/>
              </a:rPr>
              <a:t>} }</a:t>
            </a:r>
            <a:r>
              <a:rPr lang="en-US" sz="1400" dirty="0">
                <a:latin typeface="Courier"/>
                <a:cs typeface="Courier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8739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997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Hypertext Links to Properties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867" y="1442788"/>
            <a:ext cx="80079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  <a:cs typeface="Courier"/>
              </a:rPr>
              <a:t>hypertext links at resource context = /light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[{</a:t>
            </a:r>
          </a:p>
          <a:p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 err="1" smtClean="0">
                <a:latin typeface="Courier"/>
                <a:cs typeface="Courier"/>
              </a:rPr>
              <a:t>rel</a:t>
            </a:r>
            <a:r>
              <a:rPr lang="en-US" sz="1600" dirty="0" smtClean="0">
                <a:latin typeface="Courier"/>
                <a:cs typeface="Courier"/>
              </a:rPr>
              <a:t>”: “property”,</a:t>
            </a:r>
          </a:p>
          <a:p>
            <a:r>
              <a:rPr lang="en-US" sz="1600" dirty="0">
                <a:latin typeface="Courier"/>
                <a:cs typeface="Courier"/>
              </a:rPr>
              <a:t>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“</a:t>
            </a:r>
            <a:r>
              <a:rPr lang="en-US" sz="1600" dirty="0" err="1">
                <a:latin typeface="Courier"/>
                <a:cs typeface="Courier"/>
              </a:rPr>
              <a:t>ColorTemp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>
                <a:latin typeface="Courier"/>
                <a:cs typeface="Courier"/>
              </a:rPr>
              <a:t>currentValue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“type”: “observable”,</a:t>
            </a:r>
          </a:p>
          <a:p>
            <a:r>
              <a:rPr lang="en-US" sz="1600" dirty="0" smtClean="0">
                <a:latin typeface="Courier"/>
                <a:cs typeface="Courier"/>
              </a:rPr>
              <a:t>“name”: “</a:t>
            </a:r>
            <a:r>
              <a:rPr lang="en-US" sz="1600" dirty="0" err="1" smtClean="0">
                <a:latin typeface="Courier"/>
                <a:cs typeface="Courier"/>
              </a:rPr>
              <a:t>ColorTemperature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 smtClean="0">
                <a:latin typeface="Courier"/>
                <a:cs typeface="Courier"/>
              </a:rPr>
              <a:t>},{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“</a:t>
            </a:r>
            <a:r>
              <a:rPr lang="en-US" sz="1600" dirty="0" err="1">
                <a:latin typeface="Courier"/>
                <a:cs typeface="Courier"/>
              </a:rPr>
              <a:t>rel</a:t>
            </a:r>
            <a:r>
              <a:rPr lang="en-US" sz="1600" dirty="0">
                <a:latin typeface="Courier"/>
                <a:cs typeface="Courier"/>
              </a:rPr>
              <a:t>”: “property”,</a:t>
            </a:r>
          </a:p>
          <a:p>
            <a:r>
              <a:rPr lang="en-US" sz="1600" dirty="0">
                <a:latin typeface="Courier"/>
                <a:cs typeface="Courier"/>
              </a:rPr>
              <a:t>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“</a:t>
            </a:r>
            <a:r>
              <a:rPr lang="en-US" sz="1600" dirty="0" err="1">
                <a:latin typeface="Courier"/>
                <a:cs typeface="Courier"/>
              </a:rPr>
              <a:t>ColorTemp</a:t>
            </a:r>
            <a:r>
              <a:rPr lang="en-US" sz="1600" dirty="0">
                <a:latin typeface="Courier"/>
                <a:cs typeface="Courier"/>
              </a:rPr>
              <a:t>/</a:t>
            </a:r>
            <a:r>
              <a:rPr lang="en-US" sz="1600" dirty="0" err="1" smtClean="0">
                <a:latin typeface="Courier"/>
                <a:cs typeface="Courier"/>
              </a:rPr>
              <a:t>remTime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>
                <a:latin typeface="Courier"/>
                <a:cs typeface="Courier"/>
              </a:rPr>
              <a:t>type”: “observable”,</a:t>
            </a:r>
          </a:p>
          <a:p>
            <a:r>
              <a:rPr lang="en-US" sz="1600" dirty="0">
                <a:latin typeface="Courier"/>
                <a:cs typeface="Courier"/>
              </a:rPr>
              <a:t>“name”: </a:t>
            </a:r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 err="1" smtClean="0">
                <a:latin typeface="Courier"/>
                <a:cs typeface="Courier"/>
              </a:rPr>
              <a:t>TransitionTimeRemaining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}]</a:t>
            </a:r>
            <a:endParaRPr lang="en-US" sz="1600" dirty="0">
              <a:latin typeface="Courier"/>
              <a:cs typeface="Courier"/>
            </a:endParaRP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2000" dirty="0" smtClean="0">
                <a:cs typeface="Courier"/>
              </a:rPr>
              <a:t>/light has observable property resources:</a:t>
            </a:r>
          </a:p>
          <a:p>
            <a:r>
              <a:rPr lang="en-US" sz="2000" dirty="0" smtClean="0">
                <a:cs typeface="Courier"/>
              </a:rPr>
              <a:t>“</a:t>
            </a:r>
            <a:r>
              <a:rPr lang="en-US" sz="2000" dirty="0" err="1" smtClean="0">
                <a:cs typeface="Courier"/>
              </a:rPr>
              <a:t>ColorTemperature</a:t>
            </a:r>
            <a:r>
              <a:rPr lang="en-US" sz="2000" dirty="0" smtClean="0">
                <a:cs typeface="Courier"/>
              </a:rPr>
              <a:t>” at the URI /light/</a:t>
            </a:r>
            <a:r>
              <a:rPr lang="en-US" sz="2000" dirty="0" err="1" smtClean="0">
                <a:cs typeface="Courier"/>
              </a:rPr>
              <a:t>ColorTemp</a:t>
            </a:r>
            <a:r>
              <a:rPr lang="en-US" sz="2000" dirty="0" smtClean="0">
                <a:cs typeface="Courier"/>
              </a:rPr>
              <a:t>/</a:t>
            </a:r>
            <a:r>
              <a:rPr lang="en-US" sz="2000" dirty="0" err="1" smtClean="0">
                <a:cs typeface="Courier"/>
              </a:rPr>
              <a:t>currentValue</a:t>
            </a:r>
            <a:endParaRPr lang="en-US" sz="2000" dirty="0" smtClean="0">
              <a:cs typeface="Courier"/>
            </a:endParaRPr>
          </a:p>
          <a:p>
            <a:r>
              <a:rPr lang="en-US" sz="2000" dirty="0" smtClean="0">
                <a:cs typeface="Courier"/>
              </a:rPr>
              <a:t>“</a:t>
            </a:r>
            <a:r>
              <a:rPr lang="en-US" sz="2000" dirty="0" err="1" smtClean="0">
                <a:cs typeface="Courier"/>
              </a:rPr>
              <a:t>TransitionTimeRemaining</a:t>
            </a:r>
            <a:r>
              <a:rPr lang="en-US" sz="2000" dirty="0" smtClean="0">
                <a:cs typeface="Courier"/>
              </a:rPr>
              <a:t>” </a:t>
            </a:r>
            <a:r>
              <a:rPr lang="en-US" sz="2000" dirty="0">
                <a:cs typeface="Courier"/>
              </a:rPr>
              <a:t>at the URI /light/</a:t>
            </a:r>
            <a:r>
              <a:rPr lang="en-US" sz="2000" dirty="0" err="1">
                <a:cs typeface="Courier"/>
              </a:rPr>
              <a:t>ColorTemp</a:t>
            </a:r>
            <a:r>
              <a:rPr lang="en-US" sz="2000" dirty="0" smtClean="0">
                <a:cs typeface="Courier"/>
              </a:rPr>
              <a:t>/</a:t>
            </a:r>
            <a:r>
              <a:rPr lang="en-US" sz="2000" dirty="0" err="1" smtClean="0">
                <a:cs typeface="Courier"/>
              </a:rPr>
              <a:t>remTime</a:t>
            </a:r>
            <a:endParaRPr lang="en-US" sz="2000" dirty="0">
              <a:cs typeface="Courier"/>
            </a:endParaRPr>
          </a:p>
          <a:p>
            <a:endParaRPr lang="en-US" sz="2000" dirty="0" smtClean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72824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997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Hypertext Link to Actuator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867" y="2108564"/>
            <a:ext cx="800793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  <a:cs typeface="Courier"/>
              </a:rPr>
              <a:t>hypertext link at resource context = /light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 err="1" smtClean="0">
                <a:latin typeface="Courier"/>
                <a:cs typeface="Courier"/>
              </a:rPr>
              <a:t>rel</a:t>
            </a:r>
            <a:r>
              <a:rPr lang="en-US" sz="1600" dirty="0" smtClean="0">
                <a:latin typeface="Courier"/>
                <a:cs typeface="Courier"/>
              </a:rPr>
              <a:t>”: “action”,</a:t>
            </a:r>
          </a:p>
          <a:p>
            <a:r>
              <a:rPr lang="en-US" sz="1600" dirty="0">
                <a:latin typeface="Courier"/>
                <a:cs typeface="Courier"/>
              </a:rPr>
              <a:t>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“</a:t>
            </a:r>
            <a:r>
              <a:rPr lang="en-US" sz="1600" dirty="0" err="1">
                <a:latin typeface="Courier"/>
                <a:cs typeface="Courier"/>
              </a:rPr>
              <a:t>ColorTemp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“type”: “actuator”,</a:t>
            </a:r>
          </a:p>
          <a:p>
            <a:r>
              <a:rPr lang="en-US" sz="1600" dirty="0" smtClean="0">
                <a:latin typeface="Courier"/>
                <a:cs typeface="Courier"/>
              </a:rPr>
              <a:t>“name”: “</a:t>
            </a:r>
            <a:r>
              <a:rPr lang="en-US" sz="1600" dirty="0" err="1" smtClean="0">
                <a:latin typeface="Courier"/>
                <a:cs typeface="Courier"/>
              </a:rPr>
              <a:t>ColorTemperature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2000" dirty="0" smtClean="0">
                <a:cs typeface="Courier"/>
              </a:rPr>
              <a:t>“/light has an actuator type action resource named </a:t>
            </a:r>
            <a:r>
              <a:rPr lang="en-US" sz="2000" dirty="0" err="1" smtClean="0">
                <a:cs typeface="Courier"/>
              </a:rPr>
              <a:t>ColorTemperature</a:t>
            </a:r>
            <a:r>
              <a:rPr lang="en-US" sz="2000" dirty="0" smtClean="0">
                <a:cs typeface="Courier"/>
              </a:rPr>
              <a:t> at the URI /light/</a:t>
            </a:r>
            <a:r>
              <a:rPr lang="en-US" sz="2000" dirty="0" err="1" smtClean="0">
                <a:cs typeface="Courier"/>
              </a:rPr>
              <a:t>ColorTemp</a:t>
            </a:r>
            <a:r>
              <a:rPr lang="en-US" sz="2000" dirty="0" smtClean="0">
                <a:cs typeface="Courier"/>
              </a:rPr>
              <a:t>”</a:t>
            </a:r>
          </a:p>
          <a:p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22271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566"/>
            <a:ext cx="8229600" cy="1143000"/>
          </a:xfrm>
        </p:spPr>
        <p:txBody>
          <a:bodyPr/>
          <a:lstStyle/>
          <a:p>
            <a:r>
              <a:rPr lang="en-US" dirty="0" smtClean="0"/>
              <a:t>Hypertext Form for Change </a:t>
            </a:r>
            <a:r>
              <a:rPr lang="en-US" dirty="0"/>
              <a:t>A</a:t>
            </a:r>
            <a:r>
              <a:rPr lang="en-US" dirty="0" smtClean="0"/>
              <a:t>ction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70" y="1090693"/>
            <a:ext cx="8058130" cy="5293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cs typeface="Courier"/>
              </a:rPr>
              <a:t>hypertext </a:t>
            </a:r>
            <a:r>
              <a:rPr lang="en-US" b="1" dirty="0">
                <a:cs typeface="Courier"/>
              </a:rPr>
              <a:t>form at resource context = /light/</a:t>
            </a:r>
            <a:r>
              <a:rPr lang="en-US" b="1" dirty="0" err="1" smtClean="0">
                <a:cs typeface="Courier"/>
              </a:rPr>
              <a:t>ColorTemp</a:t>
            </a:r>
            <a:r>
              <a:rPr lang="en-US" b="1" dirty="0" smtClean="0">
                <a:cs typeface="Courier"/>
              </a:rPr>
              <a:t>: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 err="1">
                <a:latin typeface="Courier"/>
                <a:cs typeface="Courier"/>
              </a:rPr>
              <a:t>rel</a:t>
            </a:r>
            <a:r>
              <a:rPr lang="en-US" sz="1600" dirty="0">
                <a:latin typeface="Courier"/>
                <a:cs typeface="Courier"/>
              </a:rPr>
              <a:t>”: </a:t>
            </a:r>
            <a:r>
              <a:rPr lang="en-US" sz="1600" dirty="0" smtClean="0">
                <a:latin typeface="Courier"/>
                <a:cs typeface="Courier"/>
              </a:rPr>
              <a:t>“action”, “type”: “action”, “name”</a:t>
            </a:r>
            <a:r>
              <a:rPr lang="en-US" sz="1600" dirty="0">
                <a:latin typeface="Courier"/>
                <a:cs typeface="Courier"/>
              </a:rPr>
              <a:t>: </a:t>
            </a:r>
            <a:r>
              <a:rPr lang="en-US" sz="1600" dirty="0" smtClean="0">
                <a:latin typeface="Courier"/>
                <a:cs typeface="Courier"/>
              </a:rPr>
              <a:t>“Change”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method”: “POST”, 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“Actions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content-format”: “application/</a:t>
            </a:r>
            <a:r>
              <a:rPr lang="en-US" sz="1600" dirty="0" err="1">
                <a:latin typeface="Courier"/>
                <a:cs typeface="Courier"/>
              </a:rPr>
              <a:t>tdlactions+json</a:t>
            </a:r>
            <a:r>
              <a:rPr lang="en-US" sz="1600" dirty="0">
                <a:latin typeface="Courier"/>
                <a:cs typeface="Courier"/>
              </a:rPr>
              <a:t>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parameters”:[ {“name”: “</a:t>
            </a:r>
            <a:r>
              <a:rPr lang="en-US" sz="1600" dirty="0" err="1">
                <a:latin typeface="Courier"/>
                <a:cs typeface="Courier"/>
              </a:rPr>
              <a:t>targetValue</a:t>
            </a:r>
            <a:r>
              <a:rPr lang="en-US" sz="1600" dirty="0">
                <a:latin typeface="Courier"/>
                <a:cs typeface="Courier"/>
              </a:rPr>
              <a:t>”, “</a:t>
            </a:r>
            <a:r>
              <a:rPr lang="en-US" sz="1600" dirty="0" err="1">
                <a:latin typeface="Courier"/>
                <a:cs typeface="Courier"/>
              </a:rPr>
              <a:t>dataType</a:t>
            </a:r>
            <a:r>
              <a:rPr lang="en-US" sz="1600" dirty="0">
                <a:latin typeface="Courier"/>
                <a:cs typeface="Courier"/>
              </a:rPr>
              <a:t>”: “float”},</a:t>
            </a:r>
          </a:p>
          <a:p>
            <a:r>
              <a:rPr lang="en-US" sz="1600" dirty="0">
                <a:latin typeface="Courier"/>
                <a:cs typeface="Courier"/>
              </a:rPr>
              <a:t>				</a:t>
            </a:r>
            <a:r>
              <a:rPr lang="en-US" sz="1600" dirty="0" smtClean="0">
                <a:latin typeface="Courier"/>
                <a:cs typeface="Courier"/>
              </a:rPr>
              <a:t>  {</a:t>
            </a:r>
            <a:r>
              <a:rPr lang="en-US" sz="1600" dirty="0">
                <a:latin typeface="Courier"/>
                <a:cs typeface="Courier"/>
              </a:rPr>
              <a:t>“name”: “</a:t>
            </a:r>
            <a:r>
              <a:rPr lang="en-US" sz="1600" dirty="0" err="1">
                <a:latin typeface="Courier"/>
                <a:cs typeface="Courier"/>
              </a:rPr>
              <a:t>transitionTime</a:t>
            </a:r>
            <a:r>
              <a:rPr lang="en-US" sz="1600" dirty="0">
                <a:latin typeface="Courier"/>
                <a:cs typeface="Courier"/>
              </a:rPr>
              <a:t>”, 						  			</a:t>
            </a:r>
            <a:r>
              <a:rPr lang="en-US" sz="1600" dirty="0" smtClean="0">
                <a:latin typeface="Courier"/>
                <a:cs typeface="Courier"/>
              </a:rPr>
              <a:t>       “</a:t>
            </a:r>
            <a:r>
              <a:rPr lang="en-US" sz="1600" dirty="0" err="1">
                <a:latin typeface="Courier"/>
                <a:cs typeface="Courier"/>
              </a:rPr>
              <a:t>dataType</a:t>
            </a:r>
            <a:r>
              <a:rPr lang="en-US" sz="1600" dirty="0">
                <a:latin typeface="Courier"/>
                <a:cs typeface="Courier"/>
              </a:rPr>
              <a:t>”:”float”, “units”: “s”}</a:t>
            </a:r>
            <a:r>
              <a:rPr lang="en-US" sz="1600" dirty="0" smtClean="0">
                <a:latin typeface="Courier"/>
                <a:cs typeface="Courier"/>
              </a:rPr>
              <a:t>]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template”: “{ “</a:t>
            </a:r>
            <a:r>
              <a:rPr lang="en-US" sz="1600" dirty="0" err="1">
                <a:latin typeface="Courier"/>
                <a:cs typeface="Courier"/>
              </a:rPr>
              <a:t>changeTemp</a:t>
            </a:r>
            <a:r>
              <a:rPr lang="en-US" sz="1600" dirty="0">
                <a:latin typeface="Courier"/>
                <a:cs typeface="Courier"/>
              </a:rPr>
              <a:t>”: “$</a:t>
            </a:r>
            <a:r>
              <a:rPr lang="en-US" sz="1600" dirty="0" err="1">
                <a:latin typeface="Courier"/>
                <a:cs typeface="Courier"/>
              </a:rPr>
              <a:t>targetValue</a:t>
            </a:r>
            <a:r>
              <a:rPr lang="en-US" sz="1600" dirty="0">
                <a:latin typeface="Courier"/>
                <a:cs typeface="Courier"/>
              </a:rPr>
              <a:t>”, </a:t>
            </a:r>
          </a:p>
          <a:p>
            <a:r>
              <a:rPr lang="en-US" sz="1600" dirty="0">
                <a:latin typeface="Courier"/>
                <a:cs typeface="Courier"/>
              </a:rPr>
              <a:t>			   </a:t>
            </a: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dirty="0">
                <a:latin typeface="Courier"/>
                <a:cs typeface="Courier"/>
              </a:rPr>
              <a:t>“</a:t>
            </a:r>
            <a:r>
              <a:rPr lang="en-US" sz="1600" dirty="0" err="1">
                <a:latin typeface="Courier"/>
                <a:cs typeface="Courier"/>
              </a:rPr>
              <a:t>transTime</a:t>
            </a:r>
            <a:r>
              <a:rPr lang="en-US" sz="1600" dirty="0">
                <a:latin typeface="Courier"/>
                <a:cs typeface="Courier"/>
              </a:rPr>
              <a:t>”: “$</a:t>
            </a:r>
            <a:r>
              <a:rPr lang="en-US" sz="1600" dirty="0" err="1">
                <a:latin typeface="Courier"/>
                <a:cs typeface="Courier"/>
              </a:rPr>
              <a:t>transitionTime</a:t>
            </a:r>
            <a:r>
              <a:rPr lang="en-US" sz="1600" dirty="0">
                <a:latin typeface="Courier"/>
                <a:cs typeface="Courier"/>
              </a:rPr>
              <a:t>” }”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“returns”: [{“</a:t>
            </a:r>
            <a:r>
              <a:rPr lang="en-US" sz="1600" dirty="0" err="1" smtClean="0">
                <a:latin typeface="Courier"/>
                <a:cs typeface="Courier"/>
              </a:rPr>
              <a:t>responseCode</a:t>
            </a:r>
            <a:r>
              <a:rPr lang="en-US" sz="1600" dirty="0" smtClean="0">
                <a:latin typeface="Courier"/>
                <a:cs typeface="Courier"/>
              </a:rPr>
              <a:t>”: “201”,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</a:t>
            </a:r>
            <a:r>
              <a:rPr lang="en-US" sz="1600" dirty="0" err="1" smtClean="0">
                <a:latin typeface="Courier"/>
                <a:cs typeface="Courier"/>
              </a:rPr>
              <a:t>responseAction</a:t>
            </a:r>
            <a:r>
              <a:rPr lang="en-US" sz="1600" dirty="0" smtClean="0">
                <a:latin typeface="Courier"/>
                <a:cs typeface="Courier"/>
              </a:rPr>
              <a:t>”: “success”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“parameters”: [{“type”: “header”,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“name”: “Location”,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“type”: “</a:t>
            </a:r>
            <a:r>
              <a:rPr lang="en-US" sz="1600" dirty="0" err="1" smtClean="0">
                <a:latin typeface="Courier"/>
                <a:cs typeface="Courier"/>
              </a:rPr>
              <a:t>href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				     “</a:t>
            </a:r>
            <a:r>
              <a:rPr lang="en-US" sz="1600" dirty="0" err="1" smtClean="0">
                <a:latin typeface="Courier"/>
                <a:cs typeface="Courier"/>
              </a:rPr>
              <a:t>rel</a:t>
            </a:r>
            <a:r>
              <a:rPr lang="en-US" sz="1600" dirty="0" smtClean="0">
                <a:latin typeface="Courier"/>
                <a:cs typeface="Courier"/>
              </a:rPr>
              <a:t>”: “</a:t>
            </a:r>
            <a:r>
              <a:rPr lang="en-US" sz="1600" dirty="0" err="1" smtClean="0">
                <a:latin typeface="Courier"/>
                <a:cs typeface="Courier"/>
              </a:rPr>
              <a:t>actionInstance</a:t>
            </a:r>
            <a:r>
              <a:rPr lang="en-US" sz="1600" dirty="0" smtClean="0">
                <a:latin typeface="Courier"/>
                <a:cs typeface="Courier"/>
              </a:rPr>
              <a:t>” }],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]}</a:t>
            </a:r>
          </a:p>
          <a:p>
            <a:r>
              <a:rPr lang="en-US" sz="1600" dirty="0" smtClean="0">
                <a:cs typeface="Courier"/>
              </a:rPr>
              <a:t>To Change the </a:t>
            </a:r>
            <a:r>
              <a:rPr lang="en-US" sz="1600" dirty="0" err="1" smtClean="0">
                <a:cs typeface="Courier"/>
              </a:rPr>
              <a:t>ColorTemperature</a:t>
            </a:r>
            <a:r>
              <a:rPr lang="en-US" sz="1600" dirty="0" smtClean="0">
                <a:cs typeface="Courier"/>
              </a:rPr>
              <a:t> of /light, POST a template containing </a:t>
            </a:r>
            <a:r>
              <a:rPr lang="en-US" sz="1600" dirty="0" err="1">
                <a:cs typeface="Courier"/>
              </a:rPr>
              <a:t>t</a:t>
            </a:r>
            <a:r>
              <a:rPr lang="en-US" sz="1600" dirty="0" err="1" smtClean="0">
                <a:cs typeface="Courier"/>
              </a:rPr>
              <a:t>argetValue</a:t>
            </a:r>
            <a:r>
              <a:rPr lang="en-US" sz="1600" dirty="0" smtClean="0">
                <a:cs typeface="Courier"/>
              </a:rPr>
              <a:t> and transition Time parameters to the resource at /light/</a:t>
            </a:r>
            <a:r>
              <a:rPr lang="en-US" sz="1600" dirty="0" err="1" smtClean="0">
                <a:cs typeface="Courier"/>
              </a:rPr>
              <a:t>ColorTemp</a:t>
            </a:r>
            <a:r>
              <a:rPr lang="en-US" sz="1600" dirty="0" smtClean="0">
                <a:cs typeface="Courier"/>
              </a:rPr>
              <a:t>/Actions. Expect a </a:t>
            </a:r>
            <a:r>
              <a:rPr lang="en-US" sz="1600" dirty="0" err="1" smtClean="0">
                <a:cs typeface="Courier"/>
              </a:rPr>
              <a:t>responseCode</a:t>
            </a:r>
            <a:r>
              <a:rPr lang="en-US" sz="1600" dirty="0" smtClean="0">
                <a:cs typeface="Courier"/>
              </a:rPr>
              <a:t> of 201 if success and expect to find an </a:t>
            </a:r>
            <a:r>
              <a:rPr lang="en-US" sz="1600" dirty="0" err="1" smtClean="0">
                <a:cs typeface="Courier"/>
              </a:rPr>
              <a:t>actionInstance</a:t>
            </a:r>
            <a:r>
              <a:rPr lang="en-US" sz="1600" dirty="0" smtClean="0">
                <a:cs typeface="Courier"/>
              </a:rPr>
              <a:t> resource pointed to by the header parameter named “Location”. </a:t>
            </a:r>
          </a:p>
        </p:txBody>
      </p:sp>
    </p:spTree>
    <p:extLst>
      <p:ext uri="{BB962C8B-B14F-4D97-AF65-F5344CB8AC3E}">
        <p14:creationId xmlns:p14="http://schemas.microsoft.com/office/powerpoint/2010/main" val="3141776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566"/>
            <a:ext cx="8229600" cy="1143000"/>
          </a:xfrm>
        </p:spPr>
        <p:txBody>
          <a:bodyPr/>
          <a:lstStyle/>
          <a:p>
            <a:r>
              <a:rPr lang="en-US" dirty="0" smtClean="0"/>
              <a:t>Hypertext Form for Step </a:t>
            </a:r>
            <a:r>
              <a:rPr lang="en-US" dirty="0"/>
              <a:t>A</a:t>
            </a:r>
            <a:r>
              <a:rPr lang="en-US" dirty="0" smtClean="0"/>
              <a:t>ction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70" y="1090693"/>
            <a:ext cx="8058130" cy="5293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cs typeface="Courier"/>
              </a:rPr>
              <a:t>hypertext </a:t>
            </a:r>
            <a:r>
              <a:rPr lang="en-US" b="1" dirty="0">
                <a:cs typeface="Courier"/>
              </a:rPr>
              <a:t>form at resource context = /light/</a:t>
            </a:r>
            <a:r>
              <a:rPr lang="en-US" b="1" dirty="0" err="1" smtClean="0">
                <a:cs typeface="Courier"/>
              </a:rPr>
              <a:t>ColorTemp</a:t>
            </a:r>
            <a:r>
              <a:rPr lang="en-US" b="1" dirty="0" smtClean="0">
                <a:cs typeface="Courier"/>
              </a:rPr>
              <a:t>: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 err="1">
                <a:latin typeface="Courier"/>
                <a:cs typeface="Courier"/>
              </a:rPr>
              <a:t>rel</a:t>
            </a:r>
            <a:r>
              <a:rPr lang="en-US" sz="1600" dirty="0">
                <a:latin typeface="Courier"/>
                <a:cs typeface="Courier"/>
              </a:rPr>
              <a:t>”: </a:t>
            </a:r>
            <a:r>
              <a:rPr lang="en-US" sz="1600" dirty="0" smtClean="0">
                <a:latin typeface="Courier"/>
                <a:cs typeface="Courier"/>
              </a:rPr>
              <a:t>“action”, “type”: “action”, “name”</a:t>
            </a:r>
            <a:r>
              <a:rPr lang="en-US" sz="1600" dirty="0">
                <a:latin typeface="Courier"/>
                <a:cs typeface="Courier"/>
              </a:rPr>
              <a:t>: </a:t>
            </a:r>
            <a:r>
              <a:rPr lang="en-US" sz="1600" dirty="0" smtClean="0">
                <a:latin typeface="Courier"/>
                <a:cs typeface="Courier"/>
              </a:rPr>
              <a:t>“Step”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method”: “POST”, 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“Actions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content-format”: “application/</a:t>
            </a:r>
            <a:r>
              <a:rPr lang="en-US" sz="1600" dirty="0" err="1">
                <a:latin typeface="Courier"/>
                <a:cs typeface="Courier"/>
              </a:rPr>
              <a:t>tdlactions+json</a:t>
            </a:r>
            <a:r>
              <a:rPr lang="en-US" sz="1600" dirty="0">
                <a:latin typeface="Courier"/>
                <a:cs typeface="Courier"/>
              </a:rPr>
              <a:t>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parameters”:[ {“name”: </a:t>
            </a:r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 err="1" smtClean="0">
                <a:latin typeface="Courier"/>
                <a:cs typeface="Courier"/>
              </a:rPr>
              <a:t>stepSize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r>
              <a:rPr lang="en-US" sz="1600" dirty="0">
                <a:latin typeface="Courier"/>
                <a:cs typeface="Courier"/>
              </a:rPr>
              <a:t>, “</a:t>
            </a:r>
            <a:r>
              <a:rPr lang="en-US" sz="1600" dirty="0" err="1">
                <a:latin typeface="Courier"/>
                <a:cs typeface="Courier"/>
              </a:rPr>
              <a:t>dataType</a:t>
            </a:r>
            <a:r>
              <a:rPr lang="en-US" sz="1600" dirty="0">
                <a:latin typeface="Courier"/>
                <a:cs typeface="Courier"/>
              </a:rPr>
              <a:t>”: “float”},</a:t>
            </a:r>
          </a:p>
          <a:p>
            <a:r>
              <a:rPr lang="en-US" sz="1600" dirty="0">
                <a:latin typeface="Courier"/>
                <a:cs typeface="Courier"/>
              </a:rPr>
              <a:t>				</a:t>
            </a:r>
            <a:r>
              <a:rPr lang="en-US" sz="1600" dirty="0" smtClean="0">
                <a:latin typeface="Courier"/>
                <a:cs typeface="Courier"/>
              </a:rPr>
              <a:t>  {</a:t>
            </a:r>
            <a:r>
              <a:rPr lang="en-US" sz="1600" dirty="0">
                <a:latin typeface="Courier"/>
                <a:cs typeface="Courier"/>
              </a:rPr>
              <a:t>“name”: “</a:t>
            </a:r>
            <a:r>
              <a:rPr lang="en-US" sz="1600" dirty="0" err="1">
                <a:latin typeface="Courier"/>
                <a:cs typeface="Courier"/>
              </a:rPr>
              <a:t>transitionTime</a:t>
            </a:r>
            <a:r>
              <a:rPr lang="en-US" sz="1600" dirty="0">
                <a:latin typeface="Courier"/>
                <a:cs typeface="Courier"/>
              </a:rPr>
              <a:t>”, 						  			</a:t>
            </a:r>
            <a:r>
              <a:rPr lang="en-US" sz="1600" dirty="0" smtClean="0">
                <a:latin typeface="Courier"/>
                <a:cs typeface="Courier"/>
              </a:rPr>
              <a:t>       “</a:t>
            </a:r>
            <a:r>
              <a:rPr lang="en-US" sz="1600" dirty="0" err="1">
                <a:latin typeface="Courier"/>
                <a:cs typeface="Courier"/>
              </a:rPr>
              <a:t>dataType</a:t>
            </a:r>
            <a:r>
              <a:rPr lang="en-US" sz="1600" dirty="0">
                <a:latin typeface="Courier"/>
                <a:cs typeface="Courier"/>
              </a:rPr>
              <a:t>”:”float”, “units”: “s”}</a:t>
            </a:r>
            <a:r>
              <a:rPr lang="en-US" sz="1600" dirty="0" smtClean="0">
                <a:latin typeface="Courier"/>
                <a:cs typeface="Courier"/>
              </a:rPr>
              <a:t>]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template”: “{ </a:t>
            </a:r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 err="1" smtClean="0">
                <a:latin typeface="Courier"/>
                <a:cs typeface="Courier"/>
              </a:rPr>
              <a:t>stepSize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r>
              <a:rPr lang="en-US" sz="1600" dirty="0">
                <a:latin typeface="Courier"/>
                <a:cs typeface="Courier"/>
              </a:rPr>
              <a:t>: “</a:t>
            </a:r>
            <a:r>
              <a:rPr lang="en-US" sz="1600" dirty="0" smtClean="0">
                <a:latin typeface="Courier"/>
                <a:cs typeface="Courier"/>
              </a:rPr>
              <a:t>$</a:t>
            </a:r>
            <a:r>
              <a:rPr lang="en-US" sz="1600" dirty="0" err="1" smtClean="0">
                <a:latin typeface="Courier"/>
                <a:cs typeface="Courier"/>
              </a:rPr>
              <a:t>stepSize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r>
              <a:rPr lang="en-US" sz="1600" dirty="0">
                <a:latin typeface="Courier"/>
                <a:cs typeface="Courier"/>
              </a:rPr>
              <a:t>, </a:t>
            </a:r>
          </a:p>
          <a:p>
            <a:r>
              <a:rPr lang="en-US" sz="1600" dirty="0">
                <a:latin typeface="Courier"/>
                <a:cs typeface="Courier"/>
              </a:rPr>
              <a:t>			   </a:t>
            </a: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dirty="0">
                <a:latin typeface="Courier"/>
                <a:cs typeface="Courier"/>
              </a:rPr>
              <a:t>“</a:t>
            </a:r>
            <a:r>
              <a:rPr lang="en-US" sz="1600" dirty="0" err="1">
                <a:latin typeface="Courier"/>
                <a:cs typeface="Courier"/>
              </a:rPr>
              <a:t>transTime</a:t>
            </a:r>
            <a:r>
              <a:rPr lang="en-US" sz="1600" dirty="0">
                <a:latin typeface="Courier"/>
                <a:cs typeface="Courier"/>
              </a:rPr>
              <a:t>”: “$</a:t>
            </a:r>
            <a:r>
              <a:rPr lang="en-US" sz="1600" dirty="0" err="1">
                <a:latin typeface="Courier"/>
                <a:cs typeface="Courier"/>
              </a:rPr>
              <a:t>transitionTime</a:t>
            </a:r>
            <a:r>
              <a:rPr lang="en-US" sz="1600" dirty="0">
                <a:latin typeface="Courier"/>
                <a:cs typeface="Courier"/>
              </a:rPr>
              <a:t>” }”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“returns”: [{“</a:t>
            </a:r>
            <a:r>
              <a:rPr lang="en-US" sz="1600" dirty="0" err="1" smtClean="0">
                <a:latin typeface="Courier"/>
                <a:cs typeface="Courier"/>
              </a:rPr>
              <a:t>responseCode</a:t>
            </a:r>
            <a:r>
              <a:rPr lang="en-US" sz="1600" dirty="0" smtClean="0">
                <a:latin typeface="Courier"/>
                <a:cs typeface="Courier"/>
              </a:rPr>
              <a:t>”: “201”,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</a:t>
            </a:r>
            <a:r>
              <a:rPr lang="en-US" sz="1600" dirty="0" err="1" smtClean="0">
                <a:latin typeface="Courier"/>
                <a:cs typeface="Courier"/>
              </a:rPr>
              <a:t>responseAction</a:t>
            </a:r>
            <a:r>
              <a:rPr lang="en-US" sz="1600" dirty="0" smtClean="0">
                <a:latin typeface="Courier"/>
                <a:cs typeface="Courier"/>
              </a:rPr>
              <a:t>”: “success”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“parameters”: [{“type”: “header”,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“name”: “Location”,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“type”: “</a:t>
            </a:r>
            <a:r>
              <a:rPr lang="en-US" sz="1600" dirty="0" err="1" smtClean="0">
                <a:latin typeface="Courier"/>
                <a:cs typeface="Courier"/>
              </a:rPr>
              <a:t>href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				     “</a:t>
            </a:r>
            <a:r>
              <a:rPr lang="en-US" sz="1600" dirty="0" err="1" smtClean="0">
                <a:latin typeface="Courier"/>
                <a:cs typeface="Courier"/>
              </a:rPr>
              <a:t>rel</a:t>
            </a:r>
            <a:r>
              <a:rPr lang="en-US" sz="1600" dirty="0" smtClean="0">
                <a:latin typeface="Courier"/>
                <a:cs typeface="Courier"/>
              </a:rPr>
              <a:t>”: “</a:t>
            </a:r>
            <a:r>
              <a:rPr lang="en-US" sz="1600" dirty="0" err="1" smtClean="0">
                <a:latin typeface="Courier"/>
                <a:cs typeface="Courier"/>
              </a:rPr>
              <a:t>actionInstance</a:t>
            </a:r>
            <a:r>
              <a:rPr lang="en-US" sz="1600" dirty="0" smtClean="0">
                <a:latin typeface="Courier"/>
                <a:cs typeface="Courier"/>
              </a:rPr>
              <a:t>” }],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]}</a:t>
            </a:r>
          </a:p>
          <a:p>
            <a:r>
              <a:rPr lang="en-US" sz="1600" dirty="0" smtClean="0">
                <a:cs typeface="Courier"/>
              </a:rPr>
              <a:t>To Step the </a:t>
            </a:r>
            <a:r>
              <a:rPr lang="en-US" sz="1600" dirty="0" err="1" smtClean="0">
                <a:cs typeface="Courier"/>
              </a:rPr>
              <a:t>ColorTemperature</a:t>
            </a:r>
            <a:r>
              <a:rPr lang="en-US" sz="1600" dirty="0" smtClean="0">
                <a:cs typeface="Courier"/>
              </a:rPr>
              <a:t> of /light, POST a template containing </a:t>
            </a:r>
            <a:r>
              <a:rPr lang="en-US" sz="1600" dirty="0" err="1" smtClean="0">
                <a:cs typeface="Courier"/>
              </a:rPr>
              <a:t>stepSize</a:t>
            </a:r>
            <a:r>
              <a:rPr lang="en-US" sz="1600" dirty="0" smtClean="0">
                <a:cs typeface="Courier"/>
              </a:rPr>
              <a:t> and transition Time parameters to the resource at /light/</a:t>
            </a:r>
            <a:r>
              <a:rPr lang="en-US" sz="1600" dirty="0" err="1" smtClean="0">
                <a:cs typeface="Courier"/>
              </a:rPr>
              <a:t>ColorTemp</a:t>
            </a:r>
            <a:r>
              <a:rPr lang="en-US" sz="1600" dirty="0" smtClean="0">
                <a:cs typeface="Courier"/>
              </a:rPr>
              <a:t>/Actions. Expect a </a:t>
            </a:r>
            <a:r>
              <a:rPr lang="en-US" sz="1600" dirty="0" err="1" smtClean="0">
                <a:cs typeface="Courier"/>
              </a:rPr>
              <a:t>responseCode</a:t>
            </a:r>
            <a:r>
              <a:rPr lang="en-US" sz="1600" dirty="0" smtClean="0">
                <a:cs typeface="Courier"/>
              </a:rPr>
              <a:t> of 201 if success and expect to find an </a:t>
            </a:r>
            <a:r>
              <a:rPr lang="en-US" sz="1600" dirty="0" err="1" smtClean="0">
                <a:cs typeface="Courier"/>
              </a:rPr>
              <a:t>actionInstance</a:t>
            </a:r>
            <a:r>
              <a:rPr lang="en-US" sz="1600" dirty="0" smtClean="0">
                <a:cs typeface="Courier"/>
              </a:rPr>
              <a:t> resource pointed to by the header parameter named “Location”. </a:t>
            </a:r>
          </a:p>
        </p:txBody>
      </p:sp>
    </p:spTree>
    <p:extLst>
      <p:ext uri="{BB962C8B-B14F-4D97-AF65-F5344CB8AC3E}">
        <p14:creationId xmlns:p14="http://schemas.microsoft.com/office/powerpoint/2010/main" val="3646039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566"/>
            <a:ext cx="8229600" cy="1143000"/>
          </a:xfrm>
        </p:spPr>
        <p:txBody>
          <a:bodyPr/>
          <a:lstStyle/>
          <a:p>
            <a:r>
              <a:rPr lang="en-US" dirty="0" smtClean="0"/>
              <a:t>Hypertext Form for Move </a:t>
            </a:r>
            <a:r>
              <a:rPr lang="en-US" dirty="0"/>
              <a:t>A</a:t>
            </a:r>
            <a:r>
              <a:rPr lang="en-US" dirty="0" smtClean="0"/>
              <a:t>ction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8670" y="1090693"/>
            <a:ext cx="805813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cs typeface="Courier"/>
              </a:rPr>
              <a:t>hypertext </a:t>
            </a:r>
            <a:r>
              <a:rPr lang="en-US" b="1" dirty="0">
                <a:cs typeface="Courier"/>
              </a:rPr>
              <a:t>form at resource context = /light/</a:t>
            </a:r>
            <a:r>
              <a:rPr lang="en-US" b="1" dirty="0" err="1" smtClean="0">
                <a:cs typeface="Courier"/>
              </a:rPr>
              <a:t>ColorTemp</a:t>
            </a:r>
            <a:r>
              <a:rPr lang="en-US" b="1" dirty="0" smtClean="0">
                <a:cs typeface="Courier"/>
              </a:rPr>
              <a:t>: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 err="1">
                <a:latin typeface="Courier"/>
                <a:cs typeface="Courier"/>
              </a:rPr>
              <a:t>rel</a:t>
            </a:r>
            <a:r>
              <a:rPr lang="en-US" sz="1600" dirty="0">
                <a:latin typeface="Courier"/>
                <a:cs typeface="Courier"/>
              </a:rPr>
              <a:t>”: </a:t>
            </a:r>
            <a:r>
              <a:rPr lang="en-US" sz="1600" dirty="0" smtClean="0">
                <a:latin typeface="Courier"/>
                <a:cs typeface="Courier"/>
              </a:rPr>
              <a:t>“action”, “type”: “action”, “name”</a:t>
            </a:r>
            <a:r>
              <a:rPr lang="en-US" sz="1600" dirty="0">
                <a:latin typeface="Courier"/>
                <a:cs typeface="Courier"/>
              </a:rPr>
              <a:t>: </a:t>
            </a:r>
            <a:r>
              <a:rPr lang="en-US" sz="1600" dirty="0" smtClean="0">
                <a:latin typeface="Courier"/>
                <a:cs typeface="Courier"/>
              </a:rPr>
              <a:t>“Move”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method”: “POST”, 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“Actions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content-format”: “application/</a:t>
            </a:r>
            <a:r>
              <a:rPr lang="en-US" sz="1600" dirty="0" err="1">
                <a:latin typeface="Courier"/>
                <a:cs typeface="Courier"/>
              </a:rPr>
              <a:t>tdlactions+json</a:t>
            </a:r>
            <a:r>
              <a:rPr lang="en-US" sz="1600" dirty="0">
                <a:latin typeface="Courier"/>
                <a:cs typeface="Courier"/>
              </a:rPr>
              <a:t>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parameters”:[ {“name”: </a:t>
            </a:r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 err="1" smtClean="0">
                <a:latin typeface="Courier"/>
                <a:cs typeface="Courier"/>
              </a:rPr>
              <a:t>moveRate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  <a:r>
              <a:rPr lang="en-US" sz="1600" dirty="0">
                <a:latin typeface="Courier"/>
                <a:cs typeface="Courier"/>
              </a:rPr>
              <a:t>, “</a:t>
            </a:r>
            <a:r>
              <a:rPr lang="en-US" sz="1600" dirty="0" err="1">
                <a:latin typeface="Courier"/>
                <a:cs typeface="Courier"/>
              </a:rPr>
              <a:t>dataType</a:t>
            </a:r>
            <a:r>
              <a:rPr lang="en-US" sz="1600" dirty="0">
                <a:latin typeface="Courier"/>
                <a:cs typeface="Courier"/>
              </a:rPr>
              <a:t>”: “float</a:t>
            </a:r>
            <a:r>
              <a:rPr lang="en-US" sz="1600" dirty="0" smtClean="0">
                <a:latin typeface="Courier"/>
                <a:cs typeface="Courier"/>
              </a:rPr>
              <a:t>”, 				   “</a:t>
            </a:r>
            <a:r>
              <a:rPr lang="en-US" sz="1600" dirty="0">
                <a:latin typeface="Courier"/>
                <a:cs typeface="Courier"/>
              </a:rPr>
              <a:t>units”: </a:t>
            </a:r>
            <a:r>
              <a:rPr lang="en-US" sz="1600" dirty="0" smtClean="0">
                <a:latin typeface="Courier"/>
                <a:cs typeface="Courier"/>
              </a:rPr>
              <a:t>“K/s</a:t>
            </a:r>
            <a:r>
              <a:rPr lang="en-US" sz="1600" dirty="0">
                <a:latin typeface="Courier"/>
                <a:cs typeface="Courier"/>
              </a:rPr>
              <a:t>”}</a:t>
            </a:r>
            <a:r>
              <a:rPr lang="en-US" sz="1600" dirty="0" smtClean="0">
                <a:latin typeface="Courier"/>
                <a:cs typeface="Courier"/>
              </a:rPr>
              <a:t>]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template”: “</a:t>
            </a:r>
            <a:r>
              <a:rPr lang="en-US" sz="1600" dirty="0" smtClean="0">
                <a:latin typeface="Courier"/>
                <a:cs typeface="Courier"/>
              </a:rPr>
              <a:t>{“rate”</a:t>
            </a:r>
            <a:r>
              <a:rPr lang="en-US" sz="1600" dirty="0">
                <a:latin typeface="Courier"/>
                <a:cs typeface="Courier"/>
              </a:rPr>
              <a:t>: “</a:t>
            </a:r>
            <a:r>
              <a:rPr lang="en-US" sz="1600" dirty="0" smtClean="0">
                <a:latin typeface="Courier"/>
                <a:cs typeface="Courier"/>
              </a:rPr>
              <a:t>$</a:t>
            </a:r>
            <a:r>
              <a:rPr lang="en-US" sz="1600" dirty="0" err="1" smtClean="0">
                <a:latin typeface="Courier"/>
                <a:cs typeface="Courier"/>
              </a:rPr>
              <a:t>moveRate</a:t>
            </a:r>
            <a:r>
              <a:rPr lang="en-US" sz="1600" dirty="0" smtClean="0">
                <a:latin typeface="Courier"/>
                <a:cs typeface="Courier"/>
              </a:rPr>
              <a:t>”}</a:t>
            </a:r>
            <a:r>
              <a:rPr lang="en-US" sz="1600" dirty="0">
                <a:latin typeface="Courier"/>
                <a:cs typeface="Courier"/>
              </a:rPr>
              <a:t>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“returns”: [{“</a:t>
            </a:r>
            <a:r>
              <a:rPr lang="en-US" sz="1600" dirty="0" err="1" smtClean="0">
                <a:latin typeface="Courier"/>
                <a:cs typeface="Courier"/>
              </a:rPr>
              <a:t>responseCode</a:t>
            </a:r>
            <a:r>
              <a:rPr lang="en-US" sz="1600" dirty="0" smtClean="0">
                <a:latin typeface="Courier"/>
                <a:cs typeface="Courier"/>
              </a:rPr>
              <a:t>”: “201”,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</a:t>
            </a:r>
            <a:r>
              <a:rPr lang="en-US" sz="1600" dirty="0" err="1" smtClean="0">
                <a:latin typeface="Courier"/>
                <a:cs typeface="Courier"/>
              </a:rPr>
              <a:t>responseAction</a:t>
            </a:r>
            <a:r>
              <a:rPr lang="en-US" sz="1600" dirty="0" smtClean="0">
                <a:latin typeface="Courier"/>
                <a:cs typeface="Courier"/>
              </a:rPr>
              <a:t>”: “success”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“parameters”: [{“type”: “header”,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“name”: “Location”,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“type”: “</a:t>
            </a:r>
            <a:r>
              <a:rPr lang="en-US" sz="1600" dirty="0" err="1" smtClean="0">
                <a:latin typeface="Courier"/>
                <a:cs typeface="Courier"/>
              </a:rPr>
              <a:t>href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				     “</a:t>
            </a:r>
            <a:r>
              <a:rPr lang="en-US" sz="1600" dirty="0" err="1" smtClean="0">
                <a:latin typeface="Courier"/>
                <a:cs typeface="Courier"/>
              </a:rPr>
              <a:t>rel</a:t>
            </a:r>
            <a:r>
              <a:rPr lang="en-US" sz="1600" dirty="0" smtClean="0">
                <a:latin typeface="Courier"/>
                <a:cs typeface="Courier"/>
              </a:rPr>
              <a:t>”: “</a:t>
            </a:r>
            <a:r>
              <a:rPr lang="en-US" sz="1600" dirty="0" err="1" smtClean="0">
                <a:latin typeface="Courier"/>
                <a:cs typeface="Courier"/>
              </a:rPr>
              <a:t>actionInstance</a:t>
            </a:r>
            <a:r>
              <a:rPr lang="en-US" sz="1600" dirty="0" smtClean="0">
                <a:latin typeface="Courier"/>
                <a:cs typeface="Courier"/>
              </a:rPr>
              <a:t>” }],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]}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cs typeface="Courier"/>
              </a:rPr>
              <a:t>To Move the </a:t>
            </a:r>
            <a:r>
              <a:rPr lang="en-US" sz="1600" dirty="0" err="1" smtClean="0">
                <a:cs typeface="Courier"/>
              </a:rPr>
              <a:t>ColorTemperature</a:t>
            </a:r>
            <a:r>
              <a:rPr lang="en-US" sz="1600" dirty="0" smtClean="0">
                <a:cs typeface="Courier"/>
              </a:rPr>
              <a:t> of /light, POST a template containing the </a:t>
            </a:r>
            <a:r>
              <a:rPr lang="en-US" sz="1600" dirty="0" err="1" smtClean="0">
                <a:cs typeface="Courier"/>
              </a:rPr>
              <a:t>moveRate</a:t>
            </a:r>
            <a:r>
              <a:rPr lang="en-US" sz="1600" dirty="0" smtClean="0">
                <a:cs typeface="Courier"/>
              </a:rPr>
              <a:t> parameter to the resource at /light/</a:t>
            </a:r>
            <a:r>
              <a:rPr lang="en-US" sz="1600" dirty="0" err="1" smtClean="0">
                <a:cs typeface="Courier"/>
              </a:rPr>
              <a:t>ColorTemp</a:t>
            </a:r>
            <a:r>
              <a:rPr lang="en-US" sz="1600" dirty="0" smtClean="0">
                <a:cs typeface="Courier"/>
              </a:rPr>
              <a:t>/Actions. Expect a </a:t>
            </a:r>
            <a:r>
              <a:rPr lang="en-US" sz="1600" dirty="0" err="1" smtClean="0">
                <a:cs typeface="Courier"/>
              </a:rPr>
              <a:t>responseCode</a:t>
            </a:r>
            <a:r>
              <a:rPr lang="en-US" sz="1600" dirty="0" smtClean="0">
                <a:cs typeface="Courier"/>
              </a:rPr>
              <a:t> of 201 if success and expect to find an </a:t>
            </a:r>
            <a:r>
              <a:rPr lang="en-US" sz="1600" dirty="0" err="1" smtClean="0">
                <a:cs typeface="Courier"/>
              </a:rPr>
              <a:t>actionInstance</a:t>
            </a:r>
            <a:r>
              <a:rPr lang="en-US" sz="1600" dirty="0" smtClean="0">
                <a:cs typeface="Courier"/>
              </a:rPr>
              <a:t> resource pointed to by the header parameter named “Location”. </a:t>
            </a:r>
          </a:p>
        </p:txBody>
      </p:sp>
    </p:spTree>
    <p:extLst>
      <p:ext uri="{BB962C8B-B14F-4D97-AF65-F5344CB8AC3E}">
        <p14:creationId xmlns:p14="http://schemas.microsoft.com/office/powerpoint/2010/main" val="349315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90365" y="1052968"/>
            <a:ext cx="8151872" cy="528474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be discovered by the application as the result of a gradual reveal process guided by an ontology, e.g. </a:t>
            </a:r>
            <a:r>
              <a:rPr lang="en-US" dirty="0" err="1" smtClean="0"/>
              <a:t>ColorTemperature</a:t>
            </a:r>
            <a:r>
              <a:rPr lang="en-US" dirty="0" smtClean="0"/>
              <a:t> control with </a:t>
            </a:r>
            <a:r>
              <a:rPr lang="en-US" dirty="0" err="1" smtClean="0"/>
              <a:t>ChangeValue</a:t>
            </a:r>
            <a:r>
              <a:rPr lang="en-US" dirty="0" smtClean="0"/>
              <a:t> control semantics</a:t>
            </a:r>
          </a:p>
          <a:p>
            <a:r>
              <a:rPr lang="en-US" dirty="0" smtClean="0"/>
              <a:t>The name can be rendered to the application based on discovered names populated from well known namespaces e.g. </a:t>
            </a:r>
            <a:r>
              <a:rPr lang="en-US" dirty="0" err="1" smtClean="0"/>
              <a:t>Schema.org</a:t>
            </a:r>
            <a:endParaRPr lang="en-US" dirty="0" smtClean="0"/>
          </a:p>
          <a:p>
            <a:r>
              <a:rPr lang="en-US" dirty="0"/>
              <a:t>Actions can be invoked by reusable handlers for well known data and control models</a:t>
            </a:r>
          </a:p>
          <a:p>
            <a:r>
              <a:rPr lang="en-US" dirty="0" smtClean="0"/>
              <a:t>Example serialization of an action and invocation using discovered names with values supplied from a scene controller: </a:t>
            </a:r>
            <a:r>
              <a:rPr lang="en-US" sz="1900" b="1" dirty="0" smtClean="0">
                <a:latin typeface="Courier"/>
                <a:cs typeface="Courier"/>
              </a:rPr>
              <a:t>action= </a:t>
            </a:r>
            <a:r>
              <a:rPr lang="en-US" sz="1900" b="1" dirty="0" err="1" smtClean="0">
                <a:latin typeface="Courier"/>
                <a:cs typeface="Courier"/>
              </a:rPr>
              <a:t>my_light.ColorTemperature.Change</a:t>
            </a:r>
            <a:r>
              <a:rPr lang="en-US" sz="1900" b="1" dirty="0" smtClean="0">
                <a:latin typeface="Courier"/>
                <a:cs typeface="Courier"/>
              </a:rPr>
              <a:t>(</a:t>
            </a:r>
            <a:r>
              <a:rPr lang="en-US" sz="1900" b="1" dirty="0" err="1" smtClean="0">
                <a:latin typeface="Courier"/>
                <a:cs typeface="Courier"/>
              </a:rPr>
              <a:t>targetValue</a:t>
            </a:r>
            <a:r>
              <a:rPr lang="en-US" sz="1900" b="1" dirty="0" smtClean="0">
                <a:latin typeface="Courier"/>
                <a:cs typeface="Courier"/>
              </a:rPr>
              <a:t>=2900, </a:t>
            </a:r>
            <a:r>
              <a:rPr lang="en-US" sz="1900" b="1" dirty="0" err="1" smtClean="0">
                <a:latin typeface="Courier"/>
                <a:cs typeface="Courier"/>
              </a:rPr>
              <a:t>TransitionTime</a:t>
            </a:r>
            <a:r>
              <a:rPr lang="en-US" sz="1900" b="1" dirty="0" smtClean="0">
                <a:latin typeface="Courier"/>
                <a:cs typeface="Courier"/>
              </a:rPr>
              <a:t>=10) </a:t>
            </a:r>
          </a:p>
          <a:p>
            <a:r>
              <a:rPr lang="en-US" dirty="0" smtClean="0"/>
              <a:t>The hypermedia </a:t>
            </a:r>
            <a:r>
              <a:rPr lang="en-US" dirty="0"/>
              <a:t>control </a:t>
            </a:r>
            <a:r>
              <a:rPr lang="en-US" dirty="0" smtClean="0"/>
              <a:t>generates this </a:t>
            </a:r>
            <a:r>
              <a:rPr lang="en-US" dirty="0"/>
              <a:t>transaction:  </a:t>
            </a:r>
            <a:r>
              <a:rPr lang="en-US" sz="1900" b="1" dirty="0" smtClean="0">
                <a:latin typeface="Courier"/>
                <a:cs typeface="Courier"/>
              </a:rPr>
              <a:t>POST </a:t>
            </a:r>
            <a:r>
              <a:rPr lang="en-US" sz="1900" b="1" dirty="0" err="1">
                <a:latin typeface="Courier"/>
                <a:cs typeface="Courier"/>
              </a:rPr>
              <a:t>uri</a:t>
            </a:r>
            <a:r>
              <a:rPr lang="en-US" sz="1900" b="1" dirty="0">
                <a:latin typeface="Courier"/>
                <a:cs typeface="Courier"/>
              </a:rPr>
              <a:t>=/light/</a:t>
            </a:r>
            <a:r>
              <a:rPr lang="en-US" sz="1900" b="1" dirty="0" err="1">
                <a:latin typeface="Courier"/>
                <a:cs typeface="Courier"/>
              </a:rPr>
              <a:t>ColorTemp</a:t>
            </a:r>
            <a:r>
              <a:rPr lang="en-US" sz="1900" b="1" dirty="0">
                <a:latin typeface="Courier"/>
                <a:cs typeface="Courier"/>
              </a:rPr>
              <a:t>/Actions </a:t>
            </a:r>
            <a:r>
              <a:rPr lang="en-US" sz="1900" b="1" dirty="0" err="1">
                <a:latin typeface="Courier"/>
                <a:cs typeface="Courier"/>
              </a:rPr>
              <a:t>pl</a:t>
            </a:r>
            <a:r>
              <a:rPr lang="en-US" sz="1900" b="1" dirty="0" smtClean="0">
                <a:latin typeface="Courier"/>
                <a:cs typeface="Courier"/>
              </a:rPr>
              <a:t>={</a:t>
            </a:r>
            <a:r>
              <a:rPr lang="en-US" sz="1900" b="1" dirty="0">
                <a:latin typeface="Courier"/>
                <a:cs typeface="Courier"/>
              </a:rPr>
              <a:t>“</a:t>
            </a:r>
            <a:r>
              <a:rPr lang="en-US" sz="1900" b="1" dirty="0" err="1">
                <a:latin typeface="Courier"/>
                <a:cs typeface="Courier"/>
              </a:rPr>
              <a:t>changeTemp</a:t>
            </a:r>
            <a:r>
              <a:rPr lang="en-US" sz="1900" b="1" dirty="0">
                <a:latin typeface="Courier"/>
                <a:cs typeface="Courier"/>
              </a:rPr>
              <a:t>”: “2900”, “</a:t>
            </a:r>
            <a:r>
              <a:rPr lang="en-US" sz="1900" b="1" dirty="0" err="1">
                <a:latin typeface="Courier"/>
                <a:cs typeface="Courier"/>
              </a:rPr>
              <a:t>transTime</a:t>
            </a:r>
            <a:r>
              <a:rPr lang="en-US" sz="1900" b="1" dirty="0">
                <a:latin typeface="Courier"/>
                <a:cs typeface="Courier"/>
              </a:rPr>
              <a:t>”: “10”</a:t>
            </a:r>
            <a:r>
              <a:rPr lang="en-US" sz="1900" b="1" dirty="0" smtClean="0">
                <a:latin typeface="Courier"/>
                <a:cs typeface="Courier"/>
              </a:rPr>
              <a:t>}</a:t>
            </a:r>
            <a:endParaRPr lang="en-US" sz="1900" b="1" dirty="0">
              <a:latin typeface="Courier"/>
              <a:cs typeface="Courier"/>
            </a:endParaRPr>
          </a:p>
          <a:p>
            <a:r>
              <a:rPr lang="en-US" dirty="0" smtClean="0"/>
              <a:t>A </a:t>
            </a:r>
            <a:r>
              <a:rPr lang="en-US" dirty="0"/>
              <a:t>success response contains the URI of the Action resource in the location header:  </a:t>
            </a:r>
            <a:r>
              <a:rPr lang="en-US" sz="1900" b="1" dirty="0">
                <a:latin typeface="Courier"/>
                <a:cs typeface="Courier"/>
              </a:rPr>
              <a:t>201 Created </a:t>
            </a:r>
            <a:r>
              <a:rPr lang="en-US" sz="1900" b="1" dirty="0" smtClean="0">
                <a:latin typeface="Courier"/>
                <a:cs typeface="Courier"/>
              </a:rPr>
              <a:t>Location: ac3f5774</a:t>
            </a:r>
            <a:endParaRPr lang="en-US" sz="1900" b="1" dirty="0">
              <a:latin typeface="Courier"/>
              <a:cs typeface="Courier"/>
            </a:endParaRPr>
          </a:p>
          <a:p>
            <a:r>
              <a:rPr lang="en-US" dirty="0" smtClean="0"/>
              <a:t>Execution of the action can be controlled through the Action resource:  </a:t>
            </a:r>
            <a:r>
              <a:rPr lang="en-US" sz="1900" b="1" dirty="0" err="1" smtClean="0">
                <a:latin typeface="Courier"/>
                <a:cs typeface="Courier"/>
              </a:rPr>
              <a:t>action.cancel</a:t>
            </a:r>
            <a:r>
              <a:rPr lang="en-US" sz="1900" b="1" dirty="0" smtClean="0">
                <a:latin typeface="Courier"/>
                <a:cs typeface="Courier"/>
              </a:rPr>
              <a:t>() DELETE </a:t>
            </a:r>
            <a:r>
              <a:rPr lang="en-US" sz="1900" b="1" dirty="0" err="1" smtClean="0">
                <a:latin typeface="Courier"/>
                <a:cs typeface="Courier"/>
              </a:rPr>
              <a:t>uri</a:t>
            </a:r>
            <a:r>
              <a:rPr lang="en-US" sz="1900" b="1" dirty="0" smtClean="0">
                <a:latin typeface="Courier"/>
                <a:cs typeface="Courier"/>
              </a:rPr>
              <a:t>=/light/</a:t>
            </a:r>
            <a:r>
              <a:rPr lang="en-US" sz="1900" b="1" dirty="0" err="1" smtClean="0">
                <a:latin typeface="Courier"/>
                <a:cs typeface="Courier"/>
              </a:rPr>
              <a:t>ColorTemp</a:t>
            </a:r>
            <a:r>
              <a:rPr lang="en-US" sz="1900" b="1" dirty="0" smtClean="0">
                <a:latin typeface="Courier"/>
                <a:cs typeface="Courier"/>
              </a:rPr>
              <a:t>/Actions/ac3f5774</a:t>
            </a: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566"/>
            <a:ext cx="8229600" cy="1143000"/>
          </a:xfrm>
        </p:spPr>
        <p:txBody>
          <a:bodyPr/>
          <a:lstStyle/>
          <a:p>
            <a:r>
              <a:rPr lang="en-US" dirty="0" smtClean="0"/>
              <a:t>Application Interface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86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997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Hypertext Link – </a:t>
            </a:r>
            <a:r>
              <a:rPr lang="en-US" dirty="0" err="1" smtClean="0"/>
              <a:t>CoAP</a:t>
            </a:r>
            <a:r>
              <a:rPr lang="en-US" dirty="0" smtClean="0"/>
              <a:t> + IPSO Binding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867" y="2108564"/>
            <a:ext cx="800793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  <a:cs typeface="Courier"/>
              </a:rPr>
              <a:t>hypertext link at resource context = /light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{</a:t>
            </a:r>
          </a:p>
          <a:p>
            <a:r>
              <a:rPr lang="en-US" sz="1600" dirty="0" smtClean="0">
                <a:latin typeface="Courier"/>
                <a:cs typeface="Courier"/>
              </a:rPr>
              <a:t>“</a:t>
            </a:r>
            <a:r>
              <a:rPr lang="en-US" sz="1600" dirty="0" err="1" smtClean="0">
                <a:latin typeface="Courier"/>
                <a:cs typeface="Courier"/>
              </a:rPr>
              <a:t>rel</a:t>
            </a:r>
            <a:r>
              <a:rPr lang="en-US" sz="1600" dirty="0" smtClean="0">
                <a:latin typeface="Courier"/>
                <a:cs typeface="Courier"/>
              </a:rPr>
              <a:t>”: “action”,</a:t>
            </a:r>
          </a:p>
          <a:p>
            <a:r>
              <a:rPr lang="en-US" sz="1600" dirty="0">
                <a:latin typeface="Courier"/>
                <a:cs typeface="Courier"/>
              </a:rPr>
              <a:t>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“3004/0</a:t>
            </a:r>
            <a:r>
              <a:rPr lang="en-US" sz="1600" dirty="0" smtClean="0">
                <a:latin typeface="Courier"/>
                <a:cs typeface="Courier"/>
              </a:rPr>
              <a:t>”,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“type”: “actuator”,</a:t>
            </a:r>
          </a:p>
          <a:p>
            <a:r>
              <a:rPr lang="en-US" sz="1600" dirty="0" smtClean="0">
                <a:latin typeface="Courier"/>
                <a:cs typeface="Courier"/>
              </a:rPr>
              <a:t>“name”: “</a:t>
            </a:r>
            <a:r>
              <a:rPr lang="en-US" sz="1600" dirty="0" err="1" smtClean="0">
                <a:latin typeface="Courier"/>
                <a:cs typeface="Courier"/>
              </a:rPr>
              <a:t>ColorTemperature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2000" dirty="0" smtClean="0">
                <a:cs typeface="Courier"/>
              </a:rPr>
              <a:t>“/light has an action resource at the URI /light/3004/0 of type actuator named </a:t>
            </a:r>
            <a:r>
              <a:rPr lang="en-US" sz="2000" dirty="0" err="1" smtClean="0">
                <a:cs typeface="Courier"/>
              </a:rPr>
              <a:t>ColorTemperature</a:t>
            </a:r>
            <a:r>
              <a:rPr lang="en-US" sz="2000" dirty="0" smtClean="0">
                <a:cs typeface="Courier"/>
              </a:rPr>
              <a:t>”</a:t>
            </a:r>
          </a:p>
          <a:p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45791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5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Hypertext Form – </a:t>
            </a:r>
            <a:r>
              <a:rPr lang="en-US" dirty="0" err="1" smtClean="0"/>
              <a:t>CoAP</a:t>
            </a:r>
            <a:r>
              <a:rPr lang="en-US" dirty="0" smtClean="0"/>
              <a:t> + IPSO Binding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0948" y="1092599"/>
            <a:ext cx="8095851" cy="5293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cs typeface="Courier"/>
              </a:rPr>
              <a:t>hypertext form for </a:t>
            </a:r>
            <a:r>
              <a:rPr lang="en-US" b="1" dirty="0" err="1" smtClean="0">
                <a:cs typeface="Courier"/>
              </a:rPr>
              <a:t>CoAP</a:t>
            </a:r>
            <a:r>
              <a:rPr lang="en-US" b="1" dirty="0" smtClean="0">
                <a:cs typeface="Courier"/>
              </a:rPr>
              <a:t> binding, </a:t>
            </a:r>
            <a:r>
              <a:rPr lang="en-US" b="1" dirty="0">
                <a:cs typeface="Courier"/>
              </a:rPr>
              <a:t>resource context = /light</a:t>
            </a:r>
            <a:r>
              <a:rPr lang="en-US" b="1" dirty="0" smtClean="0">
                <a:cs typeface="Courier"/>
              </a:rPr>
              <a:t>/3004/0: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{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 err="1">
                <a:latin typeface="Courier"/>
                <a:cs typeface="Courier"/>
              </a:rPr>
              <a:t>rel</a:t>
            </a:r>
            <a:r>
              <a:rPr lang="en-US" sz="1600" dirty="0">
                <a:latin typeface="Courier"/>
                <a:cs typeface="Courier"/>
              </a:rPr>
              <a:t>”: </a:t>
            </a:r>
            <a:r>
              <a:rPr lang="en-US" sz="1600" dirty="0" smtClean="0">
                <a:latin typeface="Courier"/>
                <a:cs typeface="Courier"/>
              </a:rPr>
              <a:t>“action”, “type”: “action”, “name”</a:t>
            </a:r>
            <a:r>
              <a:rPr lang="en-US" sz="1600" dirty="0">
                <a:latin typeface="Courier"/>
                <a:cs typeface="Courier"/>
              </a:rPr>
              <a:t>: </a:t>
            </a:r>
            <a:r>
              <a:rPr lang="en-US" sz="1600" dirty="0" smtClean="0">
                <a:latin typeface="Courier"/>
                <a:cs typeface="Courier"/>
              </a:rPr>
              <a:t>“Change”</a:t>
            </a:r>
            <a:r>
              <a:rPr lang="en-US" sz="1600" dirty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method”: “POST”, “</a:t>
            </a:r>
            <a:r>
              <a:rPr lang="en-US" sz="1600" dirty="0" err="1">
                <a:latin typeface="Courier"/>
                <a:cs typeface="Courier"/>
              </a:rPr>
              <a:t>href</a:t>
            </a:r>
            <a:r>
              <a:rPr lang="en-US" sz="1600" dirty="0">
                <a:latin typeface="Courier"/>
                <a:cs typeface="Courier"/>
              </a:rPr>
              <a:t>”: </a:t>
            </a:r>
            <a:r>
              <a:rPr lang="en-US" sz="1600" dirty="0" smtClean="0">
                <a:latin typeface="Courier"/>
                <a:cs typeface="Courier"/>
              </a:rPr>
              <a:t>“5052”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content-format”: “application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 smtClean="0">
                <a:latin typeface="Courier"/>
                <a:cs typeface="Courier"/>
              </a:rPr>
              <a:t>ipso+senml+</a:t>
            </a:r>
            <a:r>
              <a:rPr lang="en-US" sz="1600" dirty="0" err="1">
                <a:latin typeface="Courier"/>
                <a:cs typeface="Courier"/>
              </a:rPr>
              <a:t>json</a:t>
            </a:r>
            <a:r>
              <a:rPr lang="en-US" sz="1600" dirty="0">
                <a:latin typeface="Courier"/>
                <a:cs typeface="Courier"/>
              </a:rPr>
              <a:t>”</a:t>
            </a:r>
            <a:r>
              <a:rPr lang="en-US" sz="1600" dirty="0" smtClean="0">
                <a:latin typeface="Courier"/>
                <a:cs typeface="Courier"/>
              </a:rPr>
              <a:t>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parameters”:[ {“name”: “</a:t>
            </a:r>
            <a:r>
              <a:rPr lang="en-US" sz="1600" dirty="0" err="1">
                <a:latin typeface="Courier"/>
                <a:cs typeface="Courier"/>
              </a:rPr>
              <a:t>targetValue</a:t>
            </a:r>
            <a:r>
              <a:rPr lang="en-US" sz="1600" dirty="0">
                <a:latin typeface="Courier"/>
                <a:cs typeface="Courier"/>
              </a:rPr>
              <a:t>”, “</a:t>
            </a:r>
            <a:r>
              <a:rPr lang="en-US" sz="1600" dirty="0" err="1">
                <a:latin typeface="Courier"/>
                <a:cs typeface="Courier"/>
              </a:rPr>
              <a:t>dataType</a:t>
            </a:r>
            <a:r>
              <a:rPr lang="en-US" sz="1600" dirty="0">
                <a:latin typeface="Courier"/>
                <a:cs typeface="Courier"/>
              </a:rPr>
              <a:t>”: “float”},</a:t>
            </a:r>
          </a:p>
          <a:p>
            <a:r>
              <a:rPr lang="en-US" sz="1600" dirty="0">
                <a:latin typeface="Courier"/>
                <a:cs typeface="Courier"/>
              </a:rPr>
              <a:t>				</a:t>
            </a:r>
            <a:r>
              <a:rPr lang="en-US" sz="1600" dirty="0" smtClean="0">
                <a:latin typeface="Courier"/>
                <a:cs typeface="Courier"/>
              </a:rPr>
              <a:t>  {</a:t>
            </a:r>
            <a:r>
              <a:rPr lang="en-US" sz="1600" dirty="0">
                <a:latin typeface="Courier"/>
                <a:cs typeface="Courier"/>
              </a:rPr>
              <a:t>“name”: “</a:t>
            </a:r>
            <a:r>
              <a:rPr lang="en-US" sz="1600" dirty="0" err="1">
                <a:latin typeface="Courier"/>
                <a:cs typeface="Courier"/>
              </a:rPr>
              <a:t>transitionTime</a:t>
            </a:r>
            <a:r>
              <a:rPr lang="en-US" sz="1600" dirty="0">
                <a:latin typeface="Courier"/>
                <a:cs typeface="Courier"/>
              </a:rPr>
              <a:t>”, 						  			</a:t>
            </a:r>
            <a:r>
              <a:rPr lang="en-US" sz="1600" dirty="0" smtClean="0">
                <a:latin typeface="Courier"/>
                <a:cs typeface="Courier"/>
              </a:rPr>
              <a:t>       “</a:t>
            </a:r>
            <a:r>
              <a:rPr lang="en-US" sz="1600" dirty="0" err="1">
                <a:latin typeface="Courier"/>
                <a:cs typeface="Courier"/>
              </a:rPr>
              <a:t>dataType</a:t>
            </a:r>
            <a:r>
              <a:rPr lang="en-US" sz="1600" dirty="0">
                <a:latin typeface="Courier"/>
                <a:cs typeface="Courier"/>
              </a:rPr>
              <a:t>”:”float”, “units”: “s”}</a:t>
            </a:r>
            <a:r>
              <a:rPr lang="en-US" sz="1600" dirty="0" smtClean="0">
                <a:latin typeface="Courier"/>
                <a:cs typeface="Courier"/>
              </a:rPr>
              <a:t>]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“</a:t>
            </a:r>
            <a:r>
              <a:rPr lang="en-US" sz="1600" dirty="0">
                <a:latin typeface="Courier"/>
                <a:cs typeface="Courier"/>
              </a:rPr>
              <a:t>template”: </a:t>
            </a:r>
            <a:r>
              <a:rPr lang="en-US" sz="1600" dirty="0" smtClean="0">
                <a:latin typeface="Courier"/>
                <a:cs typeface="Courier"/>
              </a:rPr>
              <a:t>“[{“n”</a:t>
            </a:r>
            <a:r>
              <a:rPr lang="en-US" sz="1600" dirty="0">
                <a:latin typeface="Courier"/>
                <a:cs typeface="Courier"/>
              </a:rPr>
              <a:t>: </a:t>
            </a:r>
            <a:r>
              <a:rPr lang="en-US" sz="1600" dirty="0" smtClean="0">
                <a:latin typeface="Courier"/>
                <a:cs typeface="Courier"/>
              </a:rPr>
              <a:t>“5059”</a:t>
            </a:r>
            <a:r>
              <a:rPr lang="en-US" sz="1600" dirty="0">
                <a:latin typeface="Courier"/>
                <a:cs typeface="Courier"/>
              </a:rPr>
              <a:t>, </a:t>
            </a:r>
            <a:r>
              <a:rPr lang="en-US" sz="1600" dirty="0" smtClean="0">
                <a:latin typeface="Courier"/>
                <a:cs typeface="Courier"/>
              </a:rPr>
              <a:t>“v”: “$</a:t>
            </a:r>
            <a:r>
              <a:rPr lang="en-US" sz="1600" dirty="0" err="1" smtClean="0">
                <a:latin typeface="Courier"/>
                <a:cs typeface="Courier"/>
              </a:rPr>
              <a:t>targetValue</a:t>
            </a:r>
            <a:r>
              <a:rPr lang="en-US" sz="1600" dirty="0" smtClean="0">
                <a:latin typeface="Courier"/>
                <a:cs typeface="Courier"/>
              </a:rPr>
              <a:t>”}</a:t>
            </a:r>
            <a:endParaRPr lang="en-US" sz="1600" dirty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			 </a:t>
            </a:r>
            <a:r>
              <a:rPr lang="en-US" sz="1600" dirty="0" smtClean="0">
                <a:latin typeface="Courier"/>
                <a:cs typeface="Courier"/>
              </a:rPr>
              <a:t>    {“n”: “5002”, “v”: </a:t>
            </a:r>
            <a:r>
              <a:rPr lang="en-US" sz="1600" dirty="0">
                <a:latin typeface="Courier"/>
                <a:cs typeface="Courier"/>
              </a:rPr>
              <a:t>“$</a:t>
            </a:r>
            <a:r>
              <a:rPr lang="en-US" sz="1600" dirty="0" err="1">
                <a:latin typeface="Courier"/>
                <a:cs typeface="Courier"/>
              </a:rPr>
              <a:t>transitionTime</a:t>
            </a:r>
            <a:r>
              <a:rPr lang="en-US" sz="1600" dirty="0" smtClean="0">
                <a:latin typeface="Courier"/>
                <a:cs typeface="Courier"/>
              </a:rPr>
              <a:t>”}]”,</a:t>
            </a:r>
          </a:p>
          <a:p>
            <a:r>
              <a:rPr lang="en-US" sz="1600" dirty="0" smtClean="0">
                <a:latin typeface="Courier"/>
                <a:cs typeface="Courier"/>
              </a:rPr>
              <a:t>  “returns”: [{“</a:t>
            </a:r>
            <a:r>
              <a:rPr lang="en-US" sz="1600" dirty="0" err="1" smtClean="0">
                <a:latin typeface="Courier"/>
                <a:cs typeface="Courier"/>
              </a:rPr>
              <a:t>responseCode</a:t>
            </a:r>
            <a:r>
              <a:rPr lang="en-US" sz="1600" dirty="0" smtClean="0">
                <a:latin typeface="Courier"/>
                <a:cs typeface="Courier"/>
              </a:rPr>
              <a:t>”: “2.01”,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</a:t>
            </a:r>
            <a:r>
              <a:rPr lang="en-US" sz="1600" dirty="0" err="1" smtClean="0">
                <a:latin typeface="Courier"/>
                <a:cs typeface="Courier"/>
              </a:rPr>
              <a:t>responseAction</a:t>
            </a:r>
            <a:r>
              <a:rPr lang="en-US" sz="1600" dirty="0" smtClean="0">
                <a:latin typeface="Courier"/>
                <a:cs typeface="Courier"/>
              </a:rPr>
              <a:t>”: “success”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  “parameters”: [{“type”: “header”,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“name”: “Location”,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  “type”: “</a:t>
            </a:r>
            <a:r>
              <a:rPr lang="en-US" sz="1600" dirty="0" err="1" smtClean="0">
                <a:latin typeface="Courier"/>
                <a:cs typeface="Courier"/>
              </a:rPr>
              <a:t>href</a:t>
            </a:r>
            <a:r>
              <a:rPr lang="en-US" sz="1600" dirty="0" smtClean="0">
                <a:latin typeface="Courier"/>
                <a:cs typeface="Courier"/>
              </a:rPr>
              <a:t>”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				     “</a:t>
            </a:r>
            <a:r>
              <a:rPr lang="en-US" sz="1600" dirty="0" err="1" smtClean="0">
                <a:latin typeface="Courier"/>
                <a:cs typeface="Courier"/>
              </a:rPr>
              <a:t>rel</a:t>
            </a:r>
            <a:r>
              <a:rPr lang="en-US" sz="1600" dirty="0" smtClean="0">
                <a:latin typeface="Courier"/>
                <a:cs typeface="Courier"/>
              </a:rPr>
              <a:t>”: “</a:t>
            </a:r>
            <a:r>
              <a:rPr lang="en-US" sz="1600" dirty="0" err="1" smtClean="0">
                <a:latin typeface="Courier"/>
                <a:cs typeface="Courier"/>
              </a:rPr>
              <a:t>actionInstance</a:t>
            </a:r>
            <a:r>
              <a:rPr lang="en-US" sz="1600" dirty="0" smtClean="0">
                <a:latin typeface="Courier"/>
                <a:cs typeface="Courier"/>
              </a:rPr>
              <a:t>” }],</a:t>
            </a:r>
          </a:p>
          <a:p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		  ]}</a:t>
            </a:r>
          </a:p>
          <a:p>
            <a:r>
              <a:rPr lang="en-US" sz="1600" dirty="0" smtClean="0">
                <a:cs typeface="Courier"/>
              </a:rPr>
              <a:t>To  Change the </a:t>
            </a:r>
            <a:r>
              <a:rPr lang="en-US" sz="1600" dirty="0" err="1" smtClean="0">
                <a:cs typeface="Courier"/>
              </a:rPr>
              <a:t>ColorTemperature</a:t>
            </a:r>
            <a:r>
              <a:rPr lang="en-US" sz="1600" dirty="0" smtClean="0">
                <a:cs typeface="Courier"/>
              </a:rPr>
              <a:t> of /light, POST a template containing </a:t>
            </a:r>
            <a:r>
              <a:rPr lang="en-US" sz="1600" dirty="0" err="1">
                <a:cs typeface="Courier"/>
              </a:rPr>
              <a:t>t</a:t>
            </a:r>
            <a:r>
              <a:rPr lang="en-US" sz="1600" dirty="0" err="1" smtClean="0">
                <a:cs typeface="Courier"/>
              </a:rPr>
              <a:t>argetValue</a:t>
            </a:r>
            <a:r>
              <a:rPr lang="en-US" sz="1600" dirty="0" smtClean="0">
                <a:cs typeface="Courier"/>
              </a:rPr>
              <a:t> and transition Time parameters to the resource at /light/3004/0/5052. Expect a </a:t>
            </a:r>
            <a:r>
              <a:rPr lang="en-US" sz="1600" dirty="0" err="1" smtClean="0">
                <a:cs typeface="Courier"/>
              </a:rPr>
              <a:t>responseCode</a:t>
            </a:r>
            <a:r>
              <a:rPr lang="en-US" sz="1600" dirty="0" smtClean="0">
                <a:cs typeface="Courier"/>
              </a:rPr>
              <a:t> of 2.01 if success and expect to find an </a:t>
            </a:r>
            <a:r>
              <a:rPr lang="en-US" sz="1600" dirty="0" err="1" smtClean="0">
                <a:cs typeface="Courier"/>
              </a:rPr>
              <a:t>actionInstance</a:t>
            </a:r>
            <a:r>
              <a:rPr lang="en-US" sz="1600" dirty="0" smtClean="0">
                <a:cs typeface="Courier"/>
              </a:rPr>
              <a:t> resource pointed to by the header parameter named “Location” 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0096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90365" y="1647303"/>
            <a:ext cx="8151872" cy="4853886"/>
          </a:xfrm>
        </p:spPr>
        <p:txBody>
          <a:bodyPr>
            <a:normAutofit/>
          </a:bodyPr>
          <a:lstStyle/>
          <a:p>
            <a:r>
              <a:rPr lang="en-US" dirty="0" smtClean="0"/>
              <a:t>Example serialization of an action and invocation using discovered names with values supplied from a scene controller: </a:t>
            </a:r>
            <a:r>
              <a:rPr lang="en-US" sz="1800" b="1" dirty="0" smtClean="0">
                <a:latin typeface="Courier"/>
                <a:cs typeface="Courier"/>
              </a:rPr>
              <a:t>action= </a:t>
            </a:r>
            <a:r>
              <a:rPr lang="en-US" sz="1800" b="1" dirty="0" err="1" smtClean="0">
                <a:latin typeface="Courier"/>
                <a:cs typeface="Courier"/>
              </a:rPr>
              <a:t>my_light.ColorTemperature.Change</a:t>
            </a:r>
            <a:r>
              <a:rPr lang="en-US" sz="1800" b="1" dirty="0" smtClean="0">
                <a:latin typeface="Courier"/>
                <a:cs typeface="Courier"/>
              </a:rPr>
              <a:t>(</a:t>
            </a:r>
            <a:r>
              <a:rPr lang="en-US" sz="1800" b="1" dirty="0" err="1" smtClean="0">
                <a:latin typeface="Courier"/>
                <a:cs typeface="Courier"/>
              </a:rPr>
              <a:t>targetValue</a:t>
            </a:r>
            <a:r>
              <a:rPr lang="en-US" sz="1800" b="1" dirty="0" smtClean="0">
                <a:latin typeface="Courier"/>
                <a:cs typeface="Courier"/>
              </a:rPr>
              <a:t>=2900, </a:t>
            </a:r>
            <a:r>
              <a:rPr lang="en-US" sz="1800" b="1" dirty="0" err="1" smtClean="0">
                <a:latin typeface="Courier"/>
                <a:cs typeface="Courier"/>
              </a:rPr>
              <a:t>TransitionTime</a:t>
            </a:r>
            <a:r>
              <a:rPr lang="en-US" sz="1800" b="1" dirty="0" smtClean="0">
                <a:latin typeface="Courier"/>
                <a:cs typeface="Courier"/>
              </a:rPr>
              <a:t>=10) </a:t>
            </a:r>
          </a:p>
          <a:p>
            <a:r>
              <a:rPr lang="en-US" dirty="0" smtClean="0"/>
              <a:t>The IPSO + </a:t>
            </a:r>
            <a:r>
              <a:rPr lang="en-US" dirty="0" err="1" smtClean="0"/>
              <a:t>CoAP</a:t>
            </a:r>
            <a:r>
              <a:rPr lang="en-US" dirty="0" smtClean="0"/>
              <a:t> hypermedia </a:t>
            </a:r>
            <a:r>
              <a:rPr lang="en-US" dirty="0"/>
              <a:t>control </a:t>
            </a:r>
            <a:r>
              <a:rPr lang="en-US" dirty="0" smtClean="0"/>
              <a:t>generates </a:t>
            </a:r>
            <a:r>
              <a:rPr lang="en-US" dirty="0"/>
              <a:t>this </a:t>
            </a:r>
            <a:r>
              <a:rPr lang="en-US" dirty="0" smtClean="0"/>
              <a:t>request:  </a:t>
            </a:r>
            <a:r>
              <a:rPr lang="en-US" sz="1800" b="1" dirty="0" smtClean="0">
                <a:latin typeface="Courier"/>
                <a:cs typeface="Courier"/>
              </a:rPr>
              <a:t>POST </a:t>
            </a:r>
            <a:r>
              <a:rPr lang="en-US" sz="1800" b="1" dirty="0" err="1">
                <a:latin typeface="Courier"/>
                <a:cs typeface="Courier"/>
              </a:rPr>
              <a:t>uri</a:t>
            </a:r>
            <a:r>
              <a:rPr lang="en-US" sz="1800" b="1" dirty="0">
                <a:latin typeface="Courier"/>
                <a:cs typeface="Courier"/>
              </a:rPr>
              <a:t>=/light</a:t>
            </a:r>
            <a:r>
              <a:rPr lang="en-US" sz="1800" b="1" dirty="0" smtClean="0">
                <a:latin typeface="Courier"/>
                <a:cs typeface="Courier"/>
              </a:rPr>
              <a:t>/3004/0/5052 </a:t>
            </a:r>
            <a:r>
              <a:rPr lang="en-US" sz="1800" b="1" dirty="0" err="1">
                <a:latin typeface="Courier"/>
                <a:cs typeface="Courier"/>
              </a:rPr>
              <a:t>pl</a:t>
            </a:r>
            <a:r>
              <a:rPr lang="en-US" sz="1800" b="1" dirty="0" smtClean="0">
                <a:latin typeface="Courier"/>
                <a:cs typeface="Courier"/>
              </a:rPr>
              <a:t>=[{</a:t>
            </a:r>
            <a:r>
              <a:rPr lang="en-US" sz="1800" b="1" dirty="0">
                <a:latin typeface="Courier"/>
                <a:cs typeface="Courier"/>
              </a:rPr>
              <a:t>“n”</a:t>
            </a:r>
            <a:r>
              <a:rPr lang="en-US" sz="1800" b="1" dirty="0" smtClean="0">
                <a:latin typeface="Courier"/>
                <a:cs typeface="Courier"/>
              </a:rPr>
              <a:t>:“</a:t>
            </a:r>
            <a:r>
              <a:rPr lang="en-US" sz="1800" b="1" dirty="0">
                <a:latin typeface="Courier"/>
                <a:cs typeface="Courier"/>
              </a:rPr>
              <a:t>5059”</a:t>
            </a:r>
            <a:r>
              <a:rPr lang="en-US" sz="1800" b="1" dirty="0" smtClean="0">
                <a:latin typeface="Courier"/>
                <a:cs typeface="Courier"/>
              </a:rPr>
              <a:t>,“</a:t>
            </a:r>
            <a:r>
              <a:rPr lang="en-US" sz="1800" b="1" dirty="0">
                <a:latin typeface="Courier"/>
                <a:cs typeface="Courier"/>
              </a:rPr>
              <a:t>v”</a:t>
            </a:r>
            <a:r>
              <a:rPr lang="en-US" sz="1800" b="1" dirty="0" smtClean="0">
                <a:latin typeface="Courier"/>
                <a:cs typeface="Courier"/>
              </a:rPr>
              <a:t>:“2900”},{</a:t>
            </a:r>
            <a:r>
              <a:rPr lang="en-US" sz="1800" b="1" dirty="0">
                <a:latin typeface="Courier"/>
                <a:cs typeface="Courier"/>
              </a:rPr>
              <a:t>“n”</a:t>
            </a:r>
            <a:r>
              <a:rPr lang="en-US" sz="1800" b="1" dirty="0" smtClean="0">
                <a:latin typeface="Courier"/>
                <a:cs typeface="Courier"/>
              </a:rPr>
              <a:t>:“</a:t>
            </a:r>
            <a:r>
              <a:rPr lang="en-US" sz="1800" b="1" dirty="0">
                <a:latin typeface="Courier"/>
                <a:cs typeface="Courier"/>
              </a:rPr>
              <a:t>5002”</a:t>
            </a:r>
            <a:r>
              <a:rPr lang="en-US" sz="1800" b="1" dirty="0" smtClean="0">
                <a:latin typeface="Courier"/>
                <a:cs typeface="Courier"/>
              </a:rPr>
              <a:t>,“</a:t>
            </a:r>
            <a:r>
              <a:rPr lang="en-US" sz="1800" b="1" dirty="0">
                <a:latin typeface="Courier"/>
                <a:cs typeface="Courier"/>
              </a:rPr>
              <a:t>v”</a:t>
            </a:r>
            <a:r>
              <a:rPr lang="en-US" sz="1800" b="1" dirty="0" smtClean="0">
                <a:latin typeface="Courier"/>
                <a:cs typeface="Courier"/>
              </a:rPr>
              <a:t>:“10”}]</a:t>
            </a:r>
            <a:endParaRPr lang="en-US" sz="1800" b="1" dirty="0">
              <a:latin typeface="Courier"/>
              <a:cs typeface="Courier"/>
            </a:endParaRPr>
          </a:p>
          <a:p>
            <a:r>
              <a:rPr lang="en-US" dirty="0" smtClean="0"/>
              <a:t>A success </a:t>
            </a:r>
            <a:r>
              <a:rPr lang="en-US" dirty="0"/>
              <a:t>response contains the URI of the Action resource in the location header</a:t>
            </a:r>
            <a:r>
              <a:rPr lang="en-US" sz="1800" dirty="0"/>
              <a:t>:  </a:t>
            </a:r>
            <a:r>
              <a:rPr lang="en-US" sz="1800" b="1" dirty="0" smtClean="0">
                <a:latin typeface="Courier"/>
                <a:cs typeface="Courier"/>
              </a:rPr>
              <a:t>2.01 </a:t>
            </a:r>
            <a:r>
              <a:rPr lang="en-US" sz="1800" b="1" dirty="0">
                <a:latin typeface="Courier"/>
                <a:cs typeface="Courier"/>
              </a:rPr>
              <a:t>Created </a:t>
            </a:r>
            <a:r>
              <a:rPr lang="en-US" sz="1800" b="1" dirty="0" smtClean="0">
                <a:latin typeface="Courier"/>
                <a:cs typeface="Courier"/>
              </a:rPr>
              <a:t>Location: 17</a:t>
            </a:r>
            <a:endParaRPr lang="en-US" sz="1800" b="1" dirty="0">
              <a:latin typeface="Courier"/>
              <a:cs typeface="Courier"/>
            </a:endParaRPr>
          </a:p>
          <a:p>
            <a:r>
              <a:rPr lang="en-US" dirty="0" smtClean="0"/>
              <a:t>Execution of the action can be controlled through the Action resource:  </a:t>
            </a:r>
            <a:r>
              <a:rPr lang="en-US" sz="1800" b="1" dirty="0" err="1" smtClean="0">
                <a:latin typeface="Courier"/>
                <a:cs typeface="Courier"/>
              </a:rPr>
              <a:t>action.cancel</a:t>
            </a:r>
            <a:r>
              <a:rPr lang="en-US" sz="1800" b="1" dirty="0" smtClean="0">
                <a:latin typeface="Courier"/>
                <a:cs typeface="Courier"/>
              </a:rPr>
              <a:t>() DELETE </a:t>
            </a:r>
            <a:r>
              <a:rPr lang="en-US" sz="1800" b="1" dirty="0" err="1" smtClean="0">
                <a:latin typeface="Courier"/>
                <a:cs typeface="Courier"/>
              </a:rPr>
              <a:t>uri</a:t>
            </a:r>
            <a:r>
              <a:rPr lang="en-US" sz="1800" b="1" dirty="0" smtClean="0">
                <a:latin typeface="Courier"/>
                <a:cs typeface="Courier"/>
              </a:rPr>
              <a:t>=/light/3004/0/5052/17</a:t>
            </a:r>
            <a:endParaRPr lang="en-US" sz="1800" dirty="0" smtClean="0">
              <a:latin typeface="Courier"/>
              <a:cs typeface="Courier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20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Uniform Application Interface, Hypermedia Controls for IPSO + </a:t>
            </a:r>
            <a:r>
              <a:rPr lang="en-US" dirty="0" err="1" smtClean="0"/>
              <a:t>CoAP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64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628" y="1600200"/>
            <a:ext cx="440026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Exchange of state information between applications and resources</a:t>
            </a:r>
          </a:p>
          <a:p>
            <a:r>
              <a:rPr lang="en-US" sz="2400" dirty="0" smtClean="0"/>
              <a:t>Resource State is part of the application state</a:t>
            </a:r>
          </a:p>
          <a:p>
            <a:r>
              <a:rPr lang="en-US" sz="2400" dirty="0" smtClean="0"/>
              <a:t>State is exchanged through representations of the resource</a:t>
            </a:r>
          </a:p>
          <a:p>
            <a:r>
              <a:rPr lang="en-US" sz="2400" dirty="0"/>
              <a:t>Application state is updated by </a:t>
            </a:r>
            <a:r>
              <a:rPr lang="en-US" sz="2400" dirty="0" smtClean="0"/>
              <a:t>application obtaining </a:t>
            </a:r>
            <a:r>
              <a:rPr lang="en-US" sz="2400" dirty="0"/>
              <a:t>a current representation of the resource</a:t>
            </a:r>
          </a:p>
          <a:p>
            <a:r>
              <a:rPr lang="en-US" sz="2400" dirty="0" smtClean="0"/>
              <a:t>Resource state is updated by application transmitting a new representation of the resource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818225" y="2124713"/>
            <a:ext cx="2894328" cy="8791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Application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818225" y="4291927"/>
            <a:ext cx="2894328" cy="8791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Resource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184597" y="3003905"/>
            <a:ext cx="0" cy="1288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382819" y="3003905"/>
            <a:ext cx="0" cy="1288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96809" y="3356523"/>
            <a:ext cx="216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Representations of State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87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[</a:t>
            </a:r>
            <a:r>
              <a:rPr lang="en-US" sz="2400" dirty="0" smtClean="0"/>
              <a:t>Fielding2000] </a:t>
            </a:r>
            <a:r>
              <a:rPr lang="en-US" sz="2400" dirty="0">
                <a:hlinkClick r:id="rId2"/>
              </a:rPr>
              <a:t>http://www.ics.uci.edu/~fielding/pubs/dissertation/top.htm</a:t>
            </a:r>
            <a:endParaRPr lang="en-US" sz="2400" dirty="0"/>
          </a:p>
          <a:p>
            <a:r>
              <a:rPr lang="en-US" sz="2400" dirty="0" smtClean="0"/>
              <a:t>[Fielding2008] </a:t>
            </a:r>
            <a:r>
              <a:rPr lang="en-US" sz="2400" dirty="0" smtClean="0">
                <a:hlinkClick r:id="rId3"/>
              </a:rPr>
              <a:t>http://roy.gbiv.com/untangled/2008/rest-apis-must-be-hypertext-driven</a:t>
            </a:r>
            <a:endParaRPr lang="en-US" sz="2400" dirty="0" smtClean="0"/>
          </a:p>
          <a:p>
            <a:r>
              <a:rPr lang="en-US" sz="2400" dirty="0" smtClean="0"/>
              <a:t>[WEBAPIS] </a:t>
            </a:r>
            <a:r>
              <a:rPr lang="en-US" sz="2400" dirty="0"/>
              <a:t>Richardson, L. and M. Amundsen, "</a:t>
            </a:r>
            <a:r>
              <a:rPr lang="en-US" sz="2400" dirty="0" err="1"/>
              <a:t>RESTful</a:t>
            </a:r>
            <a:r>
              <a:rPr lang="en-US" sz="2400" dirty="0"/>
              <a:t> Web APIs”, O'Reilly, September 2013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[Hartke2015] </a:t>
            </a:r>
            <a:r>
              <a:rPr lang="en-US" sz="2400" dirty="0">
                <a:hlinkClick r:id="rId4"/>
              </a:rPr>
              <a:t>https://tools.ietf.org/html/draft-hartke-core-apps-</a:t>
            </a:r>
            <a:r>
              <a:rPr lang="en-US" sz="2400" dirty="0" smtClean="0">
                <a:hlinkClick r:id="rId4"/>
              </a:rPr>
              <a:t>01</a:t>
            </a:r>
            <a:r>
              <a:rPr lang="en-US" sz="2400" dirty="0"/>
              <a:t> </a:t>
            </a:r>
            <a:r>
              <a:rPr lang="en-US" sz="2400" dirty="0">
                <a:hlinkClick r:id="rId5"/>
              </a:rPr>
              <a:t>https://tools.ietf.org/html/draft-hartke-core-lighting-</a:t>
            </a:r>
            <a:r>
              <a:rPr lang="en-US" sz="2400" dirty="0" smtClean="0">
                <a:hlinkClick r:id="rId5"/>
              </a:rPr>
              <a:t>00</a:t>
            </a:r>
            <a:r>
              <a:rPr lang="en-US" sz="24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2318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HATEOAS?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4723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Hypermedia As The Engine Of Application State</a:t>
            </a:r>
          </a:p>
          <a:p>
            <a:r>
              <a:rPr lang="en-US" dirty="0" smtClean="0"/>
              <a:t>Hypermedia is the descriptive metadata about how to exchange state information between applications and resources</a:t>
            </a:r>
          </a:p>
          <a:p>
            <a:r>
              <a:rPr lang="en-US" dirty="0" smtClean="0"/>
              <a:t>An application can read the hypermedia and automatically consume resources</a:t>
            </a:r>
          </a:p>
          <a:p>
            <a:r>
              <a:rPr lang="en-US" dirty="0" smtClean="0"/>
              <a:t>Such an interface is </a:t>
            </a:r>
            <a:r>
              <a:rPr lang="en-US" i="1" dirty="0" smtClean="0"/>
              <a:t>machine-understandable</a:t>
            </a:r>
          </a:p>
          <a:p>
            <a:r>
              <a:rPr lang="en-US" dirty="0" smtClean="0"/>
              <a:t>Hypermedia defines REST [Fielding 2008]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30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Hypermedia Controls for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Links</a:t>
            </a:r>
            <a:r>
              <a:rPr lang="en-US" dirty="0" smtClean="0"/>
              <a:t> and </a:t>
            </a:r>
            <a:r>
              <a:rPr lang="en-US" i="1" dirty="0" smtClean="0"/>
              <a:t>Forms</a:t>
            </a:r>
            <a:r>
              <a:rPr lang="en-US" dirty="0" smtClean="0"/>
              <a:t> embedded in the resource representations of web pages constitute a hypermedia </a:t>
            </a:r>
            <a:r>
              <a:rPr lang="en-US" i="1" dirty="0" smtClean="0"/>
              <a:t>interaction model </a:t>
            </a:r>
            <a:r>
              <a:rPr lang="en-US" dirty="0" smtClean="0"/>
              <a:t>for HTML</a:t>
            </a:r>
          </a:p>
          <a:p>
            <a:r>
              <a:rPr lang="en-US" dirty="0" smtClean="0"/>
              <a:t>Links describe how and where to obtain a resource state representation and how to use it to update application state</a:t>
            </a:r>
          </a:p>
          <a:p>
            <a:r>
              <a:rPr lang="en-US" dirty="0" smtClean="0"/>
              <a:t>Forms describe how and where to transmit a representation of the resource to update the resource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024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Links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262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Applications update their state by consuming resources indicated by links and incorporating the resource state into the application state</a:t>
            </a:r>
          </a:p>
          <a:p>
            <a:r>
              <a:rPr lang="en-US" dirty="0" smtClean="0"/>
              <a:t>The semantics of a link are “{Current Context} has a {Relation Type} Resource at {Target URI} which has {Target Attributes}” </a:t>
            </a:r>
            <a:r>
              <a:rPr lang="en-US" dirty="0"/>
              <a:t>[</a:t>
            </a:r>
            <a:r>
              <a:rPr lang="en-US" dirty="0" smtClean="0"/>
              <a:t>Hartke2015]</a:t>
            </a:r>
          </a:p>
          <a:p>
            <a:r>
              <a:rPr lang="en-US" dirty="0" smtClean="0"/>
              <a:t>Relation Type indicates how the Target Resource is related to the Current Context</a:t>
            </a:r>
          </a:p>
          <a:p>
            <a:r>
              <a:rPr lang="en-US" dirty="0" smtClean="0"/>
              <a:t>Target Attributes may include media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23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outbound links, described above, and embedding links</a:t>
            </a:r>
          </a:p>
          <a:p>
            <a:r>
              <a:rPr lang="en-US" dirty="0" smtClean="0"/>
              <a:t>Embedding links enable the embedding of resources within the Current Context</a:t>
            </a:r>
          </a:p>
          <a:p>
            <a:r>
              <a:rPr lang="en-US" dirty="0" smtClean="0"/>
              <a:t>Examples are &lt;</a:t>
            </a:r>
            <a:r>
              <a:rPr lang="en-US" dirty="0" err="1" smtClean="0"/>
              <a:t>img</a:t>
            </a:r>
            <a:r>
              <a:rPr lang="en-US" dirty="0" smtClean="0"/>
              <a:t>&gt; and &lt;script&gt; tags in HTML</a:t>
            </a:r>
          </a:p>
          <a:p>
            <a:r>
              <a:rPr lang="en-US" dirty="0" smtClean="0"/>
              <a:t>Linked embedded resources are processed as part of the </a:t>
            </a:r>
            <a:r>
              <a:rPr lang="en-US" dirty="0"/>
              <a:t>C</a:t>
            </a:r>
            <a:r>
              <a:rPr lang="en-US" dirty="0" smtClean="0"/>
              <a:t>urrent </a:t>
            </a:r>
            <a:r>
              <a:rPr lang="en-US" dirty="0"/>
              <a:t>C</a:t>
            </a:r>
            <a:r>
              <a:rPr lang="en-US" dirty="0" smtClean="0"/>
              <a:t>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6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Forms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693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Applications update the state of resources by submitting representations according to the meta data instructions provided by the form</a:t>
            </a:r>
          </a:p>
          <a:p>
            <a:r>
              <a:rPr lang="en-US" dirty="0" smtClean="0"/>
              <a:t>The semantics of a form are “To {Relation Type} {Current Context}, perform a {Request Description} to {Target URI} </a:t>
            </a:r>
            <a:r>
              <a:rPr lang="en-US" dirty="0"/>
              <a:t>[Hartke2015</a:t>
            </a:r>
            <a:r>
              <a:rPr lang="en-US" dirty="0" smtClean="0"/>
              <a:t>]</a:t>
            </a:r>
          </a:p>
          <a:p>
            <a:r>
              <a:rPr lang="en-US" dirty="0" smtClean="0"/>
              <a:t>Relation Type indicates the desired action on the Current Context, e.g. Add an article to a blog</a:t>
            </a:r>
          </a:p>
          <a:p>
            <a:r>
              <a:rPr lang="en-US" dirty="0" smtClean="0"/>
              <a:t>A form can also be used with GET to create a typed outbound link according to a URL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8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614"/>
            <a:ext cx="8229600" cy="1143000"/>
          </a:xfrm>
        </p:spPr>
        <p:txBody>
          <a:bodyPr/>
          <a:lstStyle/>
          <a:p>
            <a:r>
              <a:rPr lang="en-US" dirty="0" smtClean="0"/>
              <a:t>The Collection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884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Very common design </a:t>
            </a:r>
            <a:r>
              <a:rPr lang="en-US" dirty="0" smtClean="0"/>
              <a:t>pattern [WEBAPIS] </a:t>
            </a:r>
            <a:endParaRPr lang="en-US" dirty="0"/>
          </a:p>
          <a:p>
            <a:r>
              <a:rPr lang="en-US" dirty="0" smtClean="0"/>
              <a:t>Good example of the use of HATEOAS </a:t>
            </a:r>
          </a:p>
          <a:p>
            <a:r>
              <a:rPr lang="en-US" dirty="0" smtClean="0"/>
              <a:t>Collection is a resource that contains </a:t>
            </a:r>
            <a:r>
              <a:rPr lang="en-US" dirty="0"/>
              <a:t>links to </a:t>
            </a:r>
            <a:r>
              <a:rPr lang="en-US" dirty="0" smtClean="0"/>
              <a:t>resources, which are items in the collection</a:t>
            </a:r>
          </a:p>
          <a:p>
            <a:r>
              <a:rPr lang="en-US" dirty="0" smtClean="0"/>
              <a:t>Application uses links to list items and obtain links to resources in the collection</a:t>
            </a:r>
          </a:p>
          <a:p>
            <a:r>
              <a:rPr lang="en-US" dirty="0" smtClean="0"/>
              <a:t>Application uses forms to add items to, or remove items from the collection</a:t>
            </a:r>
          </a:p>
          <a:p>
            <a:r>
              <a:rPr lang="en-US" dirty="0" smtClean="0"/>
              <a:t>Adding an item to the collection adds a link to a resource to the collection</a:t>
            </a:r>
          </a:p>
          <a:p>
            <a:r>
              <a:rPr lang="en-US" dirty="0" smtClean="0"/>
              <a:t>Removing an item from the collection removes the link to the resource from the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08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32759</TotalTime>
  <Words>2587</Words>
  <Application>Microsoft Macintosh PowerPoint</Application>
  <PresentationFormat>On-screen Show (4:3)</PresentationFormat>
  <Paragraphs>345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Hypermedia Design  for  Machine APIs</vt:lpstr>
      <vt:lpstr>Fielding 4.3 [Fielding2000] </vt:lpstr>
      <vt:lpstr>What is REST?</vt:lpstr>
      <vt:lpstr>What is HATEOAS?</vt:lpstr>
      <vt:lpstr>Hypermedia Controls for HTML</vt:lpstr>
      <vt:lpstr>How Links Work</vt:lpstr>
      <vt:lpstr>Embedding Links</vt:lpstr>
      <vt:lpstr>How Forms Work</vt:lpstr>
      <vt:lpstr>The Collection Pattern</vt:lpstr>
      <vt:lpstr>Hypermedia Languages</vt:lpstr>
      <vt:lpstr>Thing Description Language</vt:lpstr>
      <vt:lpstr>The Action Pattern</vt:lpstr>
      <vt:lpstr>The Event Pattern - Subscriptions</vt:lpstr>
      <vt:lpstr>The Event Pattern –  Notifications</vt:lpstr>
      <vt:lpstr>HATEOAS Design for the WoT Interaction Model</vt:lpstr>
      <vt:lpstr>Hypermedia Controls for Machine APIs</vt:lpstr>
      <vt:lpstr>Lighting Domain Example</vt:lpstr>
      <vt:lpstr>Control Model for Lighting</vt:lpstr>
      <vt:lpstr>Description =&gt; Protocol =&gt; Model</vt:lpstr>
      <vt:lpstr>Thing Description -TDL Fragment</vt:lpstr>
      <vt:lpstr>Example Hypertext Links to Properties</vt:lpstr>
      <vt:lpstr>Hypertext Link to Actuator</vt:lpstr>
      <vt:lpstr>Hypertext Form for Change Action </vt:lpstr>
      <vt:lpstr>Hypertext Form for Step Action </vt:lpstr>
      <vt:lpstr>Hypertext Form for Move Action </vt:lpstr>
      <vt:lpstr>Application Interface Mapping</vt:lpstr>
      <vt:lpstr>Hypertext Link – CoAP + IPSO Binding</vt:lpstr>
      <vt:lpstr>Hypertext Form – CoAP + IPSO Binding </vt:lpstr>
      <vt:lpstr>Uniform Application Interface, Hypermedia Controls for IPSO + CoAP</vt:lpstr>
      <vt:lpstr>References</vt:lpstr>
    </vt:vector>
  </TitlesOfParts>
  <Company>ARM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Hypermedia Design for Machine APIs</dc:title>
  <dc:creator>Michael Koster</dc:creator>
  <cp:lastModifiedBy>Michael Koster</cp:lastModifiedBy>
  <cp:revision>177</cp:revision>
  <cp:lastPrinted>2015-09-15T19:12:32Z</cp:lastPrinted>
  <dcterms:created xsi:type="dcterms:W3CDTF">2015-09-13T01:16:48Z</dcterms:created>
  <dcterms:modified xsi:type="dcterms:W3CDTF">2017-02-08T16:13:03Z</dcterms:modified>
</cp:coreProperties>
</file>