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4" r:id="rId17"/>
    <p:sldId id="276" r:id="rId18"/>
    <p:sldId id="275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3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2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4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9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7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2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9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8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6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B4BC5-D506-E149-958C-19DBC5608EBA}" type="datetimeFigureOut">
              <a:t>11/29/16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0813-77C7-A043-B114-731B16E863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ample/descrip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ample/descriptio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ample/descrip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OCF Data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Michael J Koster</a:t>
            </a:r>
          </a:p>
        </p:txBody>
      </p:sp>
    </p:spTree>
    <p:extLst>
      <p:ext uri="{BB962C8B-B14F-4D97-AF65-F5344CB8AC3E}">
        <p14:creationId xmlns:p14="http://schemas.microsoft.com/office/powerpoint/2010/main" val="2877218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0" y="1583850"/>
            <a:ext cx="79304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/example/sensor?if=oic.if.ll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"links" : [</a:t>
            </a:r>
          </a:p>
          <a:p>
            <a:r>
              <a:rPr lang="en-US" sz="2000">
                <a:latin typeface="Courier"/>
                <a:cs typeface="Courier"/>
              </a:rPr>
              <a:t>    {</a:t>
            </a:r>
          </a:p>
          <a:p>
            <a:r>
              <a:rPr lang="en-US" sz="2000">
                <a:latin typeface="Courier"/>
                <a:cs typeface="Courier"/>
              </a:rPr>
              <a:t>      "href": "</a:t>
            </a:r>
            <a:r>
              <a:rPr lang="en-US" sz="2000">
                <a:latin typeface="Courier"/>
                <a:cs typeface="Courier"/>
                <a:hlinkClick r:id="rId2"/>
              </a:rPr>
              <a:t>http://example.org/description</a:t>
            </a:r>
            <a:r>
              <a:rPr lang="en-US" sz="2000">
                <a:latin typeface="Courier"/>
                <a:cs typeface="Courier"/>
              </a:rPr>
              <a:t>",</a:t>
            </a:r>
          </a:p>
          <a:p>
            <a:r>
              <a:rPr lang="en-US" sz="2000">
                <a:latin typeface="Courier"/>
                <a:cs typeface="Courier"/>
              </a:rPr>
              <a:t>      "rel": "describedby"</a:t>
            </a:r>
          </a:p>
          <a:p>
            <a:r>
              <a:rPr lang="en-US" sz="2000">
                <a:latin typeface="Courier"/>
                <a:cs typeface="Courier"/>
              </a:rPr>
              <a:t>    }</a:t>
            </a:r>
          </a:p>
          <a:p>
            <a:r>
              <a:rPr lang="en-US" sz="2000">
                <a:latin typeface="Courier"/>
                <a:cs typeface="Courier"/>
              </a:rPr>
              <a:t>  ]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89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1" y="1755077"/>
            <a:ext cx="79304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/example/sensor?if=oic.if.s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"value": 50,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992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0" y="1583850"/>
            <a:ext cx="79304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/example/sensor?if=oic.if.r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"range": [0,100],</a:t>
            </a:r>
          </a:p>
          <a:p>
            <a:r>
              <a:rPr lang="en-US" sz="2000">
                <a:latin typeface="Courier"/>
                <a:cs typeface="Courier"/>
              </a:rPr>
              <a:t>  "units": "q/s"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5454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1" y="1755077"/>
            <a:ext cx="79304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/example/sensor?if=oic.if.s&amp;if=oic.if.r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"range": [0,100],</a:t>
            </a:r>
          </a:p>
          <a:p>
            <a:r>
              <a:rPr lang="en-US" sz="2000">
                <a:latin typeface="Courier"/>
                <a:cs typeface="Courier"/>
              </a:rPr>
              <a:t>  "units": "q/s"</a:t>
            </a:r>
            <a:r>
              <a:rPr lang="en-US" sz="2000">
                <a:latin typeface="Courier"/>
                <a:cs typeface="Courier"/>
              </a:rPr>
              <a:t>  </a:t>
            </a:r>
          </a:p>
          <a:p>
            <a:r>
              <a:rPr lang="en-US" sz="2000">
                <a:latin typeface="Courier"/>
                <a:cs typeface="Courier"/>
              </a:rPr>
              <a:t>  "value": 50,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27776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1949"/>
            <a:ext cx="8229600" cy="1143000"/>
          </a:xfrm>
        </p:spPr>
        <p:txBody>
          <a:bodyPr/>
          <a:lstStyle/>
          <a:p>
            <a:r>
              <a:rPr lang="en-US"/>
              <a:t>Batch Collection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0" y="1088015"/>
            <a:ext cx="793044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/example/batch?if=oic.if.baseline</a:t>
            </a: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"rt": ["oic.r.example", "oic.wk.col"],</a:t>
            </a:r>
          </a:p>
          <a:p>
            <a:r>
              <a:rPr lang="en-US" sz="2000">
                <a:latin typeface="Courier"/>
                <a:cs typeface="Courier"/>
              </a:rPr>
              <a:t>  "if": ["oic.if.b", oic.if.ll],</a:t>
            </a:r>
          </a:p>
          <a:p>
            <a:r>
              <a:rPr lang="en-US" sz="2000">
                <a:latin typeface="Courier"/>
                <a:cs typeface="Courier"/>
              </a:rPr>
              <a:t>  "links" : [</a:t>
            </a:r>
          </a:p>
          <a:p>
            <a:r>
              <a:rPr lang="en-US" sz="2000">
                <a:latin typeface="Courier"/>
                <a:cs typeface="Courier"/>
              </a:rPr>
              <a:t>    {</a:t>
            </a:r>
          </a:p>
          <a:p>
            <a:r>
              <a:rPr lang="en-US" sz="2000">
                <a:latin typeface="Courier"/>
                <a:cs typeface="Courier"/>
              </a:rPr>
              <a:t>      "href": "temp",</a:t>
            </a:r>
          </a:p>
          <a:p>
            <a:r>
              <a:rPr lang="en-US" sz="2000">
                <a:latin typeface="Courier"/>
                <a:cs typeface="Courier"/>
              </a:rPr>
              <a:t>      "rt": ["oic.r.temperature"]</a:t>
            </a:r>
          </a:p>
          <a:p>
            <a:r>
              <a:rPr lang="en-US" sz="2000">
                <a:latin typeface="Courier"/>
                <a:cs typeface="Courier"/>
              </a:rPr>
              <a:t>      "if": ["oic.if.s"]</a:t>
            </a:r>
          </a:p>
          <a:p>
            <a:r>
              <a:rPr lang="en-US" sz="2000">
                <a:latin typeface="Courier"/>
                <a:cs typeface="Courier"/>
              </a:rPr>
              <a:t>    },</a:t>
            </a:r>
          </a:p>
          <a:p>
            <a:r>
              <a:rPr lang="en-US" sz="2000">
                <a:latin typeface="Courier"/>
                <a:cs typeface="Courier"/>
              </a:rPr>
              <a:t>    {</a:t>
            </a:r>
          </a:p>
          <a:p>
            <a:r>
              <a:rPr lang="en-US" sz="2000">
                <a:latin typeface="Courier"/>
                <a:cs typeface="Courier"/>
              </a:rPr>
              <a:t>      "href": "humid",</a:t>
            </a:r>
          </a:p>
          <a:p>
            <a:r>
              <a:rPr lang="en-US" sz="2000">
                <a:latin typeface="Courier"/>
                <a:cs typeface="Courier"/>
              </a:rPr>
              <a:t>      "rt": ["oic.r.humidity"]</a:t>
            </a:r>
          </a:p>
          <a:p>
            <a:r>
              <a:rPr lang="en-US" sz="2000">
                <a:latin typeface="Courier"/>
                <a:cs typeface="Courier"/>
              </a:rPr>
              <a:t>      "if": ["oic.if.s"]</a:t>
            </a:r>
          </a:p>
          <a:p>
            <a:r>
              <a:rPr lang="en-US" sz="2000">
                <a:latin typeface="Courier"/>
                <a:cs typeface="Courier"/>
              </a:rPr>
              <a:t>    }</a:t>
            </a:r>
            <a:r>
              <a:rPr lang="en-US" sz="2000">
                <a:latin typeface="Courier"/>
                <a:cs typeface="Courier"/>
              </a:rPr>
              <a:t>  </a:t>
            </a:r>
          </a:p>
          <a:p>
            <a:r>
              <a:rPr lang="en-US" sz="2000">
                <a:latin typeface="Courier"/>
                <a:cs typeface="Courier"/>
              </a:rPr>
              <a:t>  ]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13055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1949"/>
            <a:ext cx="8229600" cy="1143000"/>
          </a:xfrm>
        </p:spPr>
        <p:txBody>
          <a:bodyPr/>
          <a:lstStyle/>
          <a:p>
            <a:r>
              <a:rPr lang="en-US"/>
              <a:t>Batch Collection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0308" y="1157035"/>
            <a:ext cx="76593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/example/batch?if=oic.if.b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{</a:t>
            </a:r>
          </a:p>
          <a:p>
            <a:r>
              <a:rPr lang="en-US" sz="2000">
                <a:latin typeface="Courier"/>
                <a:cs typeface="Courier"/>
              </a:rPr>
              <a:t>    "href": "temp",</a:t>
            </a:r>
          </a:p>
          <a:p>
            <a:r>
              <a:rPr lang="en-US" sz="2000">
                <a:latin typeface="Courier"/>
                <a:cs typeface="Courier"/>
              </a:rPr>
              <a:t>    "rep": {</a:t>
            </a:r>
          </a:p>
          <a:p>
            <a:r>
              <a:rPr lang="en-US" sz="2000">
                <a:latin typeface="Courier"/>
                <a:cs typeface="Courier"/>
              </a:rPr>
              <a:t>      "temperature": 57</a:t>
            </a:r>
          </a:p>
          <a:p>
            <a:r>
              <a:rPr lang="en-US" sz="2000">
                <a:latin typeface="Courier"/>
                <a:cs typeface="Courier"/>
              </a:rPr>
              <a:t>    }</a:t>
            </a:r>
          </a:p>
          <a:p>
            <a:r>
              <a:rPr lang="en-US" sz="2000">
                <a:latin typeface="Courier"/>
                <a:cs typeface="Courier"/>
              </a:rPr>
              <a:t>  },</a:t>
            </a:r>
          </a:p>
          <a:p>
            <a:r>
              <a:rPr lang="en-US" sz="2000">
                <a:latin typeface="Courier"/>
                <a:cs typeface="Courier"/>
              </a:rPr>
              <a:t>  {</a:t>
            </a:r>
          </a:p>
          <a:p>
            <a:r>
              <a:rPr lang="en-US" sz="2000">
                <a:latin typeface="Courier"/>
                <a:cs typeface="Courier"/>
              </a:rPr>
              <a:t>    "href": "humid",</a:t>
            </a:r>
          </a:p>
          <a:p>
            <a:r>
              <a:rPr lang="en-US" sz="2000">
                <a:latin typeface="Courier"/>
                <a:cs typeface="Courier"/>
              </a:rPr>
              <a:t>    "rep": {</a:t>
            </a:r>
          </a:p>
          <a:p>
            <a:r>
              <a:rPr lang="en-US" sz="2000">
                <a:latin typeface="Courier"/>
                <a:cs typeface="Courier"/>
              </a:rPr>
              <a:t>      "humidity": 39</a:t>
            </a:r>
          </a:p>
          <a:p>
            <a:r>
              <a:rPr lang="en-US" sz="2000">
                <a:latin typeface="Courier"/>
                <a:cs typeface="Courier"/>
              </a:rPr>
              <a:t>    }</a:t>
            </a:r>
          </a:p>
          <a:p>
            <a:r>
              <a:rPr lang="en-US" sz="2000">
                <a:latin typeface="Courier"/>
                <a:cs typeface="Courier"/>
              </a:rPr>
              <a:t>  }</a:t>
            </a:r>
            <a:r>
              <a:rPr lang="en-US" sz="2000">
                <a:latin typeface="Courier"/>
                <a:cs typeface="Courier"/>
              </a:rPr>
              <a:t> 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8953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RESTful Actuation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Batch Collection to model the target resources for actuation</a:t>
            </a:r>
          </a:p>
          <a:p>
            <a:r>
              <a:rPr lang="en-US"/>
              <a:t>Use Collection to create a container for RESTful Actuation, add to the Batch Collection</a:t>
            </a:r>
          </a:p>
          <a:p>
            <a:r>
              <a:rPr lang="en-US"/>
              <a:t>Actuation payload can be constructed in a way similar to a batch payload and applied to the Actuation resource</a:t>
            </a:r>
          </a:p>
        </p:txBody>
      </p:sp>
    </p:spTree>
    <p:extLst>
      <p:ext uri="{BB962C8B-B14F-4D97-AF65-F5344CB8AC3E}">
        <p14:creationId xmlns:p14="http://schemas.microsoft.com/office/powerpoint/2010/main" val="1566798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RESTful Actuation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99268" y="1459725"/>
            <a:ext cx="6949868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latin typeface="Courier"/>
                <a:cs typeface="Courier"/>
              </a:rPr>
              <a:t>GET /example/light?if=oic.if.ll</a:t>
            </a:r>
          </a:p>
          <a:p>
            <a:r>
              <a:rPr lang="en-US">
                <a:latin typeface="Courier"/>
                <a:cs typeface="Courier"/>
              </a:rPr>
              <a:t>{</a:t>
            </a:r>
          </a:p>
          <a:p>
            <a:r>
              <a:rPr lang="en-US">
                <a:latin typeface="Courier"/>
                <a:cs typeface="Courier"/>
              </a:rPr>
              <a:t>  "links" : [</a:t>
            </a:r>
          </a:p>
          <a:p>
            <a:r>
              <a:rPr lang="en-US">
                <a:latin typeface="Courier"/>
                <a:cs typeface="Courier"/>
              </a:rPr>
              <a:t>    { "href": "switch",</a:t>
            </a:r>
          </a:p>
          <a:p>
            <a:r>
              <a:rPr lang="en-US">
                <a:latin typeface="Courier"/>
                <a:cs typeface="Courier"/>
              </a:rPr>
              <a:t>      "rt": ["oic.r.switch.binary"] },</a:t>
            </a:r>
          </a:p>
          <a:p>
            <a:r>
              <a:rPr lang="en-US">
                <a:latin typeface="Courier"/>
                <a:cs typeface="Courier"/>
              </a:rPr>
              <a:t>    { "href": "brightness",</a:t>
            </a:r>
          </a:p>
          <a:p>
            <a:r>
              <a:rPr lang="en-US">
                <a:latin typeface="Courier"/>
                <a:cs typeface="Courier"/>
              </a:rPr>
              <a:t>      "rt": ["oic.r.brightness"] },  </a:t>
            </a:r>
          </a:p>
          <a:p>
            <a:r>
              <a:rPr lang="en-US">
                <a:latin typeface="Courier"/>
                <a:cs typeface="Courier"/>
              </a:rPr>
              <a:t>    { "href": "ct",</a:t>
            </a:r>
          </a:p>
          <a:p>
            <a:r>
              <a:rPr lang="en-US">
                <a:latin typeface="Courier"/>
                <a:cs typeface="Courier"/>
              </a:rPr>
              <a:t>      "rt": ["oic.r.colourtemperature"] },    </a:t>
            </a:r>
          </a:p>
          <a:p>
            <a:r>
              <a:rPr lang="en-US">
                <a:latin typeface="Courier"/>
                <a:cs typeface="Courier"/>
              </a:rPr>
              <a:t>    { "href": "ramptime",</a:t>
            </a:r>
          </a:p>
          <a:p>
            <a:r>
              <a:rPr lang="en-US">
                <a:latin typeface="Courier"/>
                <a:cs typeface="Courier"/>
              </a:rPr>
              <a:t>      "rt": ["oic.r.ramptime"] }, </a:t>
            </a:r>
          </a:p>
          <a:p>
            <a:r>
              <a:rPr lang="en-US">
                <a:latin typeface="Courier"/>
                <a:cs typeface="Courier"/>
              </a:rPr>
              <a:t>    </a:t>
            </a:r>
            <a:r>
              <a:rPr lang="en-US">
                <a:latin typeface="Courier"/>
                <a:cs typeface="Courier"/>
              </a:rPr>
              <a:t>{ "href": "colorcontrol",</a:t>
            </a:r>
          </a:p>
          <a:p>
            <a:r>
              <a:rPr lang="en-US">
                <a:latin typeface="Courier"/>
                <a:cs typeface="Courier"/>
              </a:rPr>
              <a:t>      "rt": ["oic.r.actuation, oic.r.switch. binary", oic.r.brightness, oic.r.colourtemperature, oic.r.ramptime] },  </a:t>
            </a:r>
            <a:r>
              <a:rPr lang="en-US">
                <a:latin typeface="Courier"/>
                <a:cs typeface="Courier"/>
              </a:rPr>
              <a:t>  </a:t>
            </a:r>
          </a:p>
          <a:p>
            <a:r>
              <a:rPr lang="en-US">
                <a:latin typeface="Courier"/>
                <a:cs typeface="Courier"/>
              </a:rPr>
              <a:t>  ]</a:t>
            </a:r>
          </a:p>
          <a:p>
            <a:r>
              <a:rPr lang="en-US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178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RESTful Actuation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3919" y="2309265"/>
            <a:ext cx="59196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POST /example/light/colorcontrol/?if=oic.if.a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"value": true,</a:t>
            </a:r>
          </a:p>
          <a:p>
            <a:r>
              <a:rPr lang="en-US" sz="2000">
                <a:latin typeface="Courier"/>
                <a:cs typeface="Courier"/>
              </a:rPr>
              <a:t>  "brightness": 80,</a:t>
            </a:r>
          </a:p>
          <a:p>
            <a:r>
              <a:rPr lang="en-US" sz="2000">
                <a:latin typeface="Courier"/>
                <a:cs typeface="Courier"/>
              </a:rPr>
              <a:t>  "ct": 3720,</a:t>
            </a:r>
          </a:p>
          <a:p>
            <a:r>
              <a:rPr lang="en-US" sz="2000">
                <a:latin typeface="Courier"/>
                <a:cs typeface="Courier"/>
              </a:rPr>
              <a:t>  "rampTime": 60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6338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/oic/res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Well known resource at /oic/res</a:t>
            </a:r>
          </a:p>
          <a:p>
            <a:r>
              <a:rPr lang="en-US"/>
              <a:t>Directory of resources on a device or bridge</a:t>
            </a:r>
          </a:p>
          <a:p>
            <a:r>
              <a:rPr lang="en-US"/>
              <a:t>RFC6690-like format list of links</a:t>
            </a:r>
          </a:p>
          <a:p>
            <a:r>
              <a:rPr lang="en-US"/>
              <a:t>Root of on-device resource discovery</a:t>
            </a:r>
          </a:p>
          <a:p>
            <a:r>
              <a:rPr lang="en-US"/>
              <a:t>Device REST API "entry point"</a:t>
            </a:r>
          </a:p>
          <a:p>
            <a:r>
              <a:rPr lang="en-US"/>
              <a:t>Also allows external resource directory</a:t>
            </a:r>
          </a:p>
        </p:txBody>
      </p:sp>
    </p:spTree>
    <p:extLst>
      <p:ext uri="{BB962C8B-B14F-4D97-AF65-F5344CB8AC3E}">
        <p14:creationId xmlns:p14="http://schemas.microsoft.com/office/powerpoint/2010/main" val="305975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OCF Resource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Resource model + Interaction model</a:t>
            </a:r>
          </a:p>
          <a:p>
            <a:r>
              <a:rPr lang="en-US"/>
              <a:t>CRUD+N mapped to RFC7252 CoAP</a:t>
            </a:r>
          </a:p>
          <a:p>
            <a:r>
              <a:rPr lang="en-US"/>
              <a:t>RFC6690 style hyperlinks with semantic annotation</a:t>
            </a:r>
          </a:p>
          <a:p>
            <a:r>
              <a:rPr lang="en-US"/>
              <a:t>Interface Types based on RFC6690 "if" link attribute</a:t>
            </a:r>
          </a:p>
          <a:p>
            <a:r>
              <a:rPr lang="en-US"/>
              <a:t>Resource Types based on RFC6690 "rt" link attribute </a:t>
            </a:r>
          </a:p>
        </p:txBody>
      </p:sp>
    </p:spTree>
    <p:extLst>
      <p:ext uri="{BB962C8B-B14F-4D97-AF65-F5344CB8AC3E}">
        <p14:creationId xmlns:p14="http://schemas.microsoft.com/office/powerpoint/2010/main" val="3769537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Uses RAML and JSON-Schema</a:t>
            </a:r>
          </a:p>
          <a:p>
            <a:r>
              <a:rPr lang="en-US"/>
              <a:t>RAML defines interfaces and methods</a:t>
            </a:r>
          </a:p>
          <a:p>
            <a:r>
              <a:rPr lang="en-US"/>
              <a:t>JSON-Schema defines payloads and data types</a:t>
            </a:r>
          </a:p>
          <a:p>
            <a:r>
              <a:rPr lang="en-US"/>
              <a:t>Oneiota tool is used to manage resource definitions at oneiota.org</a:t>
            </a:r>
          </a:p>
          <a:p>
            <a:r>
              <a:rPr lang="en-US"/>
              <a:t>Contains current OCF resource definitions</a:t>
            </a:r>
          </a:p>
          <a:p>
            <a:r>
              <a:rPr lang="en-US"/>
              <a:t>~90 Smart Home resource types registered in IANA CoRE Parameters Registry</a:t>
            </a:r>
          </a:p>
        </p:txBody>
      </p:sp>
    </p:spTree>
    <p:extLst>
      <p:ext uri="{BB962C8B-B14F-4D97-AF65-F5344CB8AC3E}">
        <p14:creationId xmlns:p14="http://schemas.microsoft.com/office/powerpoint/2010/main" val="88079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OCF Bridging and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241"/>
            <a:ext cx="8229600" cy="4525963"/>
          </a:xfrm>
        </p:spPr>
        <p:txBody>
          <a:bodyPr>
            <a:normAutofit/>
          </a:bodyPr>
          <a:lstStyle/>
          <a:p>
            <a:r>
              <a:rPr lang="en-US"/>
              <a:t>Mapping of IEEE 11073 in progress</a:t>
            </a:r>
          </a:p>
          <a:p>
            <a:r>
              <a:rPr lang="en-US"/>
              <a:t>Mapping of Genivi VSS in progress</a:t>
            </a:r>
          </a:p>
          <a:p>
            <a:r>
              <a:rPr lang="en-US"/>
              <a:t>Mapping of UPnP device bridge in progress</a:t>
            </a:r>
          </a:p>
          <a:p>
            <a:r>
              <a:rPr lang="en-US"/>
              <a:t>Mapping of Allseen device bridge in progress</a:t>
            </a:r>
          </a:p>
          <a:p>
            <a:r>
              <a:rPr lang="en-US"/>
              <a:t>Bridging maps devices to OCF resource types using deep translation and OCF derived modeling</a:t>
            </a:r>
          </a:p>
          <a:p>
            <a:r>
              <a:rPr lang="en-US"/>
              <a:t>Many more Resource Types will be defined</a:t>
            </a:r>
          </a:p>
        </p:txBody>
      </p:sp>
    </p:spTree>
    <p:extLst>
      <p:ext uri="{BB962C8B-B14F-4D97-AF65-F5344CB8AC3E}">
        <p14:creationId xmlns:p14="http://schemas.microsoft.com/office/powerpoint/2010/main" val="186948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Links point to Resources</a:t>
            </a:r>
          </a:p>
          <a:p>
            <a:r>
              <a:rPr lang="en-US"/>
              <a:t>A resource has multiple Properties</a:t>
            </a:r>
          </a:p>
          <a:p>
            <a:r>
              <a:rPr lang="en-US"/>
              <a:t>rt and if are properties of all resources</a:t>
            </a:r>
          </a:p>
          <a:p>
            <a:r>
              <a:rPr lang="en-US"/>
              <a:t>Data and metadata, e.g. "value", "range", "units" are properties of a sensor resource</a:t>
            </a:r>
          </a:p>
          <a:p>
            <a:r>
              <a:rPr lang="en-US"/>
              <a:t>"links" property extends any resource to be a collection</a:t>
            </a:r>
          </a:p>
        </p:txBody>
      </p:sp>
    </p:spTree>
    <p:extLst>
      <p:ext uri="{BB962C8B-B14F-4D97-AF65-F5344CB8AC3E}">
        <p14:creationId xmlns:p14="http://schemas.microsoft.com/office/powerpoint/2010/main" val="174020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Resource Representation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0" y="1840691"/>
            <a:ext cx="793044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"rt": ["oic.r.example", "oic.wk.col"],</a:t>
            </a:r>
          </a:p>
          <a:p>
            <a:r>
              <a:rPr lang="en-US" sz="2000">
                <a:latin typeface="Courier"/>
                <a:cs typeface="Courier"/>
              </a:rPr>
              <a:t>  "if": ["oic.if.s", "oic.if.r, oic.if.ll],</a:t>
            </a:r>
          </a:p>
          <a:p>
            <a:r>
              <a:rPr lang="en-US" sz="2000">
                <a:latin typeface="Courier"/>
                <a:cs typeface="Courier"/>
              </a:rPr>
              <a:t>  "value": 50,</a:t>
            </a:r>
          </a:p>
          <a:p>
            <a:r>
              <a:rPr lang="en-US" sz="2000">
                <a:latin typeface="Courier"/>
                <a:cs typeface="Courier"/>
              </a:rPr>
              <a:t>  "range": [0,100],</a:t>
            </a:r>
          </a:p>
          <a:p>
            <a:r>
              <a:rPr lang="en-US" sz="2000">
                <a:latin typeface="Courier"/>
                <a:cs typeface="Courier"/>
              </a:rPr>
              <a:t>  "units": "q/s"</a:t>
            </a:r>
          </a:p>
          <a:p>
            <a:r>
              <a:rPr lang="en-US" sz="2000">
                <a:latin typeface="Courier"/>
                <a:cs typeface="Courier"/>
              </a:rPr>
              <a:t>  "links" : [</a:t>
            </a:r>
          </a:p>
          <a:p>
            <a:r>
              <a:rPr lang="en-US" sz="2000">
                <a:latin typeface="Courier"/>
                <a:cs typeface="Courier"/>
              </a:rPr>
              <a:t>    {</a:t>
            </a:r>
          </a:p>
          <a:p>
            <a:r>
              <a:rPr lang="en-US" sz="2000">
                <a:latin typeface="Courier"/>
                <a:cs typeface="Courier"/>
              </a:rPr>
              <a:t>      "href": "</a:t>
            </a:r>
            <a:r>
              <a:rPr lang="en-US" sz="2000">
                <a:latin typeface="Courier"/>
                <a:cs typeface="Courier"/>
                <a:hlinkClick r:id="rId2"/>
              </a:rPr>
              <a:t>http://example.org/description</a:t>
            </a:r>
            <a:r>
              <a:rPr lang="en-US" sz="2000">
                <a:latin typeface="Courier"/>
                <a:cs typeface="Courier"/>
              </a:rPr>
              <a:t>",</a:t>
            </a:r>
          </a:p>
          <a:p>
            <a:r>
              <a:rPr lang="en-US" sz="2000">
                <a:latin typeface="Courier"/>
                <a:cs typeface="Courier"/>
              </a:rPr>
              <a:t>      "rel": "describedby"</a:t>
            </a:r>
          </a:p>
          <a:p>
            <a:r>
              <a:rPr lang="en-US" sz="2000">
                <a:latin typeface="Courier"/>
                <a:cs typeface="Courier"/>
              </a:rPr>
              <a:t>    }</a:t>
            </a:r>
          </a:p>
          <a:p>
            <a:r>
              <a:rPr lang="en-US" sz="2000">
                <a:latin typeface="Courier"/>
                <a:cs typeface="Courier"/>
              </a:rPr>
              <a:t>  ]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854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Resource Type "rt" is a reference to a resource description</a:t>
            </a:r>
          </a:p>
          <a:p>
            <a:r>
              <a:rPr lang="en-US"/>
              <a:t>OCF Resource description uses RAML and JSON Schema</a:t>
            </a:r>
          </a:p>
          <a:p>
            <a:r>
              <a:rPr lang="en-US"/>
              <a:t>RAML defines allowable methods and Interface Types</a:t>
            </a:r>
          </a:p>
          <a:p>
            <a:r>
              <a:rPr lang="en-US"/>
              <a:t>JSON Schema defines payloads, </a:t>
            </a:r>
            <a:r>
              <a:rPr lang="en-US"/>
              <a:t>properties, </a:t>
            </a:r>
            <a:r>
              <a:rPr lang="en-US"/>
              <a:t>and data types</a:t>
            </a:r>
          </a:p>
        </p:txBody>
      </p:sp>
    </p:spTree>
    <p:extLst>
      <p:ext uri="{BB962C8B-B14F-4D97-AF65-F5344CB8AC3E}">
        <p14:creationId xmlns:p14="http://schemas.microsoft.com/office/powerpoint/2010/main" val="248882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OCF Interface Type "if" defines methods and payloads</a:t>
            </a:r>
          </a:p>
          <a:p>
            <a:r>
              <a:rPr lang="en-US"/>
              <a:t>A resource may expose more than one interface type</a:t>
            </a:r>
          </a:p>
          <a:p>
            <a:r>
              <a:rPr lang="en-US"/>
              <a:t>Each interface type may have different allowed methods</a:t>
            </a:r>
          </a:p>
          <a:p>
            <a:r>
              <a:rPr lang="en-US"/>
              <a:t>Each interface type may have different payloads</a:t>
            </a:r>
          </a:p>
          <a:p>
            <a:r>
              <a:rPr lang="en-US"/>
              <a:t>sensor, actuator, readonly, read/write, linklist, batch, and baseline types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1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Instance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resource instance may expose more than one resource type and more than one interface type</a:t>
            </a:r>
          </a:p>
          <a:p>
            <a:r>
              <a:rPr lang="en-US"/>
              <a:t>The properties exposed are a function of resource type(s) and interface types</a:t>
            </a:r>
          </a:p>
        </p:txBody>
      </p:sp>
    </p:spTree>
    <p:extLst>
      <p:ext uri="{BB962C8B-B14F-4D97-AF65-F5344CB8AC3E}">
        <p14:creationId xmlns:p14="http://schemas.microsoft.com/office/powerpoint/2010/main" val="2365662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OCF URI reference includes query parameters to specify which resource type(s) and interface type(s) are to be transmitted/returned</a:t>
            </a:r>
          </a:p>
          <a:p>
            <a:r>
              <a:rPr lang="en-US"/>
              <a:t>URI Reference using OCF Scheme resolves to a protocol-specific URI</a:t>
            </a:r>
          </a:p>
          <a:p>
            <a:r>
              <a:rPr lang="en-US"/>
              <a:t>coaps://&lt;auth&gt;/&lt;path&gt;?&lt;query&gt;</a:t>
            </a:r>
          </a:p>
        </p:txBody>
      </p:sp>
    </p:spTree>
    <p:extLst>
      <p:ext uri="{BB962C8B-B14F-4D97-AF65-F5344CB8AC3E}">
        <p14:creationId xmlns:p14="http://schemas.microsoft.com/office/powerpoint/2010/main" val="2301900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Interaction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350" y="1469698"/>
            <a:ext cx="793044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GET /example/sensor?if=oic.if.baseline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"rt": ["oic.r.example", "oic.wk.col"],</a:t>
            </a:r>
          </a:p>
          <a:p>
            <a:r>
              <a:rPr lang="en-US" sz="2000">
                <a:latin typeface="Courier"/>
                <a:cs typeface="Courier"/>
              </a:rPr>
              <a:t>  "if": ["oic.if.s", "oic.if.r, oic.if.ll],</a:t>
            </a:r>
          </a:p>
          <a:p>
            <a:r>
              <a:rPr lang="en-US" sz="2000">
                <a:latin typeface="Courier"/>
                <a:cs typeface="Courier"/>
              </a:rPr>
              <a:t>  "value": 50,</a:t>
            </a:r>
          </a:p>
          <a:p>
            <a:r>
              <a:rPr lang="en-US" sz="2000">
                <a:latin typeface="Courier"/>
                <a:cs typeface="Courier"/>
              </a:rPr>
              <a:t>  "range": [0,100],</a:t>
            </a:r>
          </a:p>
          <a:p>
            <a:r>
              <a:rPr lang="en-US" sz="2000">
                <a:latin typeface="Courier"/>
                <a:cs typeface="Courier"/>
              </a:rPr>
              <a:t>  "units": "q/s"</a:t>
            </a:r>
          </a:p>
          <a:p>
            <a:r>
              <a:rPr lang="en-US" sz="2000">
                <a:latin typeface="Courier"/>
                <a:cs typeface="Courier"/>
              </a:rPr>
              <a:t>  "links" : [</a:t>
            </a:r>
          </a:p>
          <a:p>
            <a:r>
              <a:rPr lang="en-US" sz="2000">
                <a:latin typeface="Courier"/>
                <a:cs typeface="Courier"/>
              </a:rPr>
              <a:t>    {</a:t>
            </a:r>
          </a:p>
          <a:p>
            <a:r>
              <a:rPr lang="en-US" sz="2000">
                <a:latin typeface="Courier"/>
                <a:cs typeface="Courier"/>
              </a:rPr>
              <a:t>      "href": "</a:t>
            </a:r>
            <a:r>
              <a:rPr lang="en-US" sz="2000">
                <a:latin typeface="Courier"/>
                <a:cs typeface="Courier"/>
                <a:hlinkClick r:id="rId2"/>
              </a:rPr>
              <a:t>http://example.org/description</a:t>
            </a:r>
            <a:r>
              <a:rPr lang="en-US" sz="2000">
                <a:latin typeface="Courier"/>
                <a:cs typeface="Courier"/>
              </a:rPr>
              <a:t>",</a:t>
            </a:r>
          </a:p>
          <a:p>
            <a:r>
              <a:rPr lang="en-US" sz="2000">
                <a:latin typeface="Courier"/>
                <a:cs typeface="Courier"/>
              </a:rPr>
              <a:t>      "rel": "describedby"</a:t>
            </a:r>
          </a:p>
          <a:p>
            <a:r>
              <a:rPr lang="en-US" sz="2000">
                <a:latin typeface="Courier"/>
                <a:cs typeface="Courier"/>
              </a:rPr>
              <a:t>    }</a:t>
            </a:r>
          </a:p>
          <a:p>
            <a:r>
              <a:rPr lang="en-US" sz="2000">
                <a:latin typeface="Courier"/>
                <a:cs typeface="Courier"/>
              </a:rPr>
              <a:t>  ]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1847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1183</Words>
  <Application>Microsoft Macintosh PowerPoint</Application>
  <PresentationFormat>On-screen Show (4:3)</PresentationFormat>
  <Paragraphs>179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OCF Data Model</vt:lpstr>
      <vt:lpstr>OCF Resource Model</vt:lpstr>
      <vt:lpstr>Resource Structure</vt:lpstr>
      <vt:lpstr>Example Resource Representation</vt:lpstr>
      <vt:lpstr>Resource Type</vt:lpstr>
      <vt:lpstr>Interface Type</vt:lpstr>
      <vt:lpstr>Resource Instance</vt:lpstr>
      <vt:lpstr>Interaction Model</vt:lpstr>
      <vt:lpstr>Interaction Model</vt:lpstr>
      <vt:lpstr>Interaction Model</vt:lpstr>
      <vt:lpstr>Interaction Model</vt:lpstr>
      <vt:lpstr>Interaction Model</vt:lpstr>
      <vt:lpstr>Interaction Model</vt:lpstr>
      <vt:lpstr>Batch Collection</vt:lpstr>
      <vt:lpstr>Batch Collection</vt:lpstr>
      <vt:lpstr>RESTful Actuation</vt:lpstr>
      <vt:lpstr>RESTful Actuation</vt:lpstr>
      <vt:lpstr>RESTful Actuation</vt:lpstr>
      <vt:lpstr>/oic/res</vt:lpstr>
      <vt:lpstr>Resource Definition</vt:lpstr>
      <vt:lpstr>OCF Bridging and Mapping</vt:lpstr>
    </vt:vector>
  </TitlesOfParts>
  <Company>ARM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OCF Resource Model</dc:title>
  <dc:creator>Michael Koster</dc:creator>
  <cp:lastModifiedBy>Michael Koster</cp:lastModifiedBy>
  <cp:revision>49</cp:revision>
  <dcterms:created xsi:type="dcterms:W3CDTF">2016-11-30T07:23:17Z</dcterms:created>
  <dcterms:modified xsi:type="dcterms:W3CDTF">2016-11-30T09:04:48Z</dcterms:modified>
</cp:coreProperties>
</file>