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95" r:id="rId4"/>
    <p:sldId id="290" r:id="rId5"/>
    <p:sldId id="291" r:id="rId6"/>
    <p:sldId id="297" r:id="rId7"/>
    <p:sldId id="292" r:id="rId8"/>
    <p:sldId id="296" r:id="rId9"/>
    <p:sldId id="289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60" autoAdjust="0"/>
  </p:normalViewPr>
  <p:slideViewPr>
    <p:cSldViewPr snapToGrid="0" snapToObjects="1">
      <p:cViewPr varScale="1">
        <p:scale>
          <a:sx n="99" d="100"/>
          <a:sy n="99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94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1254" y="1440000"/>
            <a:ext cx="8368994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6842" y="1197429"/>
            <a:ext cx="685979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7474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6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1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3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00B1-1481-8043-A5BE-2CA45C026C86}" type="datetimeFigureOut">
              <a:rPr lang="en-US" smtClean="0"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C228-5914-234D-B767-324BC16A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494"/>
            <a:ext cx="7772400" cy="2773027"/>
          </a:xfrm>
        </p:spPr>
        <p:txBody>
          <a:bodyPr>
            <a:normAutofit/>
          </a:bodyPr>
          <a:lstStyle/>
          <a:p>
            <a:r>
              <a:rPr lang="en-US" dirty="0" smtClean="0"/>
              <a:t>Hypermedia Design </a:t>
            </a:r>
            <a:br>
              <a:rPr lang="en-US" dirty="0" smtClean="0"/>
            </a:br>
            <a:r>
              <a:rPr lang="en-US" dirty="0" smtClean="0"/>
              <a:t>for Machine APIs:</a:t>
            </a:r>
            <a:br>
              <a:rPr lang="en-US" dirty="0" smtClean="0"/>
            </a:b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9521"/>
            <a:ext cx="6400800" cy="1752600"/>
          </a:xfrm>
        </p:spPr>
        <p:txBody>
          <a:bodyPr/>
          <a:lstStyle/>
          <a:p>
            <a:r>
              <a:rPr lang="en-US" dirty="0" smtClean="0"/>
              <a:t>Michael J Koster</a:t>
            </a:r>
          </a:p>
          <a:p>
            <a:r>
              <a:rPr lang="en-US" dirty="0" smtClean="0"/>
              <a:t>August 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6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68"/>
            <a:ext cx="8229600" cy="1143000"/>
          </a:xfrm>
        </p:spPr>
        <p:txBody>
          <a:bodyPr/>
          <a:lstStyle/>
          <a:p>
            <a:r>
              <a:rPr lang="en-US" dirty="0" smtClean="0"/>
              <a:t>Deployment with LWM2M Devices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41556" y="1461125"/>
            <a:ext cx="1855398" cy="46387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 Applications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1556" y="1924999"/>
            <a:ext cx="1855397" cy="34514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Common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6675" y="5523479"/>
            <a:ext cx="1438405" cy="57732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ConstrainedDevices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1555" y="4491557"/>
            <a:ext cx="1855397" cy="46387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Device Connector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1556" y="4027683"/>
            <a:ext cx="1855397" cy="46387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Virtual Entity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591" y="2921561"/>
            <a:ext cx="1324884" cy="46387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Catalogs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0150" y="2921561"/>
            <a:ext cx="1324884" cy="463874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Brokers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8" idx="0"/>
            <a:endCxn id="5" idx="2"/>
          </p:cNvCxnSpPr>
          <p:nvPr/>
        </p:nvCxnSpPr>
        <p:spPr>
          <a:xfrm flipV="1">
            <a:off x="4369255" y="2270141"/>
            <a:ext cx="0" cy="1757542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752169" y="3383387"/>
            <a:ext cx="1496250" cy="644296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511716" y="3383387"/>
            <a:ext cx="1412748" cy="644296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11716" y="2277265"/>
            <a:ext cx="1496250" cy="644296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971004" y="2270141"/>
            <a:ext cx="1277416" cy="651421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2"/>
          </p:cNvCxnSpPr>
          <p:nvPr/>
        </p:nvCxnSpPr>
        <p:spPr>
          <a:xfrm flipH="1" flipV="1">
            <a:off x="4369254" y="4955431"/>
            <a:ext cx="1" cy="568048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600150" y="2246988"/>
            <a:ext cx="965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Pub-Sub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196653" y="2227430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Discovery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9003" y="5068533"/>
            <a:ext cx="10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M2M API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88533" y="3677909"/>
            <a:ext cx="965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Pub-Sub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741437" y="2616320"/>
            <a:ext cx="1333643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Hypermedia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Discovery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REST API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42776" y="4550899"/>
            <a:ext cx="99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LWM2M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01582" y="407611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WoT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Servient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4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17806" y="1292945"/>
            <a:ext cx="8368994" cy="5004257"/>
          </a:xfrm>
        </p:spPr>
        <p:txBody>
          <a:bodyPr>
            <a:normAutofit/>
          </a:bodyPr>
          <a:lstStyle/>
          <a:p>
            <a:r>
              <a:rPr lang="en-US" dirty="0"/>
              <a:t>Application Semantics and Discovery</a:t>
            </a:r>
          </a:p>
          <a:p>
            <a:pPr lvl="1"/>
            <a:r>
              <a:rPr lang="en-US" dirty="0"/>
              <a:t>Describes intrinsic resources and controls at the application level using physical concepts like temperature, light intensity</a:t>
            </a:r>
          </a:p>
          <a:p>
            <a:pPr lvl="1"/>
            <a:r>
              <a:rPr lang="en-US" dirty="0"/>
              <a:t>Enables applications to discover the proper resources to link to</a:t>
            </a:r>
          </a:p>
          <a:p>
            <a:r>
              <a:rPr lang="en-US" dirty="0" smtClean="0"/>
              <a:t>API State Machine Automation</a:t>
            </a:r>
          </a:p>
          <a:p>
            <a:pPr lvl="1"/>
            <a:r>
              <a:rPr lang="en-US" dirty="0" smtClean="0"/>
              <a:t>Enables </a:t>
            </a:r>
            <a:r>
              <a:rPr lang="en-US" b="1" dirty="0" smtClean="0">
                <a:solidFill>
                  <a:srgbClr val="000000"/>
                </a:solidFill>
              </a:rPr>
              <a:t>Common Web Client </a:t>
            </a:r>
            <a:r>
              <a:rPr lang="en-US" dirty="0" smtClean="0"/>
              <a:t>to interact with any device or virtual entity, regardless of schema or model structure, or protocol used</a:t>
            </a:r>
          </a:p>
          <a:p>
            <a:pPr lvl="1"/>
            <a:r>
              <a:rPr lang="en-US" dirty="0" smtClean="0"/>
              <a:t>Hypermedia controls work like HTTP links and forms, but for functional abstractions of physical world items like on/off light switch controls</a:t>
            </a:r>
          </a:p>
          <a:p>
            <a:r>
              <a:rPr lang="en-US" dirty="0" smtClean="0"/>
              <a:t>Context Integration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ontextual information like installed location, what is being measured and controlled, also used in application resource discovery</a:t>
            </a:r>
          </a:p>
          <a:p>
            <a:r>
              <a:rPr lang="en-US" dirty="0" smtClean="0"/>
              <a:t>Using Web Linking, Relations, and Attributes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14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Hypermedia is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61254" y="1298895"/>
            <a:ext cx="8368994" cy="5037980"/>
          </a:xfrm>
        </p:spPr>
        <p:txBody>
          <a:bodyPr>
            <a:normAutofit/>
          </a:bodyPr>
          <a:lstStyle/>
          <a:p>
            <a:r>
              <a:rPr lang="en-US" dirty="0" smtClean="0"/>
              <a:t>Thing Description models are high level abstractions for the Actions, Events, and Properties of things</a:t>
            </a:r>
          </a:p>
          <a:p>
            <a:r>
              <a:rPr lang="en-US" dirty="0" smtClean="0"/>
              <a:t>Action, event, and property resources have defined bindings to M2M APIs, either through common patterns or through specialized interaction templates (like html forms)</a:t>
            </a:r>
          </a:p>
          <a:p>
            <a:r>
              <a:rPr lang="en-US" dirty="0" smtClean="0"/>
              <a:t>High level functional abstractions for controls (Actions in the W3C thing model) map to machine </a:t>
            </a:r>
            <a:r>
              <a:rPr lang="en-US" dirty="0"/>
              <a:t>operations at the </a:t>
            </a:r>
            <a:r>
              <a:rPr lang="en-US" dirty="0" smtClean="0"/>
              <a:t>(REST) API level</a:t>
            </a:r>
          </a:p>
          <a:p>
            <a:r>
              <a:rPr lang="en-US" dirty="0"/>
              <a:t>Example based on a set of controls for professional lighting</a:t>
            </a:r>
          </a:p>
          <a:p>
            <a:r>
              <a:rPr lang="en-US" dirty="0" smtClean="0"/>
              <a:t>Actions are mapped to operations on IPSO Lighting objects (</a:t>
            </a:r>
            <a:r>
              <a:rPr lang="en-US" dirty="0" err="1" smtClean="0"/>
              <a:t>OnOff</a:t>
            </a:r>
            <a:r>
              <a:rPr lang="en-US" dirty="0" smtClean="0"/>
              <a:t>, Level, and Color actuators)</a:t>
            </a:r>
          </a:p>
          <a:p>
            <a:r>
              <a:rPr lang="en-US" dirty="0" smtClean="0"/>
              <a:t>Level control (Brightness) object is used as an example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Bindings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9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375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Lighting Model - Control 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800" y="2945254"/>
            <a:ext cx="5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1598" y="1680208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onOff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62381" y="2953914"/>
            <a:ext cx="62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2479" y="4821719"/>
            <a:ext cx="659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2532" y="1495542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21394" y="1864874"/>
            <a:ext cx="76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toggle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112" y="1495542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newState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enum:off,on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74614" y="4435474"/>
            <a:ext cx="43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63349" y="5238980"/>
            <a:ext cx="41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11594" y="4828101"/>
            <a:ext cx="141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26871" y="2504536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31358" y="2960448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09399" y="3347378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140" y="2324599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:{units:%}</a:t>
            </a:r>
          </a:p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256140" y="3116254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329304" y="3448388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ate:{units:%/s}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56140" y="2869997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95620" y="3665940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256140" y="2562257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072528" y="1758850"/>
            <a:ext cx="274974" cy="10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78728" y="1864874"/>
            <a:ext cx="271528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064297" y="2841137"/>
            <a:ext cx="228235" cy="333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9" idx="1"/>
          </p:cNvCxnSpPr>
          <p:nvPr/>
        </p:nvCxnSpPr>
        <p:spPr>
          <a:xfrm flipV="1">
            <a:off x="2049866" y="3145114"/>
            <a:ext cx="281492" cy="4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66010" y="3205761"/>
            <a:ext cx="281492" cy="25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66010" y="3207806"/>
            <a:ext cx="281492" cy="61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3"/>
          </p:cNvCxnSpPr>
          <p:nvPr/>
        </p:nvCxnSpPr>
        <p:spPr>
          <a:xfrm flipV="1">
            <a:off x="1092665" y="2105581"/>
            <a:ext cx="369716" cy="102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3"/>
            <a:endCxn id="6" idx="1"/>
          </p:cNvCxnSpPr>
          <p:nvPr/>
        </p:nvCxnSpPr>
        <p:spPr>
          <a:xfrm>
            <a:off x="1092665" y="3129920"/>
            <a:ext cx="369716" cy="8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" idx="3"/>
          </p:cNvCxnSpPr>
          <p:nvPr/>
        </p:nvCxnSpPr>
        <p:spPr>
          <a:xfrm>
            <a:off x="1092665" y="3129920"/>
            <a:ext cx="369716" cy="1790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068366" y="5006385"/>
            <a:ext cx="168878" cy="26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082797" y="4649000"/>
            <a:ext cx="606248" cy="357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64297" y="5016638"/>
            <a:ext cx="599052" cy="392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011037" y="2623275"/>
            <a:ext cx="274974" cy="10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011037" y="2737399"/>
            <a:ext cx="274974" cy="49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919755" y="3116254"/>
            <a:ext cx="336385" cy="5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32" idx="1"/>
          </p:cNvCxnSpPr>
          <p:nvPr/>
        </p:nvCxnSpPr>
        <p:spPr>
          <a:xfrm>
            <a:off x="2919755" y="3173974"/>
            <a:ext cx="336385" cy="126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33" idx="1"/>
          </p:cNvCxnSpPr>
          <p:nvPr/>
        </p:nvCxnSpPr>
        <p:spPr>
          <a:xfrm>
            <a:off x="2991097" y="3563628"/>
            <a:ext cx="338207" cy="69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151436" y="1723498"/>
            <a:ext cx="200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509328" y="5046871"/>
            <a:ext cx="276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3951117" y="4364554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4055604" y="4820466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4019214" y="5192966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4980386" y="4184617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:{units:K,range:2700-5500}</a:t>
            </a:r>
          </a:p>
          <a:p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4980386" y="4947412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5053550" y="526511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</a:t>
            </a:r>
            <a:r>
              <a:rPr lang="en-US" dirty="0" err="1" smtClean="0"/>
              <a:t>units:K</a:t>
            </a:r>
            <a:r>
              <a:rPr lang="en-US" dirty="0" smtClean="0"/>
              <a:t>/s}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4980386" y="4701155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4980386" y="4407845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3775825" y="4715586"/>
            <a:ext cx="265348" cy="32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28" idx="1"/>
          </p:cNvCxnSpPr>
          <p:nvPr/>
        </p:nvCxnSpPr>
        <p:spPr>
          <a:xfrm flipV="1">
            <a:off x="3774112" y="5005132"/>
            <a:ext cx="281492" cy="4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804687" y="5070487"/>
            <a:ext cx="281492" cy="246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775825" y="5053436"/>
            <a:ext cx="265348" cy="611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4735283" y="4468863"/>
            <a:ext cx="274974" cy="10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735283" y="4582987"/>
            <a:ext cx="274974" cy="49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8" idx="3"/>
          </p:cNvCxnSpPr>
          <p:nvPr/>
        </p:nvCxnSpPr>
        <p:spPr>
          <a:xfrm flipV="1">
            <a:off x="4644001" y="4920852"/>
            <a:ext cx="313986" cy="84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8" idx="3"/>
            <a:endCxn id="131" idx="1"/>
          </p:cNvCxnSpPr>
          <p:nvPr/>
        </p:nvCxnSpPr>
        <p:spPr>
          <a:xfrm>
            <a:off x="4644001" y="5005132"/>
            <a:ext cx="336385" cy="126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729114" y="5420922"/>
            <a:ext cx="324436" cy="43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3996437" y="5542017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5009472" y="1498418"/>
            <a:ext cx="2033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light.onOff.change</a:t>
            </a:r>
          </a:p>
          <a:p>
            <a:r>
              <a:rPr lang="en-US" b="1" dirty="0" smtClean="0"/>
              <a:t>{</a:t>
            </a:r>
            <a:r>
              <a:rPr lang="en-US" b="1" dirty="0" err="1" smtClean="0"/>
              <a:t>newState:on</a:t>
            </a:r>
            <a:r>
              <a:rPr lang="en-US" b="1" dirty="0" smtClean="0"/>
              <a:t>}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922576" y="5626686"/>
            <a:ext cx="3771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light.color.temperature.change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{targetValue</a:t>
            </a:r>
            <a:r>
              <a:rPr lang="en-US" b="1" dirty="0"/>
              <a:t>:</a:t>
            </a:r>
            <a:r>
              <a:rPr lang="en-US" b="1" dirty="0" smtClean="0"/>
              <a:t>2900,transitionTime:10}</a:t>
            </a:r>
            <a:endParaRPr lang="en-US" b="1" dirty="0"/>
          </a:p>
        </p:txBody>
      </p:sp>
      <p:sp>
        <p:nvSpPr>
          <p:cNvPr id="161" name="Rectangle 160"/>
          <p:cNvSpPr/>
          <p:nvPr/>
        </p:nvSpPr>
        <p:spPr>
          <a:xfrm>
            <a:off x="5015664" y="3024338"/>
            <a:ext cx="3678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light.level.change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{targetValue:45,transitionTime:10}</a:t>
            </a:r>
            <a:endParaRPr lang="en-US" b="1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469898" y="1137910"/>
            <a:ext cx="727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thing</a:t>
            </a:r>
            <a:endParaRPr lang="en-US" i="1" u="sng" dirty="0"/>
          </a:p>
        </p:txBody>
      </p:sp>
      <p:sp>
        <p:nvSpPr>
          <p:cNvPr id="194" name="Rectangle 193"/>
          <p:cNvSpPr/>
          <p:nvPr/>
        </p:nvSpPr>
        <p:spPr>
          <a:xfrm>
            <a:off x="1190463" y="1138312"/>
            <a:ext cx="1095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actuators</a:t>
            </a:r>
            <a:endParaRPr lang="en-US" u="sng" dirty="0"/>
          </a:p>
        </p:txBody>
      </p:sp>
      <p:sp>
        <p:nvSpPr>
          <p:cNvPr id="195" name="Rectangle 194"/>
          <p:cNvSpPr/>
          <p:nvPr/>
        </p:nvSpPr>
        <p:spPr>
          <a:xfrm>
            <a:off x="2400060" y="1138312"/>
            <a:ext cx="86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actions</a:t>
            </a:r>
            <a:endParaRPr lang="en-US" u="sng" dirty="0"/>
          </a:p>
        </p:txBody>
      </p:sp>
      <p:sp>
        <p:nvSpPr>
          <p:cNvPr id="196" name="Rectangle 195"/>
          <p:cNvSpPr/>
          <p:nvPr/>
        </p:nvSpPr>
        <p:spPr>
          <a:xfrm>
            <a:off x="3405180" y="1132645"/>
            <a:ext cx="1287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parameters</a:t>
            </a:r>
            <a:endParaRPr lang="en-US" u="sng" dirty="0"/>
          </a:p>
        </p:txBody>
      </p:sp>
      <p:sp>
        <p:nvSpPr>
          <p:cNvPr id="197" name="Rectangle 196"/>
          <p:cNvSpPr/>
          <p:nvPr/>
        </p:nvSpPr>
        <p:spPr>
          <a:xfrm>
            <a:off x="5032378" y="1128334"/>
            <a:ext cx="333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application</a:t>
            </a:r>
            <a:r>
              <a:rPr lang="en-US" b="1" i="1" u="sng" dirty="0" smtClean="0"/>
              <a:t> actions {parameters}</a:t>
            </a:r>
            <a:endParaRPr lang="en-US" b="1" u="sng" dirty="0"/>
          </a:p>
        </p:txBody>
      </p:sp>
      <p:sp>
        <p:nvSpPr>
          <p:cNvPr id="198" name="Rectangle 197"/>
          <p:cNvSpPr/>
          <p:nvPr/>
        </p:nvSpPr>
        <p:spPr>
          <a:xfrm>
            <a:off x="2243903" y="4159039"/>
            <a:ext cx="13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(</a:t>
            </a:r>
            <a:r>
              <a:rPr lang="en-US" i="1" u="sng" dirty="0" err="1" smtClean="0"/>
              <a:t>c</a:t>
            </a:r>
            <a:r>
              <a:rPr lang="en-US" i="1" u="sng" dirty="0" err="1" smtClean="0"/>
              <a:t>olorspace</a:t>
            </a:r>
            <a:r>
              <a:rPr lang="en-US" i="1" u="sng" dirty="0" smtClean="0"/>
              <a:t>)</a:t>
            </a:r>
            <a:endParaRPr lang="en-US" u="sng" dirty="0"/>
          </a:p>
        </p:txBody>
      </p:sp>
      <p:sp>
        <p:nvSpPr>
          <p:cNvPr id="200" name="Rectangle 199"/>
          <p:cNvSpPr/>
          <p:nvPr/>
        </p:nvSpPr>
        <p:spPr>
          <a:xfrm>
            <a:off x="431542" y="1138312"/>
            <a:ext cx="733263" cy="3046305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271186" y="1138312"/>
            <a:ext cx="927571" cy="4526935"/>
          </a:xfrm>
          <a:prstGeom prst="rect">
            <a:avLst/>
          </a:prstGeom>
          <a:solidFill>
            <a:schemeClr val="accent3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2280042" y="1137910"/>
            <a:ext cx="927571" cy="3046305"/>
          </a:xfrm>
          <a:prstGeom prst="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3322524" y="1128334"/>
            <a:ext cx="1693140" cy="3046305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092954" y="1128334"/>
            <a:ext cx="3412795" cy="3046305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4975909" y="4274757"/>
            <a:ext cx="3710891" cy="1300693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4980386" y="5665247"/>
            <a:ext cx="3706414" cy="715097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04686" y="4274757"/>
            <a:ext cx="999051" cy="1779909"/>
          </a:xfrm>
          <a:prstGeom prst="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2198207" y="4274757"/>
            <a:ext cx="1381694" cy="1390490"/>
          </a:xfrm>
          <a:prstGeom prst="rect">
            <a:avLst/>
          </a:prstGeom>
          <a:solidFill>
            <a:schemeClr val="accent3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3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IPSO Level Control – Resource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806" y="36220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98933"/>
              </p:ext>
            </p:extLst>
          </p:nvPr>
        </p:nvGraphicFramePr>
        <p:xfrm>
          <a:off x="1294213" y="979106"/>
          <a:ext cx="6195606" cy="1197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Document" r:id="rId3" imgW="6769100" imgH="1308100" progId="Word.Document.12">
                  <p:embed/>
                </p:oleObj>
              </mc:Choice>
              <mc:Fallback>
                <p:oleObj name="Document" r:id="rId3" imgW="6769100" imgH="1308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4213" y="979106"/>
                        <a:ext cx="6195606" cy="1197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05510"/>
              </p:ext>
            </p:extLst>
          </p:nvPr>
        </p:nvGraphicFramePr>
        <p:xfrm>
          <a:off x="1303626" y="1909511"/>
          <a:ext cx="6080359" cy="4743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Document" r:id="rId5" imgW="6642100" imgH="5181600" progId="Word.Document.12">
                  <p:embed/>
                </p:oleObj>
              </mc:Choice>
              <mc:Fallback>
                <p:oleObj name="Document" r:id="rId5" imgW="6642100" imgH="5181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3626" y="1909511"/>
                        <a:ext cx="6080359" cy="4743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468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r>
              <a:rPr lang="en-US" dirty="0" smtClean="0"/>
              <a:t> =&gt; Protocol =&gt;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393493" y="1699663"/>
            <a:ext cx="1774845" cy="2917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Protocol Binding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ame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binding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rgbClr val="000000"/>
                </a:solidFill>
              </a:rPr>
              <a:t>h</a:t>
            </a:r>
            <a:r>
              <a:rPr lang="en-US" dirty="0" err="1" smtClean="0">
                <a:solidFill>
                  <a:srgbClr val="000000"/>
                </a:solidFill>
              </a:rPr>
              <a:t>ref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000000"/>
                </a:solidFill>
              </a:rPr>
              <a:t>atatype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method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mediatype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expects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returns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statuscodes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5299" y="1522750"/>
            <a:ext cx="24322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Semantic Binding, Thing Description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Actions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action</a:t>
            </a:r>
            <a:endParaRPr lang="en-US" dirty="0" smtClean="0">
              <a:solidFill>
                <a:srgbClr val="00000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binding</a:t>
            </a:r>
          </a:p>
          <a:p>
            <a:pPr marL="742950" lvl="1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datatype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Events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Subscribe Bindings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Properties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Get/Set Bindings</a:t>
            </a: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79" name="Straight Arrow Connector 78"/>
          <p:cNvCxnSpPr>
            <a:stCxn id="86" idx="1"/>
            <a:endCxn id="85" idx="3"/>
          </p:cNvCxnSpPr>
          <p:nvPr/>
        </p:nvCxnSpPr>
        <p:spPr>
          <a:xfrm flipH="1">
            <a:off x="2461074" y="2230193"/>
            <a:ext cx="1141883" cy="318482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486555" y="2400416"/>
            <a:ext cx="974519" cy="29651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3602957" y="2083306"/>
            <a:ext cx="974519" cy="29377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602957" y="2649748"/>
            <a:ext cx="974519" cy="27574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1486555" y="2684106"/>
            <a:ext cx="974519" cy="299936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3602957" y="2391510"/>
            <a:ext cx="974519" cy="265117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>
            <a:stCxn id="93" idx="1"/>
            <a:endCxn id="92" idx="3"/>
          </p:cNvCxnSpPr>
          <p:nvPr/>
        </p:nvCxnSpPr>
        <p:spPr>
          <a:xfrm flipH="1">
            <a:off x="2461074" y="2524069"/>
            <a:ext cx="1141883" cy="310005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2499561" y="3070941"/>
            <a:ext cx="1103397" cy="3420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667437" y="1483141"/>
            <a:ext cx="17090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Resource Model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Instances of Schema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0" name="Straight Arrow Connector 99"/>
          <p:cNvCxnSpPr>
            <a:stCxn id="87" idx="3"/>
          </p:cNvCxnSpPr>
          <p:nvPr/>
        </p:nvCxnSpPr>
        <p:spPr>
          <a:xfrm>
            <a:off x="4577476" y="2787620"/>
            <a:ext cx="1385335" cy="283321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flipH="1">
            <a:off x="5394743" y="1777678"/>
            <a:ext cx="2460660" cy="4303778"/>
            <a:chOff x="5594159" y="1801057"/>
            <a:chExt cx="2460660" cy="4303778"/>
          </a:xfrm>
        </p:grpSpPr>
        <p:sp>
          <p:nvSpPr>
            <p:cNvPr id="48" name="Oval 47"/>
            <p:cNvSpPr/>
            <p:nvPr/>
          </p:nvSpPr>
          <p:spPr>
            <a:xfrm>
              <a:off x="6457708" y="2349459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15861" y="1801057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50" name="Straight Arrow Connector 49"/>
            <p:cNvCxnSpPr>
              <a:stCxn id="48" idx="7"/>
              <a:endCxn id="49" idx="3"/>
            </p:cNvCxnSpPr>
            <p:nvPr/>
          </p:nvCxnSpPr>
          <p:spPr>
            <a:xfrm flipV="1">
              <a:off x="6897116" y="2234695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8" idx="6"/>
              <a:endCxn id="53" idx="2"/>
            </p:cNvCxnSpPr>
            <p:nvPr/>
          </p:nvCxnSpPr>
          <p:spPr>
            <a:xfrm>
              <a:off x="6972506" y="2620434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7333353" y="2367278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7030230" y="2975257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55" name="Straight Arrow Connector 54"/>
            <p:cNvCxnSpPr>
              <a:stCxn id="48" idx="5"/>
              <a:endCxn id="54" idx="1"/>
            </p:cNvCxnSpPr>
            <p:nvPr/>
          </p:nvCxnSpPr>
          <p:spPr>
            <a:xfrm>
              <a:off x="6897116" y="2812041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6501468" y="4983864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059621" y="4435462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74" name="Straight Arrow Connector 73"/>
            <p:cNvCxnSpPr>
              <a:stCxn id="56" idx="7"/>
              <a:endCxn id="73" idx="3"/>
            </p:cNvCxnSpPr>
            <p:nvPr/>
          </p:nvCxnSpPr>
          <p:spPr>
            <a:xfrm flipV="1">
              <a:off x="6940876" y="4869100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56" idx="6"/>
              <a:endCxn id="76" idx="2"/>
            </p:cNvCxnSpPr>
            <p:nvPr/>
          </p:nvCxnSpPr>
          <p:spPr>
            <a:xfrm>
              <a:off x="7016266" y="5254839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7377113" y="5001683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7073990" y="5609662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81" name="Straight Arrow Connector 80"/>
            <p:cNvCxnSpPr>
              <a:stCxn id="56" idx="5"/>
              <a:endCxn id="80" idx="1"/>
            </p:cNvCxnSpPr>
            <p:nvPr/>
          </p:nvCxnSpPr>
          <p:spPr>
            <a:xfrm>
              <a:off x="6940876" y="5446446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5594159" y="3676925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152312" y="3128523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88" name="Straight Arrow Connector 87"/>
            <p:cNvCxnSpPr>
              <a:stCxn id="82" idx="7"/>
              <a:endCxn id="84" idx="3"/>
            </p:cNvCxnSpPr>
            <p:nvPr/>
          </p:nvCxnSpPr>
          <p:spPr>
            <a:xfrm flipV="1">
              <a:off x="6033567" y="3562161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2" idx="6"/>
              <a:endCxn id="90" idx="2"/>
            </p:cNvCxnSpPr>
            <p:nvPr/>
          </p:nvCxnSpPr>
          <p:spPr>
            <a:xfrm>
              <a:off x="6108957" y="3947900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6469804" y="3694744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6166681" y="4302723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95" name="Straight Arrow Connector 94"/>
            <p:cNvCxnSpPr>
              <a:stCxn id="82" idx="5"/>
              <a:endCxn id="91" idx="1"/>
            </p:cNvCxnSpPr>
            <p:nvPr/>
          </p:nvCxnSpPr>
          <p:spPr>
            <a:xfrm>
              <a:off x="6033567" y="4139507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4" idx="0"/>
              <a:endCxn id="48" idx="3"/>
            </p:cNvCxnSpPr>
            <p:nvPr/>
          </p:nvCxnSpPr>
          <p:spPr>
            <a:xfrm flipV="1">
              <a:off x="6407192" y="2812041"/>
              <a:ext cx="125906" cy="316482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1" idx="4"/>
              <a:endCxn id="56" idx="1"/>
            </p:cNvCxnSpPr>
            <p:nvPr/>
          </p:nvCxnSpPr>
          <p:spPr>
            <a:xfrm>
              <a:off x="6423831" y="4797896"/>
              <a:ext cx="153027" cy="265335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540519" y="3461151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DT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02" name="Straight Arrow Connector 101"/>
            <p:cNvCxnSpPr>
              <a:stCxn id="54" idx="5"/>
              <a:endCxn id="101" idx="1"/>
            </p:cNvCxnSpPr>
            <p:nvPr/>
          </p:nvCxnSpPr>
          <p:spPr>
            <a:xfrm>
              <a:off x="7469213" y="3397914"/>
              <a:ext cx="146623" cy="13575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Straight Arrow Connector 103"/>
          <p:cNvCxnSpPr>
            <a:stCxn id="101" idx="7"/>
          </p:cNvCxnSpPr>
          <p:nvPr/>
        </p:nvCxnSpPr>
        <p:spPr>
          <a:xfrm flipH="1" flipV="1">
            <a:off x="4695485" y="3105145"/>
            <a:ext cx="774575" cy="40514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7" idx="3"/>
            <a:endCxn id="49" idx="6"/>
          </p:cNvCxnSpPr>
          <p:nvPr/>
        </p:nvCxnSpPr>
        <p:spPr>
          <a:xfrm flipV="1">
            <a:off x="4577476" y="2031697"/>
            <a:ext cx="1346465" cy="75592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62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702"/>
            <a:ext cx="8229600" cy="1143000"/>
          </a:xfrm>
        </p:spPr>
        <p:txBody>
          <a:bodyPr/>
          <a:lstStyle/>
          <a:p>
            <a:r>
              <a:rPr lang="en-US" dirty="0" smtClean="0"/>
              <a:t>Thing Description -TDL Fragment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7120" y="1346312"/>
            <a:ext cx="813370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{</a:t>
            </a:r>
          </a:p>
          <a:p>
            <a:r>
              <a:rPr lang="en-US" sz="1400" dirty="0" smtClean="0">
                <a:latin typeface="Courier"/>
                <a:cs typeface="Courier"/>
              </a:rPr>
              <a:t>  “@context”: ”http://</a:t>
            </a:r>
            <a:r>
              <a:rPr lang="en-US" sz="1400" dirty="0" err="1" smtClean="0">
                <a:latin typeface="Courier"/>
                <a:cs typeface="Courier"/>
              </a:rPr>
              <a:t>example.org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tdl.jsonld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“@type”: “thing”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“@context”: ”http://</a:t>
            </a:r>
            <a:r>
              <a:rPr lang="en-US" sz="1400" dirty="0" err="1" smtClean="0">
                <a:latin typeface="Courier"/>
                <a:cs typeface="Courier"/>
              </a:rPr>
              <a:t>example.org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professionalLighting.jsonld</a:t>
            </a:r>
            <a:r>
              <a:rPr lang="en-US" sz="1400" dirty="0" smtClean="0">
                <a:latin typeface="Courier"/>
                <a:cs typeface="Courier"/>
              </a:rPr>
              <a:t>”</a:t>
            </a:r>
            <a:r>
              <a:rPr lang="en-US" sz="1400" dirty="0" smtClean="0">
                <a:latin typeface="Courier"/>
                <a:cs typeface="Courier"/>
              </a:rPr>
              <a:t>,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“_thing”: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{“</a:t>
            </a:r>
            <a:r>
              <a:rPr lang="en-US" sz="1400" dirty="0" err="1" smtClean="0">
                <a:latin typeface="Courier"/>
                <a:cs typeface="Courier"/>
              </a:rPr>
              <a:t>type”:”light</a:t>
            </a:r>
            <a:r>
              <a:rPr lang="en-US" sz="1400" dirty="0" smtClean="0">
                <a:latin typeface="Courier"/>
                <a:cs typeface="Courier"/>
              </a:rPr>
              <a:t>”},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“_actions”: {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“</a:t>
            </a:r>
            <a:r>
              <a:rPr lang="en-US" sz="1400" b="1" dirty="0" smtClean="0">
                <a:latin typeface="Courier"/>
                <a:cs typeface="Courier"/>
              </a:rPr>
              <a:t>brightness</a:t>
            </a:r>
            <a:r>
              <a:rPr lang="en-US" sz="1400" dirty="0" smtClean="0">
                <a:latin typeface="Courier"/>
                <a:cs typeface="Courier"/>
              </a:rPr>
              <a:t>”: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“</a:t>
            </a:r>
            <a:r>
              <a:rPr lang="en-US" sz="1400" b="1" dirty="0" smtClean="0">
                <a:latin typeface="Courier"/>
                <a:cs typeface="Courier"/>
              </a:rPr>
              <a:t>change</a:t>
            </a:r>
            <a:r>
              <a:rPr lang="en-US" sz="1400" dirty="0" smtClean="0">
                <a:latin typeface="Courier"/>
                <a:cs typeface="Courier"/>
              </a:rPr>
              <a:t>”: {    </a:t>
            </a:r>
            <a:r>
              <a:rPr lang="en-US" sz="1400" dirty="0" smtClean="0">
                <a:latin typeface="Courier"/>
                <a:cs typeface="Courier"/>
                <a:sym typeface="Wingdings"/>
              </a:rPr>
              <a:t>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i="1" dirty="0" smtClean="0">
                <a:latin typeface="Arial"/>
                <a:cs typeface="Arial"/>
              </a:rPr>
              <a:t>indexed in context, reference by “</a:t>
            </a:r>
            <a:r>
              <a:rPr lang="en-US" sz="1400" i="1" dirty="0" err="1" smtClean="0">
                <a:latin typeface="Arial"/>
                <a:cs typeface="Arial"/>
              </a:rPr>
              <a:t>light</a:t>
            </a:r>
            <a:r>
              <a:rPr lang="en-US" sz="1400" i="1" dirty="0" err="1" smtClean="0">
                <a:latin typeface="Arial"/>
                <a:cs typeface="Arial"/>
              </a:rPr>
              <a:t>.brightness.change</a:t>
            </a:r>
            <a:r>
              <a:rPr lang="en-US" sz="1400" i="1" dirty="0" smtClean="0">
                <a:latin typeface="Arial"/>
                <a:cs typeface="Arial"/>
              </a:rPr>
              <a:t>”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    “</a:t>
            </a:r>
            <a:r>
              <a:rPr lang="en-US" sz="1400" b="1" dirty="0" smtClean="0">
                <a:latin typeface="Courier"/>
                <a:cs typeface="Courier"/>
              </a:rPr>
              <a:t>parameters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{“name”: “</a:t>
            </a:r>
            <a:r>
              <a:rPr lang="en-US" sz="1400" dirty="0" err="1" smtClean="0">
                <a:latin typeface="Courier"/>
                <a:cs typeface="Courier"/>
              </a:rPr>
              <a:t>targetValue</a:t>
            </a:r>
            <a:r>
              <a:rPr lang="en-US" sz="1400" dirty="0" smtClean="0">
                <a:latin typeface="Courier"/>
                <a:cs typeface="Courier"/>
              </a:rPr>
              <a:t>”: 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“type”:”</a:t>
            </a:r>
            <a:r>
              <a:rPr lang="en-US" sz="1400" dirty="0" err="1" smtClean="0">
                <a:latin typeface="Courier"/>
                <a:cs typeface="Courier"/>
              </a:rPr>
              <a:t>brightnessValueType</a:t>
            </a:r>
            <a:r>
              <a:rPr lang="en-US" sz="1400" dirty="0" smtClean="0">
                <a:latin typeface="Courier"/>
                <a:cs typeface="Courier"/>
              </a:rPr>
              <a:t>”}, </a:t>
            </a:r>
            <a:r>
              <a:rPr lang="en-US" sz="1400" dirty="0" smtClean="0">
                <a:latin typeface="Courier"/>
                <a:cs typeface="Courier"/>
                <a:sym typeface="Wingdings"/>
              </a:rPr>
              <a:t> TDL abstract types 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      {“name”: “</a:t>
            </a:r>
            <a:r>
              <a:rPr lang="en-US" sz="1400" dirty="0" err="1" smtClean="0">
                <a:latin typeface="Courier"/>
                <a:cs typeface="Courier"/>
              </a:rPr>
              <a:t>transitionTime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    “type”: “</a:t>
            </a:r>
            <a:r>
              <a:rPr lang="en-US" sz="1400" dirty="0" err="1" smtClean="0">
                <a:latin typeface="Courier"/>
                <a:cs typeface="Courier"/>
              </a:rPr>
              <a:t>timeValueType</a:t>
            </a:r>
            <a:r>
              <a:rPr lang="en-US" sz="1400" dirty="0" smtClean="0">
                <a:latin typeface="Courier"/>
                <a:cs typeface="Courier"/>
              </a:rPr>
              <a:t>”},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“</a:t>
            </a:r>
            <a:r>
              <a:rPr lang="en-US" sz="1400" b="1" dirty="0" smtClean="0">
                <a:latin typeface="Courier"/>
                <a:cs typeface="Courier"/>
              </a:rPr>
              <a:t>bindings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{“type”: ”</a:t>
            </a:r>
            <a:r>
              <a:rPr lang="en-US" sz="1400" dirty="0" err="1" smtClean="0">
                <a:latin typeface="Courier"/>
                <a:cs typeface="Courier"/>
              </a:rPr>
              <a:t>ipso+coap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 “</a:t>
            </a:r>
            <a:r>
              <a:rPr lang="en-US" sz="1400" dirty="0" err="1" smtClean="0">
                <a:latin typeface="Courier"/>
                <a:cs typeface="Courier"/>
              </a:rPr>
              <a:t>describedBy</a:t>
            </a:r>
            <a:r>
              <a:rPr lang="en-US" sz="1400" dirty="0" smtClean="0">
                <a:latin typeface="Courier"/>
                <a:cs typeface="Courier"/>
              </a:rPr>
              <a:t>”: “</a:t>
            </a:r>
            <a:r>
              <a:rPr lang="en-US" sz="1400" dirty="0" err="1" smtClean="0">
                <a:latin typeface="Courier"/>
                <a:cs typeface="Courier"/>
              </a:rPr>
              <a:t>protocols.ipso+coap#light.level.change</a:t>
            </a:r>
            <a:r>
              <a:rPr lang="en-US" sz="1400" dirty="0" smtClean="0">
                <a:latin typeface="Courier"/>
                <a:cs typeface="Courier"/>
              </a:rPr>
              <a:t>”}]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} } }</a:t>
            </a:r>
          </a:p>
          <a:p>
            <a:r>
              <a:rPr lang="en-US" sz="1400" dirty="0" smtClean="0">
                <a:latin typeface="Courier"/>
                <a:cs typeface="Courier"/>
              </a:rPr>
              <a:t>} }</a:t>
            </a:r>
            <a:r>
              <a:rPr lang="en-US" sz="1400" dirty="0">
                <a:latin typeface="Courier"/>
                <a:cs typeface="Courie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266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572"/>
            <a:ext cx="8229600" cy="1143000"/>
          </a:xfrm>
        </p:spPr>
        <p:txBody>
          <a:bodyPr/>
          <a:lstStyle/>
          <a:p>
            <a:r>
              <a:rPr lang="en-US" dirty="0" smtClean="0"/>
              <a:t>Binding for </a:t>
            </a:r>
            <a:r>
              <a:rPr lang="en-US" dirty="0" err="1" smtClean="0"/>
              <a:t>protocols.ipso+coap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28740" y="942412"/>
            <a:ext cx="6771403" cy="569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“</a:t>
            </a:r>
            <a:r>
              <a:rPr lang="en-US" sz="1400" b="1" dirty="0" smtClean="0">
                <a:latin typeface="Courier"/>
                <a:cs typeface="Courier"/>
              </a:rPr>
              <a:t>light</a:t>
            </a:r>
            <a:r>
              <a:rPr lang="en-US" sz="1400" dirty="0" smtClean="0">
                <a:latin typeface="Courier"/>
                <a:cs typeface="Courier"/>
              </a:rPr>
              <a:t>”: {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“</a:t>
            </a:r>
            <a:r>
              <a:rPr lang="en-US" sz="1400" b="1" dirty="0" smtClean="0">
                <a:latin typeface="Courier"/>
                <a:cs typeface="Courier"/>
              </a:rPr>
              <a:t>level”</a:t>
            </a:r>
            <a:r>
              <a:rPr lang="en-US" sz="1400" dirty="0" smtClean="0">
                <a:latin typeface="Courier"/>
                <a:cs typeface="Courier"/>
              </a:rPr>
              <a:t>: {</a:t>
            </a:r>
            <a:endParaRPr lang="en-US" sz="1400" i="1" dirty="0" smtClean="0">
              <a:latin typeface="Arial"/>
              <a:cs typeface="Arial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smtClean="0">
                <a:latin typeface="Courier"/>
                <a:cs typeface="Courier"/>
              </a:rPr>
              <a:t>“</a:t>
            </a:r>
            <a:r>
              <a:rPr lang="en-US" sz="1400" b="1" dirty="0" smtClean="0">
                <a:latin typeface="Courier"/>
                <a:cs typeface="Courier"/>
              </a:rPr>
              <a:t>change”</a:t>
            </a:r>
            <a:r>
              <a:rPr lang="en-US" sz="1400" dirty="0" smtClean="0">
                <a:latin typeface="Courier"/>
                <a:cs typeface="Courier"/>
              </a:rPr>
              <a:t>: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“</a:t>
            </a:r>
            <a:r>
              <a:rPr lang="en-US" sz="1400" b="1" dirty="0" smtClean="0">
                <a:latin typeface="Courier"/>
                <a:cs typeface="Courier"/>
              </a:rPr>
              <a:t>parameters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  <a:endParaRPr lang="en-US" sz="1400" i="1" dirty="0" smtClean="0">
              <a:latin typeface="Arial"/>
              <a:cs typeface="Arial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  {“name”: “</a:t>
            </a:r>
            <a:r>
              <a:rPr lang="en-US" sz="1400" dirty="0" err="1" smtClean="0">
                <a:latin typeface="Courier"/>
                <a:cs typeface="Courier"/>
              </a:rPr>
              <a:t>targetValue</a:t>
            </a:r>
            <a:r>
              <a:rPr lang="en-US" sz="1400" dirty="0" smtClean="0">
                <a:latin typeface="Courier"/>
                <a:cs typeface="Courier"/>
              </a:rPr>
              <a:t>”: 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</a:t>
            </a:r>
            <a:r>
              <a:rPr lang="en-US" sz="1400" dirty="0" err="1" smtClean="0">
                <a:latin typeface="Courier"/>
                <a:cs typeface="Courier"/>
              </a:rPr>
              <a:t>datatype</a:t>
            </a:r>
            <a:r>
              <a:rPr lang="en-US" sz="1400" dirty="0" smtClean="0">
                <a:latin typeface="Courier"/>
                <a:cs typeface="Courier"/>
              </a:rPr>
              <a:t>”:”decimal”,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“units”: “%”,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“range”: “0-100”},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{“name”: “</a:t>
            </a:r>
            <a:r>
              <a:rPr lang="en-US" sz="1400" dirty="0" err="1" smtClean="0">
                <a:latin typeface="Courier"/>
                <a:cs typeface="Courier"/>
              </a:rPr>
              <a:t>transitionTime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</a:t>
            </a:r>
            <a:r>
              <a:rPr lang="en-US" sz="1400" dirty="0" err="1" smtClean="0">
                <a:latin typeface="Courier"/>
                <a:cs typeface="Courier"/>
              </a:rPr>
              <a:t>datatype</a:t>
            </a:r>
            <a:r>
              <a:rPr lang="en-US" sz="1400" dirty="0" smtClean="0">
                <a:latin typeface="Courier"/>
                <a:cs typeface="Courier"/>
              </a:rPr>
              <a:t>”: “decimal”,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“units”: “s”} </a:t>
            </a:r>
            <a:r>
              <a:rPr lang="en-US" sz="1400" dirty="0" smtClean="0">
                <a:latin typeface="Courier"/>
                <a:cs typeface="Courier"/>
              </a:rPr>
              <a:t>],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</a:t>
            </a:r>
            <a:r>
              <a:rPr lang="en-US" sz="1400" dirty="0" smtClean="0">
                <a:latin typeface="Courier"/>
                <a:cs typeface="Courier"/>
              </a:rPr>
              <a:t>“</a:t>
            </a:r>
            <a:r>
              <a:rPr lang="en-US" sz="1400" b="1" dirty="0" smtClean="0">
                <a:latin typeface="Courier"/>
                <a:cs typeface="Courier"/>
              </a:rPr>
              <a:t>method</a:t>
            </a:r>
            <a:r>
              <a:rPr lang="en-US" sz="1400" dirty="0" smtClean="0">
                <a:latin typeface="Courier"/>
                <a:cs typeface="Courier"/>
              </a:rPr>
              <a:t>”: ”post”,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“</a:t>
            </a:r>
            <a:r>
              <a:rPr lang="en-US" sz="1400" b="1" dirty="0" err="1" smtClean="0">
                <a:latin typeface="Courier"/>
                <a:cs typeface="Courier"/>
              </a:rPr>
              <a:t>href</a:t>
            </a:r>
            <a:r>
              <a:rPr lang="en-US" sz="1400" dirty="0" smtClean="0">
                <a:latin typeface="Courier"/>
                <a:cs typeface="Courier"/>
              </a:rPr>
              <a:t>”: “3001/0”,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“</a:t>
            </a:r>
            <a:r>
              <a:rPr lang="en-US" sz="1400" b="1" dirty="0" err="1" smtClean="0">
                <a:latin typeface="Courier"/>
                <a:cs typeface="Courier"/>
              </a:rPr>
              <a:t>mediatype</a:t>
            </a:r>
            <a:r>
              <a:rPr lang="en-US" sz="1400" dirty="0" smtClean="0">
                <a:latin typeface="Courier"/>
                <a:cs typeface="Courier"/>
              </a:rPr>
              <a:t>”: “application/</a:t>
            </a:r>
            <a:r>
              <a:rPr lang="en-US" sz="1400" dirty="0" err="1" smtClean="0">
                <a:latin typeface="Courier"/>
                <a:cs typeface="Courier"/>
              </a:rPr>
              <a:t>senml+json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“</a:t>
            </a:r>
            <a:r>
              <a:rPr lang="en-US" sz="1400" b="1" dirty="0" smtClean="0">
                <a:latin typeface="Courier"/>
                <a:cs typeface="Courier"/>
              </a:rPr>
              <a:t>expects</a:t>
            </a:r>
            <a:r>
              <a:rPr lang="en-US" sz="1400" dirty="0" smtClean="0">
                <a:latin typeface="Courier"/>
                <a:cs typeface="Courier"/>
              </a:rPr>
              <a:t>”: {“template”: “{\“e\”:[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{\“n\”:\“5001\”,\“v\”:{</a:t>
            </a:r>
            <a:r>
              <a:rPr lang="en-US" sz="1400" dirty="0" err="1" smtClean="0">
                <a:latin typeface="Courier"/>
                <a:cs typeface="Courier"/>
              </a:rPr>
              <a:t>targetValue</a:t>
            </a:r>
            <a:r>
              <a:rPr lang="en-US" sz="1400" dirty="0" smtClean="0">
                <a:latin typeface="Courier"/>
                <a:cs typeface="Courier"/>
              </a:rPr>
              <a:t>}},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{\“n\”:\“5002\”,\“v\”:{</a:t>
            </a:r>
            <a:r>
              <a:rPr lang="en-US" sz="1400" dirty="0" err="1" smtClean="0">
                <a:latin typeface="Courier"/>
                <a:cs typeface="Courier"/>
              </a:rPr>
              <a:t>transitionTime</a:t>
            </a:r>
            <a:r>
              <a:rPr lang="en-US" sz="1400" dirty="0" smtClean="0">
                <a:latin typeface="Courier"/>
                <a:cs typeface="Courier"/>
              </a:rPr>
              <a:t>}}]}” },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“</a:t>
            </a:r>
            <a:r>
              <a:rPr lang="en-US" sz="1400" b="1" dirty="0" err="1" smtClean="0">
                <a:latin typeface="Courier"/>
                <a:cs typeface="Courier"/>
              </a:rPr>
              <a:t>statusCodes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{“code”: ”2.01”,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“status”: “success”},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{“code”: “4.04”,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“status” “failure”},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{“code”: “4.09”,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“status” “retry”} ]</a:t>
            </a:r>
          </a:p>
          <a:p>
            <a:r>
              <a:rPr lang="en-US" sz="1400" dirty="0" smtClean="0">
                <a:latin typeface="Courier"/>
                <a:cs typeface="Courier"/>
              </a:rPr>
              <a:t>}  }  }</a:t>
            </a:r>
          </a:p>
        </p:txBody>
      </p:sp>
    </p:spTree>
    <p:extLst>
      <p:ext uri="{BB962C8B-B14F-4D97-AF65-F5344CB8AC3E}">
        <p14:creationId xmlns:p14="http://schemas.microsoft.com/office/powerpoint/2010/main" val="263595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do the hypermedia descriptions of events, actions, and properties look like?</a:t>
            </a:r>
          </a:p>
          <a:p>
            <a:r>
              <a:rPr lang="en-US" dirty="0" smtClean="0"/>
              <a:t>What are the functional abstractions that will be used to enable vertical specialization while still providing broad interoperability?</a:t>
            </a:r>
          </a:p>
          <a:p>
            <a:r>
              <a:rPr lang="en-US" dirty="0" smtClean="0"/>
              <a:t>How does discovery integrate with API automation?</a:t>
            </a:r>
          </a:p>
          <a:p>
            <a:r>
              <a:rPr lang="en-US" dirty="0" smtClean="0"/>
              <a:t>What are the metadata constructs for connecting constrained hypermedia to higher level abstractions?</a:t>
            </a:r>
          </a:p>
          <a:p>
            <a:r>
              <a:rPr lang="en-US" dirty="0" smtClean="0"/>
              <a:t>Prototype using constrained lighting objects with LWM2M and </a:t>
            </a:r>
            <a:r>
              <a:rPr lang="en-US" dirty="0" err="1" smtClean="0"/>
              <a:t>IoT</a:t>
            </a:r>
            <a:r>
              <a:rPr lang="en-US" dirty="0" smtClean="0"/>
              <a:t> Toolkit open source python framework</a:t>
            </a:r>
          </a:p>
          <a:p>
            <a:r>
              <a:rPr lang="en-US" dirty="0" smtClean="0"/>
              <a:t>Reference </a:t>
            </a:r>
            <a:r>
              <a:rPr lang="en-US" dirty="0" err="1" smtClean="0"/>
              <a:t>WoT</a:t>
            </a:r>
            <a:r>
              <a:rPr lang="en-US" dirty="0" smtClean="0"/>
              <a:t> client using Node-RED + extensions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Follow On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34571</TotalTime>
  <Words>978</Words>
  <Application>Microsoft Macintosh PowerPoint</Application>
  <PresentationFormat>On-screen Show (4:3)</PresentationFormat>
  <Paragraphs>170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Word Document</vt:lpstr>
      <vt:lpstr>Hypermedia Design  for Machine APIs: An Example</vt:lpstr>
      <vt:lpstr>Hypermedia is Metadata</vt:lpstr>
      <vt:lpstr>Models and Bindings</vt:lpstr>
      <vt:lpstr>Lighting Model - Control Actions</vt:lpstr>
      <vt:lpstr>IPSO Level Control – Resource Model</vt:lpstr>
      <vt:lpstr>Description =&gt; Protocol =&gt; Model</vt:lpstr>
      <vt:lpstr>Thing Description -TDL Fragment</vt:lpstr>
      <vt:lpstr>Binding for protocols.ipso+coap</vt:lpstr>
      <vt:lpstr>Questions and Follow On Work</vt:lpstr>
      <vt:lpstr>Deployment with LWM2M Devices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to the Edge</dc:title>
  <dc:creator>Michael Koster</dc:creator>
  <cp:lastModifiedBy>Michael Koster</cp:lastModifiedBy>
  <cp:revision>297</cp:revision>
  <cp:lastPrinted>2015-08-13T17:11:03Z</cp:lastPrinted>
  <dcterms:created xsi:type="dcterms:W3CDTF">2015-07-28T19:52:29Z</dcterms:created>
  <dcterms:modified xsi:type="dcterms:W3CDTF">2015-08-21T20:03:46Z</dcterms:modified>
</cp:coreProperties>
</file>