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0" r:id="rId8"/>
    <p:sldId id="259" r:id="rId9"/>
    <p:sldId id="26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16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661DC-4A2E-4A89-93B9-71F26EEED36D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E237F-3CF9-419C-95DF-35FA67AB51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url.oclc.org/NET/ssnx/ssn" TargetMode="External"/><Relationship Id="rId2" Type="http://schemas.openxmlformats.org/officeDocument/2006/relationships/hyperlink" Target="http://www.w3.org/2005/Incubator/ssn/XGR-ss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Semantic Sensor Network</a:t>
            </a:r>
            <a:br>
              <a:rPr lang="en-US" dirty="0" smtClean="0"/>
            </a:br>
            <a:r>
              <a:rPr lang="en-US" sz="2400" dirty="0" smtClean="0"/>
              <a:t>A </a:t>
            </a:r>
            <a:r>
              <a:rPr lang="en-US" sz="2400" dirty="0" smtClean="0"/>
              <a:t>short overview with respect to W3C WOT TD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Darko Anicic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Credit to: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Michael Compton et al.: </a:t>
            </a:r>
            <a:r>
              <a:rPr lang="en-US" dirty="0" smtClean="0"/>
              <a:t>The SSN ontology of the W3C semantic sensor network incubator group, Web Semantics: Science, Services and Agents on the World Wide Web, 2012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Cory Henson: W3C Semantic Sensor Networks </a:t>
            </a:r>
            <a:r>
              <a:rPr lang="en-US" dirty="0" err="1" smtClean="0"/>
              <a:t>Ontologies</a:t>
            </a:r>
            <a:r>
              <a:rPr lang="en-US" dirty="0" smtClean="0"/>
              <a:t>, Applications, and Future Directions, IERC AC4 Semantic Interoperability Workshop, 2012</a:t>
            </a:r>
          </a:p>
          <a:p>
            <a:pPr lvl="1">
              <a:buNone/>
            </a:pPr>
            <a:endParaRPr lang="en-US" sz="3600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Raúl</a:t>
            </a:r>
            <a:r>
              <a:rPr lang="en-US" dirty="0" smtClean="0"/>
              <a:t> </a:t>
            </a:r>
            <a:r>
              <a:rPr lang="en-US" dirty="0" err="1" smtClean="0"/>
              <a:t>García</a:t>
            </a:r>
            <a:r>
              <a:rPr lang="en-US" dirty="0" smtClean="0"/>
              <a:t>-Castro: Overview of the W3C Semantic Sensor Network Ontology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W3C Semantic Sensor Network XG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Goal: To begin the formal process of producing </a:t>
            </a:r>
            <a:r>
              <a:rPr lang="en-US" dirty="0" err="1" smtClean="0"/>
              <a:t>ontologies</a:t>
            </a:r>
            <a:r>
              <a:rPr lang="en-US" dirty="0" smtClean="0"/>
              <a:t> that define the capabilities of sensors and sensor networks</a:t>
            </a:r>
          </a:p>
          <a:p>
            <a:r>
              <a:rPr lang="en-US" dirty="0" smtClean="0"/>
              <a:t>Duration: March 2009 – June 2011</a:t>
            </a:r>
          </a:p>
          <a:p>
            <a:pPr lvl="1"/>
            <a:r>
              <a:rPr lang="en-US" dirty="0" smtClean="0"/>
              <a:t>Continuity: W3C Semantic Sensor Networks CG (Since Feb. 2012)</a:t>
            </a:r>
          </a:p>
          <a:p>
            <a:r>
              <a:rPr lang="en-US" dirty="0" smtClean="0"/>
              <a:t>24 Participants from 14 institutions:</a:t>
            </a:r>
          </a:p>
          <a:p>
            <a:pPr lvl="1"/>
            <a:r>
              <a:rPr lang="en-US" dirty="0" smtClean="0"/>
              <a:t>CSIRO, </a:t>
            </a:r>
            <a:r>
              <a:rPr lang="en-US" dirty="0" err="1" smtClean="0"/>
              <a:t>Wrigth</a:t>
            </a:r>
            <a:r>
              <a:rPr lang="en-US" dirty="0" smtClean="0"/>
              <a:t> State University, University of Surrey, Universidad </a:t>
            </a:r>
            <a:r>
              <a:rPr lang="en-US" dirty="0" err="1" smtClean="0"/>
              <a:t>Politécnica</a:t>
            </a:r>
            <a:r>
              <a:rPr lang="en-US" dirty="0" smtClean="0"/>
              <a:t> de Madrid, Monterey Bay Aquarium Research Institute, </a:t>
            </a:r>
            <a:r>
              <a:rPr lang="en-US" dirty="0" err="1" smtClean="0"/>
              <a:t>Fraunhofer</a:t>
            </a:r>
            <a:r>
              <a:rPr lang="en-US" dirty="0" smtClean="0"/>
              <a:t> </a:t>
            </a:r>
            <a:r>
              <a:rPr lang="en-US" dirty="0" err="1" smtClean="0"/>
              <a:t>Gesellschaft</a:t>
            </a:r>
            <a:r>
              <a:rPr lang="en-US" dirty="0" smtClean="0"/>
              <a:t>, Pennsylvania State University, The Open University, University of Southampton, Open Geospatial Consortium, DERI at the National University of Ireland, Ericsson, Boeing, </a:t>
            </a:r>
            <a:r>
              <a:rPr lang="en-US" dirty="0" err="1" smtClean="0"/>
              <a:t>Fundación</a:t>
            </a:r>
            <a:r>
              <a:rPr lang="en-US" dirty="0" smtClean="0"/>
              <a:t> CTIC</a:t>
            </a:r>
          </a:p>
          <a:p>
            <a:r>
              <a:rPr lang="en-US" dirty="0" smtClean="0"/>
              <a:t>Outcomes:</a:t>
            </a:r>
          </a:p>
          <a:p>
            <a:pPr lvl="1"/>
            <a:r>
              <a:rPr lang="en-US" dirty="0" smtClean="0"/>
              <a:t>Final report</a:t>
            </a:r>
          </a:p>
          <a:p>
            <a:pPr lvl="2"/>
            <a:r>
              <a:rPr lang="en-US" dirty="0" smtClean="0">
                <a:hlinkClick r:id="rId2"/>
              </a:rPr>
              <a:t>http://www.w3.org/2005/Incubator/ssn/XGR-ssn/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Semantic Sensor Network (SSN) ontology</a:t>
            </a:r>
          </a:p>
          <a:p>
            <a:pPr lvl="2"/>
            <a:r>
              <a:rPr lang="en-US" dirty="0" smtClean="0">
                <a:hlinkClick r:id="rId3"/>
              </a:rPr>
              <a:t>http://purl.oclc.org/NET/ssnx/ssn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SSN Ontology?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Describes</a:t>
            </a:r>
            <a:r>
              <a:rPr lang="en-US" dirty="0" smtClean="0"/>
              <a:t> sensors in terms of capabilities, measurement processes, observations and deployments</a:t>
            </a:r>
          </a:p>
          <a:p>
            <a:r>
              <a:rPr lang="en-US" sz="3300" b="1" dirty="0" smtClean="0"/>
              <a:t>In scope: </a:t>
            </a:r>
            <a:r>
              <a:rPr lang="en-US" dirty="0" smtClean="0"/>
              <a:t>sensors, the accuracy and capabilities, observations and sensing methods, operating and survival ranges, performance, deployment lifetime, sensing purpose etc.</a:t>
            </a:r>
          </a:p>
          <a:p>
            <a:r>
              <a:rPr lang="en-US" sz="3300" b="1" dirty="0" smtClean="0"/>
              <a:t>Out of scope: </a:t>
            </a:r>
            <a:r>
              <a:rPr lang="en-US" dirty="0" smtClean="0"/>
              <a:t>units of measurement, locations, hierarchies of sensor types, feature and property hierarchies etc.</a:t>
            </a:r>
          </a:p>
          <a:p>
            <a:r>
              <a:rPr lang="en-US" sz="3300" b="1" dirty="0" smtClean="0"/>
              <a:t>Different perspectives:</a:t>
            </a:r>
          </a:p>
          <a:p>
            <a:pPr lvl="1"/>
            <a:r>
              <a:rPr lang="en-US" dirty="0" smtClean="0"/>
              <a:t>A sensor perspective - what senses, how it senses, and what is sensed;</a:t>
            </a:r>
          </a:p>
          <a:p>
            <a:pPr lvl="1"/>
            <a:r>
              <a:rPr lang="en-US" dirty="0" smtClean="0"/>
              <a:t>An observation perspective - observation data and related metadata;</a:t>
            </a:r>
          </a:p>
          <a:p>
            <a:pPr lvl="1"/>
            <a:r>
              <a:rPr lang="en-US" dirty="0" smtClean="0"/>
              <a:t>A system perspective - systems of sensors and deployments; </a:t>
            </a:r>
          </a:p>
          <a:p>
            <a:pPr lvl="1"/>
            <a:r>
              <a:rPr lang="en-US" dirty="0" smtClean="0"/>
              <a:t>A feature and property perspective - focus on a particular property or observation.</a:t>
            </a:r>
          </a:p>
          <a:p>
            <a:r>
              <a:rPr lang="en-US" sz="3300" b="1" dirty="0" smtClean="0"/>
              <a:t>Scope of UCs: </a:t>
            </a:r>
          </a:p>
          <a:p>
            <a:pPr lvl="1"/>
            <a:r>
              <a:rPr lang="en-US" dirty="0" smtClean="0"/>
              <a:t>data discovery and linking</a:t>
            </a:r>
          </a:p>
          <a:p>
            <a:pPr lvl="1"/>
            <a:r>
              <a:rPr lang="en-US" dirty="0" smtClean="0"/>
              <a:t>device discovery and selection</a:t>
            </a:r>
          </a:p>
          <a:p>
            <a:pPr lvl="1"/>
            <a:r>
              <a:rPr lang="en-US" dirty="0" smtClean="0"/>
              <a:t>provenance and diagnosis, and </a:t>
            </a:r>
          </a:p>
          <a:p>
            <a:pPr lvl="1"/>
            <a:r>
              <a:rPr lang="en-US" dirty="0" smtClean="0"/>
              <a:t>device operation, tasking and programming</a:t>
            </a:r>
          </a:p>
          <a:p>
            <a:r>
              <a:rPr lang="en-US" dirty="0" smtClean="0"/>
              <a:t>W3C SSN XG followed the </a:t>
            </a:r>
            <a:r>
              <a:rPr lang="en-US" sz="3300" b="1" dirty="0" smtClean="0"/>
              <a:t>Semantic Technology </a:t>
            </a:r>
            <a:r>
              <a:rPr lang="en-US" dirty="0" smtClean="0"/>
              <a:t>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Semantic Technologies?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Provide a means to enable interoperability for sensors and sensing systems;</a:t>
            </a:r>
          </a:p>
          <a:p>
            <a:r>
              <a:rPr lang="en-US" dirty="0" smtClean="0"/>
              <a:t>Can be used in isolation or in augmenting non-semantic approaches, e.g., OGC SWE (provides syntactic interoperability);</a:t>
            </a:r>
          </a:p>
          <a:p>
            <a:r>
              <a:rPr lang="en-US" dirty="0" smtClean="0"/>
              <a:t>Can assist in managing, querying, and combining sensors and observation data;</a:t>
            </a:r>
          </a:p>
          <a:p>
            <a:r>
              <a:rPr lang="en-US" dirty="0" smtClean="0"/>
              <a:t>Enable users to operate at higher abstraction levels (domain concepts), above the technical details of format, integration etc.;</a:t>
            </a:r>
          </a:p>
          <a:p>
            <a:r>
              <a:rPr lang="en-US" dirty="0" smtClean="0"/>
              <a:t>Machine-interpretable semantics allows (semi-) autonomous agents to assist in collecting, processing, discovering, reasoning about, and acting on sensors and their observations;</a:t>
            </a:r>
          </a:p>
          <a:p>
            <a:r>
              <a:rPr lang="en-US" dirty="0" smtClean="0"/>
              <a:t>Enable data integration from multiple sources.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SSN Ontology: Key Parts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280920" cy="489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About SSN...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SSN ontology:</a:t>
            </a:r>
          </a:p>
          <a:p>
            <a:pPr lvl="1"/>
            <a:r>
              <a:rPr lang="en-US" dirty="0" smtClean="0"/>
              <a:t>Is compatible with the OGC standards</a:t>
            </a:r>
          </a:p>
          <a:p>
            <a:r>
              <a:rPr lang="en-US" dirty="0" smtClean="0"/>
              <a:t>Is aligned with an upper ontology</a:t>
            </a:r>
          </a:p>
          <a:p>
            <a:pPr lvl="1"/>
            <a:r>
              <a:rPr lang="en-US" dirty="0" smtClean="0"/>
              <a:t>Dolce Ultra Light (DUL)</a:t>
            </a:r>
          </a:p>
          <a:p>
            <a:r>
              <a:rPr lang="en-US" dirty="0" smtClean="0"/>
              <a:t>Only includes core concepts; needs to be extended, e.g., QUDT, SWEET, </a:t>
            </a:r>
            <a:r>
              <a:rPr lang="en-US" dirty="0" err="1" smtClean="0"/>
              <a:t>MathML</a:t>
            </a:r>
            <a:r>
              <a:rPr lang="en-US" dirty="0" smtClean="0"/>
              <a:t>, location, events…</a:t>
            </a:r>
          </a:p>
          <a:p>
            <a:r>
              <a:rPr lang="en-US" dirty="0" smtClean="0"/>
              <a:t>Does not need to be wholly reused</a:t>
            </a:r>
          </a:p>
          <a:p>
            <a:pPr lvl="1"/>
            <a:r>
              <a:rPr lang="en-US" dirty="0" smtClean="0"/>
              <a:t>Only observations</a:t>
            </a:r>
          </a:p>
          <a:p>
            <a:pPr lvl="1"/>
            <a:r>
              <a:rPr lang="en-US" dirty="0" smtClean="0"/>
              <a:t>Only sensors</a:t>
            </a:r>
          </a:p>
          <a:p>
            <a:r>
              <a:rPr lang="en-US" dirty="0" err="1" smtClean="0"/>
              <a:t>TBox</a:t>
            </a:r>
            <a:r>
              <a:rPr lang="en-US" dirty="0" smtClean="0"/>
              <a:t>/</a:t>
            </a:r>
            <a:r>
              <a:rPr lang="en-US" dirty="0" err="1" smtClean="0"/>
              <a:t>Abox</a:t>
            </a:r>
            <a:r>
              <a:rPr lang="en-US" dirty="0" smtClean="0"/>
              <a:t> distinction, e.g. device manufacturers providing concept definitions for products and users specifying instances on deployment.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to W3C </a:t>
            </a:r>
            <a:r>
              <a:rPr lang="en-US" dirty="0" err="1" smtClean="0"/>
              <a:t>WoT</a:t>
            </a:r>
            <a:r>
              <a:rPr lang="en-US" dirty="0" smtClean="0"/>
              <a:t> TDL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SSN may serve for describing Things (when Things are sensors):</a:t>
            </a:r>
          </a:p>
          <a:p>
            <a:pPr lvl="1"/>
            <a:r>
              <a:rPr lang="en-US" dirty="0" smtClean="0"/>
              <a:t>Events (e.g., stimuli, </a:t>
            </a:r>
            <a:r>
              <a:rPr lang="en-US" dirty="0" err="1" smtClean="0"/>
              <a:t>obesrvations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Properties (e.g., capabilities, conditions, ranges)</a:t>
            </a:r>
          </a:p>
          <a:p>
            <a:r>
              <a:rPr lang="en-US" dirty="0" smtClean="0"/>
              <a:t>SSN may be part of vocabularies used in TDs</a:t>
            </a:r>
          </a:p>
          <a:p>
            <a:r>
              <a:rPr lang="en-US" dirty="0" smtClean="0"/>
              <a:t>The use of SSN demonstrates interesting scenarios for </a:t>
            </a:r>
            <a:r>
              <a:rPr lang="en-US" dirty="0" err="1" smtClean="0"/>
              <a:t>WoT</a:t>
            </a:r>
            <a:r>
              <a:rPr lang="en-US" dirty="0" smtClean="0"/>
              <a:t>, e.g., </a:t>
            </a:r>
            <a:r>
              <a:rPr lang="en-US" dirty="0" err="1" smtClean="0"/>
              <a:t>senasor</a:t>
            </a:r>
            <a:r>
              <a:rPr lang="en-US" dirty="0" smtClean="0"/>
              <a:t> discovery and </a:t>
            </a:r>
            <a:r>
              <a:rPr lang="en-US" dirty="0" err="1" smtClean="0"/>
              <a:t>Plug&amp;Play</a:t>
            </a:r>
            <a:r>
              <a:rPr lang="en-US" dirty="0" smtClean="0"/>
              <a:t>, on-the-fly units conversion and integration of sensors with Web, lifecycle of deployed sensors, smart wearable devices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 Ontology vs. </a:t>
            </a:r>
            <a:r>
              <a:rPr lang="en-US" dirty="0" err="1" smtClean="0"/>
              <a:t>Thingsonomies</a:t>
            </a:r>
            <a:endParaRPr lang="en-US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Ontology (e.g., SSN)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Tags (e.g., Haystack)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Completeness vs. 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Tends to be as complete as possible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Simple, incomplete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Context, background knowledge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Rich</a:t>
                      </a:r>
                      <a:r>
                        <a:rPr lang="en-US" baseline="0" dirty="0" smtClean="0"/>
                        <a:t> context in which concepts and relations between them are defined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 in which tags are to be used is not explicitly  defined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Domain specific vs. non-specific models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cover the both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useful for domain</a:t>
                      </a:r>
                      <a:r>
                        <a:rPr lang="en-US" baseline="0" dirty="0" smtClean="0"/>
                        <a:t> specific models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Available tools (for search, discovery, reasoning etc.)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to be tailored/developed for specific tasks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Applicability on constrained devices (Things)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if encoded in appropriate formats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Yes.</a:t>
                      </a:r>
                      <a:r>
                        <a:rPr lang="en-US" baseline="0" dirty="0" smtClean="0"/>
                        <a:t> Encoding may be needed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</Words>
  <Application>Microsoft Office PowerPoint</Application>
  <PresentationFormat>Bildschirmpräsentation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Semantic Sensor Network A short overview with respect to W3C WOT TD</vt:lpstr>
      <vt:lpstr>Folie 2</vt:lpstr>
      <vt:lpstr>W3C Semantic Sensor Network XG</vt:lpstr>
      <vt:lpstr>What is SSN Ontology?</vt:lpstr>
      <vt:lpstr>Why Semantic Technologies?</vt:lpstr>
      <vt:lpstr>SSN Ontology: Key Parts</vt:lpstr>
      <vt:lpstr>Further About SSN...</vt:lpstr>
      <vt:lpstr>Relevance to W3C WoT TDL </vt:lpstr>
      <vt:lpstr>Thing Ontology vs. Thingsonomies</vt:lpstr>
    </vt:vector>
  </TitlesOfParts>
  <Company>Siemens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Darko Anicic</dc:creator>
  <cp:lastModifiedBy>Darko Anicic</cp:lastModifiedBy>
  <cp:revision>85</cp:revision>
  <dcterms:created xsi:type="dcterms:W3CDTF">2015-05-26T14:42:13Z</dcterms:created>
  <dcterms:modified xsi:type="dcterms:W3CDTF">2015-05-26T20:59:11Z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789246343</vt:i4>
  </property>
  <property fmtid="{D5CDD505-2E9C-101B-9397-08002B2CF9AE}" pid="3" name="_NewReviewCycle">
    <vt:lpwstr/>
  </property>
  <property fmtid="{D5CDD505-2E9C-101B-9397-08002B2CF9AE}" pid="4" name="_EmailSubject">
    <vt:lpwstr>[TF-TD] Next web meeting - SSN</vt:lpwstr>
  </property>
  <property fmtid="{D5CDD505-2E9C-101B-9397-08002B2CF9AE}" pid="5" name="_AuthorEmail">
    <vt:lpwstr>darko.anicic@siemens.com</vt:lpwstr>
  </property>
  <property fmtid="{D5CDD505-2E9C-101B-9397-08002B2CF9AE}" pid="6" name="_AuthorEmailDisplayName">
    <vt:lpwstr>Anicic, Darko</vt:lpwstr>
  </property>
</Properties>
</file>