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9"/>
  </p:notesMasterIdLst>
  <p:handoutMasterIdLst>
    <p:handoutMasterId r:id="rId10"/>
  </p:handoutMasterIdLst>
  <p:sldIdLst>
    <p:sldId id="830" r:id="rId2"/>
    <p:sldId id="1127" r:id="rId3"/>
    <p:sldId id="1130" r:id="rId4"/>
    <p:sldId id="1132" r:id="rId5"/>
    <p:sldId id="1133" r:id="rId6"/>
    <p:sldId id="1134" r:id="rId7"/>
    <p:sldId id="1117" r:id="rId8"/>
  </p:sldIdLst>
  <p:sldSz cx="9906000" cy="6858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00"/>
    <a:srgbClr val="0066FF"/>
    <a:srgbClr val="669900"/>
    <a:srgbClr val="3399FF"/>
    <a:srgbClr val="9999FF"/>
    <a:srgbClr val="F79646"/>
    <a:srgbClr val="663300"/>
    <a:srgbClr val="80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396" autoAdjust="0"/>
    <p:restoredTop sz="98077" autoAdjust="0"/>
  </p:normalViewPr>
  <p:slideViewPr>
    <p:cSldViewPr snapToGrid="0">
      <p:cViewPr>
        <p:scale>
          <a:sx n="100" d="100"/>
          <a:sy n="100" d="100"/>
        </p:scale>
        <p:origin x="-480" y="-1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1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6E647-0878-4A6C-9424-6F55A25D887C}" type="datetimeFigureOut">
              <a:rPr lang="ko-KR" altLang="en-US" smtClean="0"/>
              <a:t>2013-07-19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4195E-AD54-4A3A-A898-0B11F380A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00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1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411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1C00F010-801C-47B1-B9CD-0B5CE17BBAFB}" type="datetimeFigureOut">
              <a:rPr lang="ko-KR" altLang="en-US" smtClean="0"/>
              <a:pPr/>
              <a:t>2013-07-19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30095"/>
            <a:ext cx="2945659" cy="496411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7" y="9430095"/>
            <a:ext cx="2945659" cy="496411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1FA16736-9D3A-43FA-BF36-D2E320FECB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60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/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6112" y="6572250"/>
            <a:ext cx="667279" cy="2667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1A0A9F-588B-4370-AD15-CF4559D8DF8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90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052513"/>
            <a:ext cx="8915400" cy="5256212"/>
          </a:xfrm>
          <a:prstGeom prst="rect">
            <a:avLst/>
          </a:prstGeom>
        </p:spPr>
        <p:txBody>
          <a:bodyPr/>
          <a:lstStyle>
            <a:lvl1pPr latinLnBrk="0">
              <a:defRPr baseline="0">
                <a:latin typeface="HY견고딕" pitchFamily="18" charset="-127"/>
                <a:ea typeface="HY견고딕" pitchFamily="18" charset="-127"/>
              </a:defRPr>
            </a:lvl1pPr>
            <a:lvl2pPr marL="628650" indent="-266700" latinLnBrk="0">
              <a:defRPr baseline="0">
                <a:latin typeface="HY견고딕" pitchFamily="18" charset="-127"/>
                <a:ea typeface="HY견고딕" pitchFamily="18" charset="-127"/>
              </a:defRPr>
            </a:lvl2pPr>
            <a:lvl3pPr marL="895350" indent="-266700" latinLnBrk="0">
              <a:defRPr sz="1800" baseline="0">
                <a:latin typeface="HY견고딕" pitchFamily="18" charset="-127"/>
                <a:ea typeface="HY견고딕" pitchFamily="18" charset="-127"/>
              </a:defRPr>
            </a:lvl3pPr>
            <a:lvl4pPr latinLnBrk="0">
              <a:defRPr baseline="0">
                <a:latin typeface="HY견고딕" pitchFamily="18" charset="-127"/>
                <a:ea typeface="HY견고딕" pitchFamily="18" charset="-127"/>
              </a:defRPr>
            </a:lvl4pPr>
            <a:lvl5pPr latinLnBrk="0">
              <a:defRPr baseline="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453193"/>
            <a:ext cx="2311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453193"/>
            <a:ext cx="31369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453193"/>
            <a:ext cx="2311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5DED-9A79-43EE-80CE-467CF15EF2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29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54444"/>
            <a:ext cx="8915400" cy="507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1011" y="638931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6506" y="764704"/>
            <a:ext cx="8892988" cy="0"/>
          </a:xfrm>
          <a:prstGeom prst="line">
            <a:avLst/>
          </a:prstGeom>
          <a:ln w="19050">
            <a:solidFill>
              <a:srgbClr val="A6A6A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J:\2.제안서&amp;PPT(2010)\10년 9월\9.7 에트리 PPT 수정\작업파일\그림4-1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11491" y="111807"/>
            <a:ext cx="1000673" cy="2624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9006210" y="402425"/>
            <a:ext cx="86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dirty="0" smtClean="0">
                <a:solidFill>
                  <a:srgbClr val="990033"/>
                </a:solidFill>
                <a:latin typeface="HY견고딕" pitchFamily="18" charset="-127"/>
                <a:ea typeface="HY견고딕" pitchFamily="18" charset="-127"/>
              </a:rPr>
              <a:t>魂</a:t>
            </a:r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▪</a:t>
            </a:r>
            <a:r>
              <a:rPr lang="ko-KR" altLang="en-US" sz="1400" b="0" dirty="0" smtClean="0">
                <a:solidFill>
                  <a:srgbClr val="808000"/>
                </a:solidFill>
                <a:latin typeface="HY견고딕" pitchFamily="18" charset="-127"/>
                <a:ea typeface="HY견고딕" pitchFamily="18" charset="-127"/>
              </a:rPr>
              <a:t>創</a:t>
            </a:r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▪</a:t>
            </a:r>
            <a:r>
              <a:rPr lang="ko-KR" altLang="en-US" sz="1400" b="0" dirty="0" smtClean="0">
                <a:solidFill>
                  <a:srgbClr val="006666"/>
                </a:solidFill>
                <a:latin typeface="HY견고딕" pitchFamily="18" charset="-127"/>
                <a:ea typeface="HY견고딕" pitchFamily="18" charset="-127"/>
              </a:rPr>
              <a:t>通</a:t>
            </a:r>
            <a:endParaRPr lang="ko-KR" altLang="en-US" sz="1400" b="0" dirty="0">
              <a:solidFill>
                <a:srgbClr val="0066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4184" y="6496222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200" b="1" i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Authentication Research</a:t>
            </a:r>
            <a:r>
              <a:rPr lang="en-US" altLang="ko-KR" sz="1200" b="1" i="1" cap="none" spc="50" baseline="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Team</a:t>
            </a:r>
            <a:r>
              <a:rPr lang="ko-KR" altLang="en-US" sz="1200" b="1" i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b="1" i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2013</a:t>
            </a:r>
            <a:endParaRPr lang="ko-KR" altLang="en-US" sz="1200" b="1" i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816" r:id="rId11"/>
    <p:sldLayoutId id="2147483817" r:id="rId1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3.wmf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08" y="95251"/>
            <a:ext cx="9906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그림 12" descr="위원회위상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236"/>
          <a:stretch>
            <a:fillRect/>
          </a:stretch>
        </p:blipFill>
        <p:spPr>
          <a:xfrm>
            <a:off x="7808" y="1143003"/>
            <a:ext cx="2419226" cy="55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12" descr="위원회위상.png"/>
          <p:cNvPicPr>
            <a:picLocks noChangeAspect="1"/>
          </p:cNvPicPr>
          <p:nvPr/>
        </p:nvPicPr>
        <p:blipFill>
          <a:blip r:embed="rId4"/>
          <a:srcRect l="-34245"/>
          <a:stretch>
            <a:fillRect/>
          </a:stretch>
        </p:blipFill>
        <p:spPr>
          <a:xfrm>
            <a:off x="-4339" y="1731228"/>
            <a:ext cx="3439902" cy="1164375"/>
          </a:xfrm>
          <a:prstGeom prst="rect">
            <a:avLst/>
          </a:prstGeom>
          <a:effectLst/>
        </p:spPr>
      </p:pic>
      <p:pic>
        <p:nvPicPr>
          <p:cNvPr id="6" name="그림 12" descr="위원회위상.png"/>
          <p:cNvPicPr>
            <a:picLocks noChangeAspect="1"/>
          </p:cNvPicPr>
          <p:nvPr/>
        </p:nvPicPr>
        <p:blipFill>
          <a:blip r:embed="rId5"/>
          <a:srcRect l="-49266"/>
          <a:stretch>
            <a:fillRect/>
          </a:stretch>
        </p:blipFill>
        <p:spPr>
          <a:xfrm>
            <a:off x="-55913" y="2819403"/>
            <a:ext cx="4431063" cy="1063787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7205393" y="4056809"/>
            <a:ext cx="1625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#신태고딕"/>
              </a:rPr>
              <a:t>2013. 7. 19.</a:t>
            </a:r>
            <a:endParaRPr lang="en-US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#신태고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1744" y="2437240"/>
            <a:ext cx="384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  <a:cs typeface="#중고딕"/>
              </a:rPr>
              <a:t>WebCert</a:t>
            </a:r>
            <a:r>
              <a:rPr lang="en-US" altLang="ko-KR" sz="3200" spc="-150" dirty="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  <a:cs typeface="#중고딕"/>
              </a:rPr>
              <a:t> - SOP</a:t>
            </a:r>
            <a:endParaRPr lang="en-US" sz="3200" spc="-150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  <a:cs typeface="#중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221" y="5035711"/>
            <a:ext cx="6800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3"/>
                </a:solidFill>
                <a:latin typeface="HY견고딕" pitchFamily="18" charset="-127"/>
                <a:ea typeface="HY견고딕" pitchFamily="18" charset="-127"/>
                <a:cs typeface="#중고딕"/>
              </a:rPr>
              <a:t>Sangrae</a:t>
            </a:r>
            <a:r>
              <a:rPr lang="en-US" altLang="ko-KR" sz="3200" spc="-150" dirty="0" smtClean="0">
                <a:solidFill>
                  <a:schemeClr val="accent3"/>
                </a:solidFill>
                <a:latin typeface="HY견고딕" pitchFamily="18" charset="-127"/>
                <a:ea typeface="HY견고딕" pitchFamily="18" charset="-127"/>
                <a:cs typeface="#중고딕"/>
              </a:rPr>
              <a:t> Cho</a:t>
            </a:r>
            <a:endParaRPr lang="en-US" altLang="ko-KR" sz="3200" spc="-150" dirty="0">
              <a:solidFill>
                <a:schemeClr val="accent3"/>
              </a:solidFill>
              <a:latin typeface="HY견고딕" pitchFamily="18" charset="-127"/>
              <a:ea typeface="HY견고딕" pitchFamily="18" charset="-127"/>
              <a:cs typeface="#중고딕"/>
            </a:endParaRPr>
          </a:p>
          <a:p>
            <a:pPr algn="ctr"/>
            <a:r>
              <a:rPr lang="en-US" altLang="ko-KR" sz="3200" spc="-150" dirty="0" smtClean="0">
                <a:solidFill>
                  <a:schemeClr val="accent3"/>
                </a:solidFill>
                <a:latin typeface="HY견고딕" pitchFamily="18" charset="-127"/>
                <a:ea typeface="HY견고딕" pitchFamily="18" charset="-127"/>
                <a:cs typeface="#중고딕"/>
              </a:rPr>
              <a:t>Authentication Research Team</a:t>
            </a:r>
            <a:r>
              <a:rPr lang="ko-KR" altLang="en-US" sz="3200" spc="-150" dirty="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  <a:cs typeface="#중고딕"/>
              </a:rPr>
              <a:t> </a:t>
            </a:r>
            <a:endParaRPr lang="en-US" sz="3200" spc="-150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  <a:cs typeface="#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5925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23" name="TextBox 22"/>
          <p:cNvSpPr txBox="1"/>
          <p:nvPr/>
        </p:nvSpPr>
        <p:spPr>
          <a:xfrm>
            <a:off x="898292" y="2453114"/>
            <a:ext cx="127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prstClr val="black"/>
                </a:solidFill>
                <a:latin typeface="굴림" pitchFamily="50" charset="-127"/>
              </a:rPr>
              <a:t>Web Browser</a:t>
            </a:r>
            <a:endParaRPr kumimoji="1" lang="ko-KR" altLang="en-US" sz="1400" b="1" dirty="0">
              <a:solidFill>
                <a:prstClr val="black"/>
              </a:solidFill>
              <a:latin typeface="굴림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259037" y="1852487"/>
            <a:ext cx="609517" cy="583394"/>
            <a:chOff x="506506" y="1754806"/>
            <a:chExt cx="3822425" cy="4194474"/>
          </a:xfrm>
        </p:grpSpPr>
        <p:pic>
          <p:nvPicPr>
            <p:cNvPr id="29" name="Picture 2" descr="C:\Users\Administrator\AppData\Local\Microsoft\Windows\Temporary Internet Files\Content.IE5\LEQ3SZ7T\MC90035961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06" y="1754806"/>
              <a:ext cx="3822425" cy="419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Users\Administrator\AppData\Local\Microsoft\Windows\Temporary Internet Files\Content.IE5\VL0G30Y0\MC90025064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645" y="3933056"/>
              <a:ext cx="1092121" cy="77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그룹 30"/>
          <p:cNvGrpSpPr/>
          <p:nvPr/>
        </p:nvGrpSpPr>
        <p:grpSpPr>
          <a:xfrm>
            <a:off x="7152241" y="981697"/>
            <a:ext cx="1833207" cy="1706421"/>
            <a:chOff x="5936914" y="4219213"/>
            <a:chExt cx="2345433" cy="2546236"/>
          </a:xfrm>
        </p:grpSpPr>
        <p:grpSp>
          <p:nvGrpSpPr>
            <p:cNvPr id="32" name="wine shop"/>
            <p:cNvGrpSpPr/>
            <p:nvPr/>
          </p:nvGrpSpPr>
          <p:grpSpPr>
            <a:xfrm>
              <a:off x="6018409" y="4336871"/>
              <a:ext cx="2263938" cy="2052203"/>
              <a:chOff x="7559723" y="5302721"/>
              <a:chExt cx="2716725" cy="2462643"/>
            </a:xfrm>
          </p:grpSpPr>
          <p:pic>
            <p:nvPicPr>
              <p:cNvPr id="35" name="Picture 3" descr="C:\Program Files\Microsoft Resource DVD Artwork\DVD_ART\Artwork_Imagery\Shapes and Graphics\Buidlings and dwellings\small business rose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59723" y="5302721"/>
                <a:ext cx="2716725" cy="2462643"/>
              </a:xfrm>
              <a:prstGeom prst="rect">
                <a:avLst/>
              </a:prstGeom>
              <a:noFill/>
            </p:spPr>
          </p:pic>
          <p:pic>
            <p:nvPicPr>
              <p:cNvPr id="36" name="Picture 6" descr="C:\Users\vittorib\AppData\Local\Microsoft\Windows\Temporary Internet Files\Content.IE5\9Z3NXUF9\MCj02903170000[1].wm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79430" y="6140719"/>
                <a:ext cx="808404" cy="1044288"/>
              </a:xfrm>
              <a:prstGeom prst="rect">
                <a:avLst/>
              </a:prstGeom>
              <a:noFill/>
              <a:scene3d>
                <a:camera prst="isometricLeftDown"/>
                <a:lightRig rig="threePt" dir="t"/>
              </a:scene3d>
            </p:spPr>
          </p:pic>
        </p:grpSp>
        <p:pic>
          <p:nvPicPr>
            <p:cNvPr id="33" name="Picture 6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38404" y="4219213"/>
              <a:ext cx="1304751" cy="1926272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5936914" y="6237313"/>
              <a:ext cx="2180504" cy="52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700" b="1" dirty="0" smtClean="0">
                  <a:solidFill>
                    <a:prstClr val="black"/>
                  </a:solidFill>
                  <a:latin typeface="Segoe" pitchFamily="34" charset="0"/>
                  <a:ea typeface="굴림" pitchFamily="50" charset="-127"/>
                </a:rPr>
                <a:t>caserver.com</a:t>
              </a:r>
              <a:endParaRPr kumimoji="1" lang="en-US" sz="1700" b="1" dirty="0">
                <a:solidFill>
                  <a:prstClr val="black"/>
                </a:solidFill>
                <a:latin typeface="Segoe" pitchFamily="34" charset="0"/>
                <a:ea typeface="굴림" pitchFamily="50" charset="-127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7544249" y="3673391"/>
            <a:ext cx="1328650" cy="1658021"/>
            <a:chOff x="7725662" y="4105348"/>
            <a:chExt cx="962025" cy="1444719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7725662" y="4105348"/>
              <a:ext cx="962025" cy="1270000"/>
              <a:chOff x="432" y="2088"/>
              <a:chExt cx="350" cy="462"/>
            </a:xfrm>
          </p:grpSpPr>
          <p:pic>
            <p:nvPicPr>
              <p:cNvPr id="42" name="Picture 42" descr="server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2088"/>
                <a:ext cx="350" cy="462"/>
              </a:xfrm>
              <a:prstGeom prst="rect">
                <a:avLst/>
              </a:prstGeom>
              <a:noFill/>
            </p:spPr>
          </p:pic>
          <p:graphicFrame>
            <p:nvGraphicFramePr>
              <p:cNvPr id="43" name="Object 43"/>
              <p:cNvGraphicFramePr>
                <a:graphicFrameLocks noChangeAspect="1"/>
              </p:cNvGraphicFramePr>
              <p:nvPr/>
            </p:nvGraphicFramePr>
            <p:xfrm>
              <a:off x="560" y="2312"/>
              <a:ext cx="182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0" name="Photo Editor Photo" r:id="rId9" imgW="5152381" imgH="5504762" progId="">
                      <p:embed/>
                    </p:oleObj>
                  </mc:Choice>
                  <mc:Fallback>
                    <p:oleObj name="Photo Editor Photo" r:id="rId9" imgW="5152381" imgH="550476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" y="2312"/>
                            <a:ext cx="182" cy="1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TextBox 43"/>
            <p:cNvSpPr txBox="1"/>
            <p:nvPr/>
          </p:nvSpPr>
          <p:spPr>
            <a:xfrm>
              <a:off x="7776170" y="5281885"/>
              <a:ext cx="841724" cy="26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bank.com</a:t>
              </a:r>
              <a:endParaRPr lang="ko-KR" altLang="en-US" sz="1400" b="1" dirty="0"/>
            </a:p>
          </p:txBody>
        </p:sp>
      </p:grpSp>
      <p:sp>
        <p:nvSpPr>
          <p:cNvPr id="45" name="오른쪽 화살표 44"/>
          <p:cNvSpPr/>
          <p:nvPr/>
        </p:nvSpPr>
        <p:spPr>
          <a:xfrm rot="1423967">
            <a:off x="1902091" y="3388948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6" name="TextBox 45"/>
          <p:cNvSpPr txBox="1"/>
          <p:nvPr/>
        </p:nvSpPr>
        <p:spPr>
          <a:xfrm rot="1463599">
            <a:off x="2989853" y="3142612"/>
            <a:ext cx="3486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latin typeface="+mn-ea"/>
              </a:rPr>
              <a:t>3. use certificate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(digital signature)</a:t>
            </a:r>
            <a:endParaRPr lang="ko-KR" altLang="en-US" sz="1600" b="1" dirty="0">
              <a:latin typeface="+mn-ea"/>
            </a:endParaRPr>
          </a:p>
        </p:txBody>
      </p:sp>
      <p:pic>
        <p:nvPicPr>
          <p:cNvPr id="52" name="Picture 3" descr="C:\Users\Administrator\AppData\Local\Microsoft\Windows\Temporary Internet Files\Content.IE5\GTUWYJXN\MC90029716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543">
            <a:off x="4082679" y="3591093"/>
            <a:ext cx="684795" cy="6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왼쪽/오른쪽 화살표 53"/>
          <p:cNvSpPr/>
          <p:nvPr/>
        </p:nvSpPr>
        <p:spPr>
          <a:xfrm>
            <a:off x="2083294" y="1644473"/>
            <a:ext cx="4961004" cy="181152"/>
          </a:xfrm>
          <a:prstGeom prst="leftRightArrow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79970" y="1321907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latin typeface="+mn-ea"/>
              </a:rPr>
              <a:t>2. Issue certificate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26" name="왼쪽/오른쪽 화살표 25"/>
          <p:cNvSpPr/>
          <p:nvPr/>
        </p:nvSpPr>
        <p:spPr>
          <a:xfrm rot="16200000">
            <a:off x="7608198" y="3099012"/>
            <a:ext cx="988290" cy="209797"/>
          </a:xfrm>
          <a:prstGeom prst="leftRightArrow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2732" y="2929057"/>
            <a:ext cx="1003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4. Verify </a:t>
            </a:r>
          </a:p>
          <a:p>
            <a:pPr algn="ctr"/>
            <a:r>
              <a:rPr lang="en-US" altLang="ko-KR" sz="1400" b="1" dirty="0" smtClean="0">
                <a:latin typeface="+mn-ea"/>
              </a:rPr>
              <a:t>certificate</a:t>
            </a:r>
          </a:p>
        </p:txBody>
      </p:sp>
      <p:sp>
        <p:nvSpPr>
          <p:cNvPr id="37" name="제목 1"/>
          <p:cNvSpPr txBox="1">
            <a:spLocks/>
          </p:cNvSpPr>
          <p:nvPr/>
        </p:nvSpPr>
        <p:spPr bwMode="auto">
          <a:xfrm>
            <a:off x="542925" y="9525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Korean banking use case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600857"/>
            <a:ext cx="1091253" cy="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075" y="5604660"/>
            <a:ext cx="795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Origin </a:t>
            </a:r>
            <a:r>
              <a:rPr lang="en-US" altLang="ko-KR" sz="2000" dirty="0" smtClean="0"/>
              <a:t>for certificate issue</a:t>
            </a:r>
            <a:r>
              <a:rPr lang="ko-KR" altLang="en-US" sz="2000" dirty="0" smtClean="0"/>
              <a:t>              </a:t>
            </a:r>
            <a:r>
              <a:rPr lang="en-US" altLang="ko-KR" sz="2000" dirty="0" smtClean="0"/>
              <a:t>Origin for certificate use</a:t>
            </a:r>
            <a:endParaRPr lang="ko-KR" altLang="en-US" sz="2000" dirty="0"/>
          </a:p>
        </p:txBody>
      </p:sp>
      <p:sp>
        <p:nvSpPr>
          <p:cNvPr id="4" name="부등호 3"/>
          <p:cNvSpPr/>
          <p:nvPr/>
        </p:nvSpPr>
        <p:spPr>
          <a:xfrm>
            <a:off x="4301882" y="5619642"/>
            <a:ext cx="795912" cy="392112"/>
          </a:xfrm>
          <a:prstGeom prst="mathNot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0" y="2838450"/>
            <a:ext cx="2832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1. Public key pair is </a:t>
            </a:r>
          </a:p>
          <a:p>
            <a:r>
              <a:rPr lang="en-US" altLang="ko-KR" sz="1600" dirty="0" smtClean="0"/>
              <a:t>generated in the browser.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673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23" name="TextBox 22"/>
          <p:cNvSpPr txBox="1"/>
          <p:nvPr/>
        </p:nvSpPr>
        <p:spPr>
          <a:xfrm>
            <a:off x="884759" y="2378927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/>
              <a:t>web </a:t>
            </a:r>
            <a:r>
              <a:rPr lang="en-US" altLang="ko-KR" sz="1400" b="1" dirty="0"/>
              <a:t>client</a:t>
            </a:r>
            <a:endParaRPr lang="ko-KR" altLang="en-US" sz="1400" b="1" dirty="0"/>
          </a:p>
        </p:txBody>
      </p:sp>
      <p:grpSp>
        <p:nvGrpSpPr>
          <p:cNvPr id="56" name="그룹 55"/>
          <p:cNvGrpSpPr/>
          <p:nvPr/>
        </p:nvGrpSpPr>
        <p:grpSpPr>
          <a:xfrm>
            <a:off x="7482158" y="1239159"/>
            <a:ext cx="1328649" cy="1658021"/>
            <a:chOff x="7725662" y="4105348"/>
            <a:chExt cx="962025" cy="1444719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7725662" y="4105348"/>
              <a:ext cx="962025" cy="1270000"/>
              <a:chOff x="432" y="2088"/>
              <a:chExt cx="350" cy="462"/>
            </a:xfrm>
          </p:grpSpPr>
          <p:pic>
            <p:nvPicPr>
              <p:cNvPr id="42" name="Picture 42" descr="serve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2088"/>
                <a:ext cx="350" cy="462"/>
              </a:xfrm>
              <a:prstGeom prst="rect">
                <a:avLst/>
              </a:prstGeom>
              <a:noFill/>
            </p:spPr>
          </p:pic>
          <p:graphicFrame>
            <p:nvGraphicFramePr>
              <p:cNvPr id="43" name="Object 43"/>
              <p:cNvGraphicFramePr>
                <a:graphicFrameLocks noChangeAspect="1"/>
              </p:cNvGraphicFramePr>
              <p:nvPr/>
            </p:nvGraphicFramePr>
            <p:xfrm>
              <a:off x="560" y="2312"/>
              <a:ext cx="182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9" name="Photo Editor Photo" r:id="rId4" imgW="5152381" imgH="5504762" progId="">
                      <p:embed/>
                    </p:oleObj>
                  </mc:Choice>
                  <mc:Fallback>
                    <p:oleObj name="Photo Editor Photo" r:id="rId4" imgW="5152381" imgH="550476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" y="2312"/>
                            <a:ext cx="182" cy="1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TextBox 43"/>
            <p:cNvSpPr txBox="1"/>
            <p:nvPr/>
          </p:nvSpPr>
          <p:spPr>
            <a:xfrm>
              <a:off x="7776172" y="5281885"/>
              <a:ext cx="841721" cy="26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b</a:t>
              </a:r>
              <a:r>
                <a:rPr lang="en-US" altLang="ko-KR" sz="1400" b="1" dirty="0" smtClean="0"/>
                <a:t>ank.com</a:t>
              </a:r>
              <a:endParaRPr lang="ko-KR" altLang="en-US" sz="1400" b="1" dirty="0"/>
            </a:p>
          </p:txBody>
        </p:sp>
      </p:grpSp>
      <p:sp>
        <p:nvSpPr>
          <p:cNvPr id="45" name="오른쪽 화살표 44"/>
          <p:cNvSpPr/>
          <p:nvPr/>
        </p:nvSpPr>
        <p:spPr>
          <a:xfrm>
            <a:off x="2164097" y="1537844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6" name="TextBox 45"/>
          <p:cNvSpPr txBox="1"/>
          <p:nvPr/>
        </p:nvSpPr>
        <p:spPr>
          <a:xfrm>
            <a:off x="3117407" y="1871489"/>
            <a:ext cx="33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Wire transfer page for digital signature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48371" y="1255232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Wire transfer request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 bwMode="auto">
          <a:xfrm>
            <a:off x="542925" y="9525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Proposed solution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31006"/>
            <a:ext cx="1091253" cy="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오른쪽 화살표 37"/>
          <p:cNvSpPr/>
          <p:nvPr/>
        </p:nvSpPr>
        <p:spPr>
          <a:xfrm rot="10800000">
            <a:off x="2164097" y="2122141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9" name="TextBox 38"/>
          <p:cNvSpPr txBox="1"/>
          <p:nvPr/>
        </p:nvSpPr>
        <p:spPr>
          <a:xfrm>
            <a:off x="4076797" y="2281626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Trusted CA List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40" name="내용 개체 틀 1"/>
          <p:cNvSpPr txBox="1">
            <a:spLocks/>
          </p:cNvSpPr>
          <p:nvPr/>
        </p:nvSpPr>
        <p:spPr>
          <a:xfrm>
            <a:off x="800100" y="3343275"/>
            <a:ext cx="8229600" cy="2965450"/>
          </a:xfrm>
          <a:prstGeom prst="rect">
            <a:avLst/>
          </a:prstGeom>
        </p:spPr>
        <p:txBody>
          <a:bodyPr/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altLang="ko-KR" kern="0" dirty="0" smtClean="0">
                <a:solidFill>
                  <a:srgbClr val="000000"/>
                </a:solidFill>
              </a:rPr>
              <a:t>No trusted CA list – SOP governs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kern="0" dirty="0" smtClean="0">
                <a:solidFill>
                  <a:srgbClr val="000000"/>
                </a:solidFill>
              </a:rPr>
              <a:t>Private key belongs to the origin server</a:t>
            </a:r>
            <a:endParaRPr lang="en-US" altLang="ko-KR" kern="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kern="0" dirty="0" smtClean="0">
                <a:solidFill>
                  <a:srgbClr val="000000"/>
                </a:solidFill>
              </a:rPr>
              <a:t>Trusted CA list – SOP exception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kern="0" dirty="0">
                <a:solidFill>
                  <a:srgbClr val="000000"/>
                </a:solidFill>
              </a:rPr>
              <a:t>D</a:t>
            </a:r>
            <a:r>
              <a:rPr lang="en-US" altLang="ko-KR" kern="0" dirty="0" smtClean="0">
                <a:solidFill>
                  <a:srgbClr val="000000"/>
                </a:solidFill>
              </a:rPr>
              <a:t>isplay any certificate that is issued by trusted CAs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kern="0" dirty="0" smtClean="0">
                <a:solidFill>
                  <a:srgbClr val="000000"/>
                </a:solidFill>
              </a:rPr>
              <a:t>Private key belongs to a user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kern="0" dirty="0" smtClean="0">
                <a:solidFill>
                  <a:srgbClr val="000000"/>
                </a:solidFill>
              </a:rPr>
              <a:t>The user can prove its ownership by decrypting the encrypted private key</a:t>
            </a:r>
          </a:p>
        </p:txBody>
      </p:sp>
    </p:spTree>
    <p:extLst>
      <p:ext uri="{BB962C8B-B14F-4D97-AF65-F5344CB8AC3E}">
        <p14:creationId xmlns:p14="http://schemas.microsoft.com/office/powerpoint/2010/main" val="4243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23" name="TextBox 22"/>
          <p:cNvSpPr txBox="1"/>
          <p:nvPr/>
        </p:nvSpPr>
        <p:spPr>
          <a:xfrm>
            <a:off x="5837759" y="4601624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/>
              <a:t>web </a:t>
            </a:r>
            <a:r>
              <a:rPr lang="en-US" altLang="ko-KR" sz="1400" b="1" dirty="0"/>
              <a:t>client</a:t>
            </a:r>
            <a:endParaRPr lang="ko-KR" altLang="en-US" sz="1400" b="1" dirty="0"/>
          </a:p>
        </p:txBody>
      </p:sp>
      <p:sp>
        <p:nvSpPr>
          <p:cNvPr id="37" name="제목 1"/>
          <p:cNvSpPr txBox="1">
            <a:spLocks/>
          </p:cNvSpPr>
          <p:nvPr/>
        </p:nvSpPr>
        <p:spPr bwMode="auto">
          <a:xfrm>
            <a:off x="542925" y="9525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Proposed solution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53703"/>
            <a:ext cx="1091253" cy="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18879"/>
              </p:ext>
            </p:extLst>
          </p:nvPr>
        </p:nvGraphicFramePr>
        <p:xfrm>
          <a:off x="5900917" y="5119877"/>
          <a:ext cx="3033533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3407"/>
                <a:gridCol w="1650126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Cert Name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Issuer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cert1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bank.com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cert2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caserver.com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0934" y="99060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Preconditions</a:t>
            </a:r>
            <a:endParaRPr lang="ko-KR" altLang="en-US" sz="2400" b="1" dirty="0"/>
          </a:p>
        </p:txBody>
      </p:sp>
      <p:sp>
        <p:nvSpPr>
          <p:cNvPr id="18" name="내용 개체 틀 1"/>
          <p:cNvSpPr txBox="1">
            <a:spLocks/>
          </p:cNvSpPr>
          <p:nvPr/>
        </p:nvSpPr>
        <p:spPr>
          <a:xfrm>
            <a:off x="676275" y="1588154"/>
            <a:ext cx="8667750" cy="1993246"/>
          </a:xfrm>
          <a:prstGeom prst="rect">
            <a:avLst/>
          </a:prstGeom>
        </p:spPr>
        <p:txBody>
          <a:bodyPr/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altLang="ko-KR" sz="2000" kern="0" dirty="0">
                <a:solidFill>
                  <a:srgbClr val="000000"/>
                </a:solidFill>
              </a:rPr>
              <a:t>Suppose we have </a:t>
            </a:r>
            <a:r>
              <a:rPr lang="en-US" altLang="ko-KR" sz="2000" kern="0" dirty="0" err="1">
                <a:solidFill>
                  <a:srgbClr val="000000"/>
                </a:solidFill>
              </a:rPr>
              <a:t>javascript</a:t>
            </a:r>
            <a:r>
              <a:rPr lang="en-US" altLang="ko-KR" sz="2000" kern="0" dirty="0">
                <a:solidFill>
                  <a:srgbClr val="000000"/>
                </a:solidFill>
              </a:rPr>
              <a:t> API to discover a certificate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>
                <a:solidFill>
                  <a:srgbClr val="000000"/>
                </a:solidFill>
              </a:rPr>
              <a:t>Certificate [] = </a:t>
            </a:r>
            <a:r>
              <a:rPr lang="en-US" altLang="ko-KR" sz="1800" kern="0" dirty="0" err="1">
                <a:solidFill>
                  <a:srgbClr val="000000"/>
                </a:solidFill>
              </a:rPr>
              <a:t>getCertificate</a:t>
            </a:r>
            <a:r>
              <a:rPr lang="en-US" altLang="ko-KR" sz="1800" kern="0" dirty="0">
                <a:solidFill>
                  <a:srgbClr val="000000"/>
                </a:solidFill>
              </a:rPr>
              <a:t>(String </a:t>
            </a:r>
            <a:r>
              <a:rPr lang="en-US" altLang="ko-KR" sz="1800" kern="0" dirty="0" err="1">
                <a:solidFill>
                  <a:srgbClr val="000000"/>
                </a:solidFill>
              </a:rPr>
              <a:t>trustedCAList</a:t>
            </a:r>
            <a:r>
              <a:rPr lang="en-US" altLang="ko-KR" sz="1800" kern="0" dirty="0">
                <a:solidFill>
                  <a:srgbClr val="000000"/>
                </a:solidFill>
              </a:rPr>
              <a:t>)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>
                <a:solidFill>
                  <a:srgbClr val="000000"/>
                </a:solidFill>
              </a:rPr>
              <a:t>Certificates belonging to Trusted CA will be returned if </a:t>
            </a:r>
            <a:r>
              <a:rPr lang="en-US" altLang="ko-KR" sz="1800" kern="0" dirty="0" err="1">
                <a:solidFill>
                  <a:srgbClr val="000000"/>
                </a:solidFill>
              </a:rPr>
              <a:t>trustedCAList</a:t>
            </a:r>
            <a:r>
              <a:rPr lang="en-US" altLang="ko-KR" sz="1800" kern="0" dirty="0">
                <a:solidFill>
                  <a:srgbClr val="000000"/>
                </a:solidFill>
              </a:rPr>
              <a:t> provided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</a:rPr>
              <a:t>Certificate belonging to the origin will be return if </a:t>
            </a:r>
            <a:r>
              <a:rPr lang="en-US" altLang="ko-KR" sz="1800" kern="0" dirty="0">
                <a:solidFill>
                  <a:srgbClr val="000000"/>
                </a:solidFill>
              </a:rPr>
              <a:t>no </a:t>
            </a:r>
            <a:r>
              <a:rPr lang="en-US" altLang="ko-KR" sz="1800" kern="0" dirty="0" err="1">
                <a:solidFill>
                  <a:srgbClr val="000000"/>
                </a:solidFill>
              </a:rPr>
              <a:t>trustedCAList</a:t>
            </a:r>
            <a:r>
              <a:rPr lang="en-US" altLang="ko-KR" sz="1800" kern="0" dirty="0">
                <a:solidFill>
                  <a:srgbClr val="000000"/>
                </a:solidFill>
              </a:rPr>
              <a:t> provided</a:t>
            </a:r>
          </a:p>
          <a:p>
            <a:pPr lvl="1">
              <a:buFont typeface="Wingdings" pitchFamily="2" charset="2"/>
              <a:buChar char="ü"/>
              <a:defRPr/>
            </a:pPr>
            <a:endParaRPr lang="en-US" altLang="ko-KR" sz="1800" kern="0" dirty="0" smtClean="0">
              <a:solidFill>
                <a:srgbClr val="000000"/>
              </a:solidFill>
            </a:endParaRPr>
          </a:p>
        </p:txBody>
      </p:sp>
      <p:sp>
        <p:nvSpPr>
          <p:cNvPr id="19" name="내용 개체 틀 1"/>
          <p:cNvSpPr txBox="1">
            <a:spLocks/>
          </p:cNvSpPr>
          <p:nvPr/>
        </p:nvSpPr>
        <p:spPr>
          <a:xfrm>
            <a:off x="676275" y="3758889"/>
            <a:ext cx="4772025" cy="1993246"/>
          </a:xfrm>
          <a:prstGeom prst="rect">
            <a:avLst/>
          </a:prstGeom>
        </p:spPr>
        <p:txBody>
          <a:bodyPr/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altLang="ko-KR" sz="2000" kern="0" dirty="0" smtClean="0">
                <a:solidFill>
                  <a:srgbClr val="000000"/>
                </a:solidFill>
              </a:rPr>
              <a:t>The following certificate are issued </a:t>
            </a:r>
            <a:endParaRPr lang="en-US" altLang="ko-KR" sz="1800" kern="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</a:rPr>
              <a:t>cert1 = Certificate issued from bank.com</a:t>
            </a:r>
            <a:endParaRPr lang="en-US" altLang="ko-KR" sz="1800" kern="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</a:rPr>
              <a:t>cert2 </a:t>
            </a:r>
            <a:r>
              <a:rPr lang="en-US" altLang="ko-KR" sz="1800" kern="0" dirty="0">
                <a:solidFill>
                  <a:srgbClr val="000000"/>
                </a:solidFill>
              </a:rPr>
              <a:t>= Certificate issued from </a:t>
            </a:r>
            <a:r>
              <a:rPr lang="en-US" altLang="ko-KR" sz="1800" kern="0" dirty="0" smtClean="0">
                <a:solidFill>
                  <a:srgbClr val="000000"/>
                </a:solidFill>
              </a:rPr>
              <a:t>caserver.com</a:t>
            </a:r>
            <a:endParaRPr lang="en-US" altLang="ko-KR" sz="1800" kern="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endParaRPr lang="en-US" altLang="ko-KR" sz="18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23" name="TextBox 22"/>
          <p:cNvSpPr txBox="1"/>
          <p:nvPr/>
        </p:nvSpPr>
        <p:spPr>
          <a:xfrm>
            <a:off x="884759" y="2693252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/>
              <a:t>web </a:t>
            </a:r>
            <a:r>
              <a:rPr lang="en-US" altLang="ko-KR" sz="1400" b="1" dirty="0"/>
              <a:t>client</a:t>
            </a:r>
            <a:endParaRPr lang="ko-KR" altLang="en-US" sz="1400" b="1" dirty="0"/>
          </a:p>
        </p:txBody>
      </p:sp>
      <p:grpSp>
        <p:nvGrpSpPr>
          <p:cNvPr id="56" name="그룹 55"/>
          <p:cNvGrpSpPr/>
          <p:nvPr/>
        </p:nvGrpSpPr>
        <p:grpSpPr>
          <a:xfrm>
            <a:off x="7482158" y="1553484"/>
            <a:ext cx="1328649" cy="1658021"/>
            <a:chOff x="7725662" y="4105348"/>
            <a:chExt cx="962025" cy="1444719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7725662" y="4105348"/>
              <a:ext cx="962025" cy="1270000"/>
              <a:chOff x="432" y="2088"/>
              <a:chExt cx="350" cy="462"/>
            </a:xfrm>
          </p:grpSpPr>
          <p:pic>
            <p:nvPicPr>
              <p:cNvPr id="42" name="Picture 42" descr="serve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2088"/>
                <a:ext cx="350" cy="462"/>
              </a:xfrm>
              <a:prstGeom prst="rect">
                <a:avLst/>
              </a:prstGeom>
              <a:noFill/>
            </p:spPr>
          </p:pic>
          <p:graphicFrame>
            <p:nvGraphicFramePr>
              <p:cNvPr id="43" name="Object 43"/>
              <p:cNvGraphicFramePr>
                <a:graphicFrameLocks noChangeAspect="1"/>
              </p:cNvGraphicFramePr>
              <p:nvPr/>
            </p:nvGraphicFramePr>
            <p:xfrm>
              <a:off x="560" y="2312"/>
              <a:ext cx="182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6" name="Photo Editor Photo" r:id="rId4" imgW="5152381" imgH="5504762" progId="">
                      <p:embed/>
                    </p:oleObj>
                  </mc:Choice>
                  <mc:Fallback>
                    <p:oleObj name="Photo Editor Photo" r:id="rId4" imgW="5152381" imgH="550476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" y="2312"/>
                            <a:ext cx="182" cy="1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TextBox 43"/>
            <p:cNvSpPr txBox="1"/>
            <p:nvPr/>
          </p:nvSpPr>
          <p:spPr>
            <a:xfrm>
              <a:off x="7776172" y="5281885"/>
              <a:ext cx="841721" cy="26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b</a:t>
              </a:r>
              <a:r>
                <a:rPr lang="en-US" altLang="ko-KR" sz="1400" b="1" dirty="0" smtClean="0"/>
                <a:t>ank.com</a:t>
              </a:r>
              <a:endParaRPr lang="ko-KR" altLang="en-US" sz="1400" b="1" dirty="0"/>
            </a:p>
          </p:txBody>
        </p:sp>
      </p:grpSp>
      <p:sp>
        <p:nvSpPr>
          <p:cNvPr id="45" name="오른쪽 화살표 44"/>
          <p:cNvSpPr/>
          <p:nvPr/>
        </p:nvSpPr>
        <p:spPr>
          <a:xfrm>
            <a:off x="2164097" y="1852169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6" name="TextBox 45"/>
          <p:cNvSpPr txBox="1"/>
          <p:nvPr/>
        </p:nvSpPr>
        <p:spPr>
          <a:xfrm>
            <a:off x="2350378" y="2128664"/>
            <a:ext cx="490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2. Html page for digital signature with </a:t>
            </a:r>
            <a:r>
              <a:rPr lang="en-US" altLang="ko-KR" sz="1400" b="1" dirty="0" smtClean="0">
                <a:solidFill>
                  <a:srgbClr val="C00000"/>
                </a:solidFill>
                <a:latin typeface="+mn-ea"/>
              </a:rPr>
              <a:t>no Trusted CA List</a:t>
            </a:r>
            <a:endParaRPr lang="ko-KR" altLang="en-US" sz="1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38566" y="1569557"/>
            <a:ext cx="2127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1. Wire transfer request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 bwMode="auto">
          <a:xfrm>
            <a:off x="542925" y="9525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Proposed solution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45331"/>
            <a:ext cx="1091253" cy="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오른쪽 화살표 37"/>
          <p:cNvSpPr/>
          <p:nvPr/>
        </p:nvSpPr>
        <p:spPr>
          <a:xfrm rot="10800000">
            <a:off x="2164097" y="2379316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7" name="내용 개체 틀 1"/>
          <p:cNvSpPr txBox="1">
            <a:spLocks/>
          </p:cNvSpPr>
          <p:nvPr/>
        </p:nvSpPr>
        <p:spPr>
          <a:xfrm>
            <a:off x="484815" y="885245"/>
            <a:ext cx="8229600" cy="523875"/>
          </a:xfrm>
          <a:prstGeom prst="rect">
            <a:avLst/>
          </a:prstGeom>
        </p:spPr>
        <p:txBody>
          <a:bodyPr/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altLang="ko-KR" kern="0" dirty="0" smtClean="0">
                <a:solidFill>
                  <a:srgbClr val="000000"/>
                </a:solidFill>
              </a:rPr>
              <a:t>Case 1: No trusted CA list – SOP governs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2173622" y="2880869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2434439" y="2598257"/>
            <a:ext cx="4754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3</a:t>
            </a:r>
            <a:r>
              <a:rPr lang="en-US" altLang="ko-KR" sz="1400" b="1" dirty="0" smtClean="0">
                <a:latin typeface="+mn-ea"/>
              </a:rPr>
              <a:t>. page returned with digital signature for wire transfer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0" name="내용 개체 틀 1"/>
          <p:cNvSpPr txBox="1">
            <a:spLocks/>
          </p:cNvSpPr>
          <p:nvPr/>
        </p:nvSpPr>
        <p:spPr>
          <a:xfrm>
            <a:off x="676275" y="3514725"/>
            <a:ext cx="8667750" cy="1993246"/>
          </a:xfrm>
          <a:prstGeom prst="rect">
            <a:avLst/>
          </a:prstGeom>
        </p:spPr>
        <p:txBody>
          <a:bodyPr/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altLang="ko-KR" sz="2000" kern="0" dirty="0" smtClean="0">
                <a:solidFill>
                  <a:srgbClr val="000000"/>
                </a:solidFill>
              </a:rPr>
              <a:t>After receiving no. 2</a:t>
            </a:r>
            <a:endParaRPr lang="en-US" altLang="ko-KR" sz="2000" kern="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 err="1" smtClean="0">
                <a:solidFill>
                  <a:srgbClr val="000000"/>
                </a:solidFill>
              </a:rPr>
              <a:t>getCertificate</a:t>
            </a:r>
            <a:r>
              <a:rPr lang="en-US" altLang="ko-KR" sz="1800" kern="0" dirty="0" smtClean="0">
                <a:solidFill>
                  <a:srgbClr val="000000"/>
                </a:solidFill>
              </a:rPr>
              <a:t>(); is executed with no Trusted CA list</a:t>
            </a:r>
            <a:endParaRPr lang="en-US" altLang="ko-KR" sz="1800" kern="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 err="1">
                <a:solidFill>
                  <a:srgbClr val="000000"/>
                </a:solidFill>
              </a:rPr>
              <a:t>getCertificate</a:t>
            </a:r>
            <a:r>
              <a:rPr lang="en-US" altLang="ko-KR" sz="1800" kern="0" dirty="0">
                <a:solidFill>
                  <a:srgbClr val="000000"/>
                </a:solidFill>
              </a:rPr>
              <a:t>(); </a:t>
            </a:r>
            <a:r>
              <a:rPr lang="en-US" altLang="ko-KR" sz="1800" kern="0" dirty="0" smtClean="0">
                <a:solidFill>
                  <a:srgbClr val="000000"/>
                </a:solidFill>
              </a:rPr>
              <a:t> returns cert1(issued from bank.com)  according to SOP</a:t>
            </a:r>
            <a:endParaRPr lang="en-US" altLang="ko-KR" sz="1800" kern="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</a:rPr>
              <a:t>The user signs the page digitally with cert1 related private key and send it to bank.com</a:t>
            </a:r>
          </a:p>
        </p:txBody>
      </p:sp>
    </p:spTree>
    <p:extLst>
      <p:ext uri="{BB962C8B-B14F-4D97-AF65-F5344CB8AC3E}">
        <p14:creationId xmlns:p14="http://schemas.microsoft.com/office/powerpoint/2010/main" val="24542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23" name="TextBox 22"/>
          <p:cNvSpPr txBox="1"/>
          <p:nvPr/>
        </p:nvSpPr>
        <p:spPr>
          <a:xfrm>
            <a:off x="884759" y="2693252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/>
              <a:t>web </a:t>
            </a:r>
            <a:r>
              <a:rPr lang="en-US" altLang="ko-KR" sz="1400" b="1" dirty="0"/>
              <a:t>client</a:t>
            </a:r>
            <a:endParaRPr lang="ko-KR" altLang="en-US" sz="1400" b="1" dirty="0"/>
          </a:p>
        </p:txBody>
      </p:sp>
      <p:grpSp>
        <p:nvGrpSpPr>
          <p:cNvPr id="56" name="그룹 55"/>
          <p:cNvGrpSpPr/>
          <p:nvPr/>
        </p:nvGrpSpPr>
        <p:grpSpPr>
          <a:xfrm>
            <a:off x="7482158" y="1553484"/>
            <a:ext cx="1328649" cy="1658021"/>
            <a:chOff x="7725662" y="4105348"/>
            <a:chExt cx="962025" cy="1444719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7725662" y="4105348"/>
              <a:ext cx="962025" cy="1270000"/>
              <a:chOff x="432" y="2088"/>
              <a:chExt cx="350" cy="462"/>
            </a:xfrm>
          </p:grpSpPr>
          <p:pic>
            <p:nvPicPr>
              <p:cNvPr id="42" name="Picture 42" descr="serve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2088"/>
                <a:ext cx="350" cy="462"/>
              </a:xfrm>
              <a:prstGeom prst="rect">
                <a:avLst/>
              </a:prstGeom>
              <a:noFill/>
            </p:spPr>
          </p:pic>
          <p:graphicFrame>
            <p:nvGraphicFramePr>
              <p:cNvPr id="43" name="Object 43"/>
              <p:cNvGraphicFramePr>
                <a:graphicFrameLocks noChangeAspect="1"/>
              </p:cNvGraphicFramePr>
              <p:nvPr/>
            </p:nvGraphicFramePr>
            <p:xfrm>
              <a:off x="560" y="2312"/>
              <a:ext cx="182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0" name="Photo Editor Photo" r:id="rId4" imgW="5152381" imgH="5504762" progId="">
                      <p:embed/>
                    </p:oleObj>
                  </mc:Choice>
                  <mc:Fallback>
                    <p:oleObj name="Photo Editor Photo" r:id="rId4" imgW="5152381" imgH="550476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" y="2312"/>
                            <a:ext cx="182" cy="1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TextBox 43"/>
            <p:cNvSpPr txBox="1"/>
            <p:nvPr/>
          </p:nvSpPr>
          <p:spPr>
            <a:xfrm>
              <a:off x="7776172" y="5281885"/>
              <a:ext cx="841721" cy="26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b</a:t>
              </a:r>
              <a:r>
                <a:rPr lang="en-US" altLang="ko-KR" sz="1400" b="1" dirty="0" smtClean="0"/>
                <a:t>ank.com</a:t>
              </a:r>
              <a:endParaRPr lang="ko-KR" altLang="en-US" sz="1400" b="1" dirty="0"/>
            </a:p>
          </p:txBody>
        </p:sp>
      </p:grpSp>
      <p:sp>
        <p:nvSpPr>
          <p:cNvPr id="45" name="오른쪽 화살표 44"/>
          <p:cNvSpPr/>
          <p:nvPr/>
        </p:nvSpPr>
        <p:spPr>
          <a:xfrm>
            <a:off x="2164097" y="1852169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6" name="TextBox 45"/>
          <p:cNvSpPr txBox="1"/>
          <p:nvPr/>
        </p:nvSpPr>
        <p:spPr>
          <a:xfrm>
            <a:off x="2485030" y="2128664"/>
            <a:ext cx="463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2. Html page for digital signature with </a:t>
            </a:r>
            <a:r>
              <a:rPr lang="en-US" altLang="ko-KR" sz="1400" b="1" dirty="0" smtClean="0">
                <a:solidFill>
                  <a:srgbClr val="C00000"/>
                </a:solidFill>
                <a:latin typeface="+mn-ea"/>
              </a:rPr>
              <a:t>Trusted CA List</a:t>
            </a:r>
            <a:endParaRPr lang="ko-KR" altLang="en-US" sz="1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38566" y="1569557"/>
            <a:ext cx="2127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1. Wire transfer request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 bwMode="auto">
          <a:xfrm>
            <a:off x="542925" y="9525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Proposed solution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45331"/>
            <a:ext cx="1091253" cy="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오른쪽 화살표 37"/>
          <p:cNvSpPr/>
          <p:nvPr/>
        </p:nvSpPr>
        <p:spPr>
          <a:xfrm rot="10800000">
            <a:off x="2164097" y="2379316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7" name="내용 개체 틀 1"/>
          <p:cNvSpPr txBox="1">
            <a:spLocks/>
          </p:cNvSpPr>
          <p:nvPr/>
        </p:nvSpPr>
        <p:spPr>
          <a:xfrm>
            <a:off x="484815" y="885245"/>
            <a:ext cx="8229600" cy="523875"/>
          </a:xfrm>
          <a:prstGeom prst="rect">
            <a:avLst/>
          </a:prstGeom>
        </p:spPr>
        <p:txBody>
          <a:bodyPr/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ko-KR" kern="0" dirty="0" smtClean="0">
                <a:solidFill>
                  <a:srgbClr val="000000"/>
                </a:solidFill>
              </a:rPr>
              <a:t>Case </a:t>
            </a:r>
            <a:r>
              <a:rPr lang="en-US" altLang="ko-KR" kern="0" dirty="0" smtClean="0">
                <a:solidFill>
                  <a:srgbClr val="000000"/>
                </a:solidFill>
              </a:rPr>
              <a:t>2: </a:t>
            </a:r>
            <a:r>
              <a:rPr lang="en-US" altLang="ko-KR" kern="0" dirty="0">
                <a:solidFill>
                  <a:srgbClr val="000000"/>
                </a:solidFill>
              </a:rPr>
              <a:t>Trusted CA list – SOP </a:t>
            </a:r>
            <a:r>
              <a:rPr lang="en-US" altLang="ko-KR" kern="0" dirty="0" smtClean="0">
                <a:solidFill>
                  <a:srgbClr val="000000"/>
                </a:solidFill>
              </a:rPr>
              <a:t>exception</a:t>
            </a:r>
            <a:endParaRPr lang="en-US" altLang="ko-KR" kern="0" dirty="0">
              <a:solidFill>
                <a:srgbClr val="000000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2173622" y="2880869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2434439" y="2598257"/>
            <a:ext cx="4754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3</a:t>
            </a:r>
            <a:r>
              <a:rPr lang="en-US" altLang="ko-KR" sz="1400" b="1" dirty="0" smtClean="0">
                <a:latin typeface="+mn-ea"/>
              </a:rPr>
              <a:t>. page returned with digital signature for wire transfer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0" name="내용 개체 틀 1"/>
          <p:cNvSpPr txBox="1">
            <a:spLocks/>
          </p:cNvSpPr>
          <p:nvPr/>
        </p:nvSpPr>
        <p:spPr>
          <a:xfrm>
            <a:off x="676275" y="3514725"/>
            <a:ext cx="8667750" cy="1993246"/>
          </a:xfrm>
          <a:prstGeom prst="rect">
            <a:avLst/>
          </a:prstGeom>
        </p:spPr>
        <p:txBody>
          <a:bodyPr/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altLang="ko-KR" sz="2000" kern="0" dirty="0" smtClean="0">
                <a:solidFill>
                  <a:srgbClr val="000000"/>
                </a:solidFill>
              </a:rPr>
              <a:t>After receiving no. 2</a:t>
            </a:r>
            <a:endParaRPr lang="en-US" altLang="ko-KR" sz="2000" kern="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 err="1" smtClean="0">
                <a:solidFill>
                  <a:srgbClr val="000000"/>
                </a:solidFill>
              </a:rPr>
              <a:t>getCertificate</a:t>
            </a:r>
            <a:r>
              <a:rPr lang="en-US" altLang="ko-KR" sz="1800" kern="0" dirty="0" smtClean="0">
                <a:solidFill>
                  <a:srgbClr val="000000"/>
                </a:solidFill>
              </a:rPr>
              <a:t>(); is executed with </a:t>
            </a:r>
            <a:r>
              <a:rPr lang="en-US" altLang="ko-KR" sz="1800" kern="0" dirty="0" err="1" smtClean="0">
                <a:solidFill>
                  <a:srgbClr val="000000"/>
                </a:solidFill>
              </a:rPr>
              <a:t>trustedCAList</a:t>
            </a:r>
            <a:r>
              <a:rPr lang="en-US" altLang="ko-KR" sz="1800" kern="0" dirty="0" smtClean="0">
                <a:solidFill>
                  <a:srgbClr val="000000"/>
                </a:solidFill>
              </a:rPr>
              <a:t> = “caserver.com”</a:t>
            </a:r>
            <a:endParaRPr lang="en-US" altLang="ko-KR" sz="1800" kern="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 err="1">
                <a:solidFill>
                  <a:srgbClr val="000000"/>
                </a:solidFill>
              </a:rPr>
              <a:t>getCertificate</a:t>
            </a:r>
            <a:r>
              <a:rPr lang="en-US" altLang="ko-KR" sz="1800" kern="0" dirty="0">
                <a:solidFill>
                  <a:srgbClr val="000000"/>
                </a:solidFill>
              </a:rPr>
              <a:t>(); </a:t>
            </a:r>
            <a:r>
              <a:rPr lang="en-US" altLang="ko-KR" sz="1800" kern="0" dirty="0" smtClean="0">
                <a:solidFill>
                  <a:srgbClr val="000000"/>
                </a:solidFill>
              </a:rPr>
              <a:t> returns cert2(issued from caserver.com)  according to SOP exception</a:t>
            </a:r>
            <a:endParaRPr lang="en-US" altLang="ko-KR" sz="1800" kern="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</a:rPr>
              <a:t>The user signs the page digitally with cert2 related private key and send it to bank.com</a:t>
            </a:r>
          </a:p>
        </p:txBody>
      </p:sp>
    </p:spTree>
    <p:extLst>
      <p:ext uri="{BB962C8B-B14F-4D97-AF65-F5344CB8AC3E}">
        <p14:creationId xmlns:p14="http://schemas.microsoft.com/office/powerpoint/2010/main" val="15774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5DED-9A79-43EE-80CE-467CF15EF287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4" name="Picture 6" descr="island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969" y="777873"/>
            <a:ext cx="689133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5874" y="4953000"/>
            <a:ext cx="3795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/>
              <a:t>Thank You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216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[국과위빅데이터포럼]기술발전전략-v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[국과위빅데이터포럼]기술발전전략-v1.0</Template>
  <TotalTime>8448</TotalTime>
  <Words>361</Words>
  <Application>Microsoft Office PowerPoint</Application>
  <PresentationFormat>A4 용지(210x297mm)</PresentationFormat>
  <Paragraphs>72</Paragraphs>
  <Slides>7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[국과위빅데이터포럼]기술발전전략-v1.0</vt:lpstr>
      <vt:lpstr>Photo Editor Photo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빅데이터 기술 발전전략   - 빅데이터로 열어가는 스마트 혁명-</dc:title>
  <dc:creator>user</dc:creator>
  <cp:lastModifiedBy>Windows 사용자</cp:lastModifiedBy>
  <cp:revision>763</cp:revision>
  <cp:lastPrinted>2013-07-19T06:33:48Z</cp:lastPrinted>
  <dcterms:created xsi:type="dcterms:W3CDTF">2013-02-08T23:13:39Z</dcterms:created>
  <dcterms:modified xsi:type="dcterms:W3CDTF">2013-07-19T08:43:49Z</dcterms:modified>
</cp:coreProperties>
</file>