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59" r:id="rId6"/>
    <p:sldId id="260"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C97B7-7DEC-4F13-AF25-A2E24881D88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9D3504F-8C8F-4912-B95D-0351C1202A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77D9B20-0663-4610-893C-7383924D9EEE}"/>
              </a:ext>
            </a:extLst>
          </p:cNvPr>
          <p:cNvSpPr>
            <a:spLocks noGrp="1"/>
          </p:cNvSpPr>
          <p:nvPr>
            <p:ph type="dt" sz="half" idx="10"/>
          </p:nvPr>
        </p:nvSpPr>
        <p:spPr/>
        <p:txBody>
          <a:bodyPr/>
          <a:lstStyle/>
          <a:p>
            <a:fld id="{283F2A23-2133-4AB7-9A54-838C13A006BB}" type="datetimeFigureOut">
              <a:rPr lang="en-US" smtClean="0"/>
              <a:t>10/1/2018</a:t>
            </a:fld>
            <a:endParaRPr lang="en-US"/>
          </a:p>
        </p:txBody>
      </p:sp>
      <p:sp>
        <p:nvSpPr>
          <p:cNvPr id="5" name="Footer Placeholder 4">
            <a:extLst>
              <a:ext uri="{FF2B5EF4-FFF2-40B4-BE49-F238E27FC236}">
                <a16:creationId xmlns:a16="http://schemas.microsoft.com/office/drawing/2014/main" id="{C37B9D27-31B5-4D42-8455-CC54DA3F86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AB354C-157A-4607-8923-AD7B2843ED0F}"/>
              </a:ext>
            </a:extLst>
          </p:cNvPr>
          <p:cNvSpPr>
            <a:spLocks noGrp="1"/>
          </p:cNvSpPr>
          <p:nvPr>
            <p:ph type="sldNum" sz="quarter" idx="12"/>
          </p:nvPr>
        </p:nvSpPr>
        <p:spPr/>
        <p:txBody>
          <a:bodyPr/>
          <a:lstStyle/>
          <a:p>
            <a:fld id="{72AFE5E5-92EE-4ED5-B9FF-B1AD3FC1F01D}" type="slidenum">
              <a:rPr lang="en-US" smtClean="0"/>
              <a:t>‹#›</a:t>
            </a:fld>
            <a:endParaRPr lang="en-US"/>
          </a:p>
        </p:txBody>
      </p:sp>
    </p:spTree>
    <p:extLst>
      <p:ext uri="{BB962C8B-B14F-4D97-AF65-F5344CB8AC3E}">
        <p14:creationId xmlns:p14="http://schemas.microsoft.com/office/powerpoint/2010/main" val="8582465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845A1-4929-4DEC-A844-953A4C21A12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B51A48D-24CF-42E8-BE35-2D1996E2E99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9D3F01-9BBC-403B-B533-F4644C3B9114}"/>
              </a:ext>
            </a:extLst>
          </p:cNvPr>
          <p:cNvSpPr>
            <a:spLocks noGrp="1"/>
          </p:cNvSpPr>
          <p:nvPr>
            <p:ph type="dt" sz="half" idx="10"/>
          </p:nvPr>
        </p:nvSpPr>
        <p:spPr/>
        <p:txBody>
          <a:bodyPr/>
          <a:lstStyle/>
          <a:p>
            <a:fld id="{283F2A23-2133-4AB7-9A54-838C13A006BB}" type="datetimeFigureOut">
              <a:rPr lang="en-US" smtClean="0"/>
              <a:t>10/1/2018</a:t>
            </a:fld>
            <a:endParaRPr lang="en-US"/>
          </a:p>
        </p:txBody>
      </p:sp>
      <p:sp>
        <p:nvSpPr>
          <p:cNvPr id="5" name="Footer Placeholder 4">
            <a:extLst>
              <a:ext uri="{FF2B5EF4-FFF2-40B4-BE49-F238E27FC236}">
                <a16:creationId xmlns:a16="http://schemas.microsoft.com/office/drawing/2014/main" id="{64CAF8B3-1F23-4BB5-9D7A-D6AB138E09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61BE38-08D7-4988-BFE0-DEF23C37E96D}"/>
              </a:ext>
            </a:extLst>
          </p:cNvPr>
          <p:cNvSpPr>
            <a:spLocks noGrp="1"/>
          </p:cNvSpPr>
          <p:nvPr>
            <p:ph type="sldNum" sz="quarter" idx="12"/>
          </p:nvPr>
        </p:nvSpPr>
        <p:spPr/>
        <p:txBody>
          <a:bodyPr/>
          <a:lstStyle/>
          <a:p>
            <a:fld id="{72AFE5E5-92EE-4ED5-B9FF-B1AD3FC1F01D}" type="slidenum">
              <a:rPr lang="en-US" smtClean="0"/>
              <a:t>‹#›</a:t>
            </a:fld>
            <a:endParaRPr lang="en-US"/>
          </a:p>
        </p:txBody>
      </p:sp>
    </p:spTree>
    <p:extLst>
      <p:ext uri="{BB962C8B-B14F-4D97-AF65-F5344CB8AC3E}">
        <p14:creationId xmlns:p14="http://schemas.microsoft.com/office/powerpoint/2010/main" val="3807113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C806C8B-A73B-4637-A6D1-7405827A758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A2B6662-D43D-4FFB-BA18-987C106BF72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9EAF1D-6BA8-45A9-98BE-63C0D0686CD6}"/>
              </a:ext>
            </a:extLst>
          </p:cNvPr>
          <p:cNvSpPr>
            <a:spLocks noGrp="1"/>
          </p:cNvSpPr>
          <p:nvPr>
            <p:ph type="dt" sz="half" idx="10"/>
          </p:nvPr>
        </p:nvSpPr>
        <p:spPr/>
        <p:txBody>
          <a:bodyPr/>
          <a:lstStyle/>
          <a:p>
            <a:fld id="{283F2A23-2133-4AB7-9A54-838C13A006BB}" type="datetimeFigureOut">
              <a:rPr lang="en-US" smtClean="0"/>
              <a:t>10/1/2018</a:t>
            </a:fld>
            <a:endParaRPr lang="en-US"/>
          </a:p>
        </p:txBody>
      </p:sp>
      <p:sp>
        <p:nvSpPr>
          <p:cNvPr id="5" name="Footer Placeholder 4">
            <a:extLst>
              <a:ext uri="{FF2B5EF4-FFF2-40B4-BE49-F238E27FC236}">
                <a16:creationId xmlns:a16="http://schemas.microsoft.com/office/drawing/2014/main" id="{B9948C2B-5586-4712-B67D-D3945C06C9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030642-DC97-481F-87BE-3063BDAFF581}"/>
              </a:ext>
            </a:extLst>
          </p:cNvPr>
          <p:cNvSpPr>
            <a:spLocks noGrp="1"/>
          </p:cNvSpPr>
          <p:nvPr>
            <p:ph type="sldNum" sz="quarter" idx="12"/>
          </p:nvPr>
        </p:nvSpPr>
        <p:spPr/>
        <p:txBody>
          <a:bodyPr/>
          <a:lstStyle/>
          <a:p>
            <a:fld id="{72AFE5E5-92EE-4ED5-B9FF-B1AD3FC1F01D}" type="slidenum">
              <a:rPr lang="en-US" smtClean="0"/>
              <a:t>‹#›</a:t>
            </a:fld>
            <a:endParaRPr lang="en-US"/>
          </a:p>
        </p:txBody>
      </p:sp>
    </p:spTree>
    <p:extLst>
      <p:ext uri="{BB962C8B-B14F-4D97-AF65-F5344CB8AC3E}">
        <p14:creationId xmlns:p14="http://schemas.microsoft.com/office/powerpoint/2010/main" val="457153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F2898-D7DF-4779-9673-7C5BD64AD09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56E0106-B468-44D1-AA53-4298852D70D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DB7248-9284-4E98-A9B8-3412A0D6400F}"/>
              </a:ext>
            </a:extLst>
          </p:cNvPr>
          <p:cNvSpPr>
            <a:spLocks noGrp="1"/>
          </p:cNvSpPr>
          <p:nvPr>
            <p:ph type="dt" sz="half" idx="10"/>
          </p:nvPr>
        </p:nvSpPr>
        <p:spPr/>
        <p:txBody>
          <a:bodyPr/>
          <a:lstStyle/>
          <a:p>
            <a:fld id="{283F2A23-2133-4AB7-9A54-838C13A006BB}" type="datetimeFigureOut">
              <a:rPr lang="en-US" smtClean="0"/>
              <a:t>10/1/2018</a:t>
            </a:fld>
            <a:endParaRPr lang="en-US"/>
          </a:p>
        </p:txBody>
      </p:sp>
      <p:sp>
        <p:nvSpPr>
          <p:cNvPr id="5" name="Footer Placeholder 4">
            <a:extLst>
              <a:ext uri="{FF2B5EF4-FFF2-40B4-BE49-F238E27FC236}">
                <a16:creationId xmlns:a16="http://schemas.microsoft.com/office/drawing/2014/main" id="{2E45FB8C-EA68-4F1F-88A9-4D8CEEBA21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2AF014-EC85-4752-9C79-3B8C7ABC1B24}"/>
              </a:ext>
            </a:extLst>
          </p:cNvPr>
          <p:cNvSpPr>
            <a:spLocks noGrp="1"/>
          </p:cNvSpPr>
          <p:nvPr>
            <p:ph type="sldNum" sz="quarter" idx="12"/>
          </p:nvPr>
        </p:nvSpPr>
        <p:spPr/>
        <p:txBody>
          <a:bodyPr/>
          <a:lstStyle/>
          <a:p>
            <a:fld id="{72AFE5E5-92EE-4ED5-B9FF-B1AD3FC1F01D}" type="slidenum">
              <a:rPr lang="en-US" smtClean="0"/>
              <a:t>‹#›</a:t>
            </a:fld>
            <a:endParaRPr lang="en-US"/>
          </a:p>
        </p:txBody>
      </p:sp>
    </p:spTree>
    <p:extLst>
      <p:ext uri="{BB962C8B-B14F-4D97-AF65-F5344CB8AC3E}">
        <p14:creationId xmlns:p14="http://schemas.microsoft.com/office/powerpoint/2010/main" val="933761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045B74-CD70-4EF0-B56A-5A857A13375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1AE9325-E5C3-4CD6-902A-E364DD87A46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FB1E5D7-DF9D-4E0C-96BA-D549739CEF24}"/>
              </a:ext>
            </a:extLst>
          </p:cNvPr>
          <p:cNvSpPr>
            <a:spLocks noGrp="1"/>
          </p:cNvSpPr>
          <p:nvPr>
            <p:ph type="dt" sz="half" idx="10"/>
          </p:nvPr>
        </p:nvSpPr>
        <p:spPr/>
        <p:txBody>
          <a:bodyPr/>
          <a:lstStyle/>
          <a:p>
            <a:fld id="{283F2A23-2133-4AB7-9A54-838C13A006BB}" type="datetimeFigureOut">
              <a:rPr lang="en-US" smtClean="0"/>
              <a:t>10/1/2018</a:t>
            </a:fld>
            <a:endParaRPr lang="en-US"/>
          </a:p>
        </p:txBody>
      </p:sp>
      <p:sp>
        <p:nvSpPr>
          <p:cNvPr id="5" name="Footer Placeholder 4">
            <a:extLst>
              <a:ext uri="{FF2B5EF4-FFF2-40B4-BE49-F238E27FC236}">
                <a16:creationId xmlns:a16="http://schemas.microsoft.com/office/drawing/2014/main" id="{5BB1DF22-FE8C-44A0-A778-9EEA2AAEEC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8D454D-AF90-4279-BD0E-1903700CFA33}"/>
              </a:ext>
            </a:extLst>
          </p:cNvPr>
          <p:cNvSpPr>
            <a:spLocks noGrp="1"/>
          </p:cNvSpPr>
          <p:nvPr>
            <p:ph type="sldNum" sz="quarter" idx="12"/>
          </p:nvPr>
        </p:nvSpPr>
        <p:spPr/>
        <p:txBody>
          <a:bodyPr/>
          <a:lstStyle/>
          <a:p>
            <a:fld id="{72AFE5E5-92EE-4ED5-B9FF-B1AD3FC1F01D}" type="slidenum">
              <a:rPr lang="en-US" smtClean="0"/>
              <a:t>‹#›</a:t>
            </a:fld>
            <a:endParaRPr lang="en-US"/>
          </a:p>
        </p:txBody>
      </p:sp>
    </p:spTree>
    <p:extLst>
      <p:ext uri="{BB962C8B-B14F-4D97-AF65-F5344CB8AC3E}">
        <p14:creationId xmlns:p14="http://schemas.microsoft.com/office/powerpoint/2010/main" val="2057993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B4DDE-BB71-4F21-9298-D112E8A6E74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D9F7E5F-742F-49EC-8E34-CC388944A53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72C1CD-D990-4CDF-BC0D-B195A06A778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DBE4CC1-68FD-4CD6-819F-DC6C23D6DB5F}"/>
              </a:ext>
            </a:extLst>
          </p:cNvPr>
          <p:cNvSpPr>
            <a:spLocks noGrp="1"/>
          </p:cNvSpPr>
          <p:nvPr>
            <p:ph type="dt" sz="half" idx="10"/>
          </p:nvPr>
        </p:nvSpPr>
        <p:spPr/>
        <p:txBody>
          <a:bodyPr/>
          <a:lstStyle/>
          <a:p>
            <a:fld id="{283F2A23-2133-4AB7-9A54-838C13A006BB}" type="datetimeFigureOut">
              <a:rPr lang="en-US" smtClean="0"/>
              <a:t>10/1/2018</a:t>
            </a:fld>
            <a:endParaRPr lang="en-US"/>
          </a:p>
        </p:txBody>
      </p:sp>
      <p:sp>
        <p:nvSpPr>
          <p:cNvPr id="6" name="Footer Placeholder 5">
            <a:extLst>
              <a:ext uri="{FF2B5EF4-FFF2-40B4-BE49-F238E27FC236}">
                <a16:creationId xmlns:a16="http://schemas.microsoft.com/office/drawing/2014/main" id="{54129C6B-039B-4B82-9C4F-AD8E8DDB7CD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B564CC-B5C4-4DB4-8E58-0BA37F6BBB19}"/>
              </a:ext>
            </a:extLst>
          </p:cNvPr>
          <p:cNvSpPr>
            <a:spLocks noGrp="1"/>
          </p:cNvSpPr>
          <p:nvPr>
            <p:ph type="sldNum" sz="quarter" idx="12"/>
          </p:nvPr>
        </p:nvSpPr>
        <p:spPr/>
        <p:txBody>
          <a:bodyPr/>
          <a:lstStyle/>
          <a:p>
            <a:fld id="{72AFE5E5-92EE-4ED5-B9FF-B1AD3FC1F01D}" type="slidenum">
              <a:rPr lang="en-US" smtClean="0"/>
              <a:t>‹#›</a:t>
            </a:fld>
            <a:endParaRPr lang="en-US"/>
          </a:p>
        </p:txBody>
      </p:sp>
    </p:spTree>
    <p:extLst>
      <p:ext uri="{BB962C8B-B14F-4D97-AF65-F5344CB8AC3E}">
        <p14:creationId xmlns:p14="http://schemas.microsoft.com/office/powerpoint/2010/main" val="2206761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0E847-453A-4C1A-9264-ACEC0EE9E31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83110E5-E287-4ACD-A743-B935A6AC27B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C5388AF-BBA9-4311-ADB4-198078E96B7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5986E63-80B0-41F6-A27C-A36E53D9DE7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87A0404-0DB0-4D36-A752-F03B140829C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8CD5E22-AE22-4D35-B0E3-5F24049D7250}"/>
              </a:ext>
            </a:extLst>
          </p:cNvPr>
          <p:cNvSpPr>
            <a:spLocks noGrp="1"/>
          </p:cNvSpPr>
          <p:nvPr>
            <p:ph type="dt" sz="half" idx="10"/>
          </p:nvPr>
        </p:nvSpPr>
        <p:spPr/>
        <p:txBody>
          <a:bodyPr/>
          <a:lstStyle/>
          <a:p>
            <a:fld id="{283F2A23-2133-4AB7-9A54-838C13A006BB}" type="datetimeFigureOut">
              <a:rPr lang="en-US" smtClean="0"/>
              <a:t>10/1/2018</a:t>
            </a:fld>
            <a:endParaRPr lang="en-US"/>
          </a:p>
        </p:txBody>
      </p:sp>
      <p:sp>
        <p:nvSpPr>
          <p:cNvPr id="8" name="Footer Placeholder 7">
            <a:extLst>
              <a:ext uri="{FF2B5EF4-FFF2-40B4-BE49-F238E27FC236}">
                <a16:creationId xmlns:a16="http://schemas.microsoft.com/office/drawing/2014/main" id="{74CBD9BE-1921-45C0-B019-A40AED77A97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1A03CFC-A468-4C0C-B370-E3C29D8EC2C0}"/>
              </a:ext>
            </a:extLst>
          </p:cNvPr>
          <p:cNvSpPr>
            <a:spLocks noGrp="1"/>
          </p:cNvSpPr>
          <p:nvPr>
            <p:ph type="sldNum" sz="quarter" idx="12"/>
          </p:nvPr>
        </p:nvSpPr>
        <p:spPr/>
        <p:txBody>
          <a:bodyPr/>
          <a:lstStyle/>
          <a:p>
            <a:fld id="{72AFE5E5-92EE-4ED5-B9FF-B1AD3FC1F01D}" type="slidenum">
              <a:rPr lang="en-US" smtClean="0"/>
              <a:t>‹#›</a:t>
            </a:fld>
            <a:endParaRPr lang="en-US"/>
          </a:p>
        </p:txBody>
      </p:sp>
    </p:spTree>
    <p:extLst>
      <p:ext uri="{BB962C8B-B14F-4D97-AF65-F5344CB8AC3E}">
        <p14:creationId xmlns:p14="http://schemas.microsoft.com/office/powerpoint/2010/main" val="2354076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ABCF8-AC0E-4E33-8680-01E4C85D74A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C6ED2DB-028F-4990-8B86-5FC1009B3530}"/>
              </a:ext>
            </a:extLst>
          </p:cNvPr>
          <p:cNvSpPr>
            <a:spLocks noGrp="1"/>
          </p:cNvSpPr>
          <p:nvPr>
            <p:ph type="dt" sz="half" idx="10"/>
          </p:nvPr>
        </p:nvSpPr>
        <p:spPr/>
        <p:txBody>
          <a:bodyPr/>
          <a:lstStyle/>
          <a:p>
            <a:fld id="{283F2A23-2133-4AB7-9A54-838C13A006BB}" type="datetimeFigureOut">
              <a:rPr lang="en-US" smtClean="0"/>
              <a:t>10/1/2018</a:t>
            </a:fld>
            <a:endParaRPr lang="en-US"/>
          </a:p>
        </p:txBody>
      </p:sp>
      <p:sp>
        <p:nvSpPr>
          <p:cNvPr id="4" name="Footer Placeholder 3">
            <a:extLst>
              <a:ext uri="{FF2B5EF4-FFF2-40B4-BE49-F238E27FC236}">
                <a16:creationId xmlns:a16="http://schemas.microsoft.com/office/drawing/2014/main" id="{03626DA9-A459-454C-951D-C66614A32BA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62AEBC6-1D30-4F68-A275-039815549D68}"/>
              </a:ext>
            </a:extLst>
          </p:cNvPr>
          <p:cNvSpPr>
            <a:spLocks noGrp="1"/>
          </p:cNvSpPr>
          <p:nvPr>
            <p:ph type="sldNum" sz="quarter" idx="12"/>
          </p:nvPr>
        </p:nvSpPr>
        <p:spPr/>
        <p:txBody>
          <a:bodyPr/>
          <a:lstStyle/>
          <a:p>
            <a:fld id="{72AFE5E5-92EE-4ED5-B9FF-B1AD3FC1F01D}" type="slidenum">
              <a:rPr lang="en-US" smtClean="0"/>
              <a:t>‹#›</a:t>
            </a:fld>
            <a:endParaRPr lang="en-US"/>
          </a:p>
        </p:txBody>
      </p:sp>
    </p:spTree>
    <p:extLst>
      <p:ext uri="{BB962C8B-B14F-4D97-AF65-F5344CB8AC3E}">
        <p14:creationId xmlns:p14="http://schemas.microsoft.com/office/powerpoint/2010/main" val="413258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D8C0EDC-1012-45F1-B091-0DC838E10F79}"/>
              </a:ext>
            </a:extLst>
          </p:cNvPr>
          <p:cNvSpPr>
            <a:spLocks noGrp="1"/>
          </p:cNvSpPr>
          <p:nvPr>
            <p:ph type="dt" sz="half" idx="10"/>
          </p:nvPr>
        </p:nvSpPr>
        <p:spPr/>
        <p:txBody>
          <a:bodyPr/>
          <a:lstStyle/>
          <a:p>
            <a:fld id="{283F2A23-2133-4AB7-9A54-838C13A006BB}" type="datetimeFigureOut">
              <a:rPr lang="en-US" smtClean="0"/>
              <a:t>10/1/2018</a:t>
            </a:fld>
            <a:endParaRPr lang="en-US"/>
          </a:p>
        </p:txBody>
      </p:sp>
      <p:sp>
        <p:nvSpPr>
          <p:cNvPr id="3" name="Footer Placeholder 2">
            <a:extLst>
              <a:ext uri="{FF2B5EF4-FFF2-40B4-BE49-F238E27FC236}">
                <a16:creationId xmlns:a16="http://schemas.microsoft.com/office/drawing/2014/main" id="{40D75127-A174-4955-B935-29A1E42560F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1C518F9-297F-4416-99D8-7BE00866E4EA}"/>
              </a:ext>
            </a:extLst>
          </p:cNvPr>
          <p:cNvSpPr>
            <a:spLocks noGrp="1"/>
          </p:cNvSpPr>
          <p:nvPr>
            <p:ph type="sldNum" sz="quarter" idx="12"/>
          </p:nvPr>
        </p:nvSpPr>
        <p:spPr/>
        <p:txBody>
          <a:bodyPr/>
          <a:lstStyle/>
          <a:p>
            <a:fld id="{72AFE5E5-92EE-4ED5-B9FF-B1AD3FC1F01D}" type="slidenum">
              <a:rPr lang="en-US" smtClean="0"/>
              <a:t>‹#›</a:t>
            </a:fld>
            <a:endParaRPr lang="en-US"/>
          </a:p>
        </p:txBody>
      </p:sp>
    </p:spTree>
    <p:extLst>
      <p:ext uri="{BB962C8B-B14F-4D97-AF65-F5344CB8AC3E}">
        <p14:creationId xmlns:p14="http://schemas.microsoft.com/office/powerpoint/2010/main" val="16697914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C9B49-38C3-44BC-AC14-8FF0F3A485F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578FB40-51B1-4DB5-93EF-026B60F97B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BD74FD8-662A-46F2-B173-88E73953B2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3E6A82A-D452-4D63-A516-E1F496AD5BFB}"/>
              </a:ext>
            </a:extLst>
          </p:cNvPr>
          <p:cNvSpPr>
            <a:spLocks noGrp="1"/>
          </p:cNvSpPr>
          <p:nvPr>
            <p:ph type="dt" sz="half" idx="10"/>
          </p:nvPr>
        </p:nvSpPr>
        <p:spPr/>
        <p:txBody>
          <a:bodyPr/>
          <a:lstStyle/>
          <a:p>
            <a:fld id="{283F2A23-2133-4AB7-9A54-838C13A006BB}" type="datetimeFigureOut">
              <a:rPr lang="en-US" smtClean="0"/>
              <a:t>10/1/2018</a:t>
            </a:fld>
            <a:endParaRPr lang="en-US"/>
          </a:p>
        </p:txBody>
      </p:sp>
      <p:sp>
        <p:nvSpPr>
          <p:cNvPr id="6" name="Footer Placeholder 5">
            <a:extLst>
              <a:ext uri="{FF2B5EF4-FFF2-40B4-BE49-F238E27FC236}">
                <a16:creationId xmlns:a16="http://schemas.microsoft.com/office/drawing/2014/main" id="{AFDCC47F-9369-45A8-BB70-223BF11677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B41CDAD-B955-4966-8466-D811A2A7D626}"/>
              </a:ext>
            </a:extLst>
          </p:cNvPr>
          <p:cNvSpPr>
            <a:spLocks noGrp="1"/>
          </p:cNvSpPr>
          <p:nvPr>
            <p:ph type="sldNum" sz="quarter" idx="12"/>
          </p:nvPr>
        </p:nvSpPr>
        <p:spPr/>
        <p:txBody>
          <a:bodyPr/>
          <a:lstStyle/>
          <a:p>
            <a:fld id="{72AFE5E5-92EE-4ED5-B9FF-B1AD3FC1F01D}" type="slidenum">
              <a:rPr lang="en-US" smtClean="0"/>
              <a:t>‹#›</a:t>
            </a:fld>
            <a:endParaRPr lang="en-US"/>
          </a:p>
        </p:txBody>
      </p:sp>
    </p:spTree>
    <p:extLst>
      <p:ext uri="{BB962C8B-B14F-4D97-AF65-F5344CB8AC3E}">
        <p14:creationId xmlns:p14="http://schemas.microsoft.com/office/powerpoint/2010/main" val="2843107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1C438-6777-41BF-8BB8-C65C437243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D3D65B5-B39C-4F97-BBC0-9E49A0BECE3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6F895E9-B089-4505-BB29-152C7B9FC4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89FA286-EEB1-434E-ACAA-DD23390423CB}"/>
              </a:ext>
            </a:extLst>
          </p:cNvPr>
          <p:cNvSpPr>
            <a:spLocks noGrp="1"/>
          </p:cNvSpPr>
          <p:nvPr>
            <p:ph type="dt" sz="half" idx="10"/>
          </p:nvPr>
        </p:nvSpPr>
        <p:spPr/>
        <p:txBody>
          <a:bodyPr/>
          <a:lstStyle/>
          <a:p>
            <a:fld id="{283F2A23-2133-4AB7-9A54-838C13A006BB}" type="datetimeFigureOut">
              <a:rPr lang="en-US" smtClean="0"/>
              <a:t>10/1/2018</a:t>
            </a:fld>
            <a:endParaRPr lang="en-US"/>
          </a:p>
        </p:txBody>
      </p:sp>
      <p:sp>
        <p:nvSpPr>
          <p:cNvPr id="6" name="Footer Placeholder 5">
            <a:extLst>
              <a:ext uri="{FF2B5EF4-FFF2-40B4-BE49-F238E27FC236}">
                <a16:creationId xmlns:a16="http://schemas.microsoft.com/office/drawing/2014/main" id="{7213433E-8871-4B1C-BCE7-06C4988CD7E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378455D-23B6-46B4-ADD7-31D94A1C9DE1}"/>
              </a:ext>
            </a:extLst>
          </p:cNvPr>
          <p:cNvSpPr>
            <a:spLocks noGrp="1"/>
          </p:cNvSpPr>
          <p:nvPr>
            <p:ph type="sldNum" sz="quarter" idx="12"/>
          </p:nvPr>
        </p:nvSpPr>
        <p:spPr/>
        <p:txBody>
          <a:bodyPr/>
          <a:lstStyle/>
          <a:p>
            <a:fld id="{72AFE5E5-92EE-4ED5-B9FF-B1AD3FC1F01D}" type="slidenum">
              <a:rPr lang="en-US" smtClean="0"/>
              <a:t>‹#›</a:t>
            </a:fld>
            <a:endParaRPr lang="en-US"/>
          </a:p>
        </p:txBody>
      </p:sp>
    </p:spTree>
    <p:extLst>
      <p:ext uri="{BB962C8B-B14F-4D97-AF65-F5344CB8AC3E}">
        <p14:creationId xmlns:p14="http://schemas.microsoft.com/office/powerpoint/2010/main" val="2319890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9A1C78-7506-43B6-B761-C7C31E5AEC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27760DD-2742-4F62-B295-875CD7A6297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EC14AD-2321-4470-BF9C-C952FA1C84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3F2A23-2133-4AB7-9A54-838C13A006BB}" type="datetimeFigureOut">
              <a:rPr lang="en-US" smtClean="0"/>
              <a:t>10/1/2018</a:t>
            </a:fld>
            <a:endParaRPr lang="en-US"/>
          </a:p>
        </p:txBody>
      </p:sp>
      <p:sp>
        <p:nvSpPr>
          <p:cNvPr id="5" name="Footer Placeholder 4">
            <a:extLst>
              <a:ext uri="{FF2B5EF4-FFF2-40B4-BE49-F238E27FC236}">
                <a16:creationId xmlns:a16="http://schemas.microsoft.com/office/drawing/2014/main" id="{AF4D7982-19A7-4D97-9BDE-A1178B306E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7984E5B-1C59-49DC-B0CE-D075F9BA18C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AFE5E5-92EE-4ED5-B9FF-B1AD3FC1F01D}" type="slidenum">
              <a:rPr lang="en-US" smtClean="0"/>
              <a:t>‹#›</a:t>
            </a:fld>
            <a:endParaRPr lang="en-US"/>
          </a:p>
        </p:txBody>
      </p:sp>
    </p:spTree>
    <p:extLst>
      <p:ext uri="{BB962C8B-B14F-4D97-AF65-F5344CB8AC3E}">
        <p14:creationId xmlns:p14="http://schemas.microsoft.com/office/powerpoint/2010/main" val="21468585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tools.ietf.org/html/draft-hodges-webauthn-registries-01"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90C139-CC4F-4859-A00D-DA2827821BBC}"/>
              </a:ext>
            </a:extLst>
          </p:cNvPr>
          <p:cNvSpPr>
            <a:spLocks noGrp="1"/>
          </p:cNvSpPr>
          <p:nvPr>
            <p:ph type="ctrTitle"/>
          </p:nvPr>
        </p:nvSpPr>
        <p:spPr/>
        <p:txBody>
          <a:bodyPr/>
          <a:lstStyle/>
          <a:p>
            <a:r>
              <a:rPr lang="en-US" dirty="0"/>
              <a:t>W3C Web Authentication Extensions</a:t>
            </a:r>
          </a:p>
        </p:txBody>
      </p:sp>
      <p:sp>
        <p:nvSpPr>
          <p:cNvPr id="3" name="Subtitle 2">
            <a:extLst>
              <a:ext uri="{FF2B5EF4-FFF2-40B4-BE49-F238E27FC236}">
                <a16:creationId xmlns:a16="http://schemas.microsoft.com/office/drawing/2014/main" id="{B73B9E29-B83E-4683-9AB4-F417869E27B4}"/>
              </a:ext>
            </a:extLst>
          </p:cNvPr>
          <p:cNvSpPr>
            <a:spLocks noGrp="1"/>
          </p:cNvSpPr>
          <p:nvPr>
            <p:ph type="subTitle" idx="1"/>
          </p:nvPr>
        </p:nvSpPr>
        <p:spPr/>
        <p:txBody>
          <a:bodyPr/>
          <a:lstStyle/>
          <a:p>
            <a:r>
              <a:rPr lang="en-US" dirty="0"/>
              <a:t>G. Mandyam</a:t>
            </a:r>
          </a:p>
        </p:txBody>
      </p:sp>
    </p:spTree>
    <p:extLst>
      <p:ext uri="{BB962C8B-B14F-4D97-AF65-F5344CB8AC3E}">
        <p14:creationId xmlns:p14="http://schemas.microsoft.com/office/powerpoint/2010/main" val="14101647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7BEC7-5B16-45BC-93C9-0A93B3074A7A}"/>
              </a:ext>
            </a:extLst>
          </p:cNvPr>
          <p:cNvSpPr>
            <a:spLocks noGrp="1"/>
          </p:cNvSpPr>
          <p:nvPr>
            <p:ph type="title"/>
          </p:nvPr>
        </p:nvSpPr>
        <p:spPr/>
        <p:txBody>
          <a:bodyPr/>
          <a:lstStyle/>
          <a:p>
            <a:r>
              <a:rPr lang="en-US" dirty="0"/>
              <a:t>Final Recommendations for PR</a:t>
            </a:r>
          </a:p>
        </p:txBody>
      </p:sp>
      <p:sp>
        <p:nvSpPr>
          <p:cNvPr id="3" name="Content Placeholder 2">
            <a:extLst>
              <a:ext uri="{FF2B5EF4-FFF2-40B4-BE49-F238E27FC236}">
                <a16:creationId xmlns:a16="http://schemas.microsoft.com/office/drawing/2014/main" id="{C640834A-B19F-4179-A3FB-677D6E876AC3}"/>
              </a:ext>
            </a:extLst>
          </p:cNvPr>
          <p:cNvSpPr>
            <a:spLocks noGrp="1"/>
          </p:cNvSpPr>
          <p:nvPr>
            <p:ph idx="1"/>
          </p:nvPr>
        </p:nvSpPr>
        <p:spPr/>
        <p:txBody>
          <a:bodyPr/>
          <a:lstStyle/>
          <a:p>
            <a:r>
              <a:rPr lang="en-US" dirty="0"/>
              <a:t>Continue to keep normative guidance in spec that all extensions are optional</a:t>
            </a:r>
          </a:p>
          <a:p>
            <a:r>
              <a:rPr lang="en-US" dirty="0"/>
              <a:t>Follow Sam’s suggestion to specify AAID extension as RECOMMENDED</a:t>
            </a:r>
          </a:p>
          <a:p>
            <a:r>
              <a:rPr lang="en-US" dirty="0"/>
              <a:t>Keep all extension text as normative</a:t>
            </a:r>
          </a:p>
          <a:p>
            <a:r>
              <a:rPr lang="en-US" dirty="0"/>
              <a:t>Overall:  as per Process 2018, request Directorate for a waiver on Implementation Experience for extensions</a:t>
            </a:r>
          </a:p>
        </p:txBody>
      </p:sp>
    </p:spTree>
    <p:extLst>
      <p:ext uri="{BB962C8B-B14F-4D97-AF65-F5344CB8AC3E}">
        <p14:creationId xmlns:p14="http://schemas.microsoft.com/office/powerpoint/2010/main" val="145252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ADE35-6628-4CEA-B187-3693166F7566}"/>
              </a:ext>
            </a:extLst>
          </p:cNvPr>
          <p:cNvSpPr>
            <a:spLocks noGrp="1"/>
          </p:cNvSpPr>
          <p:nvPr>
            <p:ph type="title"/>
          </p:nvPr>
        </p:nvSpPr>
        <p:spPr/>
        <p:txBody>
          <a:bodyPr/>
          <a:lstStyle/>
          <a:p>
            <a:r>
              <a:rPr lang="en-US" dirty="0"/>
              <a:t>Critical Issue for PR Transition</a:t>
            </a:r>
          </a:p>
        </p:txBody>
      </p:sp>
      <p:sp>
        <p:nvSpPr>
          <p:cNvPr id="3" name="Content Placeholder 2">
            <a:extLst>
              <a:ext uri="{FF2B5EF4-FFF2-40B4-BE49-F238E27FC236}">
                <a16:creationId xmlns:a16="http://schemas.microsoft.com/office/drawing/2014/main" id="{EFB41CFC-8B0B-4C4F-8DCF-13C823C9622C}"/>
              </a:ext>
            </a:extLst>
          </p:cNvPr>
          <p:cNvSpPr>
            <a:spLocks noGrp="1"/>
          </p:cNvSpPr>
          <p:nvPr>
            <p:ph idx="1"/>
          </p:nvPr>
        </p:nvSpPr>
        <p:spPr/>
        <p:txBody>
          <a:bodyPr>
            <a:normAutofit fontScale="92500" lnSpcReduction="10000"/>
          </a:bodyPr>
          <a:lstStyle/>
          <a:p>
            <a:r>
              <a:rPr lang="en-US" dirty="0"/>
              <a:t>As per W3C </a:t>
            </a:r>
            <a:r>
              <a:rPr lang="en-US" dirty="0" err="1"/>
              <a:t>Webauthn</a:t>
            </a:r>
            <a:r>
              <a:rPr lang="en-US" dirty="0"/>
              <a:t> CR version (7 August 2018)</a:t>
            </a:r>
          </a:p>
          <a:p>
            <a:pPr lvl="1"/>
            <a:r>
              <a:rPr lang="en-US" dirty="0"/>
              <a:t>SOTD:  “We will also have multiple interoperable implementations of the </a:t>
            </a:r>
            <a:r>
              <a:rPr lang="en-US" dirty="0" err="1"/>
              <a:t>AppID</a:t>
            </a:r>
            <a:r>
              <a:rPr lang="en-US" dirty="0"/>
              <a:t> extension, validating the extension framework.  All other extensions are ‘at risk’.  If there are not multiple interoperable implementations, each may independently be removed or made informative at Proposed Recommendation.”</a:t>
            </a:r>
          </a:p>
          <a:p>
            <a:r>
              <a:rPr lang="en-US" dirty="0"/>
              <a:t>Recommendations</a:t>
            </a:r>
          </a:p>
          <a:p>
            <a:pPr lvl="1"/>
            <a:r>
              <a:rPr lang="en-US" dirty="0"/>
              <a:t>Remove this SOTD statement from PR version</a:t>
            </a:r>
          </a:p>
          <a:p>
            <a:pPr lvl="1"/>
            <a:r>
              <a:rPr lang="en-US" dirty="0"/>
              <a:t>Keep following text in PR</a:t>
            </a:r>
          </a:p>
          <a:p>
            <a:pPr lvl="2"/>
            <a:r>
              <a:rPr lang="en-US" dirty="0"/>
              <a:t>Sec. 9:  “All </a:t>
            </a:r>
            <a:r>
              <a:rPr lang="en-US" dirty="0" err="1"/>
              <a:t>WebAuthn</a:t>
            </a:r>
            <a:r>
              <a:rPr lang="en-US" dirty="0"/>
              <a:t> extensions are OPTIONAL for both clients and authenticators.  Thus, any extensions requested by a Relying Party MAY be ignored by the client browser or OS and not passed to the authenticator at all, or the MAY be ignored by the authenticator.  Ignoring an extension is never considered a failure in </a:t>
            </a:r>
            <a:r>
              <a:rPr lang="en-US" dirty="0" err="1"/>
              <a:t>WebAuthn</a:t>
            </a:r>
            <a:r>
              <a:rPr lang="en-US" dirty="0"/>
              <a:t> API processing …”</a:t>
            </a:r>
          </a:p>
          <a:p>
            <a:pPr lvl="1"/>
            <a:r>
              <a:rPr lang="en-US" dirty="0"/>
              <a:t>Retain all extension requirements currently in CR version as normative</a:t>
            </a:r>
          </a:p>
          <a:p>
            <a:pPr lvl="2"/>
            <a:endParaRPr lang="en-US" dirty="0"/>
          </a:p>
        </p:txBody>
      </p:sp>
    </p:spTree>
    <p:extLst>
      <p:ext uri="{BB962C8B-B14F-4D97-AF65-F5344CB8AC3E}">
        <p14:creationId xmlns:p14="http://schemas.microsoft.com/office/powerpoint/2010/main" val="655297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5279F-AC7D-445A-8EE0-637616E10D24}"/>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631E23EA-07B9-434A-B6D1-09FA94ADB454}"/>
              </a:ext>
            </a:extLst>
          </p:cNvPr>
          <p:cNvSpPr>
            <a:spLocks noGrp="1"/>
          </p:cNvSpPr>
          <p:nvPr>
            <p:ph idx="1"/>
          </p:nvPr>
        </p:nvSpPr>
        <p:spPr/>
        <p:txBody>
          <a:bodyPr>
            <a:normAutofit fontScale="92500" lnSpcReduction="20000"/>
          </a:bodyPr>
          <a:lstStyle/>
          <a:p>
            <a:r>
              <a:rPr lang="en-US" dirty="0" err="1"/>
              <a:t>Webauthn</a:t>
            </a:r>
            <a:r>
              <a:rPr lang="en-US" dirty="0"/>
              <a:t> extensions can be divided into two categories:</a:t>
            </a:r>
          </a:p>
          <a:p>
            <a:pPr lvl="1"/>
            <a:r>
              <a:rPr lang="en-US" dirty="0"/>
              <a:t>Client-terminated</a:t>
            </a:r>
          </a:p>
          <a:p>
            <a:pPr lvl="2"/>
            <a:r>
              <a:rPr lang="en-US" dirty="0"/>
              <a:t>Extension can be processed by User Agent</a:t>
            </a:r>
          </a:p>
          <a:p>
            <a:pPr lvl="2"/>
            <a:r>
              <a:rPr lang="en-US" dirty="0"/>
              <a:t>No interaction with an external entity (authenticator) necessary</a:t>
            </a:r>
          </a:p>
          <a:p>
            <a:pPr lvl="2"/>
            <a:r>
              <a:rPr lang="en-US" dirty="0" err="1"/>
              <a:t>AppID</a:t>
            </a:r>
            <a:r>
              <a:rPr lang="en-US" dirty="0"/>
              <a:t> extension is an example</a:t>
            </a:r>
          </a:p>
          <a:p>
            <a:pPr lvl="3"/>
            <a:r>
              <a:rPr lang="en-US" dirty="0"/>
              <a:t>No authenticator processing required</a:t>
            </a:r>
          </a:p>
          <a:p>
            <a:pPr lvl="1"/>
            <a:r>
              <a:rPr lang="en-US" dirty="0"/>
              <a:t>Authenticator-terminated</a:t>
            </a:r>
          </a:p>
          <a:p>
            <a:pPr lvl="2"/>
            <a:r>
              <a:rPr lang="en-US" dirty="0"/>
              <a:t>Extension request handled partially by user agent</a:t>
            </a:r>
          </a:p>
          <a:p>
            <a:pPr lvl="3"/>
            <a:r>
              <a:rPr lang="en-US" dirty="0"/>
              <a:t>Pre-processing, Platform/CTAP messaging</a:t>
            </a:r>
          </a:p>
          <a:p>
            <a:pPr lvl="2"/>
            <a:r>
              <a:rPr lang="en-US" dirty="0"/>
              <a:t>Extension response ultimately provided by authenticator</a:t>
            </a:r>
          </a:p>
          <a:p>
            <a:pPr lvl="2"/>
            <a:r>
              <a:rPr lang="en-US" dirty="0"/>
              <a:t>Transaction authorization extensions are an examples</a:t>
            </a:r>
          </a:p>
          <a:p>
            <a:pPr lvl="3"/>
            <a:r>
              <a:rPr lang="en-US" dirty="0"/>
              <a:t>Only authenticator can provide evidence of transaction confirmation</a:t>
            </a:r>
          </a:p>
          <a:p>
            <a:r>
              <a:rPr lang="en-US" dirty="0"/>
              <a:t>All extensions are also recorded in the IETF </a:t>
            </a:r>
            <a:r>
              <a:rPr lang="en-US" dirty="0" err="1"/>
              <a:t>Webauthn</a:t>
            </a:r>
            <a:r>
              <a:rPr lang="en-US" dirty="0"/>
              <a:t> registry</a:t>
            </a:r>
          </a:p>
          <a:p>
            <a:pPr lvl="1"/>
            <a:r>
              <a:rPr lang="en-US" dirty="0"/>
              <a:t>https://tools.ietf.org/html/draft-hodges-webauthn-registries-01</a:t>
            </a:r>
          </a:p>
          <a:p>
            <a:pPr lvl="3"/>
            <a:endParaRPr lang="en-US" dirty="0"/>
          </a:p>
          <a:p>
            <a:pPr lvl="3"/>
            <a:endParaRPr lang="en-US" dirty="0"/>
          </a:p>
        </p:txBody>
      </p:sp>
    </p:spTree>
    <p:extLst>
      <p:ext uri="{BB962C8B-B14F-4D97-AF65-F5344CB8AC3E}">
        <p14:creationId xmlns:p14="http://schemas.microsoft.com/office/powerpoint/2010/main" val="165159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E1BA0-2956-4E93-90CF-ADC1A97135E4}"/>
              </a:ext>
            </a:extLst>
          </p:cNvPr>
          <p:cNvSpPr>
            <a:spLocks noGrp="1"/>
          </p:cNvSpPr>
          <p:nvPr>
            <p:ph type="title"/>
          </p:nvPr>
        </p:nvSpPr>
        <p:spPr/>
        <p:txBody>
          <a:bodyPr/>
          <a:lstStyle/>
          <a:p>
            <a:r>
              <a:rPr lang="en-US" dirty="0"/>
              <a:t>Background:  Interoperability</a:t>
            </a:r>
          </a:p>
        </p:txBody>
      </p:sp>
      <p:sp>
        <p:nvSpPr>
          <p:cNvPr id="3" name="Content Placeholder 2">
            <a:extLst>
              <a:ext uri="{FF2B5EF4-FFF2-40B4-BE49-F238E27FC236}">
                <a16:creationId xmlns:a16="http://schemas.microsoft.com/office/drawing/2014/main" id="{30ED4119-DB33-458C-AFB0-45FDBC7046CA}"/>
              </a:ext>
            </a:extLst>
          </p:cNvPr>
          <p:cNvSpPr>
            <a:spLocks noGrp="1"/>
          </p:cNvSpPr>
          <p:nvPr>
            <p:ph idx="1"/>
          </p:nvPr>
        </p:nvSpPr>
        <p:spPr/>
        <p:txBody>
          <a:bodyPr/>
          <a:lstStyle/>
          <a:p>
            <a:r>
              <a:rPr lang="en-US" dirty="0"/>
              <a:t>Source:  K. </a:t>
            </a:r>
            <a:r>
              <a:rPr lang="en-US" dirty="0" err="1"/>
              <a:t>Dubost</a:t>
            </a:r>
            <a:r>
              <a:rPr lang="en-US" dirty="0"/>
              <a:t>, “Open Standards Interoperability”</a:t>
            </a:r>
          </a:p>
          <a:p>
            <a:pPr lvl="1"/>
            <a:r>
              <a:rPr lang="en-US" dirty="0"/>
              <a:t>https://www.w3.org/blog/2008/05/open-standards-interoperability/</a:t>
            </a:r>
          </a:p>
          <a:p>
            <a:r>
              <a:rPr lang="en-US" dirty="0"/>
              <a:t>“For W3C specifications, the entrance criteria to go to Proposed Recommendation is double implementations of each feature. This is not mandatory, but highly desirable.  It really depends on the type of the technology and how the group has defined its own criteria.”</a:t>
            </a:r>
          </a:p>
          <a:p>
            <a:r>
              <a:rPr lang="en-US" dirty="0"/>
              <a:t>Current process guidance available at https://www.w3.org/2018/Process-20180201/#implementation-experience</a:t>
            </a:r>
          </a:p>
          <a:p>
            <a:endParaRPr lang="en-US" dirty="0"/>
          </a:p>
        </p:txBody>
      </p:sp>
    </p:spTree>
    <p:extLst>
      <p:ext uri="{BB962C8B-B14F-4D97-AF65-F5344CB8AC3E}">
        <p14:creationId xmlns:p14="http://schemas.microsoft.com/office/powerpoint/2010/main" val="2197062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AB710-B270-4C35-B72D-97BC934E6653}"/>
              </a:ext>
            </a:extLst>
          </p:cNvPr>
          <p:cNvSpPr>
            <a:spLocks noGrp="1"/>
          </p:cNvSpPr>
          <p:nvPr>
            <p:ph type="title"/>
          </p:nvPr>
        </p:nvSpPr>
        <p:spPr/>
        <p:txBody>
          <a:bodyPr/>
          <a:lstStyle/>
          <a:p>
            <a:r>
              <a:rPr lang="en-US" dirty="0"/>
              <a:t>Verifying Interoperability for Authenticator-terminated extensions</a:t>
            </a:r>
          </a:p>
        </p:txBody>
      </p:sp>
      <p:sp>
        <p:nvSpPr>
          <p:cNvPr id="3" name="Content Placeholder 2">
            <a:extLst>
              <a:ext uri="{FF2B5EF4-FFF2-40B4-BE49-F238E27FC236}">
                <a16:creationId xmlns:a16="http://schemas.microsoft.com/office/drawing/2014/main" id="{A4A22C7A-D09B-4DE2-B9E0-B3B54C472C80}"/>
              </a:ext>
            </a:extLst>
          </p:cNvPr>
          <p:cNvSpPr>
            <a:spLocks noGrp="1"/>
          </p:cNvSpPr>
          <p:nvPr>
            <p:ph idx="1"/>
          </p:nvPr>
        </p:nvSpPr>
        <p:spPr/>
        <p:txBody>
          <a:bodyPr>
            <a:normAutofit fontScale="85000" lnSpcReduction="20000"/>
          </a:bodyPr>
          <a:lstStyle/>
          <a:p>
            <a:r>
              <a:rPr lang="en-US" dirty="0"/>
              <a:t>Two “independent implementations” is unclear when describing features supported by entities external to browser</a:t>
            </a:r>
          </a:p>
          <a:p>
            <a:pPr lvl="1"/>
            <a:r>
              <a:rPr lang="en-US" dirty="0"/>
              <a:t>Interpretation 1:  two user agent implementations that allow a particular extension</a:t>
            </a:r>
          </a:p>
          <a:p>
            <a:pPr lvl="2"/>
            <a:r>
              <a:rPr lang="en-US" dirty="0"/>
              <a:t>Issue:  Extension itself requires a supporting authenticator. User-agent interoperability without authenticator is not meaningful from a developer perspective.</a:t>
            </a:r>
          </a:p>
          <a:p>
            <a:pPr lvl="1"/>
            <a:r>
              <a:rPr lang="en-US" dirty="0"/>
              <a:t>Interpretation 2:  two authenticator implementations that will process particular extension</a:t>
            </a:r>
          </a:p>
          <a:p>
            <a:pPr lvl="2"/>
            <a:r>
              <a:rPr lang="en-US" dirty="0"/>
              <a:t>Issue:  interoperability requirements are for the benefit of the developer.  If authenticator is not reachable through browser, verifying authenticator support alone is not meaningful either.</a:t>
            </a:r>
          </a:p>
          <a:p>
            <a:pPr lvl="3"/>
            <a:r>
              <a:rPr lang="en-US" dirty="0"/>
              <a:t>Note that many FIDO authenticators on the market already support certain extensions (e.g. FIDO UAF and transaction authorization).  </a:t>
            </a:r>
          </a:p>
          <a:p>
            <a:pPr lvl="1"/>
            <a:r>
              <a:rPr lang="en-US" dirty="0"/>
              <a:t>Interpretation 3:  two authenticator implementations that will process extension along with two user agent implementations that allow said extension.</a:t>
            </a:r>
          </a:p>
          <a:p>
            <a:pPr lvl="2"/>
            <a:r>
              <a:rPr lang="en-US" dirty="0"/>
              <a:t>Issue:  developer cannot benefit from this type of interoperability if they encounter user agent where authenticator is not available (e.g. hot-swappable authenticators running on a PC).  Interop will only be verified in a specific HW-dependent deployment scenario that may or may not be replicable.</a:t>
            </a:r>
          </a:p>
          <a:p>
            <a:pPr lvl="2"/>
            <a:r>
              <a:rPr lang="en-US" dirty="0"/>
              <a:t>Issue:  what constitutes the implementation?  Is it a unique combination of the user agent + authenticator?  If so, aren’t 4 implementations necessary to verify interop?</a:t>
            </a:r>
          </a:p>
        </p:txBody>
      </p:sp>
    </p:spTree>
    <p:extLst>
      <p:ext uri="{BB962C8B-B14F-4D97-AF65-F5344CB8AC3E}">
        <p14:creationId xmlns:p14="http://schemas.microsoft.com/office/powerpoint/2010/main" val="512933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34B2C-2C5C-40AD-BCAF-B32EFDE7E6EF}"/>
              </a:ext>
            </a:extLst>
          </p:cNvPr>
          <p:cNvSpPr>
            <a:spLocks noGrp="1"/>
          </p:cNvSpPr>
          <p:nvPr>
            <p:ph type="title"/>
          </p:nvPr>
        </p:nvSpPr>
        <p:spPr/>
        <p:txBody>
          <a:bodyPr/>
          <a:lstStyle/>
          <a:p>
            <a:r>
              <a:rPr lang="en-US" dirty="0"/>
              <a:t>Proposed CR remedies:  Concerns</a:t>
            </a:r>
          </a:p>
        </p:txBody>
      </p:sp>
      <p:sp>
        <p:nvSpPr>
          <p:cNvPr id="3" name="Content Placeholder 2">
            <a:extLst>
              <a:ext uri="{FF2B5EF4-FFF2-40B4-BE49-F238E27FC236}">
                <a16:creationId xmlns:a16="http://schemas.microsoft.com/office/drawing/2014/main" id="{3B13C645-D8D3-47B8-9A42-B73DB8496806}"/>
              </a:ext>
            </a:extLst>
          </p:cNvPr>
          <p:cNvSpPr>
            <a:spLocks noGrp="1"/>
          </p:cNvSpPr>
          <p:nvPr>
            <p:ph idx="1"/>
          </p:nvPr>
        </p:nvSpPr>
        <p:spPr/>
        <p:txBody>
          <a:bodyPr>
            <a:normAutofit fontScale="55000" lnSpcReduction="20000"/>
          </a:bodyPr>
          <a:lstStyle/>
          <a:p>
            <a:r>
              <a:rPr lang="en-US" dirty="0"/>
              <a:t>Assumptions:</a:t>
            </a:r>
          </a:p>
          <a:p>
            <a:pPr lvl="1"/>
            <a:r>
              <a:rPr lang="en-US" dirty="0"/>
              <a:t>It is difficult and potentially impossible for a user agent to prevent an authenticator from providing an unprompted extension</a:t>
            </a:r>
          </a:p>
          <a:p>
            <a:pPr lvl="1"/>
            <a:r>
              <a:rPr lang="en-US" dirty="0"/>
              <a:t>Authenticator-provided extensions should be in a pre-determined format</a:t>
            </a:r>
          </a:p>
          <a:p>
            <a:pPr lvl="2"/>
            <a:r>
              <a:rPr lang="en-US" dirty="0"/>
              <a:t>Allows RP’s to process extensions in a uniform manner</a:t>
            </a:r>
          </a:p>
          <a:p>
            <a:pPr lvl="2"/>
            <a:r>
              <a:rPr lang="en-US" dirty="0"/>
              <a:t>Allows user agents to inspect extension data and verify authenticators are adhering to ‘data minimization’ principle</a:t>
            </a:r>
          </a:p>
          <a:p>
            <a:r>
              <a:rPr lang="en-US" dirty="0"/>
              <a:t>Remedy 1:  removal of extensions from spec</a:t>
            </a:r>
          </a:p>
          <a:p>
            <a:pPr lvl="1"/>
            <a:r>
              <a:rPr lang="en-US" dirty="0"/>
              <a:t>Authenticators/User Agents/RP’s have no common requirements; processing of extension data becomes difficult</a:t>
            </a:r>
          </a:p>
          <a:p>
            <a:pPr lvl="1"/>
            <a:r>
              <a:rPr lang="en-US" dirty="0"/>
              <a:t>Unprompted extensions could take on any form</a:t>
            </a:r>
          </a:p>
          <a:p>
            <a:pPr lvl="1"/>
            <a:r>
              <a:rPr lang="en-US" dirty="0"/>
              <a:t>Breaking the registry:  see </a:t>
            </a:r>
            <a:r>
              <a:rPr lang="en-US" dirty="0">
                <a:hlinkClick r:id="rId2"/>
              </a:rPr>
              <a:t>https://tools.ietf.org/html/draft-hodges-webauthn-registries-01</a:t>
            </a:r>
            <a:endParaRPr lang="en-US" dirty="0"/>
          </a:p>
          <a:p>
            <a:pPr lvl="2"/>
            <a:r>
              <a:rPr lang="en-US" dirty="0"/>
              <a:t>There are dependencies in the extension registry on the </a:t>
            </a:r>
            <a:r>
              <a:rPr lang="en-US" dirty="0" err="1"/>
              <a:t>Webauthn</a:t>
            </a:r>
            <a:r>
              <a:rPr lang="en-US" dirty="0"/>
              <a:t> spec for the initially-registered extensions</a:t>
            </a:r>
          </a:p>
          <a:p>
            <a:r>
              <a:rPr lang="en-US" dirty="0"/>
              <a:t>Remedy 2:  making extensions non-normative</a:t>
            </a:r>
          </a:p>
          <a:p>
            <a:pPr lvl="1"/>
            <a:r>
              <a:rPr lang="en-US" dirty="0"/>
              <a:t>Extensions are already optional</a:t>
            </a:r>
          </a:p>
          <a:p>
            <a:pPr lvl="1"/>
            <a:r>
              <a:rPr lang="en-US" dirty="0"/>
              <a:t>Authenticator vendors may feel free to alter extension data</a:t>
            </a:r>
          </a:p>
          <a:p>
            <a:pPr lvl="2"/>
            <a:r>
              <a:rPr lang="en-US" dirty="0"/>
              <a:t>Fractures RP processing and user agent inspection</a:t>
            </a:r>
          </a:p>
          <a:p>
            <a:pPr lvl="1"/>
            <a:r>
              <a:rPr lang="en-US" dirty="0"/>
              <a:t>Breaking the registry:  Section 3 of registry requires a specification document, which implies an enumeration of nominal requirements</a:t>
            </a:r>
          </a:p>
          <a:p>
            <a:r>
              <a:rPr lang="en-US" dirty="0"/>
              <a:t>Both remedies:  they do not fix other interoperability areas where dependencies on external entities (authenticators) remain</a:t>
            </a:r>
          </a:p>
          <a:p>
            <a:pPr lvl="1"/>
            <a:r>
              <a:rPr lang="en-US" dirty="0"/>
              <a:t>Attestation, for example</a:t>
            </a:r>
          </a:p>
        </p:txBody>
      </p:sp>
    </p:spTree>
    <p:extLst>
      <p:ext uri="{BB962C8B-B14F-4D97-AF65-F5344CB8AC3E}">
        <p14:creationId xmlns:p14="http://schemas.microsoft.com/office/powerpoint/2010/main" val="2312692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2917B-2FDA-419D-B2CD-1E910A312491}"/>
              </a:ext>
            </a:extLst>
          </p:cNvPr>
          <p:cNvSpPr>
            <a:spLocks noGrp="1"/>
          </p:cNvSpPr>
          <p:nvPr>
            <p:ph type="title"/>
          </p:nvPr>
        </p:nvSpPr>
        <p:spPr/>
        <p:txBody>
          <a:bodyPr/>
          <a:lstStyle/>
          <a:p>
            <a:r>
              <a:rPr lang="en-US" dirty="0" err="1"/>
              <a:t>Comparsion</a:t>
            </a:r>
            <a:r>
              <a:rPr lang="en-US" dirty="0"/>
              <a:t> to EME</a:t>
            </a:r>
          </a:p>
        </p:txBody>
      </p:sp>
      <p:sp>
        <p:nvSpPr>
          <p:cNvPr id="3" name="Content Placeholder 2">
            <a:extLst>
              <a:ext uri="{FF2B5EF4-FFF2-40B4-BE49-F238E27FC236}">
                <a16:creationId xmlns:a16="http://schemas.microsoft.com/office/drawing/2014/main" id="{CF941D4F-97AB-486B-BB68-3A6B078818DB}"/>
              </a:ext>
            </a:extLst>
          </p:cNvPr>
          <p:cNvSpPr>
            <a:spLocks noGrp="1"/>
          </p:cNvSpPr>
          <p:nvPr>
            <p:ph idx="1"/>
          </p:nvPr>
        </p:nvSpPr>
        <p:spPr/>
        <p:txBody>
          <a:bodyPr/>
          <a:lstStyle/>
          <a:p>
            <a:r>
              <a:rPr lang="en-US" dirty="0"/>
              <a:t>EME also provides a means of an entity external to the user agent (CDM) sending data to a remote party (license server)</a:t>
            </a:r>
          </a:p>
        </p:txBody>
      </p:sp>
      <p:pic>
        <p:nvPicPr>
          <p:cNvPr id="8" name="Graphic 7">
            <a:extLst>
              <a:ext uri="{FF2B5EF4-FFF2-40B4-BE49-F238E27FC236}">
                <a16:creationId xmlns:a16="http://schemas.microsoft.com/office/drawing/2014/main" id="{312F803D-9D74-4DF5-ABFA-4FCB0293BBB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793449" y="2593164"/>
            <a:ext cx="6929049" cy="4102425"/>
          </a:xfrm>
          <a:prstGeom prst="rect">
            <a:avLst/>
          </a:prstGeom>
        </p:spPr>
      </p:pic>
    </p:spTree>
    <p:extLst>
      <p:ext uri="{BB962C8B-B14F-4D97-AF65-F5344CB8AC3E}">
        <p14:creationId xmlns:p14="http://schemas.microsoft.com/office/powerpoint/2010/main" val="6357494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76EA0-1C3F-4D4F-A6E0-3846E104424F}"/>
              </a:ext>
            </a:extLst>
          </p:cNvPr>
          <p:cNvSpPr>
            <a:spLocks noGrp="1"/>
          </p:cNvSpPr>
          <p:nvPr>
            <p:ph type="title"/>
          </p:nvPr>
        </p:nvSpPr>
        <p:spPr/>
        <p:txBody>
          <a:bodyPr/>
          <a:lstStyle/>
          <a:p>
            <a:r>
              <a:rPr lang="en-US" dirty="0"/>
              <a:t>Comparisons to EME (cont.)</a:t>
            </a:r>
          </a:p>
        </p:txBody>
      </p:sp>
      <p:graphicFrame>
        <p:nvGraphicFramePr>
          <p:cNvPr id="4" name="Content Placeholder 3">
            <a:extLst>
              <a:ext uri="{FF2B5EF4-FFF2-40B4-BE49-F238E27FC236}">
                <a16:creationId xmlns:a16="http://schemas.microsoft.com/office/drawing/2014/main" id="{63CC8E86-68CD-4325-A24F-055DDBACD636}"/>
              </a:ext>
            </a:extLst>
          </p:cNvPr>
          <p:cNvGraphicFramePr>
            <a:graphicFrameLocks noGrp="1"/>
          </p:cNvGraphicFramePr>
          <p:nvPr>
            <p:ph idx="1"/>
            <p:extLst>
              <p:ext uri="{D42A27DB-BD31-4B8C-83A1-F6EECF244321}">
                <p14:modId xmlns:p14="http://schemas.microsoft.com/office/powerpoint/2010/main" val="2197615359"/>
              </p:ext>
            </p:extLst>
          </p:nvPr>
        </p:nvGraphicFramePr>
        <p:xfrm>
          <a:off x="838200" y="1356995"/>
          <a:ext cx="10515600" cy="5135880"/>
        </p:xfrm>
        <a:graphic>
          <a:graphicData uri="http://schemas.openxmlformats.org/drawingml/2006/table">
            <a:tbl>
              <a:tblPr firstRow="1" bandRow="1">
                <a:tableStyleId>{5C22544A-7EE6-4342-B048-85BDC9FD1C3A}</a:tableStyleId>
              </a:tblPr>
              <a:tblGrid>
                <a:gridCol w="3505200">
                  <a:extLst>
                    <a:ext uri="{9D8B030D-6E8A-4147-A177-3AD203B41FA5}">
                      <a16:colId xmlns:a16="http://schemas.microsoft.com/office/drawing/2014/main" val="2078030936"/>
                    </a:ext>
                  </a:extLst>
                </a:gridCol>
                <a:gridCol w="3505200">
                  <a:extLst>
                    <a:ext uri="{9D8B030D-6E8A-4147-A177-3AD203B41FA5}">
                      <a16:colId xmlns:a16="http://schemas.microsoft.com/office/drawing/2014/main" val="1175002705"/>
                    </a:ext>
                  </a:extLst>
                </a:gridCol>
                <a:gridCol w="3505200">
                  <a:extLst>
                    <a:ext uri="{9D8B030D-6E8A-4147-A177-3AD203B41FA5}">
                      <a16:colId xmlns:a16="http://schemas.microsoft.com/office/drawing/2014/main" val="1831140979"/>
                    </a:ext>
                  </a:extLst>
                </a:gridCol>
              </a:tblGrid>
              <a:tr h="370840">
                <a:tc>
                  <a:txBody>
                    <a:bodyPr/>
                    <a:lstStyle/>
                    <a:p>
                      <a:r>
                        <a:rPr lang="en-US" dirty="0"/>
                        <a:t>Feature</a:t>
                      </a:r>
                    </a:p>
                  </a:txBody>
                  <a:tcPr/>
                </a:tc>
                <a:tc>
                  <a:txBody>
                    <a:bodyPr/>
                    <a:lstStyle/>
                    <a:p>
                      <a:r>
                        <a:rPr lang="en-US" dirty="0"/>
                        <a:t>EME</a:t>
                      </a:r>
                    </a:p>
                  </a:txBody>
                  <a:tcPr/>
                </a:tc>
                <a:tc>
                  <a:txBody>
                    <a:bodyPr/>
                    <a:lstStyle/>
                    <a:p>
                      <a:r>
                        <a:rPr lang="en-US" dirty="0" err="1"/>
                        <a:t>Webauthn</a:t>
                      </a:r>
                      <a:endParaRPr lang="en-US" dirty="0"/>
                    </a:p>
                  </a:txBody>
                  <a:tcPr/>
                </a:tc>
                <a:extLst>
                  <a:ext uri="{0D108BD9-81ED-4DB2-BD59-A6C34878D82A}">
                    <a16:rowId xmlns:a16="http://schemas.microsoft.com/office/drawing/2014/main" val="3397296987"/>
                  </a:ext>
                </a:extLst>
              </a:tr>
              <a:tr h="370840">
                <a:tc>
                  <a:txBody>
                    <a:bodyPr/>
                    <a:lstStyle/>
                    <a:p>
                      <a:r>
                        <a:rPr lang="en-US" dirty="0"/>
                        <a:t>External entity (to user agent)</a:t>
                      </a:r>
                    </a:p>
                  </a:txBody>
                  <a:tcPr/>
                </a:tc>
                <a:tc>
                  <a:txBody>
                    <a:bodyPr/>
                    <a:lstStyle/>
                    <a:p>
                      <a:r>
                        <a:rPr lang="en-US" dirty="0"/>
                        <a:t>CDM</a:t>
                      </a:r>
                    </a:p>
                  </a:txBody>
                  <a:tcPr/>
                </a:tc>
                <a:tc>
                  <a:txBody>
                    <a:bodyPr/>
                    <a:lstStyle/>
                    <a:p>
                      <a:r>
                        <a:rPr lang="en-US" dirty="0"/>
                        <a:t>Authenticator</a:t>
                      </a:r>
                    </a:p>
                  </a:txBody>
                  <a:tcPr/>
                </a:tc>
                <a:extLst>
                  <a:ext uri="{0D108BD9-81ED-4DB2-BD59-A6C34878D82A}">
                    <a16:rowId xmlns:a16="http://schemas.microsoft.com/office/drawing/2014/main" val="3451191827"/>
                  </a:ext>
                </a:extLst>
              </a:tr>
              <a:tr h="370840">
                <a:tc>
                  <a:txBody>
                    <a:bodyPr/>
                    <a:lstStyle/>
                    <a:p>
                      <a:r>
                        <a:rPr lang="en-US" dirty="0"/>
                        <a:t>Remote service provider</a:t>
                      </a:r>
                    </a:p>
                  </a:txBody>
                  <a:tcPr/>
                </a:tc>
                <a:tc>
                  <a:txBody>
                    <a:bodyPr/>
                    <a:lstStyle/>
                    <a:p>
                      <a:r>
                        <a:rPr lang="en-US" dirty="0"/>
                        <a:t>License server</a:t>
                      </a:r>
                    </a:p>
                  </a:txBody>
                  <a:tcPr/>
                </a:tc>
                <a:tc>
                  <a:txBody>
                    <a:bodyPr/>
                    <a:lstStyle/>
                    <a:p>
                      <a:r>
                        <a:rPr lang="en-US" dirty="0"/>
                        <a:t>Relying Party</a:t>
                      </a:r>
                    </a:p>
                  </a:txBody>
                  <a:tcPr/>
                </a:tc>
                <a:extLst>
                  <a:ext uri="{0D108BD9-81ED-4DB2-BD59-A6C34878D82A}">
                    <a16:rowId xmlns:a16="http://schemas.microsoft.com/office/drawing/2014/main" val="1931808205"/>
                  </a:ext>
                </a:extLst>
              </a:tr>
              <a:tr h="370840">
                <a:tc>
                  <a:txBody>
                    <a:bodyPr/>
                    <a:lstStyle/>
                    <a:p>
                      <a:r>
                        <a:rPr lang="en-US" dirty="0"/>
                        <a:t>In-band data transport between external entity and remote service provider</a:t>
                      </a:r>
                    </a:p>
                  </a:txBody>
                  <a:tcPr/>
                </a:tc>
                <a:tc>
                  <a:txBody>
                    <a:bodyPr/>
                    <a:lstStyle/>
                    <a:p>
                      <a:r>
                        <a:rPr lang="en-US" dirty="0"/>
                        <a:t>Media Key Session</a:t>
                      </a:r>
                    </a:p>
                  </a:txBody>
                  <a:tcPr/>
                </a:tc>
                <a:tc>
                  <a:txBody>
                    <a:bodyPr/>
                    <a:lstStyle/>
                    <a:p>
                      <a:r>
                        <a:rPr lang="en-US" dirty="0"/>
                        <a:t>Extensions/Attestation</a:t>
                      </a:r>
                    </a:p>
                  </a:txBody>
                  <a:tcPr/>
                </a:tc>
                <a:extLst>
                  <a:ext uri="{0D108BD9-81ED-4DB2-BD59-A6C34878D82A}">
                    <a16:rowId xmlns:a16="http://schemas.microsoft.com/office/drawing/2014/main" val="1995224622"/>
                  </a:ext>
                </a:extLst>
              </a:tr>
              <a:tr h="370840">
                <a:tc>
                  <a:txBody>
                    <a:bodyPr/>
                    <a:lstStyle/>
                    <a:p>
                      <a:r>
                        <a:rPr lang="en-US" dirty="0"/>
                        <a:t>Can user agent inspect messages between external entity and remote service provider?</a:t>
                      </a:r>
                    </a:p>
                  </a:txBody>
                  <a:tcPr/>
                </a:tc>
                <a:tc>
                  <a:txBody>
                    <a:bodyPr/>
                    <a:lstStyle/>
                    <a:p>
                      <a:r>
                        <a:rPr lang="en-US" dirty="0"/>
                        <a:t>No.  CENC-based DRM systems encrypt messaging using inverse PKI.</a:t>
                      </a:r>
                    </a:p>
                  </a:txBody>
                  <a:tcPr/>
                </a:tc>
                <a:tc>
                  <a:txBody>
                    <a:bodyPr/>
                    <a:lstStyle/>
                    <a:p>
                      <a:r>
                        <a:rPr lang="en-US" dirty="0"/>
                        <a:t>Yes.</a:t>
                      </a:r>
                    </a:p>
                  </a:txBody>
                  <a:tcPr/>
                </a:tc>
                <a:extLst>
                  <a:ext uri="{0D108BD9-81ED-4DB2-BD59-A6C34878D82A}">
                    <a16:rowId xmlns:a16="http://schemas.microsoft.com/office/drawing/2014/main" val="3840322395"/>
                  </a:ext>
                </a:extLst>
              </a:tr>
              <a:tr h="370840">
                <a:tc>
                  <a:txBody>
                    <a:bodyPr/>
                    <a:lstStyle/>
                    <a:p>
                      <a:r>
                        <a:rPr lang="en-US" dirty="0"/>
                        <a:t>Is standards-conformance required for in-band data transport?</a:t>
                      </a:r>
                    </a:p>
                  </a:txBody>
                  <a:tcPr/>
                </a:tc>
                <a:tc>
                  <a:txBody>
                    <a:bodyPr/>
                    <a:lstStyle/>
                    <a:p>
                      <a:r>
                        <a:rPr lang="en-US" dirty="0"/>
                        <a:t>No.  CENC-based DRM messages are proprietary</a:t>
                      </a:r>
                    </a:p>
                  </a:txBody>
                  <a:tcPr/>
                </a:tc>
                <a:tc>
                  <a:txBody>
                    <a:bodyPr/>
                    <a:lstStyle/>
                    <a:p>
                      <a:r>
                        <a:rPr lang="en-US" dirty="0"/>
                        <a:t>Yes</a:t>
                      </a:r>
                    </a:p>
                  </a:txBody>
                  <a:tcPr/>
                </a:tc>
                <a:extLst>
                  <a:ext uri="{0D108BD9-81ED-4DB2-BD59-A6C34878D82A}">
                    <a16:rowId xmlns:a16="http://schemas.microsoft.com/office/drawing/2014/main" val="880255527"/>
                  </a:ext>
                </a:extLst>
              </a:tr>
              <a:tr h="370840">
                <a:tc>
                  <a:txBody>
                    <a:bodyPr/>
                    <a:lstStyle/>
                    <a:p>
                      <a:r>
                        <a:rPr lang="en-US" dirty="0"/>
                        <a:t>Discovery of in-band protocol</a:t>
                      </a:r>
                    </a:p>
                  </a:txBody>
                  <a:tcPr/>
                </a:tc>
                <a:tc>
                  <a:txBody>
                    <a:bodyPr/>
                    <a:lstStyle/>
                    <a:p>
                      <a:r>
                        <a:rPr lang="en-US" dirty="0"/>
                        <a:t>Yes. DRM system discovery possible through EME retrieval of Key System.</a:t>
                      </a:r>
                    </a:p>
                  </a:txBody>
                  <a:tcPr/>
                </a:tc>
                <a:tc>
                  <a:txBody>
                    <a:bodyPr/>
                    <a:lstStyle/>
                    <a:p>
                      <a:r>
                        <a:rPr lang="en-US" dirty="0"/>
                        <a:t>Yes.  RP’s can use FIDO Metadata Service to pre-discover supported extensions.</a:t>
                      </a:r>
                    </a:p>
                  </a:txBody>
                  <a:tcPr/>
                </a:tc>
                <a:extLst>
                  <a:ext uri="{0D108BD9-81ED-4DB2-BD59-A6C34878D82A}">
                    <a16:rowId xmlns:a16="http://schemas.microsoft.com/office/drawing/2014/main" val="4243287026"/>
                  </a:ext>
                </a:extLst>
              </a:tr>
              <a:tr h="370840">
                <a:tc>
                  <a:txBody>
                    <a:bodyPr/>
                    <a:lstStyle/>
                    <a:p>
                      <a:r>
                        <a:rPr lang="en-US" dirty="0"/>
                        <a:t>Privacy/Security assurance through mandating Secure Context?</a:t>
                      </a:r>
                    </a:p>
                  </a:txBody>
                  <a:tcPr/>
                </a:tc>
                <a:tc>
                  <a:txBody>
                    <a:bodyPr/>
                    <a:lstStyle/>
                    <a:p>
                      <a:r>
                        <a:rPr lang="en-US" dirty="0"/>
                        <a:t>Yes</a:t>
                      </a:r>
                    </a:p>
                  </a:txBody>
                  <a:tcPr/>
                </a:tc>
                <a:tc>
                  <a:txBody>
                    <a:bodyPr/>
                    <a:lstStyle/>
                    <a:p>
                      <a:r>
                        <a:rPr lang="en-US" dirty="0"/>
                        <a:t>Yes</a:t>
                      </a:r>
                    </a:p>
                  </a:txBody>
                  <a:tcPr/>
                </a:tc>
                <a:extLst>
                  <a:ext uri="{0D108BD9-81ED-4DB2-BD59-A6C34878D82A}">
                    <a16:rowId xmlns:a16="http://schemas.microsoft.com/office/drawing/2014/main" val="3797659940"/>
                  </a:ext>
                </a:extLst>
              </a:tr>
            </a:tbl>
          </a:graphicData>
        </a:graphic>
      </p:graphicFrame>
    </p:spTree>
    <p:extLst>
      <p:ext uri="{BB962C8B-B14F-4D97-AF65-F5344CB8AC3E}">
        <p14:creationId xmlns:p14="http://schemas.microsoft.com/office/powerpoint/2010/main" val="28719498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75C90-55F4-4B1A-A329-4D324F2DF4DC}"/>
              </a:ext>
            </a:extLst>
          </p:cNvPr>
          <p:cNvSpPr>
            <a:spLocks noGrp="1"/>
          </p:cNvSpPr>
          <p:nvPr>
            <p:ph type="title"/>
          </p:nvPr>
        </p:nvSpPr>
        <p:spPr/>
        <p:txBody>
          <a:bodyPr/>
          <a:lstStyle/>
          <a:p>
            <a:r>
              <a:rPr lang="en-US" dirty="0" err="1"/>
              <a:t>Comparsions</a:t>
            </a:r>
            <a:r>
              <a:rPr lang="en-US" dirty="0"/>
              <a:t> to EME (cont.)</a:t>
            </a:r>
          </a:p>
        </p:txBody>
      </p:sp>
      <p:sp>
        <p:nvSpPr>
          <p:cNvPr id="3" name="Content Placeholder 2">
            <a:extLst>
              <a:ext uri="{FF2B5EF4-FFF2-40B4-BE49-F238E27FC236}">
                <a16:creationId xmlns:a16="http://schemas.microsoft.com/office/drawing/2014/main" id="{C5DF134A-2A5A-4342-AEDF-DDD79E589C46}"/>
              </a:ext>
            </a:extLst>
          </p:cNvPr>
          <p:cNvSpPr>
            <a:spLocks noGrp="1"/>
          </p:cNvSpPr>
          <p:nvPr>
            <p:ph idx="1"/>
          </p:nvPr>
        </p:nvSpPr>
        <p:spPr/>
        <p:txBody>
          <a:bodyPr/>
          <a:lstStyle/>
          <a:p>
            <a:r>
              <a:rPr lang="en-US" dirty="0"/>
              <a:t>EME (Recommendation Status) has progressed without verifying interoperability or even defining message format for </a:t>
            </a:r>
            <a:r>
              <a:rPr lang="en-US" dirty="0" err="1"/>
              <a:t>MediaKeySessions</a:t>
            </a:r>
            <a:r>
              <a:rPr lang="en-US" dirty="0"/>
              <a:t> for different DRM systems</a:t>
            </a:r>
          </a:p>
          <a:p>
            <a:pPr lvl="1"/>
            <a:r>
              <a:rPr lang="en-US" dirty="0"/>
              <a:t>Has not been a deterrent to developer nor CDM adoption</a:t>
            </a:r>
          </a:p>
          <a:p>
            <a:r>
              <a:rPr lang="en-US" dirty="0" err="1"/>
              <a:t>Webauthn</a:t>
            </a:r>
            <a:r>
              <a:rPr lang="en-US" dirty="0"/>
              <a:t> should be able to follow a similar model</a:t>
            </a:r>
          </a:p>
          <a:p>
            <a:pPr lvl="1"/>
            <a:r>
              <a:rPr lang="en-US" dirty="0"/>
              <a:t>Extensions are open standard – not opaque</a:t>
            </a:r>
          </a:p>
          <a:p>
            <a:pPr lvl="2"/>
            <a:r>
              <a:rPr lang="en-US" dirty="0"/>
              <a:t>Authenticator and RP’s can adopt</a:t>
            </a:r>
          </a:p>
          <a:p>
            <a:pPr lvl="1"/>
            <a:r>
              <a:rPr lang="en-US" dirty="0"/>
              <a:t>Verification of extension spec compliance through certification programs</a:t>
            </a:r>
          </a:p>
          <a:p>
            <a:pPr lvl="2"/>
            <a:r>
              <a:rPr lang="en-US" dirty="0"/>
              <a:t>Does not really exist for Media Key Sessions</a:t>
            </a:r>
          </a:p>
          <a:p>
            <a:pPr lvl="3"/>
            <a:r>
              <a:rPr lang="en-US" dirty="0" err="1"/>
              <a:t>Widevine</a:t>
            </a:r>
            <a:r>
              <a:rPr lang="en-US" dirty="0"/>
              <a:t>/PlayReady conformance requirements not withstanding</a:t>
            </a:r>
          </a:p>
        </p:txBody>
      </p:sp>
    </p:spTree>
    <p:extLst>
      <p:ext uri="{BB962C8B-B14F-4D97-AF65-F5344CB8AC3E}">
        <p14:creationId xmlns:p14="http://schemas.microsoft.com/office/powerpoint/2010/main" val="19639693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2933</TotalTime>
  <Words>1039</Words>
  <Application>Microsoft Office PowerPoint</Application>
  <PresentationFormat>Widescreen</PresentationFormat>
  <Paragraphs>99</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W3C Web Authentication Extensions</vt:lpstr>
      <vt:lpstr>Critical Issue for PR Transition</vt:lpstr>
      <vt:lpstr>Background</vt:lpstr>
      <vt:lpstr>Background:  Interoperability</vt:lpstr>
      <vt:lpstr>Verifying Interoperability for Authenticator-terminated extensions</vt:lpstr>
      <vt:lpstr>Proposed CR remedies:  Concerns</vt:lpstr>
      <vt:lpstr>Comparsion to EME</vt:lpstr>
      <vt:lpstr>Comparisons to EME (cont.)</vt:lpstr>
      <vt:lpstr>Comparsions to EME (cont.)</vt:lpstr>
      <vt:lpstr>Final Recommendations for PR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W3C Web Authentication Extensions</dc:title>
  <dc:creator>Giridhar Mandyam</dc:creator>
  <cp:lastModifiedBy>Giridhar Mandyam</cp:lastModifiedBy>
  <cp:revision>22</cp:revision>
  <dcterms:created xsi:type="dcterms:W3CDTF">2018-09-29T18:18:11Z</dcterms:created>
  <dcterms:modified xsi:type="dcterms:W3CDTF">2018-10-02T17:44:24Z</dcterms:modified>
</cp:coreProperties>
</file>