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5" r:id="rId2"/>
    <p:sldId id="327" r:id="rId3"/>
    <p:sldId id="328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42" r:id="rId14"/>
    <p:sldId id="343" r:id="rId15"/>
    <p:sldId id="344" r:id="rId16"/>
    <p:sldId id="339" r:id="rId17"/>
    <p:sldId id="340" r:id="rId18"/>
    <p:sldId id="34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80" y="-96"/>
      </p:cViewPr>
      <p:guideLst>
        <p:guide orient="horz" pos="218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4832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570DFA-BCED-B249-8D7F-5DB400C43AD6}" type="datetimeFigureOut">
              <a:rPr lang="en-US"/>
              <a:pPr>
                <a:defRPr/>
              </a:pPr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DA4BC2-6802-B44E-9F81-3A1BD0E7E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8ABB66D-6CC2-FF4D-A35F-EF7DE3684064}" type="datetimeFigureOut">
              <a:rPr lang="en-US"/>
              <a:pPr>
                <a:defRPr/>
              </a:pPr>
              <a:t>10/31/11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C7A6874-D9E9-134B-B151-D0E8C84D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61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3c_hom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63547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290" y="2560320"/>
            <a:ext cx="7772400" cy="515285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chemeClr val="accent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575" y="3034049"/>
            <a:ext cx="6400800" cy="41807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" y="320040"/>
            <a:ext cx="8659338" cy="70718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" y="1162461"/>
            <a:ext cx="8686231" cy="4598457"/>
          </a:xfrm>
        </p:spPr>
        <p:txBody>
          <a:bodyPr/>
          <a:lstStyle>
            <a:lvl2pPr marL="685800" indent="-228600">
              <a:buSzPct val="65000"/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7B4C4E-6C39-874C-A5DF-806E2F5DB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8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080" y="1371600"/>
            <a:ext cx="7920321" cy="70718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0" y="2145834"/>
            <a:ext cx="7947214" cy="3369516"/>
          </a:xfrm>
        </p:spPr>
        <p:txBody>
          <a:bodyPr/>
          <a:lstStyle>
            <a:lvl2pPr marL="685800" indent="-228600">
              <a:buSzPct val="65000"/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D87D699-73FC-F046-8016-06EB29E21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352" y="1782030"/>
            <a:ext cx="4073502" cy="45165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6219" y="1782030"/>
            <a:ext cx="4423970" cy="45267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2BB987-D635-774A-828F-7E05FE1C8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184" y="1840216"/>
            <a:ext cx="7918217" cy="7071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6577" y="2622177"/>
            <a:ext cx="3561975" cy="3423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8189" y="2622177"/>
            <a:ext cx="3584481" cy="3423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67CC22-2E46-9043-A76B-5B7B9962C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5C74E2-3817-7046-AD1F-3B00D65C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184" y="1840217"/>
            <a:ext cx="7156217" cy="7071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9D801-3E87-2444-98B0-C45EAC74F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2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E662D0-F621-404E-BA1B-89E8F996A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9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w3c_hom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63547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1389063" y="6396038"/>
            <a:ext cx="5926137" cy="365125"/>
          </a:xfrm>
        </p:spPr>
        <p:txBody>
          <a:bodyPr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2,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56F94A-996F-4947-9ADA-CAFDFB5B4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5425" y="365125"/>
            <a:ext cx="86899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5425" y="1196975"/>
            <a:ext cx="8716963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163" y="6392863"/>
            <a:ext cx="358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D74EDAF-48C8-7944-8939-458246FF9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1389063" y="6392863"/>
            <a:ext cx="5926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Web and TV IG - Media Pipeline Task Force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675438" y="6392863"/>
            <a:ext cx="12668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November 2, 2011</a:t>
            </a:r>
            <a:endParaRPr lang="en-US" dirty="0"/>
          </a:p>
        </p:txBody>
      </p:sp>
      <p:pic>
        <p:nvPicPr>
          <p:cNvPr id="1031" name="Picture 8" descr="w3c_home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635476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charset="0"/>
        <a:buChar char="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089025" indent="-1746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6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731838" y="2498725"/>
            <a:ext cx="8091487" cy="6508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Web &amp; TV IG HTML5 Proposals</a:t>
            </a:r>
          </a:p>
        </p:txBody>
      </p:sp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>
          <a:xfrm>
            <a:off x="777875" y="3013074"/>
            <a:ext cx="4251325" cy="229044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November 2, 2011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dirty="0">
              <a:ea typeface="+mn-ea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Mark Vickers, Comcast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Clarke Stevens, CableLabs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Giuseppe Pascale, Opera</a:t>
            </a:r>
          </a:p>
        </p:txBody>
      </p:sp>
    </p:spTree>
    <p:extLst>
      <p:ext uri="{BB962C8B-B14F-4D97-AF65-F5344CB8AC3E}">
        <p14:creationId xmlns:p14="http://schemas.microsoft.com/office/powerpoint/2010/main" val="306967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2697480" y="2011680"/>
            <a:ext cx="4983480" cy="91440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23160" y="777240"/>
            <a:ext cx="5166360" cy="19202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3474720"/>
            <a:ext cx="438912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880" y="2606040"/>
            <a:ext cx="1645920" cy="1645920"/>
          </a:xfrm>
          <a:prstGeom prst="rect">
            <a:avLst/>
          </a:prstGeom>
        </p:spPr>
      </p:pic>
      <p:sp>
        <p:nvSpPr>
          <p:cNvPr id="3" name="Chord 2"/>
          <p:cNvSpPr/>
          <p:nvPr/>
        </p:nvSpPr>
        <p:spPr>
          <a:xfrm flipH="1">
            <a:off x="5440680" y="3246120"/>
            <a:ext cx="1371600" cy="502920"/>
          </a:xfrm>
          <a:prstGeom prst="chord">
            <a:avLst>
              <a:gd name="adj1" fmla="val 4790534"/>
              <a:gd name="adj2" fmla="val 1620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r"/>
            <a:r>
              <a:rPr lang="en-US" sz="1600" dirty="0" smtClean="0"/>
              <a:t>video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914400"/>
            <a:ext cx="594360" cy="5943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800" dirty="0" smtClean="0"/>
              <a:t>App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629400" y="1874520"/>
            <a:ext cx="594360" cy="5943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800" dirty="0" smtClean="0"/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55134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2286000" y="4114800"/>
            <a:ext cx="4526280" cy="118872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7440" y="4114800"/>
            <a:ext cx="4526280" cy="73152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97480" y="2011680"/>
            <a:ext cx="4983480" cy="91440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23160" y="777240"/>
            <a:ext cx="5166360" cy="19202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3474720"/>
            <a:ext cx="438912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4880" y="2606040"/>
            <a:ext cx="2057400" cy="1645920"/>
            <a:chOff x="4754880" y="2606040"/>
            <a:chExt cx="2057400" cy="16459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54880" y="2606040"/>
              <a:ext cx="1645920" cy="1645920"/>
            </a:xfrm>
            <a:prstGeom prst="rect">
              <a:avLst/>
            </a:prstGeom>
          </p:spPr>
        </p:pic>
        <p:sp>
          <p:nvSpPr>
            <p:cNvPr id="3" name="Chord 2"/>
            <p:cNvSpPr/>
            <p:nvPr/>
          </p:nvSpPr>
          <p:spPr>
            <a:xfrm flipH="1">
              <a:off x="5440680" y="3246120"/>
              <a:ext cx="1371600" cy="502920"/>
            </a:xfrm>
            <a:prstGeom prst="chord">
              <a:avLst>
                <a:gd name="adj1" fmla="val 4790534"/>
                <a:gd name="adj2" fmla="val 1620000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Ins="0" rtlCol="0" anchor="ctr">
              <a:noAutofit/>
            </a:bodyPr>
            <a:lstStyle/>
            <a:p>
              <a:pPr algn="r"/>
              <a:r>
                <a:rPr lang="en-US" sz="1600" dirty="0" smtClean="0"/>
                <a:t>video</a:t>
              </a:r>
              <a:endParaRPr lang="en-US" sz="1600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5943600" y="914400"/>
            <a:ext cx="594360" cy="5943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800" dirty="0" smtClean="0"/>
              <a:t>App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629400" y="1874520"/>
            <a:ext cx="594360" cy="5943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800" dirty="0" smtClean="0"/>
              <a:t>App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26480" y="4480560"/>
            <a:ext cx="620202" cy="594360"/>
            <a:chOff x="4754880" y="2606040"/>
            <a:chExt cx="2057400" cy="1645920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54880" y="2606040"/>
              <a:ext cx="1645920" cy="1645920"/>
            </a:xfrm>
            <a:prstGeom prst="rect">
              <a:avLst/>
            </a:prstGeom>
          </p:spPr>
        </p:pic>
        <p:sp>
          <p:nvSpPr>
            <p:cNvPr id="31" name="Chord 30"/>
            <p:cNvSpPr/>
            <p:nvPr/>
          </p:nvSpPr>
          <p:spPr>
            <a:xfrm flipH="1">
              <a:off x="5440680" y="3246120"/>
              <a:ext cx="1371600" cy="502920"/>
            </a:xfrm>
            <a:prstGeom prst="chord">
              <a:avLst>
                <a:gd name="adj1" fmla="val 4790534"/>
                <a:gd name="adj2" fmla="val 1620000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Ins="0" rtlCol="0" anchor="ctr">
              <a:noAutofit/>
            </a:bodyPr>
            <a:lstStyle/>
            <a:p>
              <a:pPr algn="r"/>
              <a:r>
                <a:rPr lang="en-US" sz="500" dirty="0" smtClean="0"/>
                <a:t>video</a:t>
              </a:r>
              <a:endParaRPr lang="en-US" sz="500" dirty="0"/>
            </a:p>
          </p:txBody>
        </p:sp>
      </p:grpSp>
      <p:pic>
        <p:nvPicPr>
          <p:cNvPr id="36" name="Picture 35" descr="MC900023604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20" y="4846320"/>
            <a:ext cx="320040" cy="320040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2331720" y="4160520"/>
            <a:ext cx="4480560" cy="164592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943600" y="5394960"/>
            <a:ext cx="594360" cy="5029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err="1" smtClean="0"/>
              <a:t>misc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051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A New Hope…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2971800" y="3474720"/>
            <a:ext cx="233172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6063" y="1162461"/>
            <a:ext cx="8686231" cy="505545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video services delivered on the open web</a:t>
            </a:r>
          </a:p>
          <a:p>
            <a:pPr marL="0" indent="0">
              <a:buNone/>
            </a:pPr>
            <a:r>
              <a:rPr lang="en-US" dirty="0" smtClean="0"/>
              <a:t>to any HTML5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0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multiple video, audio, data tracks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3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adaptive streaming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6063" y="1162461"/>
            <a:ext cx="8686231" cy="505545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8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content protection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256063" y="1162461"/>
            <a:ext cx="8686231" cy="505545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Studios require content protection: </a:t>
            </a:r>
            <a:r>
              <a:rPr lang="en-US" sz="1800" dirty="0" smtClean="0"/>
              <a:t>DRM, DTCP-IP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HTML4 via plugin</a:t>
            </a:r>
          </a:p>
          <a:p>
            <a:pPr>
              <a:buFontTx/>
              <a:buChar char="-"/>
            </a:pPr>
            <a:r>
              <a:rPr lang="en-US" sz="2000" dirty="0" smtClean="0"/>
              <a:t>HTML5 built into browser.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8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Media Pipeline Task Force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sp>
        <p:nvSpPr>
          <p:cNvPr id="26" name="Oval Callout 25"/>
          <p:cNvSpPr/>
          <p:nvPr/>
        </p:nvSpPr>
        <p:spPr>
          <a:xfrm>
            <a:off x="3017520" y="1965960"/>
            <a:ext cx="2194560" cy="822960"/>
          </a:xfrm>
          <a:prstGeom prst="wedgeEllipseCallout">
            <a:avLst>
              <a:gd name="adj1" fmla="val -13233"/>
              <a:gd name="adj2" fmla="val 6717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Media Pipeline</a:t>
            </a:r>
          </a:p>
          <a:p>
            <a:pPr algn="ctr"/>
            <a:r>
              <a:rPr lang="en-US" sz="1600" dirty="0" smtClean="0"/>
              <a:t>Task Force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672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loud 28"/>
          <p:cNvSpPr/>
          <p:nvPr/>
        </p:nvSpPr>
        <p:spPr>
          <a:xfrm>
            <a:off x="6629400" y="182880"/>
            <a:ext cx="2423160" cy="653796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A5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home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sp>
        <p:nvSpPr>
          <p:cNvPr id="33" name="Oval Callout 32"/>
          <p:cNvSpPr/>
          <p:nvPr/>
        </p:nvSpPr>
        <p:spPr>
          <a:xfrm>
            <a:off x="3017520" y="1965960"/>
            <a:ext cx="2194560" cy="822960"/>
          </a:xfrm>
          <a:prstGeom prst="wedgeEllipseCallout">
            <a:avLst>
              <a:gd name="adj1" fmla="val -13233"/>
              <a:gd name="adj2" fmla="val 6717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Media Pipeline</a:t>
            </a:r>
          </a:p>
          <a:p>
            <a:pPr algn="ctr"/>
            <a:r>
              <a:rPr lang="en-US" sz="1600" dirty="0" smtClean="0"/>
              <a:t>Task Force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3977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loud 28"/>
          <p:cNvSpPr/>
          <p:nvPr/>
        </p:nvSpPr>
        <p:spPr>
          <a:xfrm>
            <a:off x="6629400" y="182880"/>
            <a:ext cx="2423160" cy="653796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A5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2788920" y="31089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88920" y="30175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788920" y="338328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88920" y="32918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788920" y="32004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788920" y="365760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788920" y="356616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88920" y="347472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788920" y="3749040"/>
            <a:ext cx="2468880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HTML5: Home Network Task Force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97880" y="777240"/>
            <a:ext cx="1691640" cy="26060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52160" y="2148840"/>
            <a:ext cx="178308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52160" y="3429000"/>
            <a:ext cx="1737360" cy="9144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897880" y="3429000"/>
            <a:ext cx="1051560" cy="128016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4920" y="2651760"/>
            <a:ext cx="1224280" cy="1224280"/>
          </a:xfrm>
          <a:prstGeom prst="rect">
            <a:avLst/>
          </a:prstGeom>
        </p:spPr>
      </p:pic>
      <p:sp>
        <p:nvSpPr>
          <p:cNvPr id="28" name="Oval Callout 27"/>
          <p:cNvSpPr/>
          <p:nvPr/>
        </p:nvSpPr>
        <p:spPr>
          <a:xfrm>
            <a:off x="4297680" y="4846320"/>
            <a:ext cx="2194560" cy="822960"/>
          </a:xfrm>
          <a:prstGeom prst="wedgeEllipseCallout">
            <a:avLst>
              <a:gd name="adj1" fmla="val 56918"/>
              <a:gd name="adj2" fmla="val -4505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Home Network</a:t>
            </a:r>
          </a:p>
          <a:p>
            <a:pPr algn="ctr"/>
            <a:r>
              <a:rPr lang="en-US" sz="1600" dirty="0" smtClean="0"/>
              <a:t>Task Force</a:t>
            </a:r>
            <a:endParaRPr lang="en-US" sz="1600" dirty="0"/>
          </a:p>
        </p:txBody>
      </p:sp>
      <p:sp>
        <p:nvSpPr>
          <p:cNvPr id="31" name="Oval Callout 30"/>
          <p:cNvSpPr/>
          <p:nvPr/>
        </p:nvSpPr>
        <p:spPr>
          <a:xfrm>
            <a:off x="3017520" y="1965960"/>
            <a:ext cx="2194560" cy="822960"/>
          </a:xfrm>
          <a:prstGeom prst="wedgeEllipseCallout">
            <a:avLst>
              <a:gd name="adj1" fmla="val -13233"/>
              <a:gd name="adj2" fmla="val 6717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Media Pipeline</a:t>
            </a:r>
          </a:p>
          <a:p>
            <a:pPr algn="ctr"/>
            <a:r>
              <a:rPr lang="en-US" sz="1600" dirty="0" smtClean="0"/>
              <a:t>Task Force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361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and TV </a:t>
            </a:r>
            <a:r>
              <a:rPr lang="en-US" dirty="0" smtClean="0"/>
              <a:t>IG -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59321"/>
              </p:ext>
            </p:extLst>
          </p:nvPr>
        </p:nvGraphicFramePr>
        <p:xfrm>
          <a:off x="255588" y="1005840"/>
          <a:ext cx="8686800" cy="539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Media/Operator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Research/Government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Electronics/Software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AT&amp;T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Aalto University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CWI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CableLabs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Inf. Tech.,  India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Comcast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ETRI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Ericsson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Deutsche Telekom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EBU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Disney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Fraunhofer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Infraware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IBBT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ITRI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LG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Telecom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Netflix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IIT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MStar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Semiconductor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NTT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 Access Australia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Nokia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Mobile Web 2.0 Forum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 Software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 Inf. Ctr. Brazil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Samsung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Telefónica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España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RIT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Tomo-Digi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Vrije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Universiteit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 Ericsson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Toshiba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94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and TV </a:t>
            </a:r>
            <a:r>
              <a:rPr lang="en-US" dirty="0" smtClean="0"/>
              <a:t>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224303"/>
              </p:ext>
            </p:extLst>
          </p:nvPr>
        </p:nvGraphicFramePr>
        <p:xfrm>
          <a:off x="255588" y="1005840"/>
          <a:ext cx="8686800" cy="539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AT&amp;T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CableLabs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Comcast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Ericsson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Deutsche Telekom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Disney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Infraware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LG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Netflix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MStar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Semiconductor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NTT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Nokia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 Software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Samsung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Telefónica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España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Tomo-Digi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 Ericsson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Toshiba</a:t>
                      </a: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3429000" y="2641352"/>
            <a:ext cx="2468880" cy="1610608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5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and TV </a:t>
            </a:r>
            <a:r>
              <a:rPr lang="en-US" dirty="0" smtClean="0"/>
              <a:t>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797269"/>
              </p:ext>
            </p:extLst>
          </p:nvPr>
        </p:nvGraphicFramePr>
        <p:xfrm>
          <a:off x="255588" y="1005840"/>
          <a:ext cx="8686800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AT&amp;T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CableLabs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Comcast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Deutsche Telekom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Disney</a:t>
                      </a:r>
                      <a:endParaRPr lang="en-US" dirty="0"/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Google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Netflix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NTT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 Telecom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</a:t>
                      </a: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Telefónica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España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Tomo-Digi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12700" marB="0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ctr">
                    <a:noFill/>
                  </a:tcPr>
                </a:tc>
              </a:tr>
            </a:tbl>
          </a:graphicData>
        </a:graphic>
      </p:graphicFrame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429000" y="2641352"/>
            <a:ext cx="2468880" cy="1610608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429000" y="2641352"/>
            <a:ext cx="2468880" cy="1610608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1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</a:t>
            </a:r>
            <a:r>
              <a:rPr lang="en-US" dirty="0"/>
              <a:t>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880" y="2606040"/>
            <a:ext cx="164592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7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</a:t>
            </a:r>
            <a:r>
              <a:rPr lang="en-US" dirty="0"/>
              <a:t>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880" y="2606040"/>
            <a:ext cx="1645920" cy="164592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5669280" y="3246120"/>
            <a:ext cx="1371600" cy="502920"/>
            <a:chOff x="5669280" y="3246120"/>
            <a:chExt cx="1371600" cy="502920"/>
          </a:xfrm>
        </p:grpSpPr>
        <p:sp>
          <p:nvSpPr>
            <p:cNvPr id="3" name="Chord 2"/>
            <p:cNvSpPr/>
            <p:nvPr/>
          </p:nvSpPr>
          <p:spPr>
            <a:xfrm flipH="1">
              <a:off x="5669280" y="3246120"/>
              <a:ext cx="1371600" cy="502920"/>
            </a:xfrm>
            <a:prstGeom prst="chord">
              <a:avLst>
                <a:gd name="adj1" fmla="val 4790534"/>
                <a:gd name="adj2" fmla="val 1620000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Ins="0" rtlCol="0" anchor="ctr">
              <a:noAutofit/>
            </a:bodyPr>
            <a:lstStyle/>
            <a:p>
              <a:pPr algn="r"/>
              <a:r>
                <a:rPr lang="en-US" sz="1600" dirty="0" smtClean="0"/>
                <a:t>video</a:t>
              </a:r>
              <a:endParaRPr lang="en-US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3337560"/>
              <a:ext cx="182880" cy="457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26480" y="3611880"/>
              <a:ext cx="182880" cy="457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888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880" y="2606040"/>
            <a:ext cx="1645920" cy="1645920"/>
          </a:xfrm>
          <a:prstGeom prst="rect">
            <a:avLst/>
          </a:prstGeom>
        </p:spPr>
      </p:pic>
      <p:sp>
        <p:nvSpPr>
          <p:cNvPr id="3" name="Chord 2"/>
          <p:cNvSpPr/>
          <p:nvPr/>
        </p:nvSpPr>
        <p:spPr>
          <a:xfrm flipH="1">
            <a:off x="5440680" y="3246120"/>
            <a:ext cx="1371600" cy="502920"/>
          </a:xfrm>
          <a:prstGeom prst="chord">
            <a:avLst>
              <a:gd name="adj1" fmla="val 4790534"/>
              <a:gd name="adj2" fmla="val 1620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r"/>
            <a:r>
              <a:rPr lang="en-US" sz="1600" dirty="0" smtClean="0"/>
              <a:t>video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781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2971800" y="3474720"/>
            <a:ext cx="4389120" cy="0"/>
          </a:xfrm>
          <a:prstGeom prst="line">
            <a:avLst/>
          </a:prstGeom>
          <a:ln>
            <a:tailEnd type="triangle" w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video –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Web and TV IG - Media Pipeline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4C4E-6C39-874C-A5DF-806E2F5DB9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" name="Picture 8" descr="MC9004398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4434840"/>
            <a:ext cx="2057400" cy="2057400"/>
          </a:xfrm>
          <a:prstGeom prst="rect">
            <a:avLst/>
          </a:prstGeom>
        </p:spPr>
      </p:pic>
      <p:pic>
        <p:nvPicPr>
          <p:cNvPr id="10" name="Picture 9" descr="MC90043386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80" y="137160"/>
            <a:ext cx="1371600" cy="1371600"/>
          </a:xfrm>
          <a:prstGeom prst="rect">
            <a:avLst/>
          </a:prstGeom>
        </p:spPr>
      </p:pic>
      <p:pic>
        <p:nvPicPr>
          <p:cNvPr id="11" name="Picture 10" descr="MC90039157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3760" y="3076349"/>
            <a:ext cx="1541780" cy="1358491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300000">
            <a:off x="7772710" y="1633985"/>
            <a:ext cx="822960" cy="1092200"/>
          </a:xfrm>
          <a:prstGeom prst="roundRect">
            <a:avLst/>
          </a:prstGeom>
          <a:ln w="127000">
            <a:solidFill>
              <a:schemeClr val="tx2"/>
            </a:solidFill>
          </a:ln>
          <a:effectLst>
            <a:outerShdw blurRad="152400" dist="190500" dir="4380000" rotWithShape="0">
              <a:schemeClr val="bg1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82880" y="2514600"/>
            <a:ext cx="2788920" cy="1965960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Web</a:t>
            </a:r>
          </a:p>
          <a:p>
            <a:pPr algn="ctr"/>
            <a:r>
              <a:rPr lang="en-US" dirty="0" smtClean="0"/>
              <a:t>Media</a:t>
            </a:r>
          </a:p>
          <a:p>
            <a:pPr algn="ctr"/>
            <a:r>
              <a:rPr lang="en-US" dirty="0" smtClean="0"/>
              <a:t>Sites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880" y="2606040"/>
            <a:ext cx="1645920" cy="1645920"/>
          </a:xfrm>
          <a:prstGeom prst="rect">
            <a:avLst/>
          </a:prstGeom>
        </p:spPr>
      </p:pic>
      <p:sp>
        <p:nvSpPr>
          <p:cNvPr id="3" name="Chord 2"/>
          <p:cNvSpPr/>
          <p:nvPr/>
        </p:nvSpPr>
        <p:spPr>
          <a:xfrm flipH="1">
            <a:off x="5440680" y="3246120"/>
            <a:ext cx="1371600" cy="502920"/>
          </a:xfrm>
          <a:prstGeom prst="chord">
            <a:avLst>
              <a:gd name="adj1" fmla="val 4790534"/>
              <a:gd name="adj2" fmla="val 1620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Ins="0" rtlCol="0" anchor="ctr">
            <a:noAutofit/>
          </a:bodyPr>
          <a:lstStyle/>
          <a:p>
            <a:pPr algn="r"/>
            <a:r>
              <a:rPr lang="en-US" sz="1600" dirty="0" smtClean="0"/>
              <a:t>video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369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0-2011 CableLabs Template">
  <a:themeElements>
    <a:clrScheme name="CableLabs Colors">
      <a:dk1>
        <a:sysClr val="windowText" lastClr="000000"/>
      </a:dk1>
      <a:lt1>
        <a:sysClr val="window" lastClr="FFFFFF"/>
      </a:lt1>
      <a:dk2>
        <a:srgbClr val="0065A4"/>
      </a:dk2>
      <a:lt2>
        <a:srgbClr val="EEECE1"/>
      </a:lt2>
      <a:accent1>
        <a:srgbClr val="00A5E3"/>
      </a:accent1>
      <a:accent2>
        <a:srgbClr val="9370B1"/>
      </a:accent2>
      <a:accent3>
        <a:srgbClr val="22BCB9"/>
      </a:accent3>
      <a:accent4>
        <a:srgbClr val="B50938"/>
      </a:accent4>
      <a:accent5>
        <a:srgbClr val="E7A614"/>
      </a:accent5>
      <a:accent6>
        <a:srgbClr val="7F7F7F"/>
      </a:accent6>
      <a:hlink>
        <a:srgbClr val="0000FF"/>
      </a:hlink>
      <a:folHlink>
        <a:srgbClr val="800080"/>
      </a:folHlink>
    </a:clrScheme>
    <a:fontScheme name="CableLab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2010-2011 CableLabs Template.potx</Template>
  <TotalTime>5919</TotalTime>
  <Words>593</Words>
  <Application>Microsoft Macintosh PowerPoint</Application>
  <PresentationFormat>On-screen Show (4:3)</PresentationFormat>
  <Paragraphs>262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2010-2011 CableLabs Template</vt:lpstr>
      <vt:lpstr>Web &amp; TV IG HTML5 Proposals</vt:lpstr>
      <vt:lpstr>Web and TV IG - Members</vt:lpstr>
      <vt:lpstr>Web and TV IG</vt:lpstr>
      <vt:lpstr>Web and TV IG</vt:lpstr>
      <vt:lpstr>Web video</vt:lpstr>
      <vt:lpstr>Web video – Today</vt:lpstr>
      <vt:lpstr>Web video – Today</vt:lpstr>
      <vt:lpstr>Web video – Today</vt:lpstr>
      <vt:lpstr>Web video – Today</vt:lpstr>
      <vt:lpstr>Web video – Today</vt:lpstr>
      <vt:lpstr>Web video – Today</vt:lpstr>
      <vt:lpstr>HTML5: A New Hope…</vt:lpstr>
      <vt:lpstr>HTML5: multiple video, audio, data tracks</vt:lpstr>
      <vt:lpstr>HTML5: adaptive streaming</vt:lpstr>
      <vt:lpstr>HTML5: content protection</vt:lpstr>
      <vt:lpstr>HTML5: Media Pipeline Task Force</vt:lpstr>
      <vt:lpstr>HTML5: home network</vt:lpstr>
      <vt:lpstr>HTML5: Home Network Task Force</vt:lpstr>
    </vt:vector>
  </TitlesOfParts>
  <Company>Cable Television Laboratories,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White</dc:creator>
  <cp:lastModifiedBy>Mark Vickers</cp:lastModifiedBy>
  <cp:revision>291</cp:revision>
  <cp:lastPrinted>2011-10-31T16:53:12Z</cp:lastPrinted>
  <dcterms:created xsi:type="dcterms:W3CDTF">2010-08-12T19:27:13Z</dcterms:created>
  <dcterms:modified xsi:type="dcterms:W3CDTF">2011-11-02T07:19:12Z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-465119521</vt:i4>
  </property>
  <property fmtid="{D5CDD505-2E9C-101B-9397-08002B2CF9AE}" pid="3" name="_NewReviewCycle">
    <vt:lpwstr/>
  </property>
  <property fmtid="{D5CDD505-2E9C-101B-9397-08002B2CF9AE}" pid="4" name="_EmailSubject">
    <vt:lpwstr>W3C MPTF Requirements-v4 mavClarkeAndBob.ppt</vt:lpwstr>
  </property>
  <property fmtid="{D5CDD505-2E9C-101B-9397-08002B2CF9AE}" pid="5" name="_AuthorEmail">
    <vt:lpwstr>B.Lund@CableLabs.com</vt:lpwstr>
  </property>
  <property fmtid="{D5CDD505-2E9C-101B-9397-08002B2CF9AE}" pid="6" name="_AuthorEmailDisplayName">
    <vt:lpwstr>Bob Lund</vt:lpwstr>
  </property>
</Properties>
</file>