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22860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2743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3200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3657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E5EE"/>
          </a:solidFill>
        </a:fill>
      </a:tcStyle>
    </a:wholeTbl>
    <a:band2H>
      <a:tcTxStyle b="def" i="def"/>
      <a:tcStyle>
        <a:tcBdr/>
        <a:fill>
          <a:solidFill>
            <a:srgbClr val="EEF2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2D7"/>
          </a:solidFill>
        </a:fill>
      </a:tcStyle>
    </a:wholeTbl>
    <a:band2H>
      <a:tcTxStyle b="def" i="def"/>
      <a:tcStyle>
        <a:tcBdr/>
        <a:fill>
          <a:solidFill>
            <a:srgbClr val="F0F1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DADA"/>
          </a:solidFill>
        </a:fill>
      </a:tcStyle>
    </a:wholeTbl>
    <a:band2H>
      <a:tcTxStyle b="def" i="def"/>
      <a:tcStyle>
        <a:tcBdr/>
        <a:fill>
          <a:solidFill>
            <a:srgbClr val="EEED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4" name="Shape 10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/>
          <p:nvPr/>
        </p:nvSpPr>
        <p:spPr>
          <a:xfrm>
            <a:off x="203200" y="153923"/>
            <a:ext cx="8940800" cy="6553201"/>
          </a:xfrm>
          <a:prstGeom prst="rect">
            <a:avLst/>
          </a:prstGeom>
          <a:solidFill>
            <a:srgbClr val="775F5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rgbClr val="355D7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" name="Title Text"/>
          <p:cNvSpPr txBox="1"/>
          <p:nvPr>
            <p:ph type="title"/>
          </p:nvPr>
        </p:nvSpPr>
        <p:spPr>
          <a:xfrm>
            <a:off x="609600" y="2052959"/>
            <a:ext cx="8432800" cy="1828801"/>
          </a:xfrm>
          <a:prstGeom prst="rect">
            <a:avLst/>
          </a:prstGeom>
        </p:spPr>
        <p:txBody>
          <a:bodyPr/>
          <a:lstStyle>
            <a:lvl1pPr algn="r">
              <a:defRPr spc="150" sz="42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9347200" y="2052959"/>
            <a:ext cx="2641600" cy="1828801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400"/>
              </a:spcBef>
              <a:buClrTx/>
              <a:buSzTx/>
              <a:buNone/>
              <a:defRPr sz="1900">
                <a:solidFill>
                  <a:srgbClr val="FFFFFF"/>
                </a:solidFill>
              </a:defRPr>
            </a:lvl1pPr>
            <a:lvl2pPr marL="0" indent="457200">
              <a:spcBef>
                <a:spcPts val="400"/>
              </a:spcBef>
              <a:buClrTx/>
              <a:buSzTx/>
              <a:buNone/>
              <a:defRPr sz="1900">
                <a:solidFill>
                  <a:srgbClr val="FFFFFF"/>
                </a:solidFill>
              </a:defRPr>
            </a:lvl2pPr>
            <a:lvl3pPr marL="0" indent="914400">
              <a:spcBef>
                <a:spcPts val="400"/>
              </a:spcBef>
              <a:buClrTx/>
              <a:buSzTx/>
              <a:buNone/>
              <a:defRPr sz="1900">
                <a:solidFill>
                  <a:srgbClr val="FFFFFF"/>
                </a:solidFill>
              </a:defRPr>
            </a:lvl3pPr>
            <a:lvl4pPr marL="0" indent="1371600">
              <a:spcBef>
                <a:spcPts val="400"/>
              </a:spcBef>
              <a:buClrTx/>
              <a:buSzTx/>
              <a:buNone/>
              <a:defRPr sz="1900">
                <a:solidFill>
                  <a:srgbClr val="FFFFFF"/>
                </a:solidFill>
              </a:defRPr>
            </a:lvl4pPr>
            <a:lvl5pPr marL="0" indent="1828800">
              <a:spcBef>
                <a:spcPts val="400"/>
              </a:spcBef>
              <a:buClrTx/>
              <a:buSzTx/>
              <a:buNone/>
              <a:defRPr sz="19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7"/>
          <p:cNvSpPr/>
          <p:nvPr/>
        </p:nvSpPr>
        <p:spPr>
          <a:xfrm>
            <a:off x="203200" y="153923"/>
            <a:ext cx="8940800" cy="6553201"/>
          </a:xfrm>
          <a:prstGeom prst="rect">
            <a:avLst/>
          </a:prstGeom>
          <a:solidFill>
            <a:srgbClr val="355D7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4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rgbClr val="775F5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5" name="Title Text"/>
          <p:cNvSpPr txBox="1"/>
          <p:nvPr>
            <p:ph type="title"/>
          </p:nvPr>
        </p:nvSpPr>
        <p:spPr>
          <a:xfrm>
            <a:off x="508000" y="2892276"/>
            <a:ext cx="8432800" cy="1645922"/>
          </a:xfrm>
          <a:prstGeom prst="rect">
            <a:avLst/>
          </a:prstGeom>
        </p:spPr>
        <p:txBody>
          <a:bodyPr/>
          <a:lstStyle>
            <a:lvl1pPr algn="r">
              <a:defRPr spc="150" sz="4200"/>
            </a:lvl1pPr>
          </a:lstStyle>
          <a:p>
            <a:pPr/>
            <a:r>
              <a:t>Title Text</a:t>
            </a:r>
          </a:p>
        </p:txBody>
      </p:sp>
      <p:sp>
        <p:nvSpPr>
          <p:cNvPr id="36" name="Body Level One…"/>
          <p:cNvSpPr txBox="1"/>
          <p:nvPr>
            <p:ph type="body" sz="quarter" idx="1"/>
          </p:nvPr>
        </p:nvSpPr>
        <p:spPr>
          <a:xfrm>
            <a:off x="9550400" y="2892276"/>
            <a:ext cx="2133601" cy="1645922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400"/>
              </a:spcBef>
              <a:buClrTx/>
              <a:buSzTx/>
              <a:buNone/>
              <a:defRPr sz="2000">
                <a:solidFill>
                  <a:srgbClr val="F7F0DE"/>
                </a:solidFill>
              </a:defRPr>
            </a:lvl1pPr>
            <a:lvl2pPr marL="0" indent="457200">
              <a:spcBef>
                <a:spcPts val="400"/>
              </a:spcBef>
              <a:buClrTx/>
              <a:buSzTx/>
              <a:buNone/>
              <a:defRPr sz="2000">
                <a:solidFill>
                  <a:srgbClr val="F7F0DE"/>
                </a:solidFill>
              </a:defRPr>
            </a:lvl2pPr>
            <a:lvl3pPr marL="0" indent="914400">
              <a:spcBef>
                <a:spcPts val="400"/>
              </a:spcBef>
              <a:buClrTx/>
              <a:buSzTx/>
              <a:buNone/>
              <a:defRPr sz="2000">
                <a:solidFill>
                  <a:srgbClr val="F7F0DE"/>
                </a:solidFill>
              </a:defRPr>
            </a:lvl3pPr>
            <a:lvl4pPr marL="0" indent="1371600">
              <a:spcBef>
                <a:spcPts val="400"/>
              </a:spcBef>
              <a:buClrTx/>
              <a:buSzTx/>
              <a:buNone/>
              <a:defRPr sz="2000">
                <a:solidFill>
                  <a:srgbClr val="F7F0DE"/>
                </a:solidFill>
              </a:defRPr>
            </a:lvl4pPr>
            <a:lvl5pPr marL="0" indent="1828800">
              <a:spcBef>
                <a:spcPts val="400"/>
              </a:spcBef>
              <a:buClrTx/>
              <a:buSzTx/>
              <a:buNone/>
              <a:defRPr sz="2000">
                <a:solidFill>
                  <a:srgbClr val="F7F0DE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7F0D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5" name="Body Level One…"/>
          <p:cNvSpPr txBox="1"/>
          <p:nvPr>
            <p:ph type="body" sz="half" idx="1"/>
          </p:nvPr>
        </p:nvSpPr>
        <p:spPr>
          <a:xfrm>
            <a:off x="609600" y="1719072"/>
            <a:ext cx="5384800" cy="4407409"/>
          </a:xfrm>
          <a:prstGeom prst="rect">
            <a:avLst/>
          </a:prstGeom>
        </p:spPr>
        <p:txBody>
          <a:bodyPr/>
          <a:lstStyle>
            <a:lvl3pPr marL="859536" indent="-219456"/>
            <a:lvl4pPr marL="1158239" indent="-243839"/>
            <a:lvl5pPr marL="1341120" indent="-24384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Body Level One…"/>
          <p:cNvSpPr txBox="1"/>
          <p:nvPr>
            <p:ph type="body" sz="quarter" idx="1"/>
          </p:nvPr>
        </p:nvSpPr>
        <p:spPr>
          <a:xfrm>
            <a:off x="609600" y="1722438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None/>
            </a:lvl1pPr>
            <a:lvl2pPr marL="0" indent="457200" algn="ctr">
              <a:buClrTx/>
              <a:buSzTx/>
              <a:buNone/>
            </a:lvl2pPr>
            <a:lvl3pPr marL="0" indent="914400" algn="ctr">
              <a:buClrTx/>
              <a:buSzTx/>
              <a:buNone/>
            </a:lvl3pPr>
            <a:lvl4pPr marL="0" indent="1371600" algn="ctr">
              <a:buClrTx/>
              <a:buSzTx/>
              <a:buNone/>
            </a:lvl4pPr>
            <a:lvl5pPr marL="0" indent="1828800" algn="ctr">
              <a:buClrTx/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Text Placeholder 4"/>
          <p:cNvSpPr/>
          <p:nvPr>
            <p:ph type="body" sz="quarter" idx="13"/>
          </p:nvPr>
        </p:nvSpPr>
        <p:spPr>
          <a:xfrm>
            <a:off x="6193368" y="1722438"/>
            <a:ext cx="5389034" cy="639763"/>
          </a:xfrm>
          <a:prstGeom prst="rect">
            <a:avLst/>
          </a:prstGeom>
        </p:spPr>
        <p:txBody>
          <a:bodyPr anchor="b"/>
          <a:lstStyle/>
          <a:p>
            <a:pPr marL="0" indent="0" algn="ctr">
              <a:buClrTx/>
              <a:buSzTx/>
              <a:buNone/>
              <a:defRPr spc="100"/>
            </a:pPr>
          </a:p>
        </p:txBody>
      </p:sp>
      <p:sp>
        <p:nvSpPr>
          <p:cNvPr id="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4"/>
          <p:cNvSpPr/>
          <p:nvPr/>
        </p:nvSpPr>
        <p:spPr>
          <a:xfrm>
            <a:off x="203199" y="150919"/>
            <a:ext cx="11775738" cy="6556248"/>
          </a:xfrm>
          <a:prstGeom prst="rect">
            <a:avLst/>
          </a:prstGeom>
          <a:solidFill>
            <a:srgbClr val="EBDDC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bg>
      <p:bgPr>
        <a:solidFill>
          <a:srgbClr val="EBDDC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0" name="Rectangle 7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solidFill>
            <a:srgbClr val="355D7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1" name="Rectangle 8"/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solidFill>
            <a:srgbClr val="EBDDC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2" name="Title Text"/>
          <p:cNvSpPr txBox="1"/>
          <p:nvPr>
            <p:ph type="title"/>
          </p:nvPr>
        </p:nvSpPr>
        <p:spPr>
          <a:xfrm>
            <a:off x="9546335" y="457200"/>
            <a:ext cx="2234214" cy="1673352"/>
          </a:xfrm>
          <a:prstGeom prst="rect">
            <a:avLst/>
          </a:prstGeom>
        </p:spPr>
        <p:txBody>
          <a:bodyPr anchor="b"/>
          <a:lstStyle>
            <a:lvl1pPr algn="l">
              <a:defRPr spc="150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idx="1"/>
          </p:nvPr>
        </p:nvSpPr>
        <p:spPr>
          <a:xfrm>
            <a:off x="812800" y="304800"/>
            <a:ext cx="7823200" cy="585311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Text Placeholder 3"/>
          <p:cNvSpPr/>
          <p:nvPr>
            <p:ph type="body" sz="quarter" idx="13"/>
          </p:nvPr>
        </p:nvSpPr>
        <p:spPr>
          <a:xfrm>
            <a:off x="9546335" y="2130551"/>
            <a:ext cx="2231137" cy="281635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spcBef>
                <a:spcPts val="300"/>
              </a:spcBef>
              <a:buClrTx/>
              <a:buSzTx/>
              <a:buNone/>
              <a:defRPr spc="100" sz="1400">
                <a:solidFill>
                  <a:srgbClr val="FFFFFF"/>
                </a:solidFill>
              </a:defRPr>
            </a:pP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bg>
      <p:bgPr>
        <a:solidFill>
          <a:srgbClr val="775F5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3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solidFill>
            <a:srgbClr val="775F5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4" name="Title Text"/>
          <p:cNvSpPr txBox="1"/>
          <p:nvPr>
            <p:ph type="title"/>
          </p:nvPr>
        </p:nvSpPr>
        <p:spPr>
          <a:xfrm>
            <a:off x="9550400" y="460248"/>
            <a:ext cx="2235200" cy="1673352"/>
          </a:xfrm>
          <a:prstGeom prst="rect">
            <a:avLst/>
          </a:prstGeom>
        </p:spPr>
        <p:txBody>
          <a:bodyPr anchor="b"/>
          <a:lstStyle>
            <a:lvl1pPr algn="l">
              <a:defRPr spc="150" sz="2000">
                <a:solidFill>
                  <a:srgbClr val="F7F0DE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5" name="Picture Placeholder 2"/>
          <p:cNvSpPr/>
          <p:nvPr>
            <p:ph type="pic" idx="13"/>
          </p:nvPr>
        </p:nvSpPr>
        <p:spPr>
          <a:xfrm>
            <a:off x="203200" y="152400"/>
            <a:ext cx="8940800" cy="65532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96" name="Body Level One…"/>
          <p:cNvSpPr txBox="1"/>
          <p:nvPr>
            <p:ph type="body" sz="quarter" idx="1"/>
          </p:nvPr>
        </p:nvSpPr>
        <p:spPr>
          <a:xfrm>
            <a:off x="9550400" y="2133600"/>
            <a:ext cx="2235200" cy="2971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300"/>
              </a:spcBef>
              <a:buClrTx/>
              <a:buSzTx/>
              <a:buNone/>
              <a:defRPr sz="1400">
                <a:solidFill>
                  <a:srgbClr val="FFFFFF"/>
                </a:solidFill>
              </a:defRPr>
            </a:lvl1pPr>
            <a:lvl2pPr marL="0" indent="457200">
              <a:spcBef>
                <a:spcPts val="300"/>
              </a:spcBef>
              <a:buClrTx/>
              <a:buSzTx/>
              <a:buNone/>
              <a:defRPr sz="1400">
                <a:solidFill>
                  <a:srgbClr val="FFFFFF"/>
                </a:solidFill>
              </a:defRPr>
            </a:lvl2pPr>
            <a:lvl3pPr marL="0" indent="914400">
              <a:spcBef>
                <a:spcPts val="300"/>
              </a:spcBef>
              <a:buClrTx/>
              <a:buSzTx/>
              <a:buNone/>
              <a:defRPr sz="1400">
                <a:solidFill>
                  <a:srgbClr val="FFFFFF"/>
                </a:solidFill>
              </a:defRPr>
            </a:lvl3pPr>
            <a:lvl4pPr marL="0" indent="1371600">
              <a:spcBef>
                <a:spcPts val="300"/>
              </a:spcBef>
              <a:buClrTx/>
              <a:buSzTx/>
              <a:buNone/>
              <a:defRPr sz="1400">
                <a:solidFill>
                  <a:srgbClr val="FFFFFF"/>
                </a:solidFill>
              </a:defRPr>
            </a:lvl4pPr>
            <a:lvl5pPr marL="0" indent="1828800">
              <a:spcBef>
                <a:spcPts val="300"/>
              </a:spcBef>
              <a:buClrTx/>
              <a:buSzTx/>
              <a:buNone/>
              <a:defRPr sz="14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7F0D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203198" y="152401"/>
            <a:ext cx="11752065" cy="1346447"/>
          </a:xfrm>
          <a:prstGeom prst="rect">
            <a:avLst/>
          </a:prstGeom>
          <a:solidFill>
            <a:srgbClr val="775F5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Rectangle 8"/>
          <p:cNvSpPr/>
          <p:nvPr/>
        </p:nvSpPr>
        <p:spPr>
          <a:xfrm>
            <a:off x="203199" y="1634970"/>
            <a:ext cx="11775738" cy="5045478"/>
          </a:xfrm>
          <a:prstGeom prst="rect">
            <a:avLst/>
          </a:prstGeom>
          <a:solidFill>
            <a:srgbClr val="EBDDC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" name="Title Text"/>
          <p:cNvSpPr txBox="1"/>
          <p:nvPr>
            <p:ph type="title"/>
          </p:nvPr>
        </p:nvSpPr>
        <p:spPr>
          <a:xfrm>
            <a:off x="508000" y="355847"/>
            <a:ext cx="11175014" cy="1054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507998" y="1719071"/>
            <a:ext cx="11210526" cy="4407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11238452" y="6372604"/>
            <a:ext cx="259530" cy="23927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1100">
                <a:solidFill>
                  <a:srgbClr val="59474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274320" marR="0" indent="-2286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355D7E"/>
        </a:buClr>
        <a:buSzPct val="100000"/>
        <a:buFontTx/>
        <a:buChar char="◼"/>
        <a:tabLst/>
        <a:defRPr b="0" baseline="0" cap="none" i="0" spc="150" strike="noStrike" sz="2400" u="none">
          <a:ln>
            <a:noFill/>
          </a:ln>
          <a:solidFill>
            <a:srgbClr val="594740"/>
          </a:solidFill>
          <a:uFillTx/>
          <a:latin typeface="+mn-lt"/>
          <a:ea typeface="+mn-ea"/>
          <a:cs typeface="+mn-cs"/>
          <a:sym typeface="Arial"/>
        </a:defRPr>
      </a:lvl1pPr>
      <a:lvl2pPr marL="585216" marR="0" indent="-219456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355D7E"/>
        </a:buClr>
        <a:buSzPct val="100000"/>
        <a:buFontTx/>
        <a:buChar char="▪"/>
        <a:tabLst/>
        <a:defRPr b="0" baseline="0" cap="none" i="0" spc="150" strike="noStrike" sz="2400" u="none">
          <a:ln>
            <a:noFill/>
          </a:ln>
          <a:solidFill>
            <a:srgbClr val="594740"/>
          </a:solidFill>
          <a:uFillTx/>
          <a:latin typeface="+mn-lt"/>
          <a:ea typeface="+mn-ea"/>
          <a:cs typeface="+mn-cs"/>
          <a:sym typeface="Arial"/>
        </a:defRPr>
      </a:lvl2pPr>
      <a:lvl3pPr marL="914400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355D7E"/>
        </a:buClr>
        <a:buSzPct val="100000"/>
        <a:buFontTx/>
        <a:buChar char="▪"/>
        <a:tabLst/>
        <a:defRPr b="0" baseline="0" cap="none" i="0" spc="150" strike="noStrike" sz="2400" u="none">
          <a:ln>
            <a:noFill/>
          </a:ln>
          <a:solidFill>
            <a:srgbClr val="594740"/>
          </a:solidFill>
          <a:uFillTx/>
          <a:latin typeface="+mn-lt"/>
          <a:ea typeface="+mn-ea"/>
          <a:cs typeface="+mn-cs"/>
          <a:sym typeface="Arial"/>
        </a:defRPr>
      </a:lvl3pPr>
      <a:lvl4pPr marL="1227908" marR="0" indent="-31350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355D7E"/>
        </a:buClr>
        <a:buSzPct val="100000"/>
        <a:buFontTx/>
        <a:buChar char="▪"/>
        <a:tabLst/>
        <a:defRPr b="0" baseline="0" cap="none" i="0" spc="150" strike="noStrike" sz="2400" u="none">
          <a:ln>
            <a:noFill/>
          </a:ln>
          <a:solidFill>
            <a:srgbClr val="594740"/>
          </a:solidFill>
          <a:uFillTx/>
          <a:latin typeface="+mn-lt"/>
          <a:ea typeface="+mn-ea"/>
          <a:cs typeface="+mn-cs"/>
          <a:sym typeface="Arial"/>
        </a:defRPr>
      </a:lvl4pPr>
      <a:lvl5pPr marL="143490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355D7E"/>
        </a:buClr>
        <a:buSzPct val="100000"/>
        <a:buFontTx/>
        <a:buChar char="▪"/>
        <a:tabLst/>
        <a:defRPr b="0" baseline="0" cap="none" i="0" spc="150" strike="noStrike" sz="2400" u="none">
          <a:ln>
            <a:noFill/>
          </a:ln>
          <a:solidFill>
            <a:srgbClr val="594740"/>
          </a:solidFill>
          <a:uFillTx/>
          <a:latin typeface="+mn-lt"/>
          <a:ea typeface="+mn-ea"/>
          <a:cs typeface="+mn-cs"/>
          <a:sym typeface="Arial"/>
        </a:defRPr>
      </a:lvl5pPr>
      <a:lvl6pPr marL="1737360" marR="0" indent="-36576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355D7E"/>
        </a:buClr>
        <a:buSzPct val="100000"/>
        <a:buFontTx/>
        <a:buChar char="▪"/>
        <a:tabLst/>
        <a:defRPr b="0" baseline="0" cap="none" i="0" spc="150" strike="noStrike" sz="2400" u="none">
          <a:ln>
            <a:noFill/>
          </a:ln>
          <a:solidFill>
            <a:srgbClr val="594740"/>
          </a:solidFill>
          <a:uFillTx/>
          <a:latin typeface="+mn-lt"/>
          <a:ea typeface="+mn-ea"/>
          <a:cs typeface="+mn-cs"/>
          <a:sym typeface="Arial"/>
        </a:defRPr>
      </a:lvl6pPr>
      <a:lvl7pPr marL="2011679" marR="0" indent="-36575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355D7E"/>
        </a:buClr>
        <a:buSzPct val="100000"/>
        <a:buFontTx/>
        <a:buChar char="▪"/>
        <a:tabLst/>
        <a:defRPr b="0" baseline="0" cap="none" i="0" spc="150" strike="noStrike" sz="2400" u="none">
          <a:ln>
            <a:noFill/>
          </a:ln>
          <a:solidFill>
            <a:srgbClr val="594740"/>
          </a:solidFill>
          <a:uFillTx/>
          <a:latin typeface="+mn-lt"/>
          <a:ea typeface="+mn-ea"/>
          <a:cs typeface="+mn-cs"/>
          <a:sym typeface="Arial"/>
        </a:defRPr>
      </a:lvl7pPr>
      <a:lvl8pPr marL="2286000" marR="0" indent="-36575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355D7E"/>
        </a:buClr>
        <a:buSzPct val="100000"/>
        <a:buFontTx/>
        <a:buChar char="▪"/>
        <a:tabLst/>
        <a:defRPr b="0" baseline="0" cap="none" i="0" spc="150" strike="noStrike" sz="2400" u="none">
          <a:ln>
            <a:noFill/>
          </a:ln>
          <a:solidFill>
            <a:srgbClr val="594740"/>
          </a:solidFill>
          <a:uFillTx/>
          <a:latin typeface="+mn-lt"/>
          <a:ea typeface="+mn-ea"/>
          <a:cs typeface="+mn-cs"/>
          <a:sym typeface="Arial"/>
        </a:defRPr>
      </a:lvl8pPr>
      <a:lvl9pPr marL="253746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355D7E"/>
        </a:buClr>
        <a:buSzPct val="100000"/>
        <a:buFontTx/>
        <a:buChar char="▪"/>
        <a:tabLst/>
        <a:defRPr b="0" baseline="0" cap="none" i="0" spc="150" strike="noStrike" sz="2400" u="none">
          <a:ln>
            <a:noFill/>
          </a:ln>
          <a:solidFill>
            <a:srgbClr val="59474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le 3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defTabSz="512063">
              <a:defRPr b="1" spc="56" sz="3024"/>
            </a:pPr>
            <a:r>
              <a:t>WAI-Tools Project</a:t>
            </a:r>
            <a:br/>
            <a:br/>
            <a:r>
              <a:rPr b="0" sz="2240"/>
              <a:t>Make WCAG Testing Consistent with ACT Rules</a:t>
            </a:r>
            <a:br>
              <a:rPr b="0" sz="2240"/>
            </a:br>
            <a:br>
              <a:rPr b="0" sz="2240"/>
            </a:br>
            <a:r>
              <a:rPr b="0" sz="1120"/>
              <a:t>Wilco Fiers, Deque Systems</a:t>
            </a:r>
          </a:p>
        </p:txBody>
      </p:sp>
      <p:sp>
        <p:nvSpPr>
          <p:cNvPr id="107" name="Subtitle 4"/>
          <p:cNvSpPr txBox="1"/>
          <p:nvPr>
            <p:ph type="subTitle" sz="quarter" idx="1"/>
          </p:nvPr>
        </p:nvSpPr>
        <p:spPr>
          <a:xfrm>
            <a:off x="9347200" y="6018669"/>
            <a:ext cx="2641600" cy="73994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pc="100" sz="1600"/>
            </a:pPr>
            <a:r>
              <a:t>Horizon 2020 Project</a:t>
            </a:r>
          </a:p>
          <a:p>
            <a:pPr>
              <a:spcBef>
                <a:spcPts val="300"/>
              </a:spcBef>
              <a:defRPr spc="100" sz="1400"/>
            </a:pPr>
            <a:r>
              <a:t>Grant Agreement 780057</a:t>
            </a:r>
          </a:p>
        </p:txBody>
      </p:sp>
      <p:pic>
        <p:nvPicPr>
          <p:cNvPr id="108" name="EU Flag&#10;&#10;Picture 1" descr="EU Flag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32576" y="4462669"/>
            <a:ext cx="2401819" cy="16283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ontent Placeholder 3"/>
          <p:cNvSpPr txBox="1"/>
          <p:nvPr>
            <p:ph type="body" idx="1"/>
          </p:nvPr>
        </p:nvSpPr>
        <p:spPr>
          <a:xfrm>
            <a:off x="506084" y="1719072"/>
            <a:ext cx="11073415" cy="4407409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 marL="0" indent="0" defTabSz="452627">
              <a:lnSpc>
                <a:spcPts val="4600"/>
              </a:lnSpc>
              <a:spcBef>
                <a:spcPts val="0"/>
              </a:spcBef>
              <a:buClrTx/>
              <a:buSzTx/>
              <a:buNone/>
              <a:defRPr spc="0" sz="2376">
                <a:solidFill>
                  <a:srgbClr val="A31515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 marL="0" indent="0" defTabSz="452627">
              <a:lnSpc>
                <a:spcPts val="4600"/>
              </a:lnSpc>
              <a:spcBef>
                <a:spcPts val="0"/>
              </a:spcBef>
              <a:buClrTx/>
              <a:buSzTx/>
              <a:buNone/>
              <a:defRPr spc="0" sz="2376">
                <a:solidFill>
                  <a:srgbClr val="A31515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0451A5"/>
                </a:solidFill>
              </a:rPr>
              <a:t>“@context"</a:t>
            </a:r>
            <a:r>
              <a:rPr>
                <a:solidFill>
                  <a:srgbClr val="000000"/>
                </a:solidFill>
              </a:rPr>
              <a:t>: </a:t>
            </a:r>
            <a:r>
              <a:t>"https://act-rules.github.io/earl-context.json"</a:t>
            </a:r>
            <a:r>
              <a:rPr>
                <a:solidFill>
                  <a:srgbClr val="000000"/>
                </a:solidFill>
              </a:rPr>
              <a:t>,</a:t>
            </a:r>
            <a:endParaRPr>
              <a:solidFill>
                <a:srgbClr val="000000"/>
              </a:solidFill>
            </a:endParaRPr>
          </a:p>
          <a:p>
            <a:pPr marL="0" indent="0" defTabSz="452627">
              <a:lnSpc>
                <a:spcPts val="4600"/>
              </a:lnSpc>
              <a:spcBef>
                <a:spcPts val="0"/>
              </a:spcBef>
              <a:buClrTx/>
              <a:buSzTx/>
              <a:buNone/>
              <a:defRPr spc="0" sz="2376">
                <a:solidFill>
                  <a:srgbClr val="0451A5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"@graph"</a:t>
            </a:r>
            <a:r>
              <a:rPr>
                <a:solidFill>
                  <a:srgbClr val="000000"/>
                </a:solidFill>
              </a:rPr>
              <a:t>: [{</a:t>
            </a:r>
            <a:endParaRPr>
              <a:solidFill>
                <a:srgbClr val="000000"/>
              </a:solidFill>
            </a:endParaRPr>
          </a:p>
          <a:p>
            <a:pPr marL="0" indent="0" defTabSz="452627">
              <a:lnSpc>
                <a:spcPts val="4600"/>
              </a:lnSpc>
              <a:spcBef>
                <a:spcPts val="0"/>
              </a:spcBef>
              <a:buClrTx/>
              <a:buSzTx/>
              <a:buNone/>
              <a:defRPr spc="0" sz="2376">
                <a:solidFill>
                  <a:srgbClr val="A31515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000000"/>
                </a:solidFill>
              </a:rPr>
              <a:t>    </a:t>
            </a:r>
            <a:r>
              <a:rPr>
                <a:solidFill>
                  <a:srgbClr val="0451A5"/>
                </a:solidFill>
              </a:rPr>
              <a:t>"@type"</a:t>
            </a:r>
            <a:r>
              <a:rPr>
                <a:solidFill>
                  <a:srgbClr val="000000"/>
                </a:solidFill>
              </a:rPr>
              <a:t>: </a:t>
            </a:r>
            <a:r>
              <a:t>"TestSubject"</a:t>
            </a:r>
            <a:r>
              <a:rPr>
                <a:solidFill>
                  <a:srgbClr val="000000"/>
                </a:solidFill>
              </a:rPr>
              <a:t>,</a:t>
            </a:r>
            <a:endParaRPr>
              <a:solidFill>
                <a:srgbClr val="000000"/>
              </a:solidFill>
            </a:endParaRPr>
          </a:p>
          <a:p>
            <a:pPr marL="0" indent="0" defTabSz="452627">
              <a:lnSpc>
                <a:spcPts val="4600"/>
              </a:lnSpc>
              <a:spcBef>
                <a:spcPts val="0"/>
              </a:spcBef>
              <a:buClrTx/>
              <a:buSzTx/>
              <a:buNone/>
              <a:defRPr spc="0" sz="2376">
                <a:solidFill>
                  <a:srgbClr val="A31515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000000"/>
                </a:solidFill>
              </a:rPr>
              <a:t>    </a:t>
            </a:r>
            <a:r>
              <a:rPr>
                <a:solidFill>
                  <a:srgbClr val="0451A5"/>
                </a:solidFill>
              </a:rPr>
              <a:t>"source"</a:t>
            </a:r>
            <a:r>
              <a:rPr>
                <a:solidFill>
                  <a:srgbClr val="000000"/>
                </a:solidFill>
              </a:rPr>
              <a:t>: </a:t>
            </a:r>
            <a:r>
              <a:t>"/testcases/a1b64e/6c3ac31577c3cb2d968f.html"</a:t>
            </a:r>
            <a:r>
              <a:rPr>
                <a:solidFill>
                  <a:srgbClr val="000000"/>
                </a:solidFill>
              </a:rPr>
              <a:t>,</a:t>
            </a:r>
            <a:endParaRPr>
              <a:solidFill>
                <a:srgbClr val="000000"/>
              </a:solidFill>
            </a:endParaRPr>
          </a:p>
          <a:p>
            <a:pPr marL="0" indent="0" defTabSz="452627">
              <a:lnSpc>
                <a:spcPts val="4600"/>
              </a:lnSpc>
              <a:spcBef>
                <a:spcPts val="0"/>
              </a:spcBef>
              <a:buClrTx/>
              <a:buSzTx/>
              <a:buNone/>
              <a:defRPr spc="0" sz="2376">
                <a:solidFill>
                  <a:srgbClr val="0451A5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000000"/>
                </a:solidFill>
              </a:rPr>
              <a:t>    </a:t>
            </a:r>
            <a:r>
              <a:t>"assertions"</a:t>
            </a:r>
            <a:r>
              <a:rPr>
                <a:solidFill>
                  <a:srgbClr val="000000"/>
                </a:solidFill>
              </a:rPr>
              <a:t>: [{</a:t>
            </a:r>
            <a:endParaRPr>
              <a:solidFill>
                <a:srgbClr val="000000"/>
              </a:solidFill>
            </a:endParaRPr>
          </a:p>
          <a:p>
            <a:pPr marL="0" indent="0" defTabSz="452627">
              <a:lnSpc>
                <a:spcPts val="4600"/>
              </a:lnSpc>
              <a:spcBef>
                <a:spcPts val="0"/>
              </a:spcBef>
              <a:buClrTx/>
              <a:buSzTx/>
              <a:buNone/>
              <a:defRPr spc="0" sz="2376">
                <a:solidFill>
                  <a:srgbClr val="A31515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000000"/>
                </a:solidFill>
              </a:rPr>
              <a:t>      </a:t>
            </a:r>
            <a:r>
              <a:rPr>
                <a:solidFill>
                  <a:srgbClr val="0451A5"/>
                </a:solidFill>
              </a:rPr>
              <a:t>"@type"</a:t>
            </a:r>
            <a:r>
              <a:rPr>
                <a:solidFill>
                  <a:srgbClr val="000000"/>
                </a:solidFill>
              </a:rPr>
              <a:t>: </a:t>
            </a:r>
            <a:r>
              <a:t>"Assertion"</a:t>
            </a:r>
            <a:r>
              <a:rPr>
                <a:solidFill>
                  <a:srgbClr val="000000"/>
                </a:solidFill>
              </a:rPr>
              <a:t>,</a:t>
            </a:r>
            <a:endParaRPr>
              <a:solidFill>
                <a:srgbClr val="000000"/>
              </a:solidFill>
            </a:endParaRPr>
          </a:p>
          <a:p>
            <a:pPr marL="0" indent="0" defTabSz="452627">
              <a:lnSpc>
                <a:spcPts val="4600"/>
              </a:lnSpc>
              <a:spcBef>
                <a:spcPts val="0"/>
              </a:spcBef>
              <a:buClrTx/>
              <a:buSzTx/>
              <a:buNone/>
              <a:defRPr spc="0" sz="2376">
                <a:solidFill>
                  <a:srgbClr val="A31515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000000"/>
                </a:solidFill>
              </a:rPr>
              <a:t>      </a:t>
            </a:r>
            <a:r>
              <a:rPr>
                <a:solidFill>
                  <a:srgbClr val="0451A5"/>
                </a:solidFill>
              </a:rPr>
              <a:t>"test"</a:t>
            </a:r>
            <a:r>
              <a:rPr>
                <a:solidFill>
                  <a:srgbClr val="000000"/>
                </a:solidFill>
              </a:rPr>
              <a:t>: { </a:t>
            </a:r>
            <a:r>
              <a:rPr>
                <a:solidFill>
                  <a:srgbClr val="0451A5"/>
                </a:solidFill>
              </a:rPr>
              <a:t>"title"</a:t>
            </a:r>
            <a:r>
              <a:rPr>
                <a:solidFill>
                  <a:srgbClr val="000000"/>
                </a:solidFill>
              </a:rPr>
              <a:t>: </a:t>
            </a:r>
            <a:r>
              <a:t>"My Tool's rule title"</a:t>
            </a:r>
            <a:r>
              <a:rPr>
                <a:solidFill>
                  <a:srgbClr val="000000"/>
                </a:solidFill>
              </a:rPr>
              <a:t> },</a:t>
            </a:r>
            <a:endParaRPr>
              <a:solidFill>
                <a:srgbClr val="000000"/>
              </a:solidFill>
            </a:endParaRPr>
          </a:p>
          <a:p>
            <a:pPr marL="0" indent="0" defTabSz="452627">
              <a:lnSpc>
                <a:spcPts val="4600"/>
              </a:lnSpc>
              <a:spcBef>
                <a:spcPts val="0"/>
              </a:spcBef>
              <a:buClrTx/>
              <a:buSzTx/>
              <a:buNone/>
              <a:defRPr spc="0" sz="2376">
                <a:solidFill>
                  <a:srgbClr val="A31515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000000"/>
                </a:solidFill>
              </a:rPr>
              <a:t>      </a:t>
            </a:r>
            <a:r>
              <a:rPr>
                <a:solidFill>
                  <a:srgbClr val="0451A5"/>
                </a:solidFill>
              </a:rPr>
              <a:t>"result"</a:t>
            </a:r>
            <a:r>
              <a:rPr>
                <a:solidFill>
                  <a:srgbClr val="000000"/>
                </a:solidFill>
              </a:rPr>
              <a:t>: { </a:t>
            </a:r>
            <a:r>
              <a:rPr>
                <a:solidFill>
                  <a:srgbClr val="0451A5"/>
                </a:solidFill>
              </a:rPr>
              <a:t>"outcome"</a:t>
            </a:r>
            <a:r>
              <a:rPr>
                <a:solidFill>
                  <a:srgbClr val="000000"/>
                </a:solidFill>
              </a:rPr>
              <a:t>: </a:t>
            </a:r>
            <a:r>
              <a:t>"earl:passed"</a:t>
            </a:r>
            <a:r>
              <a:rPr>
                <a:solidFill>
                  <a:srgbClr val="000000"/>
                </a:solidFill>
              </a:rPr>
              <a:t> }</a:t>
            </a:r>
            <a:endParaRPr>
              <a:solidFill>
                <a:srgbClr val="000000"/>
              </a:solidFill>
            </a:endParaRPr>
          </a:p>
          <a:p>
            <a:pPr marL="0" indent="0" defTabSz="452627">
              <a:lnSpc>
                <a:spcPts val="4600"/>
              </a:lnSpc>
              <a:spcBef>
                <a:spcPts val="0"/>
              </a:spcBef>
              <a:buClrTx/>
              <a:buSzTx/>
              <a:buNone/>
              <a:defRPr spc="0" sz="2376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    }]</a:t>
            </a:r>
          </a:p>
          <a:p>
            <a:pPr marL="0" indent="0" defTabSz="452627">
              <a:lnSpc>
                <a:spcPts val="4600"/>
              </a:lnSpc>
              <a:spcBef>
                <a:spcPts val="0"/>
              </a:spcBef>
              <a:buClrTx/>
              <a:buSzTx/>
              <a:buNone/>
              <a:defRPr spc="0" sz="2376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}]</a:t>
            </a:r>
          </a:p>
        </p:txBody>
      </p:sp>
      <p:sp>
        <p:nvSpPr>
          <p:cNvPr id="185" name="Title 2"/>
          <p:cNvSpPr txBox="1"/>
          <p:nvPr>
            <p:ph type="title"/>
          </p:nvPr>
        </p:nvSpPr>
        <p:spPr>
          <a:xfrm>
            <a:off x="507999" y="355847"/>
            <a:ext cx="11175015" cy="1054395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Introducing EARL+JSON-LD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ontent Placeholder 3"/>
          <p:cNvSpPr txBox="1"/>
          <p:nvPr>
            <p:ph type="body" idx="1"/>
          </p:nvPr>
        </p:nvSpPr>
        <p:spPr>
          <a:xfrm>
            <a:off x="506084" y="1719072"/>
            <a:ext cx="11073415" cy="4407409"/>
          </a:xfrm>
          <a:prstGeom prst="rect">
            <a:avLst/>
          </a:prstGeom>
        </p:spPr>
        <p:txBody>
          <a:bodyPr/>
          <a:lstStyle/>
          <a:p>
            <a:pPr marL="0" indent="45719">
              <a:buSzTx/>
              <a:buFont typeface="Wingdings 2"/>
              <a:buNone/>
            </a:pPr>
          </a:p>
          <a:p>
            <a:pPr marL="0" indent="45719">
              <a:buSzTx/>
              <a:buFont typeface="Wingdings 2"/>
              <a:buNone/>
            </a:pPr>
            <a:r>
              <a:t>Determine correctness of implementations</a:t>
            </a:r>
          </a:p>
          <a:p>
            <a:pPr marL="0" indent="45719">
              <a:buSzTx/>
              <a:buFont typeface="Wingdings 2"/>
              <a:buNone/>
            </a:pPr>
          </a:p>
          <a:p>
            <a:pPr marL="502919" indent="-457200">
              <a:buAutoNum type="arabicPeriod" startAt="1"/>
              <a:defRPr spc="100"/>
            </a:pPr>
            <a:r>
              <a:t>Make test cases available in a standards JSON format</a:t>
            </a:r>
          </a:p>
          <a:p>
            <a:pPr marL="502919" indent="-457200">
              <a:buAutoNum type="arabicPeriod" startAt="1"/>
              <a:defRPr spc="100"/>
            </a:pPr>
            <a:r>
              <a:t>Run tools and test methods against test cases</a:t>
            </a:r>
          </a:p>
          <a:p>
            <a:pPr marL="502919" indent="-457200">
              <a:buAutoNum type="arabicPeriod" startAt="1"/>
              <a:defRPr spc="100"/>
            </a:pPr>
            <a:r>
              <a:t>Collect the reports in EARL</a:t>
            </a:r>
          </a:p>
          <a:p>
            <a:pPr marL="502919" indent="-457200">
              <a:buAutoNum type="arabicPeriod" startAt="1"/>
              <a:defRPr spc="100"/>
            </a:pPr>
            <a:r>
              <a:t>Compare the EARL outcomes to the expected outcomes</a:t>
            </a:r>
          </a:p>
        </p:txBody>
      </p:sp>
      <p:sp>
        <p:nvSpPr>
          <p:cNvPr id="188" name="Title 2"/>
          <p:cNvSpPr txBox="1"/>
          <p:nvPr>
            <p:ph type="title"/>
          </p:nvPr>
        </p:nvSpPr>
        <p:spPr>
          <a:xfrm>
            <a:off x="507999" y="355847"/>
            <a:ext cx="11175015" cy="1054395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Using EARL for ACT Implementations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5"/>
          <p:cNvSpPr txBox="1"/>
          <p:nvPr>
            <p:ph type="title"/>
          </p:nvPr>
        </p:nvSpPr>
        <p:spPr>
          <a:xfrm>
            <a:off x="507999" y="355847"/>
            <a:ext cx="11175015" cy="1054395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Thank you</a:t>
            </a:r>
          </a:p>
        </p:txBody>
      </p:sp>
      <p:sp>
        <p:nvSpPr>
          <p:cNvPr id="191" name="Content Placeholder 3"/>
          <p:cNvSpPr txBox="1"/>
          <p:nvPr>
            <p:ph type="body" idx="1"/>
          </p:nvPr>
        </p:nvSpPr>
        <p:spPr>
          <a:xfrm>
            <a:off x="507998" y="1719071"/>
            <a:ext cx="11210526" cy="3263746"/>
          </a:xfrm>
          <a:prstGeom prst="rect">
            <a:avLst/>
          </a:prstGeom>
        </p:spPr>
        <p:txBody>
          <a:bodyPr anchor="ctr"/>
          <a:lstStyle>
            <a:lvl1pPr marL="0" indent="45719" algn="ctr">
              <a:spcBef>
                <a:spcPts val="2300"/>
              </a:spcBef>
              <a:buSzTx/>
              <a:buFont typeface="Wingdings 2"/>
              <a:buNone/>
              <a:defRPr spc="100" sz="9600"/>
            </a:lvl1pPr>
          </a:lstStyle>
          <a:p>
            <a:pPr/>
            <a:r>
              <a:t>w3.org/WAI/Tools</a:t>
            </a:r>
          </a:p>
        </p:txBody>
      </p:sp>
      <p:sp>
        <p:nvSpPr>
          <p:cNvPr id="192" name="Subtitle 4"/>
          <p:cNvSpPr txBox="1"/>
          <p:nvPr/>
        </p:nvSpPr>
        <p:spPr>
          <a:xfrm>
            <a:off x="9347200" y="6071677"/>
            <a:ext cx="2641600" cy="739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indent="45719" algn="l">
              <a:spcBef>
                <a:spcPts val="300"/>
              </a:spcBef>
              <a:defRPr spc="100" sz="1600">
                <a:solidFill>
                  <a:srgbClr val="594740"/>
                </a:solidFill>
              </a:defRPr>
            </a:pPr>
            <a:r>
              <a:t>Horizon 2020 Project</a:t>
            </a:r>
            <a:endParaRPr spc="150" sz="2400"/>
          </a:p>
          <a:p>
            <a:pPr indent="45719" algn="l">
              <a:spcBef>
                <a:spcPts val="300"/>
              </a:spcBef>
              <a:defRPr spc="100" sz="1400">
                <a:solidFill>
                  <a:srgbClr val="594740"/>
                </a:solidFill>
              </a:defRPr>
            </a:pPr>
            <a:r>
              <a:t>Grant Agreement 780057</a:t>
            </a:r>
          </a:p>
        </p:txBody>
      </p:sp>
      <p:pic>
        <p:nvPicPr>
          <p:cNvPr id="193" name="EU Flag&#10;&#10;Picture 6" descr="EU Flag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32576" y="4462669"/>
            <a:ext cx="2401819" cy="16283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ontent Placeholder 3"/>
          <p:cNvSpPr txBox="1"/>
          <p:nvPr>
            <p:ph type="body" idx="1"/>
          </p:nvPr>
        </p:nvSpPr>
        <p:spPr>
          <a:xfrm>
            <a:off x="506084" y="1719072"/>
            <a:ext cx="11073415" cy="4407409"/>
          </a:xfrm>
          <a:prstGeom prst="rect">
            <a:avLst/>
          </a:prstGeom>
        </p:spPr>
        <p:txBody>
          <a:bodyPr/>
          <a:lstStyle/>
          <a:p>
            <a:pPr marL="0" indent="45719">
              <a:buSzTx/>
              <a:buFont typeface="Wingdings 2"/>
              <a:buNone/>
            </a:pPr>
          </a:p>
          <a:p>
            <a:pPr>
              <a:defRPr spc="100"/>
            </a:pPr>
            <a:r>
              <a:t>Harmonise testing tools and methodologies</a:t>
            </a:r>
          </a:p>
          <a:p>
            <a:pPr>
              <a:defRPr spc="100"/>
            </a:pPr>
            <a:r>
              <a:t>Create transparency about what is and what isn’t an agreed upon interpretation of WCAG</a:t>
            </a:r>
          </a:p>
          <a:p>
            <a:pPr>
              <a:defRPr spc="100"/>
            </a:pPr>
            <a:r>
              <a:t>Help organisations understand why results from different sources can be different</a:t>
            </a:r>
          </a:p>
        </p:txBody>
      </p:sp>
      <p:sp>
        <p:nvSpPr>
          <p:cNvPr id="111" name="Title 2"/>
          <p:cNvSpPr txBox="1"/>
          <p:nvPr>
            <p:ph type="title"/>
          </p:nvPr>
        </p:nvSpPr>
        <p:spPr>
          <a:xfrm>
            <a:off x="507999" y="355847"/>
            <a:ext cx="11175015" cy="1054395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Goals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ontent Placeholder 3"/>
          <p:cNvSpPr txBox="1"/>
          <p:nvPr>
            <p:ph type="body" idx="1"/>
          </p:nvPr>
        </p:nvSpPr>
        <p:spPr>
          <a:xfrm>
            <a:off x="506084" y="1719072"/>
            <a:ext cx="11073415" cy="4407409"/>
          </a:xfrm>
          <a:prstGeom prst="rect">
            <a:avLst/>
          </a:prstGeom>
        </p:spPr>
        <p:txBody>
          <a:bodyPr/>
          <a:lstStyle/>
          <a:p>
            <a:pPr marL="0" indent="45719">
              <a:buSzTx/>
              <a:buFont typeface="Wingdings 2"/>
              <a:buNone/>
            </a:pPr>
          </a:p>
          <a:p>
            <a:pPr>
              <a:defRPr spc="100"/>
            </a:pPr>
            <a:r>
              <a:t>Reduce differing interpretations of WCAG</a:t>
            </a:r>
          </a:p>
          <a:p>
            <a:pPr>
              <a:defRPr spc="100"/>
            </a:pPr>
            <a:r>
              <a:t>Make test procedures interchangeable</a:t>
            </a:r>
          </a:p>
          <a:p>
            <a:pPr>
              <a:defRPr spc="100"/>
            </a:pPr>
            <a:r>
              <a:t>Develop a library of commonly accepted </a:t>
            </a:r>
            <a:r>
              <a:rPr b="1"/>
              <a:t>rules</a:t>
            </a:r>
            <a:endParaRPr b="1"/>
          </a:p>
          <a:p>
            <a:pPr>
              <a:defRPr spc="100"/>
            </a:pPr>
            <a:r>
              <a:t>Establish a community of contributors</a:t>
            </a:r>
          </a:p>
        </p:txBody>
      </p:sp>
      <p:sp>
        <p:nvSpPr>
          <p:cNvPr id="114" name="Title 2"/>
          <p:cNvSpPr txBox="1"/>
          <p:nvPr>
            <p:ph type="title"/>
          </p:nvPr>
        </p:nvSpPr>
        <p:spPr>
          <a:xfrm>
            <a:off x="507999" y="355847"/>
            <a:ext cx="11175015" cy="1054395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Accessibility Conformance Testing (ACT)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ontent Placeholder 3"/>
          <p:cNvSpPr txBox="1"/>
          <p:nvPr>
            <p:ph type="body" idx="1"/>
          </p:nvPr>
        </p:nvSpPr>
        <p:spPr>
          <a:xfrm>
            <a:off x="506084" y="1719072"/>
            <a:ext cx="11073415" cy="4407409"/>
          </a:xfrm>
          <a:prstGeom prst="rect">
            <a:avLst/>
          </a:prstGeom>
        </p:spPr>
        <p:txBody>
          <a:bodyPr/>
          <a:lstStyle/>
          <a:p>
            <a:pPr marL="0" indent="45719">
              <a:buSzTx/>
              <a:buFont typeface="Wingdings 2"/>
              <a:buNone/>
            </a:pPr>
          </a:p>
          <a:p>
            <a:pPr>
              <a:defRPr spc="100"/>
            </a:pPr>
            <a:r>
              <a:t>Accessibility failure tests</a:t>
            </a:r>
          </a:p>
          <a:p>
            <a:pPr>
              <a:defRPr spc="100"/>
            </a:pPr>
            <a:r>
              <a:t>Technology specific</a:t>
            </a:r>
          </a:p>
          <a:p>
            <a:pPr>
              <a:defRPr spc="100"/>
            </a:pPr>
            <a:r>
              <a:t>Implementation independent</a:t>
            </a:r>
            <a:endParaRPr b="1"/>
          </a:p>
          <a:p>
            <a:pPr>
              <a:defRPr spc="100"/>
            </a:pPr>
            <a:r>
              <a:t>Objectively scoped</a:t>
            </a:r>
          </a:p>
          <a:p>
            <a:pPr>
              <a:defRPr spc="100"/>
            </a:pPr>
            <a:r>
              <a:t>Unambiguous</a:t>
            </a:r>
          </a:p>
        </p:txBody>
      </p:sp>
      <p:sp>
        <p:nvSpPr>
          <p:cNvPr id="117" name="Title 2"/>
          <p:cNvSpPr txBox="1"/>
          <p:nvPr>
            <p:ph type="title"/>
          </p:nvPr>
        </p:nvSpPr>
        <p:spPr>
          <a:xfrm>
            <a:off x="507999" y="355847"/>
            <a:ext cx="11175015" cy="1054395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ACT Rules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2"/>
          <p:cNvSpPr txBox="1"/>
          <p:nvPr>
            <p:ph type="title"/>
          </p:nvPr>
        </p:nvSpPr>
        <p:spPr>
          <a:xfrm>
            <a:off x="507999" y="355847"/>
            <a:ext cx="11175015" cy="1054395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ACT Overview</a:t>
            </a:r>
          </a:p>
        </p:txBody>
      </p:sp>
      <p:grpSp>
        <p:nvGrpSpPr>
          <p:cNvPr id="167" name="Diagram of the vision of the ACT TF workGoogle Shape;128;p16"/>
          <p:cNvGrpSpPr/>
          <p:nvPr/>
        </p:nvGrpSpPr>
        <p:grpSpPr>
          <a:xfrm>
            <a:off x="404999" y="2023690"/>
            <a:ext cx="11324420" cy="3931085"/>
            <a:chOff x="41042" y="0"/>
            <a:chExt cx="11324418" cy="3931084"/>
          </a:xfrm>
        </p:grpSpPr>
        <p:grpSp>
          <p:nvGrpSpPr>
            <p:cNvPr id="122" name="Google Shape;129;p16"/>
            <p:cNvGrpSpPr/>
            <p:nvPr/>
          </p:nvGrpSpPr>
          <p:grpSpPr>
            <a:xfrm>
              <a:off x="627367" y="3469419"/>
              <a:ext cx="8323262" cy="461666"/>
              <a:chOff x="0" y="0"/>
              <a:chExt cx="8323260" cy="461664"/>
            </a:xfrm>
          </p:grpSpPr>
          <p:sp>
            <p:nvSpPr>
              <p:cNvPr id="120" name="Rectangle"/>
              <p:cNvSpPr/>
              <p:nvPr/>
            </p:nvSpPr>
            <p:spPr>
              <a:xfrm>
                <a:off x="0" y="0"/>
                <a:ext cx="8323261" cy="461665"/>
              </a:xfrm>
              <a:prstGeom prst="rect">
                <a:avLst/>
              </a:prstGeom>
              <a:solidFill>
                <a:srgbClr val="00206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1" name="ACT Rule Format 1.0"/>
              <p:cNvSpPr txBox="1"/>
              <p:nvPr/>
            </p:nvSpPr>
            <p:spPr>
              <a:xfrm>
                <a:off x="0" y="0"/>
                <a:ext cx="8323261" cy="447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699" tIns="45699" rIns="45699" bIns="45699" numCol="1" anchor="t">
                <a:spAutoFit/>
              </a:bodyPr>
              <a:lstStyle>
                <a:lvl1pPr>
                  <a:defRPr sz="2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ACT Rule Format 1.0</a:t>
                </a:r>
              </a:p>
            </p:txBody>
          </p:sp>
        </p:grpSp>
        <p:grpSp>
          <p:nvGrpSpPr>
            <p:cNvPr id="125" name="Google Shape;130;p16"/>
            <p:cNvGrpSpPr/>
            <p:nvPr/>
          </p:nvGrpSpPr>
          <p:grpSpPr>
            <a:xfrm>
              <a:off x="627367" y="1611661"/>
              <a:ext cx="8323894" cy="659411"/>
              <a:chOff x="0" y="0"/>
              <a:chExt cx="8323893" cy="659409"/>
            </a:xfrm>
          </p:grpSpPr>
          <p:sp>
            <p:nvSpPr>
              <p:cNvPr id="123" name="Rectangle"/>
              <p:cNvSpPr/>
              <p:nvPr/>
            </p:nvSpPr>
            <p:spPr>
              <a:xfrm>
                <a:off x="-1" y="-1"/>
                <a:ext cx="8323895" cy="659411"/>
              </a:xfrm>
              <a:prstGeom prst="rect">
                <a:avLst/>
              </a:prstGeom>
              <a:solidFill>
                <a:srgbClr val="0070C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</a:pPr>
              </a:p>
            </p:txBody>
          </p:sp>
          <p:sp>
            <p:nvSpPr>
              <p:cNvPr id="124" name="ACT Rules"/>
              <p:cNvSpPr txBox="1"/>
              <p:nvPr/>
            </p:nvSpPr>
            <p:spPr>
              <a:xfrm>
                <a:off x="-1" y="151904"/>
                <a:ext cx="8323895" cy="3556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1" indent="201168">
                  <a:lnSpc>
                    <a:spcPct val="90000"/>
                  </a:lnSpc>
                  <a:defRPr sz="2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ACT Rules</a:t>
                </a:r>
              </a:p>
            </p:txBody>
          </p:sp>
        </p:grpSp>
        <p:grpSp>
          <p:nvGrpSpPr>
            <p:cNvPr id="128" name="Google Shape;131;p16"/>
            <p:cNvGrpSpPr/>
            <p:nvPr/>
          </p:nvGrpSpPr>
          <p:grpSpPr>
            <a:xfrm>
              <a:off x="627366" y="755509"/>
              <a:ext cx="2441449" cy="802601"/>
              <a:chOff x="0" y="0"/>
              <a:chExt cx="2441448" cy="802599"/>
            </a:xfrm>
          </p:grpSpPr>
          <p:sp>
            <p:nvSpPr>
              <p:cNvPr id="126" name="Rectangle"/>
              <p:cNvSpPr/>
              <p:nvPr/>
            </p:nvSpPr>
            <p:spPr>
              <a:xfrm>
                <a:off x="0" y="170467"/>
                <a:ext cx="2441449" cy="461666"/>
              </a:xfrm>
              <a:prstGeom prst="rect">
                <a:avLst/>
              </a:prstGeom>
              <a:solidFill>
                <a:srgbClr val="00B0F0">
                  <a:alpha val="18823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27" name="Implementation 1"/>
              <p:cNvSpPr txBox="1"/>
              <p:nvPr/>
            </p:nvSpPr>
            <p:spPr>
              <a:xfrm>
                <a:off x="0" y="-1"/>
                <a:ext cx="2441449" cy="8026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699" tIns="45699" rIns="45699" bIns="45699" numCol="1" anchor="ctr">
                <a:spAutoFit/>
              </a:bodyPr>
              <a:lstStyle>
                <a:lvl1pPr>
                  <a:defRPr sz="24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Implementation 1</a:t>
                </a:r>
              </a:p>
            </p:txBody>
          </p:sp>
        </p:grpSp>
        <p:grpSp>
          <p:nvGrpSpPr>
            <p:cNvPr id="131" name="Google Shape;132;p16"/>
            <p:cNvGrpSpPr/>
            <p:nvPr/>
          </p:nvGrpSpPr>
          <p:grpSpPr>
            <a:xfrm>
              <a:off x="6509180" y="755509"/>
              <a:ext cx="2442081" cy="802601"/>
              <a:chOff x="0" y="0"/>
              <a:chExt cx="2442080" cy="802599"/>
            </a:xfrm>
          </p:grpSpPr>
          <p:sp>
            <p:nvSpPr>
              <p:cNvPr id="129" name="Rectangle"/>
              <p:cNvSpPr/>
              <p:nvPr/>
            </p:nvSpPr>
            <p:spPr>
              <a:xfrm>
                <a:off x="0" y="170467"/>
                <a:ext cx="2442081" cy="461666"/>
              </a:xfrm>
              <a:prstGeom prst="rect">
                <a:avLst/>
              </a:prstGeom>
              <a:solidFill>
                <a:srgbClr val="00B0F0">
                  <a:alpha val="18823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30" name="Implementation N"/>
              <p:cNvSpPr txBox="1"/>
              <p:nvPr/>
            </p:nvSpPr>
            <p:spPr>
              <a:xfrm>
                <a:off x="0" y="-1"/>
                <a:ext cx="2442081" cy="8026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699" tIns="45699" rIns="45699" bIns="45699" numCol="1" anchor="ctr">
                <a:spAutoFit/>
              </a:bodyPr>
              <a:lstStyle>
                <a:lvl1pPr>
                  <a:defRPr sz="24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Implementation N</a:t>
                </a:r>
              </a:p>
            </p:txBody>
          </p:sp>
        </p:grpSp>
        <p:grpSp>
          <p:nvGrpSpPr>
            <p:cNvPr id="134" name="Google Shape;133;p16"/>
            <p:cNvGrpSpPr/>
            <p:nvPr/>
          </p:nvGrpSpPr>
          <p:grpSpPr>
            <a:xfrm>
              <a:off x="3180243" y="755509"/>
              <a:ext cx="2441449" cy="802601"/>
              <a:chOff x="0" y="0"/>
              <a:chExt cx="2441448" cy="802599"/>
            </a:xfrm>
          </p:grpSpPr>
          <p:sp>
            <p:nvSpPr>
              <p:cNvPr id="132" name="Rectangle"/>
              <p:cNvSpPr/>
              <p:nvPr/>
            </p:nvSpPr>
            <p:spPr>
              <a:xfrm>
                <a:off x="0" y="170467"/>
                <a:ext cx="2441449" cy="461666"/>
              </a:xfrm>
              <a:prstGeom prst="rect">
                <a:avLst/>
              </a:prstGeom>
              <a:solidFill>
                <a:srgbClr val="00B0F0">
                  <a:alpha val="18823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33" name="Implementation 2"/>
              <p:cNvSpPr txBox="1"/>
              <p:nvPr/>
            </p:nvSpPr>
            <p:spPr>
              <a:xfrm>
                <a:off x="0" y="-1"/>
                <a:ext cx="2441449" cy="8026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699" tIns="45699" rIns="45699" bIns="45699" numCol="1" anchor="ctr">
                <a:spAutoFit/>
              </a:bodyPr>
              <a:lstStyle>
                <a:lvl1pPr>
                  <a:defRPr sz="24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Implementation 2</a:t>
                </a:r>
              </a:p>
            </p:txBody>
          </p:sp>
        </p:grpSp>
        <p:grpSp>
          <p:nvGrpSpPr>
            <p:cNvPr id="137" name="Google Shape;134;p16"/>
            <p:cNvGrpSpPr/>
            <p:nvPr/>
          </p:nvGrpSpPr>
          <p:grpSpPr>
            <a:xfrm>
              <a:off x="627367" y="0"/>
              <a:ext cx="8323894" cy="461666"/>
              <a:chOff x="0" y="0"/>
              <a:chExt cx="8323893" cy="461664"/>
            </a:xfrm>
          </p:grpSpPr>
          <p:sp>
            <p:nvSpPr>
              <p:cNvPr id="135" name="Rectangle"/>
              <p:cNvSpPr/>
              <p:nvPr/>
            </p:nvSpPr>
            <p:spPr>
              <a:xfrm>
                <a:off x="-1" y="0"/>
                <a:ext cx="8323895" cy="461665"/>
              </a:xfrm>
              <a:prstGeom prst="rect">
                <a:avLst/>
              </a:prstGeom>
              <a:solidFill>
                <a:srgbClr val="00B0F0">
                  <a:alpha val="18823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36" name="Consistent test results"/>
              <p:cNvSpPr txBox="1"/>
              <p:nvPr/>
            </p:nvSpPr>
            <p:spPr>
              <a:xfrm>
                <a:off x="-1" y="7332"/>
                <a:ext cx="8323895" cy="447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699" tIns="45699" rIns="45699" bIns="45699" numCol="1" anchor="ctr">
                <a:spAutoFit/>
              </a:bodyPr>
              <a:lstStyle>
                <a:lvl1pPr>
                  <a:defRPr sz="24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Consistent test results</a:t>
                </a:r>
              </a:p>
            </p:txBody>
          </p:sp>
        </p:grpSp>
        <p:grpSp>
          <p:nvGrpSpPr>
            <p:cNvPr id="140" name="Google Shape;135;p16"/>
            <p:cNvGrpSpPr/>
            <p:nvPr/>
          </p:nvGrpSpPr>
          <p:grpSpPr>
            <a:xfrm>
              <a:off x="627367" y="2778309"/>
              <a:ext cx="2441449" cy="461666"/>
              <a:chOff x="0" y="0"/>
              <a:chExt cx="2441448" cy="461664"/>
            </a:xfrm>
          </p:grpSpPr>
          <p:sp>
            <p:nvSpPr>
              <p:cNvPr id="138" name="Rectangle"/>
              <p:cNvSpPr/>
              <p:nvPr/>
            </p:nvSpPr>
            <p:spPr>
              <a:xfrm>
                <a:off x="-1" y="0"/>
                <a:ext cx="2441450" cy="461665"/>
              </a:xfrm>
              <a:prstGeom prst="rect">
                <a:avLst/>
              </a:prstGeom>
              <a:solidFill>
                <a:srgbClr val="00B0F0">
                  <a:alpha val="18823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39" name="Source 1"/>
              <p:cNvSpPr txBox="1"/>
              <p:nvPr/>
            </p:nvSpPr>
            <p:spPr>
              <a:xfrm>
                <a:off x="-1" y="7332"/>
                <a:ext cx="2441450" cy="447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699" tIns="45699" rIns="45699" bIns="45699" numCol="1" anchor="ctr">
                <a:spAutoFit/>
              </a:bodyPr>
              <a:lstStyle>
                <a:lvl1pPr>
                  <a:defRPr sz="24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Source 1</a:t>
                </a:r>
              </a:p>
            </p:txBody>
          </p:sp>
        </p:grpSp>
        <p:grpSp>
          <p:nvGrpSpPr>
            <p:cNvPr id="143" name="Google Shape;136;p16"/>
            <p:cNvGrpSpPr/>
            <p:nvPr/>
          </p:nvGrpSpPr>
          <p:grpSpPr>
            <a:xfrm>
              <a:off x="6509180" y="2778309"/>
              <a:ext cx="2441450" cy="461666"/>
              <a:chOff x="0" y="0"/>
              <a:chExt cx="2441448" cy="461664"/>
            </a:xfrm>
          </p:grpSpPr>
          <p:sp>
            <p:nvSpPr>
              <p:cNvPr id="141" name="Rectangle"/>
              <p:cNvSpPr/>
              <p:nvPr/>
            </p:nvSpPr>
            <p:spPr>
              <a:xfrm>
                <a:off x="-1" y="0"/>
                <a:ext cx="2441450" cy="461665"/>
              </a:xfrm>
              <a:prstGeom prst="rect">
                <a:avLst/>
              </a:prstGeom>
              <a:solidFill>
                <a:srgbClr val="00B0F0">
                  <a:alpha val="18823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42" name="Source N"/>
              <p:cNvSpPr txBox="1"/>
              <p:nvPr/>
            </p:nvSpPr>
            <p:spPr>
              <a:xfrm>
                <a:off x="-1" y="7332"/>
                <a:ext cx="2441450" cy="447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699" tIns="45699" rIns="45699" bIns="45699" numCol="1" anchor="ctr">
                <a:spAutoFit/>
              </a:bodyPr>
              <a:lstStyle>
                <a:lvl1pPr>
                  <a:defRPr sz="24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Source N</a:t>
                </a:r>
              </a:p>
            </p:txBody>
          </p:sp>
        </p:grpSp>
        <p:grpSp>
          <p:nvGrpSpPr>
            <p:cNvPr id="146" name="Google Shape;137;p16"/>
            <p:cNvGrpSpPr/>
            <p:nvPr/>
          </p:nvGrpSpPr>
          <p:grpSpPr>
            <a:xfrm>
              <a:off x="3180243" y="2778309"/>
              <a:ext cx="2441449" cy="461666"/>
              <a:chOff x="0" y="0"/>
              <a:chExt cx="2441448" cy="461664"/>
            </a:xfrm>
          </p:grpSpPr>
          <p:sp>
            <p:nvSpPr>
              <p:cNvPr id="144" name="Rectangle"/>
              <p:cNvSpPr/>
              <p:nvPr/>
            </p:nvSpPr>
            <p:spPr>
              <a:xfrm>
                <a:off x="-1" y="0"/>
                <a:ext cx="2441450" cy="461665"/>
              </a:xfrm>
              <a:prstGeom prst="rect">
                <a:avLst/>
              </a:prstGeom>
              <a:solidFill>
                <a:srgbClr val="00B0F0">
                  <a:alpha val="18823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45" name="Source 2"/>
              <p:cNvSpPr txBox="1"/>
              <p:nvPr/>
            </p:nvSpPr>
            <p:spPr>
              <a:xfrm>
                <a:off x="-1" y="7332"/>
                <a:ext cx="2441450" cy="447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699" tIns="45699" rIns="45699" bIns="45699" numCol="1" anchor="ctr">
                <a:spAutoFit/>
              </a:bodyPr>
              <a:lstStyle>
                <a:lvl1pPr>
                  <a:defRPr sz="24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Source 2</a:t>
                </a:r>
              </a:p>
            </p:txBody>
          </p:sp>
        </p:grpSp>
        <p:sp>
          <p:nvSpPr>
            <p:cNvPr id="147" name="Google Shape;138;p16"/>
            <p:cNvSpPr/>
            <p:nvPr/>
          </p:nvSpPr>
          <p:spPr>
            <a:xfrm>
              <a:off x="1567645" y="576387"/>
              <a:ext cx="560891" cy="229445"/>
            </a:xfrm>
            <a:prstGeom prst="triangle">
              <a:avLst/>
            </a:prstGeom>
            <a:solidFill>
              <a:schemeClr val="accent1"/>
            </a:solidFill>
            <a:ln w="15875" cap="flat">
              <a:solidFill>
                <a:srgbClr val="147EA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8" name="Google Shape;139;p16"/>
            <p:cNvSpPr/>
            <p:nvPr/>
          </p:nvSpPr>
          <p:spPr>
            <a:xfrm>
              <a:off x="4120522" y="576387"/>
              <a:ext cx="560892" cy="229445"/>
            </a:xfrm>
            <a:prstGeom prst="triangle">
              <a:avLst/>
            </a:prstGeom>
            <a:solidFill>
              <a:schemeClr val="accent1"/>
            </a:solidFill>
            <a:ln w="15875" cap="flat">
              <a:solidFill>
                <a:srgbClr val="147EA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9" name="Google Shape;140;p16"/>
            <p:cNvSpPr/>
            <p:nvPr/>
          </p:nvSpPr>
          <p:spPr>
            <a:xfrm>
              <a:off x="7449776" y="576387"/>
              <a:ext cx="560891" cy="229445"/>
            </a:xfrm>
            <a:prstGeom prst="triangle">
              <a:avLst/>
            </a:prstGeom>
            <a:solidFill>
              <a:schemeClr val="accent1"/>
            </a:solidFill>
            <a:ln w="15875" cap="flat">
              <a:solidFill>
                <a:srgbClr val="147EA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0" name="Google Shape;141;p16"/>
            <p:cNvSpPr/>
            <p:nvPr/>
          </p:nvSpPr>
          <p:spPr>
            <a:xfrm>
              <a:off x="1567645" y="2385793"/>
              <a:ext cx="560891" cy="229446"/>
            </a:xfrm>
            <a:prstGeom prst="triangle">
              <a:avLst/>
            </a:prstGeom>
            <a:solidFill>
              <a:schemeClr val="accent1"/>
            </a:solidFill>
            <a:ln w="15875" cap="flat">
              <a:solidFill>
                <a:srgbClr val="147EA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1" name="Google Shape;142;p16"/>
            <p:cNvSpPr/>
            <p:nvPr/>
          </p:nvSpPr>
          <p:spPr>
            <a:xfrm>
              <a:off x="4118823" y="2409968"/>
              <a:ext cx="560891" cy="229445"/>
            </a:xfrm>
            <a:prstGeom prst="triangle">
              <a:avLst/>
            </a:prstGeom>
            <a:solidFill>
              <a:schemeClr val="accent1"/>
            </a:solidFill>
            <a:ln w="15875" cap="flat">
              <a:solidFill>
                <a:srgbClr val="147EA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2" name="Google Shape;143;p16"/>
            <p:cNvSpPr/>
            <p:nvPr/>
          </p:nvSpPr>
          <p:spPr>
            <a:xfrm>
              <a:off x="7449460" y="2409968"/>
              <a:ext cx="560890" cy="229445"/>
            </a:xfrm>
            <a:prstGeom prst="triangle">
              <a:avLst/>
            </a:prstGeom>
            <a:solidFill>
              <a:schemeClr val="accent1"/>
            </a:solidFill>
            <a:ln w="15875" cap="flat">
              <a:solidFill>
                <a:srgbClr val="147EA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3" name="Google Shape;144;p16"/>
            <p:cNvSpPr txBox="1"/>
            <p:nvPr/>
          </p:nvSpPr>
          <p:spPr>
            <a:xfrm>
              <a:off x="5555476" y="21001"/>
              <a:ext cx="659758" cy="1501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t">
              <a:spAutoFit/>
            </a:bodyPr>
            <a:lstStyle>
              <a:lvl1pPr algn="l">
                <a:defRPr sz="9600">
                  <a:solidFill>
                    <a:srgbClr val="0093C9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…</a:t>
              </a:r>
            </a:p>
          </p:txBody>
        </p:sp>
        <p:sp>
          <p:nvSpPr>
            <p:cNvPr id="154" name="Google Shape;145;p16"/>
            <p:cNvSpPr txBox="1"/>
            <p:nvPr/>
          </p:nvSpPr>
          <p:spPr>
            <a:xfrm>
              <a:off x="5550317" y="1899759"/>
              <a:ext cx="659758" cy="1501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t">
              <a:spAutoFit/>
            </a:bodyPr>
            <a:lstStyle>
              <a:lvl1pPr algn="l">
                <a:defRPr sz="9600">
                  <a:solidFill>
                    <a:srgbClr val="0093C9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…</a:t>
              </a:r>
            </a:p>
          </p:txBody>
        </p:sp>
        <p:sp>
          <p:nvSpPr>
            <p:cNvPr id="155" name="Google Shape;146;p16"/>
            <p:cNvSpPr txBox="1"/>
            <p:nvPr/>
          </p:nvSpPr>
          <p:spPr>
            <a:xfrm>
              <a:off x="9493094" y="3528795"/>
              <a:ext cx="1655180" cy="358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t">
              <a:spAutoFit/>
            </a:bodyPr>
            <a:lstStyle>
              <a:lvl1pPr algn="l">
                <a:defRPr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ACT Task Force</a:t>
              </a:r>
            </a:p>
          </p:txBody>
        </p:sp>
        <p:sp>
          <p:nvSpPr>
            <p:cNvPr id="156" name="Google Shape;147;p16"/>
            <p:cNvSpPr txBox="1"/>
            <p:nvPr/>
          </p:nvSpPr>
          <p:spPr>
            <a:xfrm>
              <a:off x="9493094" y="2268957"/>
              <a:ext cx="1863524" cy="62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t">
              <a:spAutoFit/>
            </a:bodyPr>
            <a:lstStyle>
              <a:lvl1pPr algn="l">
                <a:defRPr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ACT-R CG (…or other CGs)</a:t>
              </a:r>
            </a:p>
          </p:txBody>
        </p:sp>
        <p:sp>
          <p:nvSpPr>
            <p:cNvPr id="157" name="Google Shape;148;p16"/>
            <p:cNvSpPr txBox="1"/>
            <p:nvPr/>
          </p:nvSpPr>
          <p:spPr>
            <a:xfrm>
              <a:off x="9493094" y="921139"/>
              <a:ext cx="1863524" cy="62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t">
              <a:spAutoFit/>
            </a:bodyPr>
            <a:lstStyle>
              <a:lvl1pPr algn="l">
                <a:defRPr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Methodology and tool developers</a:t>
              </a:r>
            </a:p>
          </p:txBody>
        </p:sp>
        <p:sp>
          <p:nvSpPr>
            <p:cNvPr id="158" name="Google Shape;149;p16"/>
            <p:cNvSpPr/>
            <p:nvPr/>
          </p:nvSpPr>
          <p:spPr>
            <a:xfrm>
              <a:off x="9134278" y="1532531"/>
              <a:ext cx="219457" cy="182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65" y="0"/>
                    <a:pt x="10800" y="97"/>
                    <a:pt x="10800" y="216"/>
                  </a:cubicBezTo>
                  <a:lnTo>
                    <a:pt x="10800" y="10584"/>
                  </a:lnTo>
                  <a:cubicBezTo>
                    <a:pt x="10800" y="10703"/>
                    <a:pt x="15635" y="10800"/>
                    <a:pt x="21600" y="10800"/>
                  </a:cubicBezTo>
                  <a:cubicBezTo>
                    <a:pt x="15635" y="10800"/>
                    <a:pt x="10800" y="10897"/>
                    <a:pt x="10800" y="11016"/>
                  </a:cubicBezTo>
                  <a:lnTo>
                    <a:pt x="10800" y="21384"/>
                  </a:lnTo>
                  <a:cubicBezTo>
                    <a:pt x="10800" y="21503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rgbClr val="0020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9" name="Google Shape;150;p16"/>
            <p:cNvSpPr/>
            <p:nvPr/>
          </p:nvSpPr>
          <p:spPr>
            <a:xfrm>
              <a:off x="9134277" y="3469419"/>
              <a:ext cx="219457" cy="461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65" y="0"/>
                    <a:pt x="10800" y="383"/>
                    <a:pt x="10800" y="856"/>
                  </a:cubicBezTo>
                  <a:lnTo>
                    <a:pt x="10800" y="9944"/>
                  </a:lnTo>
                  <a:cubicBezTo>
                    <a:pt x="10800" y="10417"/>
                    <a:pt x="15635" y="10800"/>
                    <a:pt x="21600" y="10800"/>
                  </a:cubicBezTo>
                  <a:cubicBezTo>
                    <a:pt x="15635" y="10800"/>
                    <a:pt x="10800" y="11183"/>
                    <a:pt x="10800" y="11656"/>
                  </a:cubicBezTo>
                  <a:lnTo>
                    <a:pt x="10800" y="20744"/>
                  </a:lnTo>
                  <a:cubicBezTo>
                    <a:pt x="10800" y="21217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rgbClr val="0020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0" name="Google Shape;151;p16"/>
            <p:cNvSpPr/>
            <p:nvPr/>
          </p:nvSpPr>
          <p:spPr>
            <a:xfrm>
              <a:off x="9134277" y="785765"/>
              <a:ext cx="219457" cy="64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65" y="0"/>
                    <a:pt x="10800" y="276"/>
                    <a:pt x="10800" y="617"/>
                  </a:cubicBezTo>
                  <a:lnTo>
                    <a:pt x="10800" y="10183"/>
                  </a:lnTo>
                  <a:cubicBezTo>
                    <a:pt x="10800" y="10524"/>
                    <a:pt x="15635" y="10800"/>
                    <a:pt x="21600" y="10800"/>
                  </a:cubicBezTo>
                  <a:cubicBezTo>
                    <a:pt x="15635" y="10800"/>
                    <a:pt x="10800" y="11076"/>
                    <a:pt x="10800" y="11417"/>
                  </a:cubicBezTo>
                  <a:lnTo>
                    <a:pt x="10800" y="20983"/>
                  </a:lnTo>
                  <a:cubicBezTo>
                    <a:pt x="10800" y="21324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rgbClr val="0020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1" name="Google Shape;152;p16"/>
            <p:cNvSpPr/>
            <p:nvPr/>
          </p:nvSpPr>
          <p:spPr>
            <a:xfrm>
              <a:off x="9133813" y="0"/>
              <a:ext cx="219921" cy="64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65" y="0"/>
                    <a:pt x="10800" y="277"/>
                    <a:pt x="10800" y="618"/>
                  </a:cubicBezTo>
                  <a:lnTo>
                    <a:pt x="10800" y="10182"/>
                  </a:lnTo>
                  <a:cubicBezTo>
                    <a:pt x="10800" y="10523"/>
                    <a:pt x="15635" y="10800"/>
                    <a:pt x="21600" y="10800"/>
                  </a:cubicBezTo>
                  <a:cubicBezTo>
                    <a:pt x="15635" y="10800"/>
                    <a:pt x="10800" y="11077"/>
                    <a:pt x="10800" y="11418"/>
                  </a:cubicBezTo>
                  <a:lnTo>
                    <a:pt x="10800" y="20982"/>
                  </a:lnTo>
                  <a:cubicBezTo>
                    <a:pt x="10800" y="21323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rgbClr val="0020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2" name="Google Shape;153;p16"/>
            <p:cNvSpPr txBox="1"/>
            <p:nvPr/>
          </p:nvSpPr>
          <p:spPr>
            <a:xfrm>
              <a:off x="9501938" y="135374"/>
              <a:ext cx="1863524" cy="358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t">
              <a:spAutoFit/>
            </a:bodyPr>
            <a:lstStyle>
              <a:lvl1pPr algn="l">
                <a:defRPr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Evaluators</a:t>
              </a:r>
            </a:p>
          </p:txBody>
        </p:sp>
        <p:grpSp>
          <p:nvGrpSpPr>
            <p:cNvPr id="165" name="Google Shape;154;p16"/>
            <p:cNvGrpSpPr/>
            <p:nvPr/>
          </p:nvGrpSpPr>
          <p:grpSpPr>
            <a:xfrm>
              <a:off x="51105" y="1613061"/>
              <a:ext cx="922011" cy="2318023"/>
              <a:chOff x="0" y="0"/>
              <a:chExt cx="922010" cy="2318022"/>
            </a:xfrm>
          </p:grpSpPr>
          <p:sp>
            <p:nvSpPr>
              <p:cNvPr id="163" name="Rectangle"/>
              <p:cNvSpPr/>
              <p:nvPr/>
            </p:nvSpPr>
            <p:spPr>
              <a:xfrm rot="16200000">
                <a:off x="-897402" y="897401"/>
                <a:ext cx="2318024" cy="523221"/>
              </a:xfrm>
              <a:prstGeom prst="rect">
                <a:avLst/>
              </a:prstGeom>
              <a:solidFill>
                <a:srgbClr val="0093C9">
                  <a:alpha val="43921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4" name="ACT Review Process"/>
              <p:cNvSpPr txBox="1"/>
              <p:nvPr/>
            </p:nvSpPr>
            <p:spPr>
              <a:xfrm rot="16200000">
                <a:off x="-567202" y="828811"/>
                <a:ext cx="2318024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2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ACT Review Process</a:t>
                </a:r>
              </a:p>
            </p:txBody>
          </p:sp>
        </p:grpSp>
        <p:sp>
          <p:nvSpPr>
            <p:cNvPr id="166" name="Google Shape;155;p16"/>
            <p:cNvSpPr/>
            <p:nvPr/>
          </p:nvSpPr>
          <p:spPr>
            <a:xfrm>
              <a:off x="41042" y="1358110"/>
              <a:ext cx="530611" cy="242061"/>
            </a:xfrm>
            <a:prstGeom prst="triangle">
              <a:avLst/>
            </a:prstGeom>
            <a:solidFill>
              <a:schemeClr val="accent1"/>
            </a:solidFill>
            <a:ln w="15875" cap="flat">
              <a:solidFill>
                <a:srgbClr val="147EA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ontent Placeholder 3"/>
          <p:cNvSpPr txBox="1"/>
          <p:nvPr>
            <p:ph type="body" idx="1"/>
          </p:nvPr>
        </p:nvSpPr>
        <p:spPr>
          <a:xfrm>
            <a:off x="506084" y="1719072"/>
            <a:ext cx="11073415" cy="4407409"/>
          </a:xfrm>
          <a:prstGeom prst="rect">
            <a:avLst/>
          </a:prstGeom>
        </p:spPr>
        <p:txBody>
          <a:bodyPr/>
          <a:lstStyle/>
          <a:p>
            <a:pPr marL="0" indent="45719">
              <a:buSzTx/>
              <a:buFont typeface="Wingdings 2"/>
              <a:buNone/>
            </a:pPr>
          </a:p>
          <a:p>
            <a:pPr marL="502919" indent="-457200">
              <a:buAutoNum type="arabicPeriod" startAt="1"/>
              <a:defRPr spc="100"/>
            </a:pPr>
            <a:r>
              <a:t>Write a shared format for rules</a:t>
            </a:r>
          </a:p>
          <a:p>
            <a:pPr lvl="1" marL="0" indent="320040">
              <a:spcBef>
                <a:spcPts val="400"/>
              </a:spcBef>
              <a:buSzTx/>
              <a:buFont typeface="Wingdings 2"/>
              <a:buNone/>
              <a:defRPr spc="100" sz="2000"/>
            </a:pPr>
            <a:r>
              <a:t>Nearly completed – W3C Candidate Recommendation (pre-final stage of maturity)</a:t>
            </a:r>
          </a:p>
          <a:p>
            <a:pPr marL="502919" indent="-457200">
              <a:buAutoNum type="arabicPeriod" startAt="1"/>
              <a:defRPr spc="100"/>
            </a:pPr>
            <a:r>
              <a:t>Develop and initial set of rules</a:t>
            </a:r>
          </a:p>
          <a:p>
            <a:pPr lvl="1" marL="0" indent="320040">
              <a:spcBef>
                <a:spcPts val="400"/>
              </a:spcBef>
              <a:buSzTx/>
              <a:buFont typeface="Wingdings 2"/>
              <a:buNone/>
              <a:defRPr spc="100" sz="2000"/>
            </a:pPr>
            <a:r>
              <a:t>48 rules, with 36 for conformance (out of 70 planned from WAI-Tools Project)</a:t>
            </a:r>
          </a:p>
          <a:p>
            <a:pPr marL="502919" indent="-457200">
              <a:buAutoNum type="arabicPeriod" startAt="1"/>
              <a:defRPr spc="100"/>
            </a:pPr>
            <a:r>
              <a:t>Find implementers for those rules</a:t>
            </a:r>
          </a:p>
          <a:p>
            <a:pPr lvl="1" marL="0" indent="320040">
              <a:spcBef>
                <a:spcPts val="400"/>
              </a:spcBef>
              <a:buSzTx/>
              <a:buFont typeface="Wingdings 2"/>
              <a:buNone/>
              <a:defRPr spc="100" sz="2000"/>
            </a:pPr>
            <a:r>
              <a:t>Active: 3,       Preparing: 5,       Interested: 5</a:t>
            </a:r>
          </a:p>
          <a:p>
            <a:pPr marL="502919" indent="-457200">
              <a:buAutoNum type="arabicPeriod" startAt="1"/>
              <a:defRPr spc="100"/>
            </a:pPr>
            <a:r>
              <a:t>Publication by AGWG as W3C rules</a:t>
            </a:r>
          </a:p>
          <a:p>
            <a:pPr lvl="1" marL="0" indent="320040">
              <a:spcBef>
                <a:spcPts val="400"/>
              </a:spcBef>
              <a:buSzTx/>
              <a:buFont typeface="Wingdings 2"/>
              <a:buNone/>
              <a:defRPr spc="100" sz="2000"/>
            </a:pPr>
            <a:r>
              <a:t>Process design stage (eg. task delegation, quality criteria, expectations, etc.)</a:t>
            </a:r>
          </a:p>
        </p:txBody>
      </p:sp>
      <p:sp>
        <p:nvSpPr>
          <p:cNvPr id="170" name="Title 2"/>
          <p:cNvSpPr txBox="1"/>
          <p:nvPr>
            <p:ph type="title"/>
          </p:nvPr>
        </p:nvSpPr>
        <p:spPr>
          <a:xfrm>
            <a:off x="507999" y="355847"/>
            <a:ext cx="11175015" cy="1054395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Progress of the “ACT Project”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5"/>
          <p:cNvSpPr txBox="1"/>
          <p:nvPr>
            <p:ph type="title"/>
          </p:nvPr>
        </p:nvSpPr>
        <p:spPr>
          <a:xfrm>
            <a:off x="507999" y="355847"/>
            <a:ext cx="11175015" cy="1054395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Thank you</a:t>
            </a:r>
          </a:p>
        </p:txBody>
      </p:sp>
      <p:sp>
        <p:nvSpPr>
          <p:cNvPr id="173" name="Content Placeholder 3"/>
          <p:cNvSpPr txBox="1"/>
          <p:nvPr>
            <p:ph type="body" idx="1"/>
          </p:nvPr>
        </p:nvSpPr>
        <p:spPr>
          <a:xfrm>
            <a:off x="507998" y="1719071"/>
            <a:ext cx="11210526" cy="3263746"/>
          </a:xfrm>
          <a:prstGeom prst="rect">
            <a:avLst/>
          </a:prstGeom>
        </p:spPr>
        <p:txBody>
          <a:bodyPr anchor="ctr"/>
          <a:lstStyle>
            <a:lvl1pPr marL="0" indent="45719" algn="ctr">
              <a:spcBef>
                <a:spcPts val="2300"/>
              </a:spcBef>
              <a:buSzTx/>
              <a:buFont typeface="Wingdings 2"/>
              <a:buNone/>
              <a:defRPr spc="100" sz="9600"/>
            </a:lvl1pPr>
          </a:lstStyle>
          <a:p>
            <a:pPr/>
            <a:r>
              <a:t>w3.org/WAI/Tools</a:t>
            </a:r>
          </a:p>
        </p:txBody>
      </p:sp>
      <p:sp>
        <p:nvSpPr>
          <p:cNvPr id="174" name="Subtitle 4"/>
          <p:cNvSpPr txBox="1"/>
          <p:nvPr/>
        </p:nvSpPr>
        <p:spPr>
          <a:xfrm>
            <a:off x="9347200" y="6071677"/>
            <a:ext cx="2641600" cy="739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indent="45719" algn="l">
              <a:spcBef>
                <a:spcPts val="300"/>
              </a:spcBef>
              <a:defRPr spc="100" sz="1600">
                <a:solidFill>
                  <a:srgbClr val="594740"/>
                </a:solidFill>
              </a:defRPr>
            </a:pPr>
            <a:r>
              <a:t>Horizon 2020 Project</a:t>
            </a:r>
            <a:endParaRPr spc="150" sz="2400"/>
          </a:p>
          <a:p>
            <a:pPr indent="45719" algn="l">
              <a:spcBef>
                <a:spcPts val="300"/>
              </a:spcBef>
              <a:defRPr spc="100" sz="1400">
                <a:solidFill>
                  <a:srgbClr val="594740"/>
                </a:solidFill>
              </a:defRPr>
            </a:pPr>
            <a:r>
              <a:t>Grant Agreement 780057</a:t>
            </a:r>
          </a:p>
        </p:txBody>
      </p:sp>
      <p:pic>
        <p:nvPicPr>
          <p:cNvPr id="175" name="EU Flag&#10;&#10;Picture 6" descr="EU Flag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32576" y="4462669"/>
            <a:ext cx="2401819" cy="16283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3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defTabSz="493776">
              <a:defRPr b="1" spc="54" sz="2916"/>
            </a:pPr>
            <a:r>
              <a:t>WAI-Tools Project</a:t>
            </a:r>
            <a:br/>
            <a:br/>
            <a:r>
              <a:t>Interchange Format, EARL+JSON-LD</a:t>
            </a:r>
            <a:br>
              <a:rPr b="0" sz="2160"/>
            </a:br>
            <a:br>
              <a:rPr b="0" sz="2160"/>
            </a:br>
            <a:r>
              <a:rPr b="0" sz="1080"/>
              <a:t>Wilco Fiers, Deque Systems</a:t>
            </a:r>
          </a:p>
        </p:txBody>
      </p:sp>
      <p:sp>
        <p:nvSpPr>
          <p:cNvPr id="178" name="Subtitle 4"/>
          <p:cNvSpPr txBox="1"/>
          <p:nvPr>
            <p:ph type="subTitle" sz="quarter" idx="1"/>
          </p:nvPr>
        </p:nvSpPr>
        <p:spPr>
          <a:xfrm>
            <a:off x="9347200" y="6018669"/>
            <a:ext cx="2641600" cy="73994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pc="100" sz="1600"/>
            </a:pPr>
            <a:r>
              <a:t>Horizon 2020 Project</a:t>
            </a:r>
          </a:p>
          <a:p>
            <a:pPr>
              <a:spcBef>
                <a:spcPts val="300"/>
              </a:spcBef>
              <a:defRPr spc="100" sz="1400"/>
            </a:pPr>
            <a:r>
              <a:t>Grant Agreement 780057</a:t>
            </a:r>
          </a:p>
        </p:txBody>
      </p:sp>
      <p:pic>
        <p:nvPicPr>
          <p:cNvPr id="179" name="EU Flag&#10;&#10;Picture 1" descr="EU Flag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32576" y="4462669"/>
            <a:ext cx="2401819" cy="16283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ontent Placeholder 3"/>
          <p:cNvSpPr txBox="1"/>
          <p:nvPr>
            <p:ph type="body" idx="1"/>
          </p:nvPr>
        </p:nvSpPr>
        <p:spPr>
          <a:xfrm>
            <a:off x="506084" y="1719072"/>
            <a:ext cx="11073415" cy="4407409"/>
          </a:xfrm>
          <a:prstGeom prst="rect">
            <a:avLst/>
          </a:prstGeom>
        </p:spPr>
        <p:txBody>
          <a:bodyPr/>
          <a:lstStyle/>
          <a:p>
            <a:pPr marL="0" indent="45719">
              <a:buSzTx/>
              <a:buFont typeface="Wingdings 2"/>
              <a:buNone/>
            </a:pPr>
          </a:p>
          <a:p>
            <a:pPr marL="0" indent="45719">
              <a:buSzTx/>
              <a:buFont typeface="Wingdings 2"/>
              <a:buNone/>
            </a:pPr>
            <a:r>
              <a:t>Evaluation And Report Language</a:t>
            </a:r>
          </a:p>
          <a:p>
            <a:pPr marL="0" indent="45719">
              <a:buSzTx/>
              <a:buFont typeface="Wingdings 2"/>
              <a:buNone/>
            </a:pPr>
          </a:p>
          <a:p>
            <a:pPr marL="502919" indent="-457200">
              <a:buAutoNum type="arabicPeriod" startAt="1"/>
              <a:defRPr spc="100"/>
            </a:pPr>
            <a:r>
              <a:t>Used for reporting test results</a:t>
            </a:r>
          </a:p>
          <a:p>
            <a:pPr marL="502919" indent="-457200">
              <a:buAutoNum type="arabicPeriod" startAt="1"/>
              <a:defRPr spc="100"/>
            </a:pPr>
            <a:r>
              <a:t>W3C Note</a:t>
            </a:r>
          </a:p>
          <a:p>
            <a:pPr marL="502919" indent="-457200">
              <a:buAutoNum type="arabicPeriod" startAt="1"/>
              <a:defRPr spc="100"/>
            </a:pPr>
            <a:r>
              <a:t>Flexible and extendable</a:t>
            </a:r>
          </a:p>
          <a:p>
            <a:pPr marL="502919" indent="-457200">
              <a:buAutoNum type="arabicPeriod" startAt="1"/>
              <a:defRPr spc="100"/>
            </a:pPr>
            <a:r>
              <a:t>RDF, making it format agnostic (XML, JSON-LD, Turtle, etc.)</a:t>
            </a:r>
          </a:p>
        </p:txBody>
      </p:sp>
      <p:sp>
        <p:nvSpPr>
          <p:cNvPr id="182" name="Title 2"/>
          <p:cNvSpPr txBox="1"/>
          <p:nvPr>
            <p:ph type="title"/>
          </p:nvPr>
        </p:nvSpPr>
        <p:spPr>
          <a:xfrm>
            <a:off x="507999" y="355847"/>
            <a:ext cx="11175015" cy="1054395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What is EARL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Business sales training presentation">
  <a:themeElements>
    <a:clrScheme name="Business sales training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000FF"/>
      </a:hlink>
      <a:folHlink>
        <a:srgbClr val="FF00FF"/>
      </a:folHlink>
    </a:clrScheme>
    <a:fontScheme name="Business sales training presentatio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Business sales training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usiness sales training presentation">
  <a:themeElements>
    <a:clrScheme name="Business sales training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000FF"/>
      </a:hlink>
      <a:folHlink>
        <a:srgbClr val="FF00FF"/>
      </a:folHlink>
    </a:clrScheme>
    <a:fontScheme name="Business sales training presentatio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Business sales training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