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D"/>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94"/>
    <p:restoredTop sz="94719"/>
  </p:normalViewPr>
  <p:slideViewPr>
    <p:cSldViewPr snapToGrid="0" snapToObjects="1">
      <p:cViewPr>
        <p:scale>
          <a:sx n="74" d="100"/>
          <a:sy n="74" d="100"/>
        </p:scale>
        <p:origin x="144" y="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8A3AD3-0D25-FD4B-BB0F-CE6209E290E8}"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140506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3AD3-0D25-FD4B-BB0F-CE6209E290E8}"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201952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3AD3-0D25-FD4B-BB0F-CE6209E290E8}"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111037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3AD3-0D25-FD4B-BB0F-CE6209E290E8}"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119169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A3AD3-0D25-FD4B-BB0F-CE6209E290E8}"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134611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8A3AD3-0D25-FD4B-BB0F-CE6209E290E8}" type="datetimeFigureOut">
              <a:rPr lang="en-US" smtClean="0"/>
              <a:t>10/16/17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36291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8A3AD3-0D25-FD4B-BB0F-CE6209E290E8}" type="datetimeFigureOut">
              <a:rPr lang="en-US" smtClean="0"/>
              <a:t>10/16/17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728378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8A3AD3-0D25-FD4B-BB0F-CE6209E290E8}" type="datetimeFigureOut">
              <a:rPr lang="en-US" smtClean="0"/>
              <a:t>10/16/17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119358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A3AD3-0D25-FD4B-BB0F-CE6209E290E8}" type="datetimeFigureOut">
              <a:rPr lang="en-US" smtClean="0"/>
              <a:t>10/16/17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95268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A3AD3-0D25-FD4B-BB0F-CE6209E290E8}" type="datetimeFigureOut">
              <a:rPr lang="en-US" smtClean="0"/>
              <a:t>10/16/17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13442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A3AD3-0D25-FD4B-BB0F-CE6209E290E8}" type="datetimeFigureOut">
              <a:rPr lang="en-US" smtClean="0"/>
              <a:t>10/16/17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C2329-7756-C247-92F3-B7BD60944A56}" type="slidenum">
              <a:rPr lang="en-US" smtClean="0"/>
              <a:t>‹#›</a:t>
            </a:fld>
            <a:endParaRPr lang="en-US"/>
          </a:p>
        </p:txBody>
      </p:sp>
    </p:spTree>
    <p:extLst>
      <p:ext uri="{BB962C8B-B14F-4D97-AF65-F5344CB8AC3E}">
        <p14:creationId xmlns:p14="http://schemas.microsoft.com/office/powerpoint/2010/main" val="504627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A3AD3-0D25-FD4B-BB0F-CE6209E290E8}" type="datetimeFigureOut">
              <a:rPr lang="en-US" smtClean="0"/>
              <a:t>10/16/17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C2329-7756-C247-92F3-B7BD60944A56}" type="slidenum">
              <a:rPr lang="en-US" smtClean="0"/>
              <a:t>‹#›</a:t>
            </a:fld>
            <a:endParaRPr lang="en-US"/>
          </a:p>
        </p:txBody>
      </p:sp>
    </p:spTree>
    <p:extLst>
      <p:ext uri="{BB962C8B-B14F-4D97-AF65-F5344CB8AC3E}">
        <p14:creationId xmlns:p14="http://schemas.microsoft.com/office/powerpoint/2010/main" val="5877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2760"/>
          <a:stretch/>
        </p:blipFill>
        <p:spPr>
          <a:xfrm>
            <a:off x="234950" y="368300"/>
            <a:ext cx="11722100" cy="5964767"/>
          </a:xfrm>
          <a:prstGeom prst="rect">
            <a:avLst/>
          </a:prstGeom>
        </p:spPr>
      </p:pic>
      <p:sp>
        <p:nvSpPr>
          <p:cNvPr id="5" name="TextBox 4"/>
          <p:cNvSpPr txBox="1"/>
          <p:nvPr/>
        </p:nvSpPr>
        <p:spPr>
          <a:xfrm>
            <a:off x="1083734" y="4809066"/>
            <a:ext cx="1913466" cy="1200329"/>
          </a:xfrm>
          <a:prstGeom prst="rect">
            <a:avLst/>
          </a:prstGeom>
          <a:noFill/>
        </p:spPr>
        <p:txBody>
          <a:bodyPr wrap="square" rtlCol="0">
            <a:spAutoFit/>
          </a:bodyPr>
          <a:lstStyle/>
          <a:p>
            <a:r>
              <a:rPr lang="en-US" dirty="0" smtClean="0"/>
              <a:t>Current page – </a:t>
            </a:r>
            <a:r>
              <a:rPr lang="en-US" smtClean="0"/>
              <a:t>see suggestions on next two slides.</a:t>
            </a:r>
            <a:endParaRPr lang="en-US"/>
          </a:p>
        </p:txBody>
      </p:sp>
    </p:spTree>
    <p:extLst>
      <p:ext uri="{BB962C8B-B14F-4D97-AF65-F5344CB8AC3E}">
        <p14:creationId xmlns:p14="http://schemas.microsoft.com/office/powerpoint/2010/main" val="39857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4737" y="3714630"/>
            <a:ext cx="3828463" cy="3139321"/>
          </a:xfrm>
          <a:prstGeom prst="rect">
            <a:avLst/>
          </a:prstGeom>
          <a:noFill/>
        </p:spPr>
        <p:txBody>
          <a:bodyPr wrap="square" rtlCol="0">
            <a:spAutoFit/>
          </a:bodyPr>
          <a:lstStyle/>
          <a:p>
            <a:r>
              <a:rPr lang="en-US" b="1" dirty="0" smtClean="0"/>
              <a:t>Approach 1: </a:t>
            </a:r>
            <a:r>
              <a:rPr lang="en-US" dirty="0" smtClean="0"/>
              <a:t>Add “Overview</a:t>
            </a:r>
            <a:r>
              <a:rPr lang="en-US" dirty="0" smtClean="0"/>
              <a:t>” </a:t>
            </a:r>
            <a:r>
              <a:rPr lang="en-US" dirty="0" smtClean="0"/>
              <a:t>as a subheading on the page, (same hierarchy and styling as “Relationship to WCAG 2.0”)  so that when first visiting the page it is (more) evident that this is the overview. The menu functioned differently than I expected. I expected this page to be aligned with the title Tutorials, and that clicking overview would take me to a different page.</a:t>
            </a:r>
            <a:endParaRPr lang="en-US" dirty="0"/>
          </a:p>
        </p:txBody>
      </p:sp>
      <p:pic>
        <p:nvPicPr>
          <p:cNvPr id="6" name="Picture 5"/>
          <p:cNvPicPr>
            <a:picLocks noChangeAspect="1"/>
          </p:cNvPicPr>
          <p:nvPr/>
        </p:nvPicPr>
        <p:blipFill>
          <a:blip r:embed="rId2"/>
          <a:stretch>
            <a:fillRect/>
          </a:stretch>
        </p:blipFill>
        <p:spPr>
          <a:xfrm>
            <a:off x="3914236" y="88900"/>
            <a:ext cx="8277764" cy="6223000"/>
          </a:xfrm>
          <a:prstGeom prst="rect">
            <a:avLst/>
          </a:prstGeom>
        </p:spPr>
      </p:pic>
      <p:pic>
        <p:nvPicPr>
          <p:cNvPr id="7" name="Picture 6"/>
          <p:cNvPicPr>
            <a:picLocks noChangeAspect="1"/>
          </p:cNvPicPr>
          <p:nvPr/>
        </p:nvPicPr>
        <p:blipFill>
          <a:blip r:embed="rId3"/>
          <a:stretch>
            <a:fillRect/>
          </a:stretch>
        </p:blipFill>
        <p:spPr>
          <a:xfrm>
            <a:off x="184737" y="-120770"/>
            <a:ext cx="2727996" cy="3835400"/>
          </a:xfrm>
          <a:prstGeom prst="rect">
            <a:avLst/>
          </a:prstGeom>
        </p:spPr>
      </p:pic>
      <p:cxnSp>
        <p:nvCxnSpPr>
          <p:cNvPr id="9" name="Straight Arrow Connector 8"/>
          <p:cNvCxnSpPr/>
          <p:nvPr/>
        </p:nvCxnSpPr>
        <p:spPr>
          <a:xfrm flipV="1">
            <a:off x="3187700" y="1028700"/>
            <a:ext cx="825500" cy="1320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2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78200" y="273050"/>
            <a:ext cx="8356600" cy="608330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021631406"/>
              </p:ext>
            </p:extLst>
          </p:nvPr>
        </p:nvGraphicFramePr>
        <p:xfrm>
          <a:off x="647700" y="452967"/>
          <a:ext cx="2286000" cy="2861733"/>
        </p:xfrm>
        <a:graphic>
          <a:graphicData uri="http://schemas.openxmlformats.org/drawingml/2006/table">
            <a:tbl>
              <a:tblPr firstRow="1" bandRow="1">
                <a:tableStyleId>{5C22544A-7EE6-4342-B048-85BDC9FD1C3A}</a:tableStyleId>
              </a:tblPr>
              <a:tblGrid>
                <a:gridCol w="2286000"/>
              </a:tblGrid>
              <a:tr h="408819">
                <a:tc>
                  <a:txBody>
                    <a:bodyPr/>
                    <a:lstStyle/>
                    <a:p>
                      <a:r>
                        <a:rPr lang="en-US" dirty="0" smtClean="0">
                          <a:solidFill>
                            <a:schemeClr val="bg1"/>
                          </a:solidFill>
                        </a:rPr>
                        <a:t>Tutorials</a:t>
                      </a:r>
                      <a:endParaRPr lang="en-US" dirty="0">
                        <a:solidFill>
                          <a:schemeClr val="bg1"/>
                        </a:solidFill>
                      </a:endParaRPr>
                    </a:p>
                  </a:txBody>
                  <a:tcPr>
                    <a:solidFill>
                      <a:srgbClr val="003366"/>
                    </a:solidFill>
                  </a:tcPr>
                </a:tc>
              </a:tr>
              <a:tr h="408819">
                <a:tc>
                  <a:txBody>
                    <a:bodyPr/>
                    <a:lstStyle/>
                    <a:p>
                      <a:r>
                        <a:rPr lang="en-US" dirty="0" smtClean="0">
                          <a:solidFill>
                            <a:schemeClr val="bg1"/>
                          </a:solidFill>
                        </a:rPr>
                        <a:t>Page Structure</a:t>
                      </a:r>
                      <a:endParaRPr lang="en-US" dirty="0">
                        <a:solidFill>
                          <a:schemeClr val="bg1"/>
                        </a:solidFill>
                      </a:endParaRPr>
                    </a:p>
                  </a:txBody>
                  <a:tcPr>
                    <a:solidFill>
                      <a:srgbClr val="003366"/>
                    </a:solidFill>
                  </a:tcPr>
                </a:tc>
              </a:tr>
              <a:tr h="408819">
                <a:tc>
                  <a:txBody>
                    <a:bodyPr/>
                    <a:lstStyle/>
                    <a:p>
                      <a:r>
                        <a:rPr lang="en-US" dirty="0" smtClean="0">
                          <a:solidFill>
                            <a:schemeClr val="bg1"/>
                          </a:solidFill>
                        </a:rPr>
                        <a:t>Menus</a:t>
                      </a:r>
                      <a:endParaRPr lang="en-US" dirty="0">
                        <a:solidFill>
                          <a:schemeClr val="bg1"/>
                        </a:solidFill>
                      </a:endParaRPr>
                    </a:p>
                  </a:txBody>
                  <a:tcPr>
                    <a:solidFill>
                      <a:srgbClr val="003366"/>
                    </a:solidFill>
                  </a:tcPr>
                </a:tc>
              </a:tr>
              <a:tr h="408819">
                <a:tc>
                  <a:txBody>
                    <a:bodyPr/>
                    <a:lstStyle/>
                    <a:p>
                      <a:r>
                        <a:rPr lang="en-US" dirty="0" smtClean="0">
                          <a:solidFill>
                            <a:schemeClr val="bg1"/>
                          </a:solidFill>
                        </a:rPr>
                        <a:t>Images</a:t>
                      </a:r>
                      <a:endParaRPr lang="en-US" dirty="0">
                        <a:solidFill>
                          <a:schemeClr val="bg1"/>
                        </a:solidFill>
                      </a:endParaRPr>
                    </a:p>
                  </a:txBody>
                  <a:tcPr>
                    <a:solidFill>
                      <a:srgbClr val="003366"/>
                    </a:solidFill>
                  </a:tcPr>
                </a:tc>
              </a:tr>
              <a:tr h="408819">
                <a:tc>
                  <a:txBody>
                    <a:bodyPr/>
                    <a:lstStyle/>
                    <a:p>
                      <a:r>
                        <a:rPr lang="en-US" dirty="0" smtClean="0">
                          <a:solidFill>
                            <a:schemeClr val="bg1"/>
                          </a:solidFill>
                        </a:rPr>
                        <a:t>Tables</a:t>
                      </a:r>
                      <a:endParaRPr lang="en-US" dirty="0">
                        <a:solidFill>
                          <a:schemeClr val="bg1"/>
                        </a:solidFill>
                      </a:endParaRPr>
                    </a:p>
                  </a:txBody>
                  <a:tcPr>
                    <a:solidFill>
                      <a:srgbClr val="003366"/>
                    </a:solidFill>
                  </a:tcPr>
                </a:tc>
              </a:tr>
              <a:tr h="408819">
                <a:tc>
                  <a:txBody>
                    <a:bodyPr/>
                    <a:lstStyle/>
                    <a:p>
                      <a:r>
                        <a:rPr lang="en-US" dirty="0" smtClean="0">
                          <a:solidFill>
                            <a:schemeClr val="bg1"/>
                          </a:solidFill>
                        </a:rPr>
                        <a:t>Forms</a:t>
                      </a:r>
                      <a:endParaRPr lang="en-US" dirty="0">
                        <a:solidFill>
                          <a:schemeClr val="bg1"/>
                        </a:solidFill>
                      </a:endParaRPr>
                    </a:p>
                  </a:txBody>
                  <a:tcPr>
                    <a:solidFill>
                      <a:srgbClr val="003366"/>
                    </a:solidFill>
                  </a:tcPr>
                </a:tc>
              </a:tr>
              <a:tr h="408819">
                <a:tc>
                  <a:txBody>
                    <a:bodyPr/>
                    <a:lstStyle/>
                    <a:p>
                      <a:r>
                        <a:rPr lang="en-US" dirty="0" smtClean="0">
                          <a:solidFill>
                            <a:schemeClr val="bg1"/>
                          </a:solidFill>
                        </a:rPr>
                        <a:t>Carousels</a:t>
                      </a:r>
                      <a:endParaRPr lang="en-US" dirty="0">
                        <a:solidFill>
                          <a:schemeClr val="bg1"/>
                        </a:solidFill>
                      </a:endParaRPr>
                    </a:p>
                  </a:txBody>
                  <a:tcPr>
                    <a:solidFill>
                      <a:srgbClr val="003366"/>
                    </a:solidFill>
                  </a:tcPr>
                </a:tc>
              </a:tr>
            </a:tbl>
          </a:graphicData>
        </a:graphic>
      </p:graphicFrame>
      <p:sp>
        <p:nvSpPr>
          <p:cNvPr id="4" name="TextBox 3"/>
          <p:cNvSpPr txBox="1"/>
          <p:nvPr/>
        </p:nvSpPr>
        <p:spPr>
          <a:xfrm>
            <a:off x="514350" y="3517880"/>
            <a:ext cx="2641600" cy="2585323"/>
          </a:xfrm>
          <a:prstGeom prst="rect">
            <a:avLst/>
          </a:prstGeom>
          <a:noFill/>
        </p:spPr>
        <p:txBody>
          <a:bodyPr wrap="square" rtlCol="0">
            <a:spAutoFit/>
          </a:bodyPr>
          <a:lstStyle/>
          <a:p>
            <a:r>
              <a:rPr lang="en-US" b="1" dirty="0"/>
              <a:t>Approach </a:t>
            </a:r>
            <a:r>
              <a:rPr lang="en-US" b="1" dirty="0" smtClean="0"/>
              <a:t>2: </a:t>
            </a:r>
            <a:r>
              <a:rPr lang="en-US" dirty="0"/>
              <a:t>Remove </a:t>
            </a:r>
            <a:r>
              <a:rPr lang="en-US" dirty="0" smtClean="0"/>
              <a:t>“Overview” from the menu. Selecting overview in menu does not move you to new location/page – make title “Tutorials” link back to “Web Accessibility Tutorials” page.</a:t>
            </a:r>
            <a:endParaRPr lang="en-US" dirty="0"/>
          </a:p>
        </p:txBody>
      </p:sp>
    </p:spTree>
    <p:extLst>
      <p:ext uri="{BB962C8B-B14F-4D97-AF65-F5344CB8AC3E}">
        <p14:creationId xmlns:p14="http://schemas.microsoft.com/office/powerpoint/2010/main" val="70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3601" y="4567883"/>
            <a:ext cx="3057852" cy="2031325"/>
          </a:xfrm>
          <a:prstGeom prst="rect">
            <a:avLst/>
          </a:prstGeom>
          <a:noFill/>
        </p:spPr>
        <p:txBody>
          <a:bodyPr wrap="square" rtlCol="0">
            <a:spAutoFit/>
          </a:bodyPr>
          <a:lstStyle/>
          <a:p>
            <a:r>
              <a:rPr lang="en-US" dirty="0" smtClean="0"/>
              <a:t>Match menu items better to page headings</a:t>
            </a:r>
          </a:p>
          <a:p>
            <a:endParaRPr lang="en-US" dirty="0"/>
          </a:p>
          <a:p>
            <a:r>
              <a:rPr lang="en-US" dirty="0" smtClean="0"/>
              <a:t>Style “Concepts” as subheading under page title, matching style of Why is this important?”</a:t>
            </a:r>
            <a:endParaRPr lang="en-US" dirty="0"/>
          </a:p>
        </p:txBody>
      </p:sp>
      <p:pic>
        <p:nvPicPr>
          <p:cNvPr id="8" name="Picture 7"/>
          <p:cNvPicPr>
            <a:picLocks noChangeAspect="1"/>
          </p:cNvPicPr>
          <p:nvPr/>
        </p:nvPicPr>
        <p:blipFill>
          <a:blip r:embed="rId2"/>
          <a:stretch>
            <a:fillRect/>
          </a:stretch>
        </p:blipFill>
        <p:spPr>
          <a:xfrm>
            <a:off x="3531453" y="0"/>
            <a:ext cx="5595613" cy="6858000"/>
          </a:xfrm>
          <a:prstGeom prst="rect">
            <a:avLst/>
          </a:prstGeom>
        </p:spPr>
      </p:pic>
      <p:pic>
        <p:nvPicPr>
          <p:cNvPr id="5" name="Picture 4"/>
          <p:cNvPicPr>
            <a:picLocks noChangeAspect="1"/>
          </p:cNvPicPr>
          <p:nvPr/>
        </p:nvPicPr>
        <p:blipFill>
          <a:blip r:embed="rId3"/>
          <a:stretch>
            <a:fillRect/>
          </a:stretch>
        </p:blipFill>
        <p:spPr>
          <a:xfrm>
            <a:off x="0" y="-189781"/>
            <a:ext cx="3427936" cy="4578328"/>
          </a:xfrm>
          <a:prstGeom prst="rect">
            <a:avLst/>
          </a:prstGeom>
        </p:spPr>
      </p:pic>
    </p:spTree>
    <p:extLst>
      <p:ext uri="{BB962C8B-B14F-4D97-AF65-F5344CB8AC3E}">
        <p14:creationId xmlns:p14="http://schemas.microsoft.com/office/powerpoint/2010/main" val="1336641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158</Words>
  <Application>Microsoft Macintosh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Sinclair, Norah M</dc:creator>
  <cp:lastModifiedBy>Sinclair, Norah M</cp:lastModifiedBy>
  <cp:revision>11</cp:revision>
  <dcterms:created xsi:type="dcterms:W3CDTF">2017-10-12T20:06:19Z</dcterms:created>
  <dcterms:modified xsi:type="dcterms:W3CDTF">2017-10-16T19:10:07Z</dcterms:modified>
</cp:coreProperties>
</file>