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66" r:id="rId4"/>
    <p:sldId id="267" r:id="rId5"/>
    <p:sldId id="271" r:id="rId6"/>
    <p:sldId id="262" r:id="rId7"/>
    <p:sldId id="263" r:id="rId8"/>
    <p:sldId id="257" r:id="rId9"/>
    <p:sldId id="264" r:id="rId10"/>
    <p:sldId id="260" r:id="rId11"/>
    <p:sldId id="265" r:id="rId12"/>
    <p:sldId id="273" r:id="rId13"/>
    <p:sldId id="270" r:id="rId14"/>
    <p:sldId id="274"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78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FE0319-FF68-4B7A-8373-3110B1533830}" type="datetimeFigureOut">
              <a:rPr lang="en-US" smtClean="0"/>
              <a:t>5/30/2013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50D969-71AF-4825-AF4A-1067AAF6A707}" type="slidenum">
              <a:rPr lang="en-US" smtClean="0"/>
              <a:t>‹#›</a:t>
            </a:fld>
            <a:endParaRPr lang="en-US"/>
          </a:p>
        </p:txBody>
      </p:sp>
    </p:spTree>
    <p:extLst>
      <p:ext uri="{BB962C8B-B14F-4D97-AF65-F5344CB8AC3E}">
        <p14:creationId xmlns:p14="http://schemas.microsoft.com/office/powerpoint/2010/main" val="225173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0D969-71AF-4825-AF4A-1067AAF6A707}" type="slidenum">
              <a:rPr lang="en-US" smtClean="0"/>
              <a:t>2</a:t>
            </a:fld>
            <a:endParaRPr lang="en-US"/>
          </a:p>
        </p:txBody>
      </p:sp>
    </p:spTree>
    <p:extLst>
      <p:ext uri="{BB962C8B-B14F-4D97-AF65-F5344CB8AC3E}">
        <p14:creationId xmlns:p14="http://schemas.microsoft.com/office/powerpoint/2010/main" val="65393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463608-DFBC-7244-8324-22C5A439A3C7}" type="slidenum">
              <a:rPr lang="en-US" smtClean="0"/>
              <a:t>‹#›</a:t>
            </a:fld>
            <a:endParaRPr lang="en-US"/>
          </a:p>
        </p:txBody>
      </p:sp>
      <p:sp>
        <p:nvSpPr>
          <p:cNvPr id="10" name="Title Placeholder 1"/>
          <p:cNvSpPr>
            <a:spLocks noGrp="1"/>
          </p:cNvSpPr>
          <p:nvPr>
            <p:ph type="title"/>
          </p:nvPr>
        </p:nvSpPr>
        <p:spPr>
          <a:xfrm>
            <a:off x="2167255" y="1184527"/>
            <a:ext cx="6547978"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Text Placeholder 2"/>
          <p:cNvSpPr>
            <a:spLocks noGrp="1"/>
          </p:cNvSpPr>
          <p:nvPr>
            <p:ph type="body" idx="1"/>
          </p:nvPr>
        </p:nvSpPr>
        <p:spPr>
          <a:xfrm>
            <a:off x="2167257" y="2731770"/>
            <a:ext cx="6547979" cy="33943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099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1D47E0-A574-404A-BC78-B949C22A5524}" type="datetime1">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205208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884DB-2AC2-455D-B9A6-68CFAC7AD875}" type="datetime1">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109490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D33304-19EE-4C2F-903C-1EDEE32CB32D}" type="datetime1">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41249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463608-DFBC-7244-8324-22C5A439A3C7}" type="slidenum">
              <a:rPr lang="en-US" smtClean="0"/>
              <a:t>‹#›</a:t>
            </a:fld>
            <a:endParaRPr lang="en-US"/>
          </a:p>
        </p:txBody>
      </p:sp>
      <p:pic>
        <p:nvPicPr>
          <p:cNvPr id="2" name="Picture 1" descr="AC_Slides-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9545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2463608-DFBC-7244-8324-22C5A439A3C7}" type="slidenum">
              <a:rPr lang="en-US" smtClean="0"/>
              <a:t>‹#›</a:t>
            </a:fld>
            <a:endParaRPr lang="en-US"/>
          </a:p>
        </p:txBody>
      </p:sp>
    </p:spTree>
    <p:extLst>
      <p:ext uri="{BB962C8B-B14F-4D97-AF65-F5344CB8AC3E}">
        <p14:creationId xmlns:p14="http://schemas.microsoft.com/office/powerpoint/2010/main" val="2699657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2463608-DFBC-7244-8324-22C5A439A3C7}" type="slidenum">
              <a:rPr lang="en-US" smtClean="0"/>
              <a:t>‹#›</a:t>
            </a:fld>
            <a:endParaRPr lang="en-US"/>
          </a:p>
        </p:txBody>
      </p:sp>
      <p:sp>
        <p:nvSpPr>
          <p:cNvPr id="10" name="Title Placeholder 1"/>
          <p:cNvSpPr>
            <a:spLocks noGrp="1"/>
          </p:cNvSpPr>
          <p:nvPr>
            <p:ph type="title"/>
          </p:nvPr>
        </p:nvSpPr>
        <p:spPr>
          <a:xfrm>
            <a:off x="2167255" y="1184527"/>
            <a:ext cx="6547978"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Text Placeholder 2"/>
          <p:cNvSpPr>
            <a:spLocks noGrp="1"/>
          </p:cNvSpPr>
          <p:nvPr>
            <p:ph type="body" idx="1"/>
          </p:nvPr>
        </p:nvSpPr>
        <p:spPr>
          <a:xfrm>
            <a:off x="2167257" y="2731770"/>
            <a:ext cx="6547979" cy="33943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8196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F2463608-DFBC-7244-8324-22C5A439A3C7}" type="slidenum">
              <a:rPr lang="en-US" smtClean="0"/>
              <a:t>‹#›</a:t>
            </a:fld>
            <a:endParaRPr lang="en-US"/>
          </a:p>
        </p:txBody>
      </p:sp>
    </p:spTree>
    <p:extLst>
      <p:ext uri="{BB962C8B-B14F-4D97-AF65-F5344CB8AC3E}">
        <p14:creationId xmlns:p14="http://schemas.microsoft.com/office/powerpoint/2010/main" val="2592920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463608-DFBC-7244-8324-22C5A439A3C7}" type="slidenum">
              <a:rPr lang="en-US" smtClean="0"/>
              <a:t>‹#›</a:t>
            </a:fld>
            <a:endParaRPr lang="en-US"/>
          </a:p>
        </p:txBody>
      </p:sp>
      <p:pic>
        <p:nvPicPr>
          <p:cNvPr id="5" name="Picture 4" descr="AC_Slides_2013_blank-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29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463608-DFBC-7244-8324-22C5A439A3C7}" type="slidenum">
              <a:rPr lang="en-US" smtClean="0"/>
              <a:t>‹#›</a:t>
            </a:fld>
            <a:endParaRPr lang="en-US"/>
          </a:p>
        </p:txBody>
      </p:sp>
      <p:pic>
        <p:nvPicPr>
          <p:cNvPr id="2" name="Picture 1" descr="AC_Slide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529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74D594-D0E9-4EA8-AEB9-C32515293DD1}" type="datetime1">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52461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5ECB96-B04B-4AEF-8235-4B98F8A40489}" type="datetime1">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962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D8BA3F-705B-465C-9EFC-241604D29F88}" type="datetime1">
              <a:rPr lang="en-US" smtClean="0"/>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241313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3B7BB-21BE-49BF-A2A2-FEF8C621DBA2}" type="datetime1">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2752347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8BA9A-D8E3-4475-94CD-AD2A2376320A}" type="datetime1">
              <a:rPr lang="en-US" smtClean="0"/>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140318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2AE4B-C785-405D-8013-0639986AD5C6}" type="datetime1">
              <a:rPr lang="en-US" smtClean="0"/>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231911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2E758-EB81-4D74-ACB5-B39EE468A7D5}" type="datetime1">
              <a:rPr lang="en-US" smtClean="0"/>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107885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8F5F2-736F-4120-B0F8-CF2D98207E0B}" type="datetime1">
              <a:rPr lang="en-US" smtClean="0"/>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1AE48-B2C7-4AFE-ADAF-F45EE0F557EA}" type="slidenum">
              <a:rPr lang="en-US" smtClean="0"/>
              <a:t>‹#›</a:t>
            </a:fld>
            <a:endParaRPr lang="en-US"/>
          </a:p>
        </p:txBody>
      </p:sp>
    </p:spTree>
    <p:extLst>
      <p:ext uri="{BB962C8B-B14F-4D97-AF65-F5344CB8AC3E}">
        <p14:creationId xmlns:p14="http://schemas.microsoft.com/office/powerpoint/2010/main" val="314964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85EFC-DECF-473C-A1F0-CC2CE28DDF30}" type="datetime1">
              <a:rPr lang="en-US" smtClean="0"/>
              <a:t>5/30/2013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E48-B2C7-4AFE-ADAF-F45EE0F557EA}" type="slidenum">
              <a:rPr lang="en-US" smtClean="0"/>
              <a:t>‹#›</a:t>
            </a:fld>
            <a:endParaRPr lang="en-US"/>
          </a:p>
        </p:txBody>
      </p:sp>
    </p:spTree>
    <p:extLst>
      <p:ext uri="{BB962C8B-B14F-4D97-AF65-F5344CB8AC3E}">
        <p14:creationId xmlns:p14="http://schemas.microsoft.com/office/powerpoint/2010/main" val="4121565608"/>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463608-DFBC-7244-8324-22C5A439A3C7}" type="slidenum">
              <a:rPr lang="en-US" smtClean="0"/>
              <a:t>‹#›</a:t>
            </a:fld>
            <a:endParaRPr lang="en-US"/>
          </a:p>
        </p:txBody>
      </p:sp>
    </p:spTree>
    <p:extLst>
      <p:ext uri="{BB962C8B-B14F-4D97-AF65-F5344CB8AC3E}">
        <p14:creationId xmlns:p14="http://schemas.microsoft.com/office/powerpoint/2010/main" val="4050975453"/>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7" r:id="rId4"/>
    <p:sldLayoutId id="2147483663" r:id="rId5"/>
    <p:sldLayoutId id="2147483664" r:id="rId6"/>
  </p:sldLayoutIdLst>
  <p:hf hdr="0" ftr="0" dt="0"/>
  <p:txStyles>
    <p:titleStyle>
      <a:lvl1pPr algn="l" defTabSz="457200" rtl="0" eaLnBrk="1" latinLnBrk="0" hangingPunct="1">
        <a:spcBef>
          <a:spcPct val="0"/>
        </a:spcBef>
        <a:buNone/>
        <a:defRPr sz="4400" kern="1200">
          <a:solidFill>
            <a:srgbClr val="004480"/>
          </a:solidFill>
          <a:latin typeface="League Gothic"/>
          <a:ea typeface="+mj-ea"/>
          <a:cs typeface="League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a:ea typeface="+mn-ea"/>
          <a:cs typeface="Gill Sans"/>
        </a:defRPr>
      </a:lvl1pPr>
      <a:lvl2pPr marL="742950" indent="-285750" algn="l" defTabSz="457200" rtl="0" eaLnBrk="1" latinLnBrk="0" hangingPunct="1">
        <a:spcBef>
          <a:spcPct val="20000"/>
        </a:spcBef>
        <a:buFont typeface="Arial"/>
        <a:buChar char="–"/>
        <a:defRPr sz="2800" kern="1200">
          <a:solidFill>
            <a:schemeClr val="tx1"/>
          </a:solidFill>
          <a:latin typeface="Gill Sans"/>
          <a:ea typeface="+mn-ea"/>
          <a:cs typeface="Gill Sans"/>
        </a:defRPr>
      </a:lvl2pPr>
      <a:lvl3pPr marL="1143000" indent="-228600" algn="l" defTabSz="457200" rtl="0" eaLnBrk="1" latinLnBrk="0" hangingPunct="1">
        <a:spcBef>
          <a:spcPct val="20000"/>
        </a:spcBef>
        <a:buFont typeface="Arial"/>
        <a:buChar char="•"/>
        <a:defRPr sz="2400" kern="1200" baseline="0">
          <a:solidFill>
            <a:schemeClr val="tx1"/>
          </a:solidFill>
          <a:latin typeface="Gill Sans"/>
          <a:ea typeface="+mn-ea"/>
          <a:cs typeface="Gill Sans"/>
        </a:defRPr>
      </a:lvl3pPr>
      <a:lvl4pPr marL="16002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4pPr>
      <a:lvl5pPr marL="2057400" indent="-228600" algn="l" defTabSz="457200" rtl="0" eaLnBrk="1" latinLnBrk="0" hangingPunct="1">
        <a:spcBef>
          <a:spcPct val="20000"/>
        </a:spcBef>
        <a:buFont typeface="Arial"/>
        <a:buChar char="»"/>
        <a:defRPr sz="2000" kern="1200">
          <a:solidFill>
            <a:schemeClr val="tx1"/>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define.babson.edu/" TargetMode="External"/><Relationship Id="rId2" Type="http://schemas.openxmlformats.org/officeDocument/2006/relationships/hyperlink" Target="http://www.alsa.org/about-als/2013-aam/stories/tell-your-story.html" TargetMode="External"/><Relationship Id="rId1" Type="http://schemas.openxmlformats.org/officeDocument/2006/relationships/slideLayout" Target="../slideLayouts/slideLayout3.xml"/><Relationship Id="rId4" Type="http://schemas.openxmlformats.org/officeDocument/2006/relationships/hyperlink" Target="http://www.w3.org/wiki/Headlights2013/Anniversari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www.microsoft.com/office/vision/" TargetMode="External"/><Relationship Id="rId2" Type="http://schemas.openxmlformats.org/officeDocument/2006/relationships/hyperlink" Target="http://gizmodo.com/this-is-how-the-web-was-built-according-to-google-506808278" TargetMode="External"/><Relationship Id="rId1" Type="http://schemas.openxmlformats.org/officeDocument/2006/relationships/slideLayout" Target="../slideLayouts/slideLayout15.xml"/><Relationship Id="rId4" Type="http://schemas.openxmlformats.org/officeDocument/2006/relationships/hyperlink" Target="http://news.cnet.com/8301-1023_3-57577987-93/facebooks-one-small-step-for-mankin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90600" y="4038600"/>
            <a:ext cx="7772400" cy="1470025"/>
          </a:xfrm>
          <a:prstGeom prst="rect">
            <a:avLst/>
          </a:prstGeom>
        </p:spPr>
        <p:txBody>
          <a:bodyPr>
            <a:normAutofit fontScale="90000"/>
          </a:bodyPr>
          <a:lstStyle/>
          <a:p>
            <a:pPr algn="r"/>
            <a:r>
              <a:rPr lang="en-US" dirty="0" smtClean="0"/>
              <a:t>2014: A Celebratory Year</a:t>
            </a:r>
            <a:br>
              <a:rPr lang="en-US" dirty="0" smtClean="0"/>
            </a:br>
            <a:r>
              <a:rPr lang="en-US" sz="3600" dirty="0" smtClean="0"/>
              <a:t>World Wide Web’s 25 Year Anniversary</a:t>
            </a:r>
            <a:br>
              <a:rPr lang="en-US" sz="3600" dirty="0" smtClean="0"/>
            </a:br>
            <a:r>
              <a:rPr lang="en-US" sz="3600" dirty="0" smtClean="0"/>
              <a:t>W3C’s 20 Year Anniversary</a:t>
            </a:r>
            <a:br>
              <a:rPr lang="en-US" sz="3600" dirty="0" smtClean="0"/>
            </a:br>
            <a:r>
              <a:rPr lang="en-US" sz="1800" dirty="0" smtClean="0"/>
              <a:t>10 June 2013</a:t>
            </a:r>
            <a:endParaRPr lang="en-US" sz="1800" dirty="0"/>
          </a:p>
        </p:txBody>
      </p:sp>
      <p:sp>
        <p:nvSpPr>
          <p:cNvPr id="4" name="Slide Number Placeholder 3"/>
          <p:cNvSpPr>
            <a:spLocks noGrp="1"/>
          </p:cNvSpPr>
          <p:nvPr>
            <p:ph type="sldNum" sz="quarter" idx="12"/>
          </p:nvPr>
        </p:nvSpPr>
        <p:spPr/>
        <p:txBody>
          <a:bodyPr/>
          <a:lstStyle/>
          <a:p>
            <a:fld id="{F2463608-DFBC-7244-8324-22C5A439A3C7}" type="slidenum">
              <a:rPr lang="en-US" smtClean="0"/>
              <a:t>1</a:t>
            </a:fld>
            <a:endParaRPr lang="en-US"/>
          </a:p>
        </p:txBody>
      </p:sp>
    </p:spTree>
    <p:extLst>
      <p:ext uri="{BB962C8B-B14F-4D97-AF65-F5344CB8AC3E}">
        <p14:creationId xmlns:p14="http://schemas.microsoft.com/office/powerpoint/2010/main" val="329623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 Proposal </a:t>
            </a:r>
            <a:r>
              <a:rPr lang="en-US" sz="2000" dirty="0" smtClean="0"/>
              <a:t>as of 24-May </a:t>
            </a:r>
            <a:endParaRPr lang="en-US" sz="2000" dirty="0"/>
          </a:p>
        </p:txBody>
      </p:sp>
      <p:sp>
        <p:nvSpPr>
          <p:cNvPr id="3" name="Content Placeholder 2"/>
          <p:cNvSpPr>
            <a:spLocks noGrp="1"/>
          </p:cNvSpPr>
          <p:nvPr>
            <p:ph idx="1"/>
          </p:nvPr>
        </p:nvSpPr>
        <p:spPr>
          <a:xfrm>
            <a:off x="457200" y="1219200"/>
            <a:ext cx="8229600" cy="5638800"/>
          </a:xfrm>
        </p:spPr>
        <p:txBody>
          <a:bodyPr>
            <a:normAutofit fontScale="55000" lnSpcReduction="20000"/>
          </a:bodyPr>
          <a:lstStyle/>
          <a:p>
            <a:r>
              <a:rPr lang="en-US" dirty="0" smtClean="0"/>
              <a:t>Use the Web in our celebration by creating a global online campaign with crowd-sourced stories about the Web. Storytelling campaign invites people around the world to define their vision for the future of the Web (for next 5, 10, 20 years). Show and tell, using power of the Web.</a:t>
            </a:r>
          </a:p>
          <a:p>
            <a:pPr marL="457200" lvl="1" indent="0">
              <a:buNone/>
            </a:pPr>
            <a:r>
              <a:rPr lang="en-US" dirty="0" smtClean="0"/>
              <a:t>Other similar examples:</a:t>
            </a:r>
          </a:p>
          <a:p>
            <a:pPr lvl="1"/>
            <a:r>
              <a:rPr lang="en-US" dirty="0" smtClean="0">
                <a:hlinkClick r:id="rId2"/>
              </a:rPr>
              <a:t>http://www.alsa.org/about-als/2013-aam/stories/tell-your-story.html</a:t>
            </a:r>
            <a:endParaRPr lang="en-US" dirty="0" smtClean="0"/>
          </a:p>
          <a:p>
            <a:pPr lvl="1"/>
            <a:r>
              <a:rPr lang="en-US" dirty="0" smtClean="0">
                <a:hlinkClick r:id="rId3"/>
              </a:rPr>
              <a:t>http://define.babson.edu</a:t>
            </a:r>
            <a:r>
              <a:rPr lang="en-US" dirty="0" smtClean="0"/>
              <a:t> what’s your definition of entrepreneurship?</a:t>
            </a:r>
          </a:p>
          <a:p>
            <a:pPr marL="457200" lvl="1" indent="0">
              <a:buNone/>
            </a:pPr>
            <a:endParaRPr lang="en-US" sz="2600" dirty="0" smtClean="0"/>
          </a:p>
          <a:p>
            <a:r>
              <a:rPr lang="en-US" dirty="0" smtClean="0"/>
              <a:t>Leverage existing W3C/</a:t>
            </a:r>
            <a:r>
              <a:rPr lang="en-US" dirty="0" err="1" smtClean="0"/>
              <a:t>WebFoundation</a:t>
            </a:r>
            <a:r>
              <a:rPr lang="en-US" dirty="0" smtClean="0"/>
              <a:t>/</a:t>
            </a:r>
            <a:r>
              <a:rPr lang="en-US" dirty="0" err="1" smtClean="0"/>
              <a:t>TimBL</a:t>
            </a:r>
            <a:r>
              <a:rPr lang="en-US" dirty="0" smtClean="0"/>
              <a:t>/JJ 2014 activities</a:t>
            </a:r>
          </a:p>
          <a:p>
            <a:pPr lvl="1"/>
            <a:r>
              <a:rPr lang="en-US" dirty="0" smtClean="0"/>
              <a:t>See draft calendar in </a:t>
            </a:r>
            <a:r>
              <a:rPr lang="en-US" dirty="0" smtClean="0">
                <a:hlinkClick r:id="rId4"/>
              </a:rPr>
              <a:t>http://www.w3.org/wiki/Headlights2013/Anniversaries</a:t>
            </a:r>
            <a:endParaRPr lang="en-US" dirty="0" smtClean="0"/>
          </a:p>
          <a:p>
            <a:pPr marL="457200" lvl="1" indent="0">
              <a:buNone/>
            </a:pPr>
            <a:endParaRPr lang="en-US" sz="2600" dirty="0" smtClean="0"/>
          </a:p>
          <a:p>
            <a:r>
              <a:rPr lang="en-US" dirty="0" smtClean="0"/>
              <a:t>Extend outreach through our Members, current and new partnerships, other associations (e.g. GSMA, OMA), and organizational friends</a:t>
            </a:r>
          </a:p>
          <a:p>
            <a:pPr marL="0" indent="0">
              <a:buNone/>
            </a:pPr>
            <a:endParaRPr lang="en-US" sz="1900" dirty="0"/>
          </a:p>
          <a:p>
            <a:pPr lvl="1"/>
            <a:r>
              <a:rPr lang="en-US" dirty="0" smtClean="0"/>
              <a:t>Amy offers these organizations as examples of friends: the Webby Awards, Internet Hall of Fame, The Internet Society, British Consulate, British Computer Society, Royal Society, American Academy of Arts and Sciences, The Science and Technology Foundation of Japan, an the American Society for Information Science and Technology, and of course, MIT/ERCIM/Keio/</a:t>
            </a:r>
            <a:r>
              <a:rPr lang="en-US" dirty="0" err="1" smtClean="0"/>
              <a:t>Beihang</a:t>
            </a:r>
            <a:r>
              <a:rPr lang="en-US" dirty="0"/>
              <a:t>.</a:t>
            </a:r>
            <a:endParaRPr lang="en-US" dirty="0" smtClean="0"/>
          </a:p>
          <a:p>
            <a:pPr marL="0" indent="0">
              <a:buNone/>
            </a:pPr>
            <a:endParaRPr lang="en-US" sz="2600" dirty="0" smtClean="0"/>
          </a:p>
          <a:p>
            <a:r>
              <a:rPr lang="en-US" i="1" dirty="0" smtClean="0"/>
              <a:t>Optional:</a:t>
            </a:r>
            <a:r>
              <a:rPr lang="en-US" dirty="0" smtClean="0"/>
              <a:t> add a major event (TBD) where tech industry luminaries can physically stand with W3C, adding their star power? Perhaps TED conference in March 2014 in Vancouver might provide an opportunity.</a:t>
            </a:r>
          </a:p>
        </p:txBody>
      </p:sp>
      <p:sp>
        <p:nvSpPr>
          <p:cNvPr id="4" name="Slide Number Placeholder 3"/>
          <p:cNvSpPr>
            <a:spLocks noGrp="1"/>
          </p:cNvSpPr>
          <p:nvPr>
            <p:ph type="sldNum" sz="quarter" idx="12"/>
          </p:nvPr>
        </p:nvSpPr>
        <p:spPr/>
        <p:txBody>
          <a:bodyPr/>
          <a:lstStyle/>
          <a:p>
            <a:fld id="{0D41AE48-B2C7-4AFE-ADAF-F45EE0F557EA}" type="slidenum">
              <a:rPr lang="en-US" smtClean="0"/>
              <a:t>10</a:t>
            </a:fld>
            <a:endParaRPr lang="en-US"/>
          </a:p>
        </p:txBody>
      </p:sp>
    </p:spTree>
    <p:extLst>
      <p:ext uri="{BB962C8B-B14F-4D97-AF65-F5344CB8AC3E}">
        <p14:creationId xmlns:p14="http://schemas.microsoft.com/office/powerpoint/2010/main" val="263283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6547978" cy="1143000"/>
          </a:xfrm>
        </p:spPr>
        <p:txBody>
          <a:bodyPr/>
          <a:lstStyle/>
          <a:p>
            <a:r>
              <a:rPr lang="en-US" dirty="0" smtClean="0"/>
              <a:t>Online Campaign </a:t>
            </a:r>
            <a:r>
              <a:rPr lang="en-US" dirty="0"/>
              <a:t>O</a:t>
            </a:r>
            <a:r>
              <a:rPr lang="en-US" dirty="0" smtClean="0"/>
              <a:t>pen </a:t>
            </a:r>
            <a:r>
              <a:rPr lang="en-US" dirty="0"/>
              <a:t>I</a:t>
            </a:r>
            <a:r>
              <a:rPr lang="en-US" dirty="0" smtClean="0"/>
              <a:t>ssues</a:t>
            </a:r>
            <a:endParaRPr lang="en-US" dirty="0"/>
          </a:p>
        </p:txBody>
      </p:sp>
      <p:sp>
        <p:nvSpPr>
          <p:cNvPr id="3" name="Content Placeholder 2"/>
          <p:cNvSpPr>
            <a:spLocks noGrp="1"/>
          </p:cNvSpPr>
          <p:nvPr>
            <p:ph type="body" idx="1"/>
          </p:nvPr>
        </p:nvSpPr>
        <p:spPr>
          <a:xfrm>
            <a:off x="1905000" y="1295400"/>
            <a:ext cx="7239000" cy="4114800"/>
          </a:xfrm>
        </p:spPr>
        <p:txBody>
          <a:bodyPr>
            <a:noAutofit/>
          </a:bodyPr>
          <a:lstStyle/>
          <a:p>
            <a:pPr lvl="1"/>
            <a:r>
              <a:rPr lang="en-US" sz="2200" dirty="0" smtClean="0"/>
              <a:t>Should we open up the campaign Web site/page to accept storytelling about the Web past, present, and future--or only about the future vision of, and wishes for, the Web?</a:t>
            </a:r>
          </a:p>
          <a:p>
            <a:pPr lvl="1"/>
            <a:r>
              <a:rPr lang="en-US" sz="2200" dirty="0" smtClean="0"/>
              <a:t>Who should manage/own the site, W3C or TWF? Should each organization link its own anniversary celebration webpage from this site? Which other organizations or URLs should we list on the main page?</a:t>
            </a:r>
          </a:p>
          <a:p>
            <a:pPr lvl="1"/>
            <a:r>
              <a:rPr lang="en-US" sz="2200" dirty="0" smtClean="0"/>
              <a:t>Should we curate/integrate a contest for the best submission?</a:t>
            </a:r>
          </a:p>
          <a:p>
            <a:pPr lvl="1"/>
            <a:r>
              <a:rPr lang="en-US" sz="2200" dirty="0" smtClean="0"/>
              <a:t>Should we require people to register before we curate/approve uploaded content. If so, how should we treat /protect their data? </a:t>
            </a:r>
          </a:p>
        </p:txBody>
      </p:sp>
      <p:sp>
        <p:nvSpPr>
          <p:cNvPr id="4" name="Slide Number Placeholder 3"/>
          <p:cNvSpPr>
            <a:spLocks noGrp="1"/>
          </p:cNvSpPr>
          <p:nvPr>
            <p:ph type="sldNum" sz="quarter" idx="12"/>
          </p:nvPr>
        </p:nvSpPr>
        <p:spPr/>
        <p:txBody>
          <a:bodyPr/>
          <a:lstStyle/>
          <a:p>
            <a:fld id="{F2463608-DFBC-7244-8324-22C5A439A3C7}" type="slidenum">
              <a:rPr lang="en-US" smtClean="0"/>
              <a:t>11</a:t>
            </a:fld>
            <a:endParaRPr lang="en-US"/>
          </a:p>
        </p:txBody>
      </p:sp>
    </p:spTree>
    <p:extLst>
      <p:ext uri="{BB962C8B-B14F-4D97-AF65-F5344CB8AC3E}">
        <p14:creationId xmlns:p14="http://schemas.microsoft.com/office/powerpoint/2010/main" val="1101114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Approach</a:t>
            </a:r>
            <a:endParaRPr lang="en-US" dirty="0"/>
          </a:p>
        </p:txBody>
      </p:sp>
      <p:sp>
        <p:nvSpPr>
          <p:cNvPr id="3" name="Content Placeholder 2"/>
          <p:cNvSpPr>
            <a:spLocks noGrp="1"/>
          </p:cNvSpPr>
          <p:nvPr>
            <p:ph type="body" idx="1"/>
          </p:nvPr>
        </p:nvSpPr>
        <p:spPr>
          <a:xfrm>
            <a:off x="2209800" y="2286000"/>
            <a:ext cx="6547979" cy="3394394"/>
          </a:xfrm>
        </p:spPr>
        <p:txBody>
          <a:bodyPr>
            <a:normAutofit fontScale="62500" lnSpcReduction="20000"/>
          </a:bodyPr>
          <a:lstStyle/>
          <a:p>
            <a:pPr>
              <a:spcBef>
                <a:spcPts val="720"/>
              </a:spcBef>
            </a:pPr>
            <a:r>
              <a:rPr lang="en-US" dirty="0" smtClean="0"/>
              <a:t>W3C web site home page anniversary banner ad or logo, blogs</a:t>
            </a:r>
          </a:p>
          <a:p>
            <a:pPr>
              <a:spcBef>
                <a:spcPts val="720"/>
              </a:spcBef>
            </a:pPr>
            <a:r>
              <a:rPr lang="en-US" dirty="0" smtClean="0"/>
              <a:t>Staff blogs</a:t>
            </a:r>
          </a:p>
          <a:p>
            <a:pPr>
              <a:spcBef>
                <a:spcPts val="720"/>
              </a:spcBef>
            </a:pPr>
            <a:r>
              <a:rPr lang="en-US" dirty="0" smtClean="0"/>
              <a:t>Member website home page anniversary banner ad or logo, blogs</a:t>
            </a:r>
          </a:p>
          <a:p>
            <a:pPr>
              <a:spcBef>
                <a:spcPts val="720"/>
              </a:spcBef>
            </a:pPr>
            <a:r>
              <a:rPr lang="en-US" dirty="0" smtClean="0"/>
              <a:t>Social media for viral push</a:t>
            </a:r>
          </a:p>
          <a:p>
            <a:pPr>
              <a:spcBef>
                <a:spcPts val="720"/>
              </a:spcBef>
            </a:pPr>
            <a:r>
              <a:rPr lang="en-US" dirty="0" smtClean="0"/>
              <a:t>Advertising (e.g. traditional media placements, W3C sponsorship of other industry events, public service announcements, etc.)</a:t>
            </a:r>
          </a:p>
          <a:p>
            <a:pPr>
              <a:spcBef>
                <a:spcPts val="720"/>
              </a:spcBef>
            </a:pPr>
            <a:r>
              <a:rPr lang="en-US" dirty="0" smtClean="0"/>
              <a:t>Auction on eBay? (e.g. Tim’s book?) </a:t>
            </a:r>
          </a:p>
          <a:p>
            <a:pPr>
              <a:spcBef>
                <a:spcPts val="720"/>
              </a:spcBef>
            </a:pPr>
            <a:r>
              <a:rPr lang="en-US" dirty="0" smtClean="0"/>
              <a:t>Public relations (earned media)</a:t>
            </a:r>
          </a:p>
          <a:p>
            <a:endParaRPr lang="en-US" dirty="0" smtClean="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F2463608-DFBC-7244-8324-22C5A439A3C7}" type="slidenum">
              <a:rPr lang="en-US" smtClean="0"/>
              <a:t>12</a:t>
            </a:fld>
            <a:endParaRPr lang="en-US"/>
          </a:p>
        </p:txBody>
      </p:sp>
    </p:spTree>
    <p:extLst>
      <p:ext uri="{BB962C8B-B14F-4D97-AF65-F5344CB8AC3E}">
        <p14:creationId xmlns:p14="http://schemas.microsoft.com/office/powerpoint/2010/main" val="1360037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Requirements</a:t>
            </a:r>
            <a:endParaRPr lang="en-US" dirty="0"/>
          </a:p>
        </p:txBody>
      </p:sp>
      <p:sp>
        <p:nvSpPr>
          <p:cNvPr id="3" name="Content Placeholder 2"/>
          <p:cNvSpPr>
            <a:spLocks noGrp="1"/>
          </p:cNvSpPr>
          <p:nvPr>
            <p:ph type="body" idx="1"/>
          </p:nvPr>
        </p:nvSpPr>
        <p:spPr/>
        <p:txBody>
          <a:bodyPr>
            <a:normAutofit/>
          </a:bodyPr>
          <a:lstStyle/>
          <a:p>
            <a:r>
              <a:rPr lang="en-US" sz="2400" dirty="0" smtClean="0"/>
              <a:t>@@ $xx,000</a:t>
            </a:r>
          </a:p>
          <a:p>
            <a:r>
              <a:rPr lang="en-US" sz="2400" dirty="0" smtClean="0"/>
              <a:t>@@ .x FTE for 12-18 mos.</a:t>
            </a:r>
            <a:endParaRPr lang="en-US" sz="2400" dirty="0"/>
          </a:p>
        </p:txBody>
      </p:sp>
      <p:sp>
        <p:nvSpPr>
          <p:cNvPr id="4" name="Slide Number Placeholder 3"/>
          <p:cNvSpPr>
            <a:spLocks noGrp="1"/>
          </p:cNvSpPr>
          <p:nvPr>
            <p:ph type="sldNum" sz="quarter" idx="12"/>
          </p:nvPr>
        </p:nvSpPr>
        <p:spPr/>
        <p:txBody>
          <a:bodyPr/>
          <a:lstStyle/>
          <a:p>
            <a:fld id="{F2463608-DFBC-7244-8324-22C5A439A3C7}" type="slidenum">
              <a:rPr lang="en-US" smtClean="0"/>
              <a:t>13</a:t>
            </a:fld>
            <a:endParaRPr lang="en-US"/>
          </a:p>
        </p:txBody>
      </p:sp>
    </p:spTree>
    <p:extLst>
      <p:ext uri="{BB962C8B-B14F-4D97-AF65-F5344CB8AC3E}">
        <p14:creationId xmlns:p14="http://schemas.microsoft.com/office/powerpoint/2010/main" val="1330594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C</a:t>
            </a:r>
            <a:r>
              <a:rPr lang="en-US" dirty="0" smtClean="0">
                <a:solidFill>
                  <a:srgbClr val="002060"/>
                </a:solidFill>
              </a:rPr>
              <a:t>h</a:t>
            </a:r>
            <a:r>
              <a:rPr lang="en-US" dirty="0" smtClean="0"/>
              <a:t>anged the World</a:t>
            </a:r>
            <a:endParaRPr lang="en-US" dirty="0"/>
          </a:p>
        </p:txBody>
      </p:sp>
      <p:sp>
        <p:nvSpPr>
          <p:cNvPr id="3" name="Content Placeholder 2"/>
          <p:cNvSpPr>
            <a:spLocks noGrp="1"/>
          </p:cNvSpPr>
          <p:nvPr>
            <p:ph type="body" idx="1"/>
          </p:nvPr>
        </p:nvSpPr>
        <p:spPr>
          <a:xfrm>
            <a:off x="2133600" y="2362200"/>
            <a:ext cx="6547979" cy="3394394"/>
          </a:xfrm>
        </p:spPr>
        <p:txBody>
          <a:bodyPr>
            <a:normAutofit fontScale="92500" lnSpcReduction="10000"/>
          </a:bodyPr>
          <a:lstStyle/>
          <a:p>
            <a:r>
              <a:rPr lang="en-US" dirty="0" smtClean="0"/>
              <a:t>Created major transformation in how we work, live, play and learn.</a:t>
            </a:r>
          </a:p>
          <a:p>
            <a:r>
              <a:rPr lang="en-US" dirty="0" smtClean="0"/>
              <a:t>An enabling platform that’s not always apparent to users like agents or applications </a:t>
            </a:r>
          </a:p>
          <a:p>
            <a:r>
              <a:rPr lang="en-US" dirty="0" smtClean="0"/>
              <a:t>It’s only been 25 years; 20 years for the consortium…</a:t>
            </a:r>
          </a:p>
          <a:p>
            <a:endParaRPr lang="en-US" dirty="0"/>
          </a:p>
          <a:p>
            <a:pPr marL="0" indent="0">
              <a:buNone/>
            </a:pPr>
            <a:endParaRPr lang="en-US" dirty="0" smtClean="0"/>
          </a:p>
          <a:p>
            <a:endParaRPr lang="en-US" dirty="0"/>
          </a:p>
        </p:txBody>
      </p:sp>
      <p:sp>
        <p:nvSpPr>
          <p:cNvPr id="4" name="Title 1"/>
          <p:cNvSpPr txBox="1">
            <a:spLocks/>
          </p:cNvSpPr>
          <p:nvPr/>
        </p:nvSpPr>
        <p:spPr>
          <a:xfrm>
            <a:off x="258651" y="5638800"/>
            <a:ext cx="8610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tx2">
                    <a:lumMod val="75000"/>
                  </a:schemeClr>
                </a:solidFill>
                <a:latin typeface="League Gothic" pitchFamily="2" charset="0"/>
              </a:rPr>
              <a:t>…but we’ve only just begun!</a:t>
            </a:r>
            <a:endParaRPr lang="en-US" dirty="0">
              <a:solidFill>
                <a:schemeClr val="tx2">
                  <a:lumMod val="75000"/>
                </a:schemeClr>
              </a:solidFill>
              <a:latin typeface="League Gothic" pitchFamily="2" charset="0"/>
            </a:endParaRPr>
          </a:p>
        </p:txBody>
      </p:sp>
      <p:sp>
        <p:nvSpPr>
          <p:cNvPr id="5" name="Slide Number Placeholder 4"/>
          <p:cNvSpPr>
            <a:spLocks noGrp="1"/>
          </p:cNvSpPr>
          <p:nvPr>
            <p:ph type="sldNum" sz="quarter" idx="12"/>
          </p:nvPr>
        </p:nvSpPr>
        <p:spPr/>
        <p:txBody>
          <a:bodyPr/>
          <a:lstStyle/>
          <a:p>
            <a:fld id="{F2463608-DFBC-7244-8324-22C5A439A3C7}" type="slidenum">
              <a:rPr lang="en-US" smtClean="0"/>
              <a:t>2</a:t>
            </a:fld>
            <a:endParaRPr lang="en-US"/>
          </a:p>
        </p:txBody>
      </p:sp>
    </p:spTree>
    <p:extLst>
      <p:ext uri="{BB962C8B-B14F-4D97-AF65-F5344CB8AC3E}">
        <p14:creationId xmlns:p14="http://schemas.microsoft.com/office/powerpoint/2010/main" val="402237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19200"/>
            <a:ext cx="6824345" cy="1143000"/>
          </a:xfrm>
        </p:spPr>
        <p:txBody>
          <a:bodyPr>
            <a:normAutofit/>
          </a:bodyPr>
          <a:lstStyle/>
          <a:p>
            <a:r>
              <a:rPr lang="en-US" dirty="0" smtClean="0"/>
              <a:t>Use Opportunity to Raise W3C Visibility too </a:t>
            </a:r>
            <a:endParaRPr lang="en-US" dirty="0"/>
          </a:p>
        </p:txBody>
      </p:sp>
      <p:sp>
        <p:nvSpPr>
          <p:cNvPr id="3" name="Content Placeholder 2"/>
          <p:cNvSpPr>
            <a:spLocks noGrp="1"/>
          </p:cNvSpPr>
          <p:nvPr>
            <p:ph type="body" idx="1"/>
          </p:nvPr>
        </p:nvSpPr>
        <p:spPr>
          <a:xfrm>
            <a:off x="2133600" y="2438400"/>
            <a:ext cx="6547979" cy="3394394"/>
          </a:xfrm>
        </p:spPr>
        <p:txBody>
          <a:bodyPr>
            <a:normAutofit fontScale="77500" lnSpcReduction="20000"/>
          </a:bodyPr>
          <a:lstStyle/>
          <a:p>
            <a:r>
              <a:rPr lang="en-US" dirty="0" smtClean="0"/>
              <a:t>Google “Building the Web Together”</a:t>
            </a:r>
          </a:p>
          <a:p>
            <a:pPr marL="400050" lvl="1" indent="0">
              <a:buNone/>
            </a:pPr>
            <a:r>
              <a:rPr lang="en-US" sz="2000" dirty="0" smtClean="0">
                <a:hlinkClick r:id="rId2"/>
              </a:rPr>
              <a:t>http://gizmodo.com/this-is-how-the-web-was-built-according-to-google-506808278</a:t>
            </a:r>
            <a:endParaRPr lang="en-US" sz="2000" dirty="0" smtClean="0"/>
          </a:p>
          <a:p>
            <a:pPr marL="400050" lvl="1" indent="0">
              <a:buNone/>
            </a:pPr>
            <a:endParaRPr lang="en-US" sz="2000" dirty="0"/>
          </a:p>
          <a:p>
            <a:r>
              <a:rPr lang="en-US" dirty="0" smtClean="0"/>
              <a:t>Mozilla Project</a:t>
            </a:r>
          </a:p>
          <a:p>
            <a:pPr marL="457200" lvl="1" indent="0">
              <a:buNone/>
            </a:pPr>
            <a:r>
              <a:rPr lang="en-US" sz="2000" dirty="0" smtClean="0"/>
              <a:t>http://www.mozilla.org/en-US/mission/</a:t>
            </a:r>
          </a:p>
          <a:p>
            <a:pPr marL="457200" lvl="1" indent="0">
              <a:buNone/>
            </a:pPr>
            <a:r>
              <a:rPr lang="en-US" sz="2000" dirty="0" smtClean="0"/>
              <a:t> </a:t>
            </a:r>
          </a:p>
          <a:p>
            <a:r>
              <a:rPr lang="en-US" dirty="0" smtClean="0"/>
              <a:t>Microsoft Vision</a:t>
            </a:r>
          </a:p>
          <a:p>
            <a:pPr marL="400050" lvl="1" indent="0">
              <a:buNone/>
            </a:pPr>
            <a:r>
              <a:rPr lang="en-US" sz="2000" dirty="0" smtClean="0">
                <a:hlinkClick r:id="rId3"/>
              </a:rPr>
              <a:t>http://www.microsoft.com/office/vision/</a:t>
            </a:r>
            <a:endParaRPr lang="en-US" sz="2000" dirty="0" smtClean="0"/>
          </a:p>
          <a:p>
            <a:pPr marL="400050" lvl="1" indent="0">
              <a:buNone/>
            </a:pPr>
            <a:endParaRPr lang="en-US" sz="2000" dirty="0"/>
          </a:p>
          <a:p>
            <a:r>
              <a:rPr lang="en-US" dirty="0" smtClean="0"/>
              <a:t>Facebook positioning</a:t>
            </a:r>
          </a:p>
          <a:p>
            <a:pPr marL="400050" lvl="1" indent="0">
              <a:buNone/>
            </a:pPr>
            <a:r>
              <a:rPr lang="en-US" sz="1600" dirty="0" smtClean="0">
                <a:hlinkClick r:id="rId4"/>
              </a:rPr>
              <a:t>http://news.cnet.com/8301-1023_3-57577987-93/facebooks-one-small-step-for-mankind/</a:t>
            </a:r>
            <a:endParaRPr lang="en-US" sz="1600" dirty="0" smtClean="0"/>
          </a:p>
          <a:p>
            <a:pPr marL="400050" lvl="1" indent="0">
              <a:buNone/>
            </a:pPr>
            <a:endParaRPr lang="en-US" sz="2000" dirty="0" smtClean="0"/>
          </a:p>
        </p:txBody>
      </p:sp>
      <p:sp>
        <p:nvSpPr>
          <p:cNvPr id="4" name="Slide Number Placeholder 3"/>
          <p:cNvSpPr>
            <a:spLocks noGrp="1"/>
          </p:cNvSpPr>
          <p:nvPr>
            <p:ph type="sldNum" sz="quarter" idx="12"/>
          </p:nvPr>
        </p:nvSpPr>
        <p:spPr/>
        <p:txBody>
          <a:bodyPr/>
          <a:lstStyle/>
          <a:p>
            <a:fld id="{F2463608-DFBC-7244-8324-22C5A439A3C7}" type="slidenum">
              <a:rPr lang="en-US" smtClean="0"/>
              <a:t>3</a:t>
            </a:fld>
            <a:endParaRPr lang="en-US"/>
          </a:p>
        </p:txBody>
      </p:sp>
    </p:spTree>
    <p:extLst>
      <p:ext uri="{BB962C8B-B14F-4D97-AF65-F5344CB8AC3E}">
        <p14:creationId xmlns:p14="http://schemas.microsoft.com/office/powerpoint/2010/main" val="988382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Opportunities</a:t>
            </a:r>
            <a:endParaRPr lang="en-US" dirty="0"/>
          </a:p>
        </p:txBody>
      </p:sp>
      <p:sp>
        <p:nvSpPr>
          <p:cNvPr id="3" name="Content Placeholder 2"/>
          <p:cNvSpPr>
            <a:spLocks noGrp="1"/>
          </p:cNvSpPr>
          <p:nvPr>
            <p:ph type="body" idx="1"/>
          </p:nvPr>
        </p:nvSpPr>
        <p:spPr>
          <a:xfrm>
            <a:off x="2167257" y="2209800"/>
            <a:ext cx="6547979" cy="4343400"/>
          </a:xfrm>
        </p:spPr>
        <p:txBody>
          <a:bodyPr>
            <a:normAutofit fontScale="85000" lnSpcReduction="20000"/>
          </a:bodyPr>
          <a:lstStyle/>
          <a:p>
            <a:pPr marL="347472">
              <a:spcBef>
                <a:spcPts val="720"/>
              </a:spcBef>
            </a:pPr>
            <a:r>
              <a:rPr lang="en-US" dirty="0" smtClean="0"/>
              <a:t>Raise visibility of the Consortium with multiple stakeholders to enhance the institutional brand.</a:t>
            </a:r>
          </a:p>
          <a:p>
            <a:pPr marL="347472">
              <a:spcBef>
                <a:spcPts val="720"/>
              </a:spcBef>
            </a:pPr>
            <a:r>
              <a:rPr lang="en-US" dirty="0" smtClean="0"/>
              <a:t>Position W3C as the natural, neutral leader championing the Open Web Platform. </a:t>
            </a:r>
          </a:p>
          <a:p>
            <a:pPr marL="347472">
              <a:spcBef>
                <a:spcPts val="720"/>
              </a:spcBef>
            </a:pPr>
            <a:r>
              <a:rPr lang="en-US" dirty="0" smtClean="0"/>
              <a:t>Inspire stakeholders to work with W3C to envision the future and drive innovation of the Web.</a:t>
            </a:r>
          </a:p>
          <a:p>
            <a:pPr marL="347472">
              <a:spcBef>
                <a:spcPts val="720"/>
              </a:spcBef>
            </a:pPr>
            <a:r>
              <a:rPr lang="en-US" dirty="0" smtClean="0"/>
              <a:t>Collaborate with The Web Foundation and CERN to leverage our collective strengths. </a:t>
            </a:r>
            <a:endParaRPr lang="en-US" dirty="0"/>
          </a:p>
        </p:txBody>
      </p:sp>
      <p:sp>
        <p:nvSpPr>
          <p:cNvPr id="4" name="Slide Number Placeholder 3"/>
          <p:cNvSpPr>
            <a:spLocks noGrp="1"/>
          </p:cNvSpPr>
          <p:nvPr>
            <p:ph type="sldNum" sz="quarter" idx="12"/>
          </p:nvPr>
        </p:nvSpPr>
        <p:spPr/>
        <p:txBody>
          <a:bodyPr/>
          <a:lstStyle/>
          <a:p>
            <a:fld id="{F2463608-DFBC-7244-8324-22C5A439A3C7}" type="slidenum">
              <a:rPr lang="en-US" smtClean="0"/>
              <a:t>4</a:t>
            </a:fld>
            <a:endParaRPr lang="en-US"/>
          </a:p>
        </p:txBody>
      </p:sp>
    </p:spTree>
    <p:extLst>
      <p:ext uri="{BB962C8B-B14F-4D97-AF65-F5344CB8AC3E}">
        <p14:creationId xmlns:p14="http://schemas.microsoft.com/office/powerpoint/2010/main" val="3322710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Celebration of the Web</a:t>
            </a:r>
            <a:endParaRPr lang="en-US" dirty="0"/>
          </a:p>
        </p:txBody>
      </p:sp>
      <p:grpSp>
        <p:nvGrpSpPr>
          <p:cNvPr id="11" name="Group 10"/>
          <p:cNvGrpSpPr/>
          <p:nvPr/>
        </p:nvGrpSpPr>
        <p:grpSpPr>
          <a:xfrm>
            <a:off x="2667000" y="2643027"/>
            <a:ext cx="4963351" cy="3276600"/>
            <a:chOff x="2133600" y="2057400"/>
            <a:chExt cx="4963351" cy="3276600"/>
          </a:xfrm>
        </p:grpSpPr>
        <p:sp>
          <p:nvSpPr>
            <p:cNvPr id="4" name="Oval 3"/>
            <p:cNvSpPr/>
            <p:nvPr/>
          </p:nvSpPr>
          <p:spPr>
            <a:xfrm>
              <a:off x="3352800" y="2057400"/>
              <a:ext cx="24384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33600" y="2971800"/>
              <a:ext cx="24384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957763"/>
              <a:ext cx="24384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96750" y="2325469"/>
              <a:ext cx="1712072" cy="646331"/>
            </a:xfrm>
            <a:prstGeom prst="rect">
              <a:avLst/>
            </a:prstGeom>
            <a:noFill/>
          </p:spPr>
          <p:txBody>
            <a:bodyPr wrap="none" rtlCol="0">
              <a:spAutoFit/>
            </a:bodyPr>
            <a:lstStyle/>
            <a:p>
              <a:r>
                <a:rPr lang="en-US" dirty="0" smtClean="0"/>
                <a:t>W3C’s</a:t>
              </a:r>
            </a:p>
            <a:p>
              <a:r>
                <a:rPr lang="en-US" dirty="0" smtClean="0"/>
                <a:t>20</a:t>
              </a:r>
              <a:r>
                <a:rPr lang="en-US" baseline="30000" dirty="0" smtClean="0"/>
                <a:t>th</a:t>
              </a:r>
              <a:r>
                <a:rPr lang="en-US" dirty="0" smtClean="0"/>
                <a:t> Anniversary</a:t>
              </a:r>
              <a:endParaRPr lang="en-US" dirty="0"/>
            </a:p>
          </p:txBody>
        </p:sp>
        <p:sp>
          <p:nvSpPr>
            <p:cNvPr id="8" name="Rectangle 7"/>
            <p:cNvSpPr/>
            <p:nvPr/>
          </p:nvSpPr>
          <p:spPr>
            <a:xfrm>
              <a:off x="2507505" y="3829734"/>
              <a:ext cx="1607296" cy="1200329"/>
            </a:xfrm>
            <a:prstGeom prst="rect">
              <a:avLst/>
            </a:prstGeom>
          </p:spPr>
          <p:txBody>
            <a:bodyPr wrap="square">
              <a:spAutoFit/>
            </a:bodyPr>
            <a:lstStyle/>
            <a:p>
              <a:r>
                <a:rPr lang="en-US" dirty="0" smtClean="0"/>
                <a:t>Web </a:t>
              </a:r>
            </a:p>
            <a:p>
              <a:r>
                <a:rPr lang="en-US" dirty="0" smtClean="0"/>
                <a:t>Foundation </a:t>
              </a:r>
            </a:p>
            <a:p>
              <a:r>
                <a:rPr lang="en-US" dirty="0"/>
                <a:t>a</a:t>
              </a:r>
              <a:r>
                <a:rPr lang="en-US" dirty="0" smtClean="0"/>
                <a:t>nd the Web’s anniversary</a:t>
              </a:r>
              <a:endParaRPr lang="en-US" dirty="0"/>
            </a:p>
          </p:txBody>
        </p:sp>
        <p:sp>
          <p:nvSpPr>
            <p:cNvPr id="9" name="Rectangle 8"/>
            <p:cNvSpPr/>
            <p:nvPr/>
          </p:nvSpPr>
          <p:spPr>
            <a:xfrm>
              <a:off x="5257800" y="4138863"/>
              <a:ext cx="1839151" cy="923330"/>
            </a:xfrm>
            <a:prstGeom prst="rect">
              <a:avLst/>
            </a:prstGeom>
          </p:spPr>
          <p:txBody>
            <a:bodyPr wrap="square">
              <a:spAutoFit/>
            </a:bodyPr>
            <a:lstStyle/>
            <a:p>
              <a:r>
                <a:rPr lang="en-US" dirty="0" smtClean="0"/>
                <a:t>CERN</a:t>
              </a:r>
            </a:p>
            <a:p>
              <a:r>
                <a:rPr lang="en-US" dirty="0" smtClean="0"/>
                <a:t>60</a:t>
              </a:r>
              <a:r>
                <a:rPr lang="en-US" baseline="30000" dirty="0" smtClean="0"/>
                <a:t>th</a:t>
              </a:r>
              <a:r>
                <a:rPr lang="en-US" dirty="0" smtClean="0"/>
                <a:t> </a:t>
              </a:r>
              <a:br>
                <a:rPr lang="en-US" dirty="0" smtClean="0"/>
              </a:br>
              <a:r>
                <a:rPr lang="en-US" dirty="0" smtClean="0"/>
                <a:t>Anniversary</a:t>
              </a:r>
              <a:endParaRPr lang="en-US" dirty="0"/>
            </a:p>
          </p:txBody>
        </p:sp>
      </p:grpSp>
      <p:sp>
        <p:nvSpPr>
          <p:cNvPr id="10" name="TextBox 9"/>
          <p:cNvSpPr txBox="1"/>
          <p:nvPr/>
        </p:nvSpPr>
        <p:spPr>
          <a:xfrm>
            <a:off x="990600" y="2017690"/>
            <a:ext cx="7577727" cy="369332"/>
          </a:xfrm>
          <a:prstGeom prst="rect">
            <a:avLst/>
          </a:prstGeom>
          <a:noFill/>
        </p:spPr>
        <p:txBody>
          <a:bodyPr wrap="square" rtlCol="0">
            <a:spAutoFit/>
          </a:bodyPr>
          <a:lstStyle/>
          <a:p>
            <a:pPr algn="ctr"/>
            <a:r>
              <a:rPr lang="en-US" i="1" dirty="0" smtClean="0"/>
              <a:t>Coordinate our organizations so our messaging aligns.</a:t>
            </a:r>
            <a:endParaRPr lang="en-US" i="1" dirty="0"/>
          </a:p>
        </p:txBody>
      </p:sp>
      <p:sp>
        <p:nvSpPr>
          <p:cNvPr id="13" name="Slide Number Placeholder 12"/>
          <p:cNvSpPr>
            <a:spLocks noGrp="1"/>
          </p:cNvSpPr>
          <p:nvPr>
            <p:ph type="sldNum" sz="quarter" idx="12"/>
          </p:nvPr>
        </p:nvSpPr>
        <p:spPr/>
        <p:txBody>
          <a:bodyPr/>
          <a:lstStyle/>
          <a:p>
            <a:fld id="{F2463608-DFBC-7244-8324-22C5A439A3C7}" type="slidenum">
              <a:rPr lang="en-US" smtClean="0"/>
              <a:t>5</a:t>
            </a:fld>
            <a:endParaRPr lang="en-US"/>
          </a:p>
        </p:txBody>
      </p:sp>
    </p:spTree>
    <p:extLst>
      <p:ext uri="{BB962C8B-B14F-4D97-AF65-F5344CB8AC3E}">
        <p14:creationId xmlns:p14="http://schemas.microsoft.com/office/powerpoint/2010/main" val="2899894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W3C Anniversary Theme</a:t>
            </a:r>
            <a:endParaRPr lang="en-US" dirty="0"/>
          </a:p>
        </p:txBody>
      </p:sp>
      <p:sp>
        <p:nvSpPr>
          <p:cNvPr id="3" name="Content Placeholder 2"/>
          <p:cNvSpPr>
            <a:spLocks noGrp="1"/>
          </p:cNvSpPr>
          <p:nvPr>
            <p:ph type="body" idx="1"/>
          </p:nvPr>
        </p:nvSpPr>
        <p:spPr/>
        <p:txBody>
          <a:bodyPr>
            <a:normAutofit/>
          </a:bodyPr>
          <a:lstStyle/>
          <a:p>
            <a:pPr marL="0" indent="0">
              <a:buNone/>
            </a:pPr>
            <a:r>
              <a:rPr lang="en-US" sz="2400" i="1" dirty="0" smtClean="0"/>
              <a:t>These are some currently under discussion:</a:t>
            </a:r>
          </a:p>
          <a:p>
            <a:r>
              <a:rPr lang="en-US" dirty="0" smtClean="0"/>
              <a:t>One Web</a:t>
            </a:r>
          </a:p>
          <a:p>
            <a:r>
              <a:rPr lang="en-US" dirty="0" smtClean="0"/>
              <a:t>The Web You Can Imagine</a:t>
            </a:r>
          </a:p>
          <a:p>
            <a:r>
              <a:rPr lang="en-US" dirty="0" smtClean="0"/>
              <a:t>You Make the Web</a:t>
            </a:r>
          </a:p>
          <a:p>
            <a:pPr marL="0" indent="0">
              <a:buNone/>
            </a:pPr>
            <a:r>
              <a:rPr lang="en-US" sz="2400" i="1" dirty="0" smtClean="0"/>
              <a:t>needs more brainstorming </a:t>
            </a:r>
          </a:p>
          <a:p>
            <a:endParaRPr lang="en-US" dirty="0" smtClean="0"/>
          </a:p>
          <a:p>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F2463608-DFBC-7244-8324-22C5A439A3C7}" type="slidenum">
              <a:rPr lang="en-US" smtClean="0"/>
              <a:t>6</a:t>
            </a:fld>
            <a:endParaRPr lang="en-US"/>
          </a:p>
        </p:txBody>
      </p:sp>
    </p:spTree>
    <p:extLst>
      <p:ext uri="{BB962C8B-B14F-4D97-AF65-F5344CB8AC3E}">
        <p14:creationId xmlns:p14="http://schemas.microsoft.com/office/powerpoint/2010/main" val="589026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 Target Markets</a:t>
            </a:r>
            <a:endParaRPr lang="en-US" dirty="0"/>
          </a:p>
        </p:txBody>
      </p:sp>
      <p:sp>
        <p:nvSpPr>
          <p:cNvPr id="3" name="Content Placeholder 2"/>
          <p:cNvSpPr>
            <a:spLocks noGrp="1"/>
          </p:cNvSpPr>
          <p:nvPr>
            <p:ph type="body" idx="1"/>
          </p:nvPr>
        </p:nvSpPr>
        <p:spPr>
          <a:xfrm>
            <a:off x="2167257" y="2438400"/>
            <a:ext cx="6547979" cy="3687764"/>
          </a:xfrm>
        </p:spPr>
        <p:txBody>
          <a:bodyPr>
            <a:normAutofit fontScale="70000" lnSpcReduction="20000"/>
          </a:bodyPr>
          <a:lstStyle/>
          <a:p>
            <a:pPr>
              <a:spcBef>
                <a:spcPts val="720"/>
              </a:spcBef>
            </a:pPr>
            <a:r>
              <a:rPr lang="en-US" dirty="0" smtClean="0"/>
              <a:t>Current members</a:t>
            </a:r>
          </a:p>
          <a:p>
            <a:pPr>
              <a:spcBef>
                <a:spcPts val="720"/>
              </a:spcBef>
            </a:pPr>
            <a:r>
              <a:rPr lang="en-US" dirty="0"/>
              <a:t>P</a:t>
            </a:r>
            <a:r>
              <a:rPr lang="en-US" dirty="0" smtClean="0"/>
              <a:t>rospective members</a:t>
            </a:r>
          </a:p>
          <a:p>
            <a:pPr>
              <a:spcBef>
                <a:spcPts val="720"/>
              </a:spcBef>
            </a:pPr>
            <a:r>
              <a:rPr lang="en-US" dirty="0" smtClean="0"/>
              <a:t>Other associations with a stake in the Web’s future (e.g. Internet Society, GSMA, </a:t>
            </a:r>
            <a:r>
              <a:rPr lang="en-US" dirty="0" err="1" smtClean="0"/>
              <a:t>OpenStand</a:t>
            </a:r>
            <a:r>
              <a:rPr lang="en-US" dirty="0" smtClean="0"/>
              <a:t>, WWW, etc.)</a:t>
            </a:r>
          </a:p>
          <a:p>
            <a:pPr>
              <a:spcBef>
                <a:spcPts val="720"/>
              </a:spcBef>
            </a:pPr>
            <a:r>
              <a:rPr lang="en-US" dirty="0" smtClean="0"/>
              <a:t>Governments</a:t>
            </a:r>
          </a:p>
          <a:p>
            <a:pPr>
              <a:spcBef>
                <a:spcPts val="720"/>
              </a:spcBef>
            </a:pPr>
            <a:r>
              <a:rPr lang="en-US" dirty="0" smtClean="0"/>
              <a:t>Media</a:t>
            </a:r>
          </a:p>
          <a:p>
            <a:pPr>
              <a:spcBef>
                <a:spcPts val="720"/>
              </a:spcBef>
            </a:pPr>
            <a:r>
              <a:rPr lang="en-US" dirty="0" smtClean="0"/>
              <a:t>Developers </a:t>
            </a:r>
          </a:p>
          <a:p>
            <a:pPr>
              <a:spcBef>
                <a:spcPts val="720"/>
              </a:spcBef>
            </a:pPr>
            <a:r>
              <a:rPr lang="en-US" dirty="0" smtClean="0"/>
              <a:t>Youth (leverage other organizations’ existing ‘learn to code’ initiatives) </a:t>
            </a:r>
          </a:p>
          <a:p>
            <a:pPr>
              <a:spcBef>
                <a:spcPts val="720"/>
              </a:spcBef>
            </a:pPr>
            <a:r>
              <a:rPr lang="en-US" dirty="0" smtClean="0"/>
              <a:t>Everyman (creating a general buzz) </a:t>
            </a:r>
          </a:p>
          <a:p>
            <a:endParaRPr lang="en-US" dirty="0"/>
          </a:p>
        </p:txBody>
      </p:sp>
      <p:sp>
        <p:nvSpPr>
          <p:cNvPr id="4" name="Slide Number Placeholder 3"/>
          <p:cNvSpPr>
            <a:spLocks noGrp="1"/>
          </p:cNvSpPr>
          <p:nvPr>
            <p:ph type="sldNum" sz="quarter" idx="12"/>
          </p:nvPr>
        </p:nvSpPr>
        <p:spPr/>
        <p:txBody>
          <a:bodyPr/>
          <a:lstStyle/>
          <a:p>
            <a:fld id="{F2463608-DFBC-7244-8324-22C5A439A3C7}" type="slidenum">
              <a:rPr lang="en-US" smtClean="0"/>
              <a:t>7</a:t>
            </a:fld>
            <a:endParaRPr lang="en-US"/>
          </a:p>
        </p:txBody>
      </p:sp>
    </p:spTree>
    <p:extLst>
      <p:ext uri="{BB962C8B-B14F-4D97-AF65-F5344CB8AC3E}">
        <p14:creationId xmlns:p14="http://schemas.microsoft.com/office/powerpoint/2010/main" val="3148773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W3C Objectives</a:t>
            </a:r>
            <a:endParaRPr lang="en-US" dirty="0"/>
          </a:p>
        </p:txBody>
      </p:sp>
      <p:sp>
        <p:nvSpPr>
          <p:cNvPr id="3" name="Content Placeholder 2"/>
          <p:cNvSpPr>
            <a:spLocks noGrp="1"/>
          </p:cNvSpPr>
          <p:nvPr>
            <p:ph type="body" idx="1"/>
          </p:nvPr>
        </p:nvSpPr>
        <p:spPr>
          <a:xfrm>
            <a:off x="2167257" y="2590800"/>
            <a:ext cx="6547979" cy="3733800"/>
          </a:xfrm>
        </p:spPr>
        <p:txBody>
          <a:bodyPr>
            <a:normAutofit fontScale="85000" lnSpcReduction="20000"/>
          </a:bodyPr>
          <a:lstStyle/>
          <a:p>
            <a:pPr>
              <a:spcBef>
                <a:spcPts val="720"/>
              </a:spcBef>
            </a:pPr>
            <a:r>
              <a:rPr lang="en-US" sz="2800" dirty="0" smtClean="0"/>
              <a:t>Raise global awareness about how the Web is transforming our world and that W3C is at the center of that transformation.</a:t>
            </a:r>
          </a:p>
          <a:p>
            <a:pPr>
              <a:spcBef>
                <a:spcPts val="720"/>
              </a:spcBef>
            </a:pPr>
            <a:r>
              <a:rPr lang="en-US" sz="2800" dirty="0" smtClean="0"/>
              <a:t>Help articulate/illustrate what new things we can expect from the Web in the next 5, 10, 20 years.</a:t>
            </a:r>
          </a:p>
          <a:p>
            <a:pPr>
              <a:spcBef>
                <a:spcPts val="720"/>
              </a:spcBef>
            </a:pPr>
            <a:r>
              <a:rPr lang="en-US" sz="2800" dirty="0" smtClean="0"/>
              <a:t>Invite participation in W3C.</a:t>
            </a:r>
          </a:p>
          <a:p>
            <a:pPr>
              <a:spcBef>
                <a:spcPts val="720"/>
              </a:spcBef>
            </a:pPr>
            <a:r>
              <a:rPr lang="en-US" sz="2800" i="1" dirty="0" smtClean="0"/>
              <a:t>Grow membership? Optional:</a:t>
            </a:r>
            <a:r>
              <a:rPr lang="en-US" sz="2800" dirty="0" smtClean="0"/>
              <a:t> Establish 50x5 or 20x1 membership campaign (some number of new W3C members in next _ years)</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F2463608-DFBC-7244-8324-22C5A439A3C7}" type="slidenum">
              <a:rPr lang="en-US" smtClean="0"/>
              <a:t>8</a:t>
            </a:fld>
            <a:endParaRPr lang="en-US"/>
          </a:p>
        </p:txBody>
      </p:sp>
    </p:spTree>
    <p:extLst>
      <p:ext uri="{BB962C8B-B14F-4D97-AF65-F5344CB8AC3E}">
        <p14:creationId xmlns:p14="http://schemas.microsoft.com/office/powerpoint/2010/main" val="3577205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08" y="533400"/>
            <a:ext cx="6547978" cy="1143000"/>
          </a:xfrm>
        </p:spPr>
        <p:txBody>
          <a:bodyPr/>
          <a:lstStyle/>
          <a:p>
            <a:r>
              <a:rPr lang="en-US" dirty="0" smtClean="0"/>
              <a:t>Strategy</a:t>
            </a:r>
            <a:endParaRPr lang="en-US" dirty="0"/>
          </a:p>
        </p:txBody>
      </p:sp>
      <p:sp>
        <p:nvSpPr>
          <p:cNvPr id="3" name="Content Placeholder 2"/>
          <p:cNvSpPr>
            <a:spLocks noGrp="1"/>
          </p:cNvSpPr>
          <p:nvPr>
            <p:ph type="body" idx="1"/>
          </p:nvPr>
        </p:nvSpPr>
        <p:spPr>
          <a:xfrm>
            <a:off x="1828800" y="1752665"/>
            <a:ext cx="2910635" cy="2248373"/>
          </a:xfrm>
        </p:spPr>
        <p:txBody>
          <a:bodyPr>
            <a:normAutofit/>
          </a:bodyPr>
          <a:lstStyle/>
          <a:p>
            <a:r>
              <a:rPr lang="en-US" sz="2400" dirty="0"/>
              <a:t>Position as the world’s </a:t>
            </a:r>
            <a:r>
              <a:rPr lang="en-US" sz="2400" dirty="0" smtClean="0"/>
              <a:t>celebration</a:t>
            </a:r>
          </a:p>
          <a:p>
            <a:r>
              <a:rPr lang="en-US" sz="2400" dirty="0" smtClean="0"/>
              <a:t>Stress global, unified, online</a:t>
            </a:r>
            <a:endParaRPr lang="en-US" sz="2400" dirty="0"/>
          </a:p>
        </p:txBody>
      </p:sp>
      <p:pic>
        <p:nvPicPr>
          <p:cNvPr id="1026" name="Picture 2" descr="http://i2.cdnds.net/12/30/618x377/showbiz_opening_ceremony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578962" cy="21832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49192" y="3807854"/>
            <a:ext cx="7142408" cy="2339102"/>
          </a:xfrm>
          <a:prstGeom prst="rect">
            <a:avLst/>
          </a:prstGeom>
        </p:spPr>
        <p:txBody>
          <a:bodyPr wrap="square">
            <a:spAutoFit/>
          </a:bodyPr>
          <a:lstStyle/>
          <a:p>
            <a:pPr marL="285750" indent="-285750">
              <a:buFont typeface="Arial" pitchFamily="34" charset="0"/>
              <a:buChar char="•"/>
            </a:pPr>
            <a:r>
              <a:rPr lang="en-US" sz="2400" dirty="0" smtClean="0">
                <a:latin typeface="GillSans" pitchFamily="34" charset="0"/>
              </a:rPr>
              <a:t>Seek viral opportunities by leveraging social </a:t>
            </a:r>
            <a:r>
              <a:rPr lang="en-US" sz="2400" dirty="0">
                <a:latin typeface="GillSans" pitchFamily="34" charset="0"/>
              </a:rPr>
              <a:t>media </a:t>
            </a:r>
            <a:endParaRPr lang="en-US" sz="2400" dirty="0" smtClean="0">
              <a:latin typeface="GillSans" pitchFamily="34" charset="0"/>
            </a:endParaRPr>
          </a:p>
          <a:p>
            <a:pPr marL="285750" indent="-285750">
              <a:buFont typeface="Arial" pitchFamily="34" charset="0"/>
              <a:buChar char="•"/>
            </a:pPr>
            <a:r>
              <a:rPr lang="en-US" sz="2400" dirty="0" smtClean="0">
                <a:latin typeface="GillSans" pitchFamily="34" charset="0"/>
              </a:rPr>
              <a:t>Ask </a:t>
            </a:r>
            <a:r>
              <a:rPr lang="en-US" sz="2400" dirty="0">
                <a:latin typeface="GillSans" pitchFamily="34" charset="0"/>
              </a:rPr>
              <a:t>our supporters to help spread the word </a:t>
            </a:r>
            <a:endParaRPr lang="en-US" sz="2400" dirty="0" smtClean="0">
              <a:latin typeface="GillSans" pitchFamily="34" charset="0"/>
            </a:endParaRPr>
          </a:p>
          <a:p>
            <a:pPr lvl="1"/>
            <a:r>
              <a:rPr lang="en-US" sz="2400" dirty="0" smtClean="0">
                <a:latin typeface="GillSans" pitchFamily="34" charset="0"/>
              </a:rPr>
              <a:t>-</a:t>
            </a:r>
            <a:r>
              <a:rPr lang="en-US" sz="2400" dirty="0" smtClean="0">
                <a:latin typeface="GillSans" pitchFamily="34" charset="0"/>
              </a:rPr>
              <a:t>M</a:t>
            </a:r>
            <a:r>
              <a:rPr lang="en-US" sz="2000" dirty="0" smtClean="0">
                <a:latin typeface="GillSans" pitchFamily="34" charset="0"/>
              </a:rPr>
              <a:t>embers will be encouraged to display the Web and W3C anniversary </a:t>
            </a:r>
            <a:r>
              <a:rPr lang="en-US" sz="2000" dirty="0">
                <a:latin typeface="GillSans" pitchFamily="34" charset="0"/>
              </a:rPr>
              <a:t>logo(s) on their websites </a:t>
            </a:r>
          </a:p>
          <a:p>
            <a:pPr lvl="1">
              <a:spcBef>
                <a:spcPts val="1200"/>
              </a:spcBef>
            </a:pPr>
            <a:r>
              <a:rPr lang="en-US" sz="2000" dirty="0" smtClean="0">
                <a:latin typeface="GillSans" pitchFamily="34" charset="0"/>
              </a:rPr>
              <a:t>- W3C to provide anniversary stickers</a:t>
            </a:r>
            <a:r>
              <a:rPr lang="en-US" sz="2000" dirty="0">
                <a:latin typeface="GillSans" pitchFamily="34" charset="0"/>
              </a:rPr>
              <a:t>, t-shirts, </a:t>
            </a:r>
            <a:r>
              <a:rPr lang="en-US" sz="2000" dirty="0" smtClean="0">
                <a:latin typeface="GillSans" pitchFamily="34" charset="0"/>
              </a:rPr>
              <a:t>posters</a:t>
            </a:r>
            <a:r>
              <a:rPr lang="en-US" sz="2000" dirty="0" smtClean="0">
                <a:latin typeface="GillSans" pitchFamily="34" charset="0"/>
              </a:rPr>
              <a:t>…</a:t>
            </a:r>
            <a:endParaRPr lang="en-US" sz="2000" dirty="0">
              <a:latin typeface="GillSans" pitchFamily="34" charset="0"/>
            </a:endParaRPr>
          </a:p>
        </p:txBody>
      </p:sp>
      <p:sp>
        <p:nvSpPr>
          <p:cNvPr id="4" name="Slide Number Placeholder 3"/>
          <p:cNvSpPr>
            <a:spLocks noGrp="1"/>
          </p:cNvSpPr>
          <p:nvPr>
            <p:ph type="sldNum" sz="quarter" idx="12"/>
          </p:nvPr>
        </p:nvSpPr>
        <p:spPr/>
        <p:txBody>
          <a:bodyPr/>
          <a:lstStyle/>
          <a:p>
            <a:fld id="{F2463608-DFBC-7244-8324-22C5A439A3C7}" type="slidenum">
              <a:rPr lang="en-US" smtClean="0"/>
              <a:t>9</a:t>
            </a:fld>
            <a:endParaRPr lang="en-US" dirty="0"/>
          </a:p>
        </p:txBody>
      </p:sp>
    </p:spTree>
    <p:extLst>
      <p:ext uri="{BB962C8B-B14F-4D97-AF65-F5344CB8AC3E}">
        <p14:creationId xmlns:p14="http://schemas.microsoft.com/office/powerpoint/2010/main" val="2610321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2013_slides-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600" dirty="0" smtClean="0">
            <a:solidFill>
              <a:srgbClr val="004480"/>
            </a:solidFill>
            <a:latin typeface="LeagueGothic"/>
            <a:cs typeface="LeagueGothic"/>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TotalTime>
  <Words>802</Words>
  <Application>Microsoft Office PowerPoint</Application>
  <PresentationFormat>On-screen Show (4:3)</PresentationFormat>
  <Paragraphs>107</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ac2013_slides-1</vt:lpstr>
      <vt:lpstr>2014: A Celebratory Year World Wide Web’s 25 Year Anniversary W3C’s 20 Year Anniversary 10 June 2013</vt:lpstr>
      <vt:lpstr>The Web Changed the World</vt:lpstr>
      <vt:lpstr>Use Opportunity to Raise W3C Visibility too </vt:lpstr>
      <vt:lpstr>Goals and Opportunities</vt:lpstr>
      <vt:lpstr>Global Celebration of the Web</vt:lpstr>
      <vt:lpstr>Potential W3C Anniversary Theme</vt:lpstr>
      <vt:lpstr>W3C Target Markets</vt:lpstr>
      <vt:lpstr>W3C Objectives</vt:lpstr>
      <vt:lpstr>Strategy</vt:lpstr>
      <vt:lpstr>W3C Proposal as of 24-May </vt:lpstr>
      <vt:lpstr>Online Campaign Open Issues</vt:lpstr>
      <vt:lpstr>Marketing Approach</vt:lpstr>
      <vt:lpstr>Resource Requirements</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msiderwicz</dc:creator>
  <cp:lastModifiedBy>msiderwicz</cp:lastModifiedBy>
  <cp:revision>64</cp:revision>
  <cp:lastPrinted>2013-05-28T15:10:10Z</cp:lastPrinted>
  <dcterms:created xsi:type="dcterms:W3CDTF">2013-05-25T17:23:06Z</dcterms:created>
  <dcterms:modified xsi:type="dcterms:W3CDTF">2013-05-30T18:56:26Z</dcterms:modified>
</cp:coreProperties>
</file>