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91" autoAdjust="0"/>
    <p:restoredTop sz="94660"/>
  </p:normalViewPr>
  <p:slideViewPr>
    <p:cSldViewPr snapToGrid="0">
      <p:cViewPr varScale="1">
        <p:scale>
          <a:sx n="75" d="100"/>
          <a:sy n="75" d="100"/>
        </p:scale>
        <p:origin x="78" y="12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38A01-1330-1DE9-CDD8-BDF60496DB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C6A1F1-706D-3110-D45D-03A548CA07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CBDABB-F1E7-C109-3F77-0EFA42246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6682-E7A3-4C64-93A0-D86EB43ADA26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4BA807-E3B2-C053-21E3-81BB54669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C73D2A-FFF4-AEC9-E58F-763092649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F3737-8BBB-4B80-9EA9-D8B653F68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838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49E70-8B9F-91E9-86C9-FD08681CD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3EDB16-9233-004C-3D27-980DA4A4CD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09BC26-79FB-DC73-56C3-9C37B1D54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6682-E7A3-4C64-93A0-D86EB43ADA26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6E24A7-9498-03E5-6201-243497D87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8D18D-CE5E-85A6-EA37-31279E5C6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F3737-8BBB-4B80-9EA9-D8B653F68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047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F4F2AD1-1AD5-A4E6-CCA9-04A60A0CA0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4CA51A-25BB-9244-A990-FD07389835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1B6CA9-F65B-095D-A5BC-998B82985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6682-E7A3-4C64-93A0-D86EB43ADA26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FCB080-7FDE-782E-3398-DFDA1D507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8B987D-B877-6C63-13E3-2831A7512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F3737-8BBB-4B80-9EA9-D8B653F68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829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CA009-434A-B223-33D3-F1219AA58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43E223-E8D8-2F81-F28E-427168088B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4EAE72-1531-033B-B586-BCCAE9E12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6682-E7A3-4C64-93A0-D86EB43ADA26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82F804-5517-D4B1-4B71-A35459155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470470-D0AE-39B0-42F3-A97D1D2D3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F3737-8BBB-4B80-9EA9-D8B653F68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357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BF5D1-FDB7-7B0E-B7C6-1C02CAAEC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A72BB5-442E-862F-98BC-875F8CA9A6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87F471-D22A-565C-AA80-6FB1A8B80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6682-E7A3-4C64-93A0-D86EB43ADA26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2C6842-3E57-E390-6620-B4BC537FD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F26809-22A1-CD18-F52F-F3E12540B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F3737-8BBB-4B80-9EA9-D8B653F68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92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69EC5-4A31-9E3E-0610-D472AEB97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04A88-4BCB-331D-A299-D879220C71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2BB6D4-4851-ECE6-1E0A-EAEABDC30E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32D1B0-CC58-9A22-C403-93DA57BA0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6682-E7A3-4C64-93A0-D86EB43ADA26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2BD581-8E59-E6FE-A439-FA083E603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C0183A-D4B0-9AF7-5142-A6760535C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F3737-8BBB-4B80-9EA9-D8B653F68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530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68B52-6804-7893-E4B9-DBD44806F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B5BBF7-EFA1-AAA1-C37C-2736DB46EF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A7ACF5-B6EE-DAFC-CAEC-7E6B4A57F1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6DCBEB-6041-38A9-D873-A447DF750C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89DE45-2A93-154D-4E38-9F9F308D20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1DAEB9-06A4-8EB7-D7E0-1BA3EE114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6682-E7A3-4C64-93A0-D86EB43ADA26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DD60462-251D-C88F-2041-9D2B90F85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258FFC-5F98-C58E-4190-E0D88E70F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F3737-8BBB-4B80-9EA9-D8B653F68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224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BFDDB-6845-F016-DB59-C3A2A53E3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97410F-2045-7F1C-5536-24EC2DE49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6682-E7A3-4C64-93A0-D86EB43ADA26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BDDF23-AD7D-AFE8-9D90-444165617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57060C-48FF-96A8-793D-579BC9DE3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F3737-8BBB-4B80-9EA9-D8B653F68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700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EA5E65-DC0E-D966-1CEB-54E692CD4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6682-E7A3-4C64-93A0-D86EB43ADA26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5D9E84-DFD6-6DB5-462B-3DC19F8F4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55EA87-4F4F-74EF-F3B5-19A77BAB8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F3737-8BBB-4B80-9EA9-D8B653F68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439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24909-DF63-443D-04F8-27101E30F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C55FD3-BE01-1676-E074-39678FBC4B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E7AE53-7CF0-9D28-73FD-66921AB249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764AE1-B56E-2434-205C-B87059335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6682-E7A3-4C64-93A0-D86EB43ADA26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9DF930-257D-CD86-47B4-8B7B880ED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5AEE2E-CA7B-8618-2042-A9186E1F1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F3737-8BBB-4B80-9EA9-D8B653F68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691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7C5D9-937A-7F5D-0D4B-6FF205F24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661739-CF42-883E-FE61-ACC769EB92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230DEB-F2F3-96F6-B31F-DB2DDFE3B4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59DA6E-AD9E-3AD4-C9C9-70F335364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6682-E7A3-4C64-93A0-D86EB43ADA26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92E6FF-826F-5674-2A2A-7CF325799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C642F1-A86A-D59E-EDE5-51DD58375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F3737-8BBB-4B80-9EA9-D8B653F68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109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6E9FEC-65D8-582B-33F2-9492E3850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46C022-9BF9-B89D-1B81-33E304D500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89398C-C03B-C4AC-1501-645DA1006E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96682-E7A3-4C64-93A0-D86EB43ADA26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C73438-C81D-0076-80B9-0366C65C56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C74A04-4B0F-0C20-4606-081E4F5BF8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F3737-8BBB-4B80-9EA9-D8B653F68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195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DF2D1C9-08B7-7842-FF09-FCBD8BAFEA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7109724"/>
              </p:ext>
            </p:extLst>
          </p:nvPr>
        </p:nvGraphicFramePr>
        <p:xfrm>
          <a:off x="0" y="1140810"/>
          <a:ext cx="11736000" cy="5763270"/>
        </p:xfrm>
        <a:graphic>
          <a:graphicData uri="http://schemas.openxmlformats.org/drawingml/2006/table">
            <a:tbl>
              <a:tblPr/>
              <a:tblGrid>
                <a:gridCol w="2347200">
                  <a:extLst>
                    <a:ext uri="{9D8B030D-6E8A-4147-A177-3AD203B41FA5}">
                      <a16:colId xmlns:a16="http://schemas.microsoft.com/office/drawing/2014/main" val="61073107"/>
                    </a:ext>
                  </a:extLst>
                </a:gridCol>
                <a:gridCol w="2347200">
                  <a:extLst>
                    <a:ext uri="{9D8B030D-6E8A-4147-A177-3AD203B41FA5}">
                      <a16:colId xmlns:a16="http://schemas.microsoft.com/office/drawing/2014/main" val="1851199538"/>
                    </a:ext>
                  </a:extLst>
                </a:gridCol>
                <a:gridCol w="2347200">
                  <a:extLst>
                    <a:ext uri="{9D8B030D-6E8A-4147-A177-3AD203B41FA5}">
                      <a16:colId xmlns:a16="http://schemas.microsoft.com/office/drawing/2014/main" val="1601002599"/>
                    </a:ext>
                  </a:extLst>
                </a:gridCol>
                <a:gridCol w="2347200">
                  <a:extLst>
                    <a:ext uri="{9D8B030D-6E8A-4147-A177-3AD203B41FA5}">
                      <a16:colId xmlns:a16="http://schemas.microsoft.com/office/drawing/2014/main" val="3777013539"/>
                    </a:ext>
                  </a:extLst>
                </a:gridCol>
                <a:gridCol w="2347200">
                  <a:extLst>
                    <a:ext uri="{9D8B030D-6E8A-4147-A177-3AD203B41FA5}">
                      <a16:colId xmlns:a16="http://schemas.microsoft.com/office/drawing/2014/main" val="2640996824"/>
                    </a:ext>
                  </a:extLst>
                </a:gridCol>
              </a:tblGrid>
              <a:tr h="293188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dirty="0">
                          <a:effectLst/>
                        </a:rPr>
                        <a:t>name</a:t>
                      </a:r>
                    </a:p>
                  </a:txBody>
                  <a:tcPr marL="73297" marR="73297" marT="36648" marB="3664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dirty="0">
                          <a:effectLst/>
                        </a:rPr>
                        <a:t>MMI Architecture </a:t>
                      </a:r>
                      <a:r>
                        <a:rPr lang="en-US" sz="1200" dirty="0" err="1">
                          <a:effectLst/>
                        </a:rPr>
                        <a:t>StartRequest</a:t>
                      </a:r>
                      <a:r>
                        <a:rPr lang="en-US" sz="1200" dirty="0">
                          <a:effectLst/>
                        </a:rPr>
                        <a:t> properties</a:t>
                      </a:r>
                    </a:p>
                  </a:txBody>
                  <a:tcPr marL="73297" marR="73297" marT="36648" marB="3664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dirty="0">
                          <a:effectLst/>
                        </a:rPr>
                        <a:t>type</a:t>
                      </a:r>
                    </a:p>
                  </a:txBody>
                  <a:tcPr marL="73297" marR="73297" marT="36648" marB="3664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dirty="0">
                          <a:effectLst/>
                        </a:rPr>
                        <a:t>MMI type</a:t>
                      </a:r>
                    </a:p>
                  </a:txBody>
                  <a:tcPr marL="73297" marR="73297" marT="36648" marB="3664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dirty="0">
                          <a:effectLst/>
                        </a:rPr>
                        <a:t>description</a:t>
                      </a:r>
                    </a:p>
                  </a:txBody>
                  <a:tcPr marL="73297" marR="73297" marT="36648" marB="3664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6835326"/>
                  </a:ext>
                </a:extLst>
              </a:tr>
              <a:tr h="293188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session id</a:t>
                      </a:r>
                    </a:p>
                  </a:txBody>
                  <a:tcPr marL="73297" marR="73297" marT="36648" marB="3664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>
                          <a:effectLst/>
                        </a:rPr>
                        <a:t>Context</a:t>
                      </a:r>
                    </a:p>
                  </a:txBody>
                  <a:tcPr marL="73297" marR="73297" marT="36648" marB="3664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data item</a:t>
                      </a:r>
                    </a:p>
                  </a:txBody>
                  <a:tcPr marL="73297" marR="73297" marT="36648" marB="3664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>
                          <a:effectLst/>
                        </a:rPr>
                        <a:t>URI</a:t>
                      </a:r>
                    </a:p>
                  </a:txBody>
                  <a:tcPr marL="73297" marR="73297" marT="36648" marB="3664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unique identifier of the session</a:t>
                      </a:r>
                    </a:p>
                  </a:txBody>
                  <a:tcPr marL="73297" marR="73297" marT="36648" marB="3664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7498848"/>
                  </a:ext>
                </a:extLst>
              </a:tr>
              <a:tr h="513079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request id</a:t>
                      </a:r>
                    </a:p>
                  </a:txBody>
                  <a:tcPr marL="73297" marR="73297" marT="36648" marB="3664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 err="1">
                          <a:effectLst/>
                        </a:rPr>
                        <a:t>RequestID</a:t>
                      </a:r>
                      <a:endParaRPr lang="en-US" sz="1400" dirty="0">
                        <a:effectLst/>
                      </a:endParaRPr>
                    </a:p>
                  </a:txBody>
                  <a:tcPr marL="73297" marR="73297" marT="36648" marB="3664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data item</a:t>
                      </a:r>
                    </a:p>
                  </a:txBody>
                  <a:tcPr marL="73297" marR="73297" marT="36648" marB="3664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>
                          <a:effectLst/>
                        </a:rPr>
                        <a:t>Unique identifier of the request</a:t>
                      </a:r>
                    </a:p>
                  </a:txBody>
                  <a:tcPr marL="73297" marR="73297" marT="36648" marB="3664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unique identifier of the request within a session</a:t>
                      </a:r>
                    </a:p>
                  </a:txBody>
                  <a:tcPr marL="73297" marR="73297" marT="36648" marB="3664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4371223"/>
                  </a:ext>
                </a:extLst>
              </a:tr>
              <a:tr h="293188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audio data</a:t>
                      </a:r>
                    </a:p>
                  </a:txBody>
                  <a:tcPr marL="73297" marR="73297" marT="36648" marB="3664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>
                          <a:effectLst/>
                        </a:rPr>
                        <a:t>Data</a:t>
                      </a:r>
                    </a:p>
                  </a:txBody>
                  <a:tcPr marL="73297" marR="73297" marT="36648" marB="3664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data item</a:t>
                      </a:r>
                    </a:p>
                  </a:txBody>
                  <a:tcPr marL="73297" marR="73297" marT="36648" marB="3664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>
                          <a:effectLst/>
                        </a:rPr>
                        <a:t>EMMA</a:t>
                      </a:r>
                    </a:p>
                  </a:txBody>
                  <a:tcPr marL="73297" marR="73297" marT="36648" marB="3664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encoded or raw audio data</a:t>
                      </a:r>
                    </a:p>
                  </a:txBody>
                  <a:tcPr marL="73297" marR="73297" marT="36648" marB="3664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9127086"/>
                  </a:ext>
                </a:extLst>
              </a:tr>
              <a:tr h="73297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multimodal input</a:t>
                      </a:r>
                    </a:p>
                  </a:txBody>
                  <a:tcPr marL="73297" marR="73297" marT="36648" marB="3664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>
                          <a:effectLst/>
                        </a:rPr>
                        <a:t>Data </a:t>
                      </a:r>
                    </a:p>
                  </a:txBody>
                  <a:tcPr marL="73297" marR="73297" marT="36648" marB="3664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category</a:t>
                      </a:r>
                    </a:p>
                  </a:txBody>
                  <a:tcPr marL="73297" marR="73297" marT="36648" marB="3664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>
                          <a:effectLst/>
                        </a:rPr>
                        <a:t>EMMA</a:t>
                      </a:r>
                    </a:p>
                  </a:txBody>
                  <a:tcPr marL="73297" marR="73297" marT="36648" marB="3664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input that has been received from modality recognizers, e.g., text, gestures, pen input, ...</a:t>
                      </a:r>
                    </a:p>
                  </a:txBody>
                  <a:tcPr marL="73297" marR="73297" marT="36648" marB="3664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2690359"/>
                  </a:ext>
                </a:extLst>
              </a:tr>
              <a:tr h="73297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>
                          <a:effectLst/>
                        </a:rPr>
                        <a:t>meta data</a:t>
                      </a:r>
                    </a:p>
                  </a:txBody>
                  <a:tcPr marL="73297" marR="73297" marT="36648" marB="3664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>
                          <a:effectLst/>
                        </a:rPr>
                        <a:t>Data </a:t>
                      </a:r>
                    </a:p>
                  </a:txBody>
                  <a:tcPr marL="73297" marR="73297" marT="36648" marB="3664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category</a:t>
                      </a:r>
                    </a:p>
                  </a:txBody>
                  <a:tcPr marL="73297" marR="73297" marT="36648" marB="3664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>
                          <a:effectLst/>
                        </a:rPr>
                        <a:t>If user input, EMMA</a:t>
                      </a:r>
                    </a:p>
                  </a:txBody>
                  <a:tcPr marL="73297" marR="73297" marT="36648" marB="3664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>
                          <a:effectLst/>
                        </a:rPr>
                        <a:t>data augmenting the request, e.g., user identification, timestamp, location, ...</a:t>
                      </a:r>
                    </a:p>
                  </a:txBody>
                  <a:tcPr marL="73297" marR="73297" marT="36648" marB="3664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8342866"/>
                  </a:ext>
                </a:extLst>
              </a:tr>
              <a:tr h="732970">
                <a:tc>
                  <a:txBody>
                    <a:bodyPr/>
                    <a:lstStyle/>
                    <a:p>
                      <a:pPr algn="l" fontAlgn="t"/>
                      <a:endParaRPr lang="en-US" sz="1400" dirty="0">
                        <a:effectLst/>
                      </a:endParaRPr>
                    </a:p>
                  </a:txBody>
                  <a:tcPr marL="73297" marR="73297" marT="36648" marB="3664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>
                          <a:effectLst/>
                        </a:rPr>
                        <a:t>Content/</a:t>
                      </a:r>
                      <a:r>
                        <a:rPr lang="en-US" sz="1400" dirty="0" err="1">
                          <a:effectLst/>
                        </a:rPr>
                        <a:t>ContentURL</a:t>
                      </a:r>
                      <a:endParaRPr lang="en-US" sz="1400" dirty="0">
                        <a:effectLst/>
                      </a:endParaRPr>
                    </a:p>
                  </a:txBody>
                  <a:tcPr marL="73297" marR="73297" marT="36648" marB="3664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dirty="0">
                        <a:effectLst/>
                      </a:endParaRPr>
                    </a:p>
                  </a:txBody>
                  <a:tcPr marL="73297" marR="73297" marT="36648" marB="3664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>
                          <a:effectLst/>
                        </a:rPr>
                        <a:t>markup</a:t>
                      </a:r>
                    </a:p>
                  </a:txBody>
                  <a:tcPr marL="73297" marR="73297" marT="36648" marB="3664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>
                          <a:effectLst/>
                        </a:rPr>
                        <a:t>Markup to run</a:t>
                      </a:r>
                    </a:p>
                  </a:txBody>
                  <a:tcPr marL="73297" marR="73297" marT="36648" marB="3664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4839255"/>
                  </a:ext>
                </a:extLst>
              </a:tr>
              <a:tr h="392269">
                <a:tc>
                  <a:txBody>
                    <a:bodyPr/>
                    <a:lstStyle/>
                    <a:p>
                      <a:pPr algn="l" fontAlgn="t"/>
                      <a:endParaRPr lang="en-US" sz="1400">
                        <a:effectLst/>
                      </a:endParaRPr>
                    </a:p>
                  </a:txBody>
                  <a:tcPr marL="73297" marR="73297" marT="36648" marB="3664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>
                          <a:effectLst/>
                        </a:rPr>
                        <a:t>Source</a:t>
                      </a:r>
                    </a:p>
                  </a:txBody>
                  <a:tcPr marL="73297" marR="73297" marT="36648" marB="3664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dirty="0">
                        <a:effectLst/>
                      </a:endParaRPr>
                    </a:p>
                  </a:txBody>
                  <a:tcPr marL="73297" marR="73297" marT="36648" marB="3664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>
                          <a:effectLst/>
                        </a:rPr>
                        <a:t>URI of sender</a:t>
                      </a:r>
                    </a:p>
                  </a:txBody>
                  <a:tcPr marL="73297" marR="73297" marT="36648" marB="3664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>
                          <a:effectLst/>
                        </a:rPr>
                        <a:t>Address of sender of message</a:t>
                      </a:r>
                    </a:p>
                  </a:txBody>
                  <a:tcPr marL="73297" marR="73297" marT="36648" marB="3664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5331665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algn="l" fontAlgn="t"/>
                      <a:endParaRPr lang="en-US" sz="1400">
                        <a:effectLst/>
                      </a:endParaRPr>
                    </a:p>
                  </a:txBody>
                  <a:tcPr marL="73297" marR="73297" marT="36648" marB="3664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>
                          <a:effectLst/>
                        </a:rPr>
                        <a:t>Target</a:t>
                      </a:r>
                    </a:p>
                  </a:txBody>
                  <a:tcPr marL="73297" marR="73297" marT="36648" marB="3664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dirty="0">
                        <a:effectLst/>
                      </a:endParaRPr>
                    </a:p>
                  </a:txBody>
                  <a:tcPr marL="73297" marR="73297" marT="36648" marB="3664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>
                          <a:effectLst/>
                        </a:rPr>
                        <a:t>URI of recipient</a:t>
                      </a:r>
                    </a:p>
                  </a:txBody>
                  <a:tcPr marL="73297" marR="73297" marT="36648" marB="3664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>
                          <a:effectLst/>
                        </a:rPr>
                        <a:t>Address  of recipient of message</a:t>
                      </a:r>
                    </a:p>
                  </a:txBody>
                  <a:tcPr marL="73297" marR="73297" marT="36648" marB="3664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0044902"/>
                  </a:ext>
                </a:extLst>
              </a:tr>
              <a:tr h="732970">
                <a:tc>
                  <a:txBody>
                    <a:bodyPr/>
                    <a:lstStyle/>
                    <a:p>
                      <a:pPr algn="l" fontAlgn="t"/>
                      <a:endParaRPr lang="en-US" sz="1400">
                        <a:effectLst/>
                      </a:endParaRPr>
                    </a:p>
                  </a:txBody>
                  <a:tcPr marL="73297" marR="73297" marT="36648" marB="3664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>
                          <a:effectLst/>
                        </a:rPr>
                        <a:t>Status</a:t>
                      </a:r>
                    </a:p>
                  </a:txBody>
                  <a:tcPr marL="73297" marR="73297" marT="36648" marB="3664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dirty="0">
                        <a:effectLst/>
                      </a:endParaRPr>
                    </a:p>
                  </a:txBody>
                  <a:tcPr marL="73297" marR="73297" marT="36648" marB="3664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>
                          <a:effectLst/>
                        </a:rPr>
                        <a:t>Enumeration – success or failure</a:t>
                      </a:r>
                    </a:p>
                  </a:txBody>
                  <a:tcPr marL="73297" marR="73297" marT="36648" marB="3664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>
                          <a:effectLst/>
                        </a:rPr>
                        <a:t>Whether the message succeeded or failed</a:t>
                      </a:r>
                    </a:p>
                  </a:txBody>
                  <a:tcPr marL="73297" marR="73297" marT="36648" marB="3664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6005459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513F0524-C593-EB28-803F-CAA5E92E3A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5717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6450952-6003-172A-68C4-C0189A5D0BAB}"/>
              </a:ext>
            </a:extLst>
          </p:cNvPr>
          <p:cNvSpPr txBox="1"/>
          <p:nvPr/>
        </p:nvSpPr>
        <p:spPr>
          <a:xfrm>
            <a:off x="189302" y="0"/>
            <a:ext cx="68502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Interface Client Input  Compared to Multimodal Architecture </a:t>
            </a:r>
            <a:r>
              <a:rPr lang="en-US" sz="1600" dirty="0" err="1"/>
              <a:t>StartRequest</a:t>
            </a:r>
            <a:r>
              <a:rPr lang="en-US" sz="1600" dirty="0"/>
              <a:t> Event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A1E787F-B5F4-7622-6873-B52821DE4C7C}"/>
              </a:ext>
            </a:extLst>
          </p:cNvPr>
          <p:cNvSpPr txBox="1"/>
          <p:nvPr/>
        </p:nvSpPr>
        <p:spPr>
          <a:xfrm>
            <a:off x="189302" y="338554"/>
            <a:ext cx="1173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https://w3c.github.io/voiceinteraction/voice%20interaction%20drafts/paInterfaces/paInterfaces.htm#highlevelinterfaces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7489F2A-0D4B-3C0A-344D-A3F7C10F021F}"/>
              </a:ext>
            </a:extLst>
          </p:cNvPr>
          <p:cNvSpPr txBox="1"/>
          <p:nvPr/>
        </p:nvSpPr>
        <p:spPr>
          <a:xfrm>
            <a:off x="189302" y="677108"/>
            <a:ext cx="61023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https://www.w3.org/TR/mmi-arch/#StartRequest</a:t>
            </a:r>
          </a:p>
        </p:txBody>
      </p:sp>
    </p:spTree>
    <p:extLst>
      <p:ext uri="{BB962C8B-B14F-4D97-AF65-F5344CB8AC3E}">
        <p14:creationId xmlns:p14="http://schemas.microsoft.com/office/powerpoint/2010/main" val="19763050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184</Words>
  <Application>Microsoft Office PowerPoint</Application>
  <PresentationFormat>Widescreen</PresentationFormat>
  <Paragraphs>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Debbie Dahl</dc:creator>
  <cp:lastModifiedBy>Debbie Dahl</cp:lastModifiedBy>
  <cp:revision>2</cp:revision>
  <dcterms:created xsi:type="dcterms:W3CDTF">2022-06-01T14:18:20Z</dcterms:created>
  <dcterms:modified xsi:type="dcterms:W3CDTF">2022-06-01T14:43:14Z</dcterms:modified>
</cp:coreProperties>
</file>