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825" r:id="rId1"/>
  </p:sldMasterIdLst>
  <p:notesMasterIdLst>
    <p:notesMasterId r:id="rId13"/>
  </p:notesMasterIdLst>
  <p:handoutMasterIdLst>
    <p:handoutMasterId r:id="rId14"/>
  </p:handoutMasterIdLst>
  <p:sldIdLst>
    <p:sldId id="692" r:id="rId2"/>
    <p:sldId id="713" r:id="rId3"/>
    <p:sldId id="714" r:id="rId4"/>
    <p:sldId id="722" r:id="rId5"/>
    <p:sldId id="715" r:id="rId6"/>
    <p:sldId id="716" r:id="rId7"/>
    <p:sldId id="717" r:id="rId8"/>
    <p:sldId id="718" r:id="rId9"/>
    <p:sldId id="719" r:id="rId10"/>
    <p:sldId id="720" r:id="rId11"/>
    <p:sldId id="721" r:id="rId12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il Hunt" initials="ND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B181A"/>
    <a:srgbClr val="0075C5"/>
    <a:srgbClr val="FFFFFF"/>
    <a:srgbClr val="C3F0F9"/>
    <a:srgbClr val="D62406"/>
    <a:srgbClr val="006000"/>
    <a:srgbClr val="B9090B"/>
    <a:srgbClr val="DC1F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1" autoAdjust="0"/>
    <p:restoredTop sz="88201" autoAdjust="0"/>
  </p:normalViewPr>
  <p:slideViewPr>
    <p:cSldViewPr>
      <p:cViewPr>
        <p:scale>
          <a:sx n="110" d="100"/>
          <a:sy n="110" d="100"/>
        </p:scale>
        <p:origin x="-708" y="-72"/>
      </p:cViewPr>
      <p:guideLst>
        <p:guide orient="horz" pos="3634"/>
        <p:guide pos="2880"/>
      </p:guideLst>
    </p:cSldViewPr>
  </p:slideViewPr>
  <p:outlineViewPr>
    <p:cViewPr>
      <p:scale>
        <a:sx n="33" d="100"/>
        <a:sy n="33" d="100"/>
      </p:scale>
      <p:origin x="0" y="25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2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C55678-1746-5E47-8D47-66C4BBE92A8B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9E27E9-A9CE-FC42-826D-97BF3C84C6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3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50E0AB-B123-844D-97CC-FF6BFA7DAC7F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ABE265-A591-E045-85F3-AD96DAFE18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59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E265-A591-E045-85F3-AD96DAFE18F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3" y="3246203"/>
            <a:ext cx="7565571" cy="1380567"/>
            <a:chOff x="3" y="3246203"/>
            <a:chExt cx="7565571" cy="1380567"/>
          </a:xfrm>
        </p:grpSpPr>
        <p:sp>
          <p:nvSpPr>
            <p:cNvPr id="7" name="Rectangle 6"/>
            <p:cNvSpPr/>
            <p:nvPr userDrawn="1"/>
          </p:nvSpPr>
          <p:spPr>
            <a:xfrm>
              <a:off x="3" y="3246203"/>
              <a:ext cx="7565571" cy="1380567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" y="3246203"/>
              <a:ext cx="658778" cy="138056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2">
                    <a:lumMod val="90000"/>
                    <a:lumOff val="1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688" y="3794760"/>
            <a:ext cx="6528816" cy="777240"/>
          </a:xfrm>
          <a:noFill/>
          <a:ln>
            <a:noFill/>
          </a:ln>
        </p:spPr>
        <p:txBody>
          <a:bodyPr vert="horz" lIns="91440" tIns="0" rIns="45720" bIns="0" rtlCol="0" anchor="t" anchorCtr="0">
            <a:normAutofit/>
            <a:scene3d>
              <a:camera prst="orthographicFront"/>
              <a:lightRig rig="threePt" dir="t">
                <a:rot lat="0" lon="0" rev="4800000"/>
              </a:lightRig>
            </a:scene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n-US" sz="3000" b="1" i="0" kern="1200" cap="none" baseline="0" dirty="0" smtClean="0">
                <a:solidFill>
                  <a:srgbClr val="D62406"/>
                </a:solidFill>
                <a:effectLst>
                  <a:outerShdw blurRad="50800" dist="38100" dir="2700000" algn="tl">
                    <a:srgbClr val="000000">
                      <a:alpha val="42745"/>
                    </a:srgbClr>
                  </a:outerShdw>
                </a:effectLst>
                <a:latin typeface="Arial"/>
                <a:ea typeface="+mj-ea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2688" y="3337560"/>
            <a:ext cx="6528816" cy="438912"/>
          </a:xfrm>
        </p:spPr>
        <p:txBody>
          <a:bodyPr vert="horz" lIns="91440" tIns="0" rIns="45720" bIns="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Wingdings" pitchFamily="2" charset="2"/>
              <a:buNone/>
              <a:defRPr kumimoji="0" lang="en-US" sz="2000" kern="12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E02B2-EB47-47AD-B3CB-BC4D00E0DB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" y="3816198"/>
            <a:ext cx="6277429" cy="810572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" y="3816199"/>
            <a:ext cx="180197" cy="8105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5488" y="3906015"/>
            <a:ext cx="5742414" cy="331451"/>
          </a:xfrm>
        </p:spPr>
        <p:txBody>
          <a:bodyPr anchor="t">
            <a:normAutofit/>
          </a:bodyPr>
          <a:lstStyle>
            <a:lvl1pPr algn="l">
              <a:defRPr sz="2000" b="0" cap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4226047"/>
            <a:ext cx="5742414" cy="320041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624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0664"/>
            <a:ext cx="8229600" cy="42976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40663"/>
            <a:ext cx="4038600" cy="429768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defRPr sz="2000"/>
            </a:lvl1pPr>
            <a:lvl2pPr>
              <a:spcBef>
                <a:spcPts val="300"/>
              </a:spcBef>
              <a:spcAft>
                <a:spcPts val="300"/>
              </a:spcAft>
              <a:defRPr sz="1800"/>
            </a:lvl2pPr>
            <a:lvl3pPr>
              <a:spcBef>
                <a:spcPts val="200"/>
              </a:spcBef>
              <a:spcAft>
                <a:spcPts val="200"/>
              </a:spcAft>
              <a:defRPr sz="1600"/>
            </a:lvl3pPr>
            <a:lvl4pPr>
              <a:spcBef>
                <a:spcPts val="200"/>
              </a:spcBef>
              <a:spcAft>
                <a:spcPts val="200"/>
              </a:spcAft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0663"/>
            <a:ext cx="4038600" cy="429768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defRPr sz="2000"/>
            </a:lvl1pPr>
            <a:lvl2pPr>
              <a:spcBef>
                <a:spcPts val="300"/>
              </a:spcBef>
              <a:spcAft>
                <a:spcPts val="300"/>
              </a:spcAft>
              <a:defRPr sz="1800"/>
            </a:lvl2pPr>
            <a:lvl3pPr>
              <a:spcBef>
                <a:spcPts val="200"/>
              </a:spcBef>
              <a:spcAft>
                <a:spcPts val="200"/>
              </a:spcAft>
              <a:defRPr sz="1600"/>
            </a:lvl3pPr>
            <a:lvl4pPr>
              <a:spcBef>
                <a:spcPts val="200"/>
              </a:spcBef>
              <a:spcAft>
                <a:spcPts val="200"/>
              </a:spcAft>
              <a:defRPr sz="1400"/>
            </a:lvl4pPr>
            <a:lvl5pPr>
              <a:spcBef>
                <a:spcPts val="200"/>
              </a:spcBef>
              <a:spcAft>
                <a:spcPts val="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57245" y="742970"/>
            <a:ext cx="2743170" cy="4297633"/>
          </a:xfrm>
        </p:spPr>
        <p:txBody>
          <a:bodyPr tIns="0"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defRPr sz="1800"/>
            </a:lvl1pPr>
            <a:lvl2pPr>
              <a:spcBef>
                <a:spcPts val="300"/>
              </a:spcBef>
              <a:spcAft>
                <a:spcPts val="300"/>
              </a:spcAft>
              <a:defRPr sz="1600"/>
            </a:lvl2pPr>
            <a:lvl3pPr>
              <a:spcBef>
                <a:spcPts val="200"/>
              </a:spcBef>
              <a:spcAft>
                <a:spcPts val="200"/>
              </a:spcAft>
              <a:defRPr sz="1400"/>
            </a:lvl3pPr>
            <a:lvl4pPr>
              <a:spcBef>
                <a:spcPts val="200"/>
              </a:spcBef>
              <a:spcAft>
                <a:spcPts val="200"/>
              </a:spcAft>
              <a:defRPr sz="1200"/>
            </a:lvl4pPr>
            <a:lvl5pPr>
              <a:spcBef>
                <a:spcPts val="200"/>
              </a:spcBef>
              <a:spcAft>
                <a:spcPts val="200"/>
              </a:spcAf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2"/>
          </p:nvPr>
        </p:nvSpPr>
        <p:spPr>
          <a:xfrm>
            <a:off x="3291853" y="742970"/>
            <a:ext cx="2560293" cy="4297633"/>
          </a:xfrm>
        </p:spPr>
        <p:txBody>
          <a:bodyPr tIns="0"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defRPr sz="1800"/>
            </a:lvl1pPr>
            <a:lvl2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200"/>
              </a:spcBef>
              <a:spcAft>
                <a:spcPts val="200"/>
              </a:spcAft>
              <a:defRPr sz="1200"/>
            </a:lvl4pPr>
            <a:lvl5pPr>
              <a:spcBef>
                <a:spcPts val="200"/>
              </a:spcBef>
              <a:spcAft>
                <a:spcPts val="200"/>
              </a:spcAf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5943585" y="742970"/>
            <a:ext cx="2743170" cy="4297633"/>
          </a:xfrm>
        </p:spPr>
        <p:txBody>
          <a:bodyPr tIns="0">
            <a:normAutofit/>
          </a:bodyPr>
          <a:lstStyle>
            <a:lvl1pPr>
              <a:spcBef>
                <a:spcPts val="400"/>
              </a:spcBef>
              <a:spcAft>
                <a:spcPts val="400"/>
              </a:spcAft>
              <a:defRPr sz="1800"/>
            </a:lvl1pPr>
            <a:lvl2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200"/>
              </a:spcBef>
              <a:spcAft>
                <a:spcPts val="200"/>
              </a:spcAft>
              <a:defRPr sz="1200"/>
            </a:lvl4pPr>
            <a:lvl5pPr>
              <a:spcBef>
                <a:spcPts val="200"/>
              </a:spcBef>
              <a:spcAft>
                <a:spcPts val="200"/>
              </a:spcAf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6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4"/>
            <a:ext cx="3008313" cy="37290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0584"/>
            <a:ext cx="82296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40664"/>
            <a:ext cx="8229600" cy="4297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0991" y="4819002"/>
            <a:ext cx="731520" cy="210312"/>
          </a:xfrm>
          <a:prstGeom prst="rect">
            <a:avLst/>
          </a:prstGeom>
        </p:spPr>
        <p:txBody>
          <a:bodyPr vert="horz" bIns="0" rtlCol="0" anchor="b"/>
          <a:lstStyle>
            <a:lvl1pPr marL="0" algn="r" defTabSz="457200" rtl="0" eaLnBrk="1" latinLnBrk="0" hangingPunct="1">
              <a:defRPr kumimoji="0" lang="en-US" sz="12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D2E02B2-EB47-47AD-B3CB-BC4D00E0D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8" r:id="rId2"/>
    <p:sldLayoutId id="2147483827" r:id="rId3"/>
    <p:sldLayoutId id="2147483829" r:id="rId4"/>
    <p:sldLayoutId id="2147483838" r:id="rId5"/>
    <p:sldLayoutId id="2147483831" r:id="rId6"/>
    <p:sldLayoutId id="2147483832" r:id="rId7"/>
    <p:sldLayoutId id="2147483833" r:id="rId8"/>
    <p:sldLayoutId id="2147483834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kern="1200" baseline="0" dirty="0" smtClean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5750" algn="l" defTabSz="914400" rtl="0" eaLnBrk="1" latinLnBrk="0" hangingPunct="1">
        <a:spcBef>
          <a:spcPts val="4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300"/>
        </a:spcBef>
        <a:spcAft>
          <a:spcPts val="300"/>
        </a:spcAft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ts val="300"/>
        </a:spcBef>
        <a:spcAft>
          <a:spcPts val="30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300"/>
        </a:spcBef>
        <a:spcAft>
          <a:spcPts val="30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TTML Aspect Ratio Issue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2/13/2013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13750" y="4819650"/>
            <a:ext cx="730250" cy="209550"/>
          </a:xfrm>
        </p:spPr>
        <p:txBody>
          <a:bodyPr/>
          <a:lstStyle/>
          <a:p>
            <a:fld id="{5D2E02B2-EB47-47AD-B3CB-BC4D00E0DB7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748" y="666750"/>
            <a:ext cx="6781800" cy="42672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1600" dirty="0" smtClean="0"/>
              <a:t>4. Preserve </a:t>
            </a:r>
            <a:r>
              <a:rPr lang="en-US" sz="1600" dirty="0"/>
              <a:t>authored aspect ratio (4x3) and </a:t>
            </a:r>
            <a:r>
              <a:rPr lang="en-US" sz="1600" dirty="0" smtClean="0"/>
              <a:t>scale to the </a:t>
            </a:r>
            <a:r>
              <a:rPr lang="en-US" sz="1600" dirty="0"/>
              <a:t>video resolution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8" y="895350"/>
            <a:ext cx="6781800" cy="38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93488" y="895351"/>
            <a:ext cx="100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Top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3424" y="2615994"/>
            <a:ext cx="16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Middle Center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5948" y="4336637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4"/>
                </a:solidFill>
              </a:rPr>
              <a:t>Bottom Right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16982" y="895351"/>
            <a:ext cx="5057330" cy="3810618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7417278" y="2875788"/>
            <a:ext cx="735647" cy="306324"/>
          </a:xfrm>
          <a:prstGeom prst="wedgeRectCallout">
            <a:avLst>
              <a:gd name="adj1" fmla="val -95312"/>
              <a:gd name="adj2" fmla="val -22051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4x3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810000" y="3028950"/>
            <a:ext cx="1447800" cy="612648"/>
          </a:xfrm>
          <a:prstGeom prst="wedgeRectCallout">
            <a:avLst>
              <a:gd name="adj1" fmla="val -95312"/>
              <a:gd name="adj2" fmla="val -22051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320x240px</a:t>
            </a:r>
          </a:p>
        </p:txBody>
      </p:sp>
    </p:spTree>
    <p:extLst>
      <p:ext uri="{BB962C8B-B14F-4D97-AF65-F5344CB8AC3E}">
        <p14:creationId xmlns:p14="http://schemas.microsoft.com/office/powerpoint/2010/main" val="377315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the Specification Ambiguity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#1: Use extent and </a:t>
            </a:r>
            <a:r>
              <a:rPr lang="en-US" dirty="0" err="1" smtClean="0"/>
              <a:t>pixelAspectRatio</a:t>
            </a:r>
            <a:r>
              <a:rPr lang="en-US" dirty="0" smtClean="0"/>
              <a:t> on TT element to describe this behavior</a:t>
            </a:r>
          </a:p>
          <a:p>
            <a:pPr marL="800100" lvl="1" indent="-457200"/>
            <a:r>
              <a:rPr lang="en-US" dirty="0" smtClean="0"/>
              <a:t>Specify that the aspect ratio of the root container region is defined by the extent and the </a:t>
            </a:r>
            <a:r>
              <a:rPr lang="en-US" dirty="0" err="1" smtClean="0"/>
              <a:t>pixelAspectRatio</a:t>
            </a:r>
            <a:r>
              <a:rPr lang="en-US" dirty="0" smtClean="0"/>
              <a:t> placed on the TT element.</a:t>
            </a:r>
          </a:p>
          <a:p>
            <a:pPr marL="800100" lvl="1" indent="-457200"/>
            <a:r>
              <a:rPr lang="en-US" dirty="0" smtClean="0"/>
              <a:t>The root container region should be centered in the caption display area.</a:t>
            </a:r>
          </a:p>
          <a:p>
            <a:pPr marL="457200" indent="-457200"/>
            <a:r>
              <a:rPr lang="en-US" dirty="0" smtClean="0"/>
              <a:t>Proposal #2: Define a new </a:t>
            </a:r>
            <a:r>
              <a:rPr lang="en-US" dirty="0" err="1" smtClean="0"/>
              <a:t>tts:aspectRatio</a:t>
            </a:r>
            <a:r>
              <a:rPr lang="en-US" dirty="0" smtClean="0"/>
              <a:t> attribute</a:t>
            </a:r>
          </a:p>
          <a:p>
            <a:pPr marL="800100" lvl="1" indent="-457200"/>
            <a:r>
              <a:rPr lang="en-US" dirty="0" smtClean="0"/>
              <a:t>The aspect ratio of the root container region is specified if this attribute is placed on the TT element.</a:t>
            </a: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0664"/>
            <a:ext cx="8305800" cy="4297680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&lt;?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xml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version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1.0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encoding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utf-8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?&gt;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tt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xml:lang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en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xmlns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http://www.w3.org/ns/ttml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xmlns:tts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http://www.w3.org/ns/ttml#styling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xmlns:ttm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http://www.w3.org/ns/ttml#metadata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xmlns:ttp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http://www.w3.org/ns/ttml#parameter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tts:extent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320px 240px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ttp:pixelAspectRatio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1 1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layout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xml:id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topLeft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style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tts:origin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0% 0%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tts:extent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100% 100%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tts:displayAlign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before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tts:textAlign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start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xml:id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middleCenter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style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tts:origin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0% 0%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tts:extent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100% 100%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tts:displayAlign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center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tts:textAlign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center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xml:id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bottomRight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style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tts:origin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0% 0%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tts:extent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100% 100%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tts:displayAlign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after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nsolas"/>
              </a:rPr>
              <a:t>tts:textAlign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/&gt;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layout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div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begin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0s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end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1s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topLeft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Top Left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begin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0s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end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1s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middleCenter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Middle Center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begin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0s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end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1s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region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bottomRight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Bottom Right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  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div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tt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06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Authoring Intent (4x3 aspect ratio)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1" r="12541"/>
          <a:stretch/>
        </p:blipFill>
        <p:spPr bwMode="auto">
          <a:xfrm>
            <a:off x="1993488" y="895351"/>
            <a:ext cx="5080824" cy="381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3488" y="895351"/>
            <a:ext cx="100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Top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3424" y="2615994"/>
            <a:ext cx="16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Middle Center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5948" y="4336637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4"/>
                </a:solidFill>
              </a:rPr>
              <a:t>Bottom Right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7381" y="477416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320px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74312" y="262972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240px</a:t>
            </a:r>
            <a:endParaRPr lang="en-US" dirty="0"/>
          </a:p>
        </p:txBody>
      </p:sp>
      <p:cxnSp>
        <p:nvCxnSpPr>
          <p:cNvPr id="11" name="Straight Connector 10"/>
          <p:cNvCxnSpPr>
            <a:stCxn id="12" idx="0"/>
          </p:cNvCxnSpPr>
          <p:nvPr/>
        </p:nvCxnSpPr>
        <p:spPr>
          <a:xfrm flipH="1" flipV="1">
            <a:off x="7480833" y="895351"/>
            <a:ext cx="1" cy="173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480832" y="2999058"/>
            <a:ext cx="1" cy="173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3"/>
          </p:cNvCxnSpPr>
          <p:nvPr/>
        </p:nvCxnSpPr>
        <p:spPr>
          <a:xfrm flipH="1">
            <a:off x="4940424" y="4958834"/>
            <a:ext cx="2133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6" idx="1"/>
          </p:cNvCxnSpPr>
          <p:nvPr/>
        </p:nvCxnSpPr>
        <p:spPr>
          <a:xfrm>
            <a:off x="1993488" y="4958834"/>
            <a:ext cx="21338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68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aspect ratio of the video is not known at the time the captions are authored.</a:t>
            </a:r>
          </a:p>
          <a:p>
            <a:pPr lvl="1"/>
            <a:r>
              <a:rPr lang="en-US" dirty="0" smtClean="0"/>
              <a:t>The captions are authored in the 4x3 space to be conservative.</a:t>
            </a:r>
          </a:p>
          <a:p>
            <a:r>
              <a:rPr lang="en-US" dirty="0" smtClean="0"/>
              <a:t>In addition, the authored captions may be used on different aspect ratio videos in different markets.</a:t>
            </a:r>
          </a:p>
          <a:p>
            <a:pPr lvl="1"/>
            <a:r>
              <a:rPr lang="en-US" dirty="0" smtClean="0"/>
              <a:t>Ex: 4x3 video in Latin America, 16x9 video in US for the same movie</a:t>
            </a:r>
          </a:p>
          <a:p>
            <a:pPr lvl="1"/>
            <a:r>
              <a:rPr lang="en-US" dirty="0" smtClean="0"/>
              <a:t>Ideally, the captions would not need to be re-authored or transformed for the different aspect ratio videos.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8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0172" y="666750"/>
            <a:ext cx="6781800" cy="42672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Player Render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72" y="895350"/>
            <a:ext cx="6781800" cy="38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91400" y="666750"/>
            <a:ext cx="167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16x9 720p version of the same video (1280x720)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Rendered with green letterboxing on a 16x10 display (1280x800)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0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Rendering Interpretations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Scale authored pixels to video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Scale authored pixels to display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Preserve authored pixels and render inside the video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Preserve authored aspect ratio (4x3) and scale to the video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1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748" y="666750"/>
            <a:ext cx="6781800" cy="42672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1600" dirty="0" smtClean="0"/>
              <a:t>1. Scale </a:t>
            </a:r>
            <a:r>
              <a:rPr lang="en-US" sz="1600" dirty="0"/>
              <a:t>authored pixels to video resolution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8" y="895350"/>
            <a:ext cx="6781800" cy="38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25748" y="895351"/>
            <a:ext cx="100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Top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6169" y="2615684"/>
            <a:ext cx="16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Middle Center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9184" y="4336637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4"/>
                </a:solidFill>
              </a:rPr>
              <a:t>Bottom Right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8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748" y="666750"/>
            <a:ext cx="6781800" cy="42672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1600" dirty="0"/>
              <a:t>2</a:t>
            </a:r>
            <a:r>
              <a:rPr lang="en-US" sz="1600" dirty="0" smtClean="0"/>
              <a:t>. </a:t>
            </a:r>
            <a:r>
              <a:rPr lang="en-US" sz="1600" dirty="0"/>
              <a:t>Scale authored pixels to display resolution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8" y="895350"/>
            <a:ext cx="6781800" cy="38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25748" y="666750"/>
            <a:ext cx="100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Top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6169" y="2615684"/>
            <a:ext cx="16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Middle Center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9184" y="456461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4"/>
                </a:solidFill>
              </a:rPr>
              <a:t>Bottom Right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6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748" y="666750"/>
            <a:ext cx="6781800" cy="42672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1600" dirty="0" smtClean="0"/>
              <a:t>3. </a:t>
            </a:r>
            <a:r>
              <a:rPr lang="en-US" sz="1600" dirty="0"/>
              <a:t>Preserve authored pixels and render them inside the video resolution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8" y="895350"/>
            <a:ext cx="6781800" cy="38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39514" y="895351"/>
            <a:ext cx="100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Top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4495" y="1472684"/>
            <a:ext cx="16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Middle Center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5836" y="205001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4"/>
                </a:solidFill>
              </a:rPr>
              <a:t>Bottom Right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5748" y="895351"/>
            <a:ext cx="1998452" cy="1523999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>
            <a:off x="3810000" y="3028950"/>
            <a:ext cx="1447800" cy="612648"/>
          </a:xfrm>
          <a:prstGeom prst="wedgeRectCallout">
            <a:avLst>
              <a:gd name="adj1" fmla="val -95312"/>
              <a:gd name="adj2" fmla="val -22051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320x240px</a:t>
            </a:r>
          </a:p>
        </p:txBody>
      </p:sp>
    </p:spTree>
    <p:extLst>
      <p:ext uri="{BB962C8B-B14F-4D97-AF65-F5344CB8AC3E}">
        <p14:creationId xmlns:p14="http://schemas.microsoft.com/office/powerpoint/2010/main" val="110619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_Strat_04062011">
  <a:themeElements>
    <a:clrScheme name="Netflix">
      <a:dk1>
        <a:srgbClr val="666666"/>
      </a:dk1>
      <a:lt1>
        <a:srgbClr val="FFFFFF"/>
      </a:lt1>
      <a:dk2>
        <a:srgbClr val="D62406"/>
      </a:dk2>
      <a:lt2>
        <a:srgbClr val="FFFFFF"/>
      </a:lt2>
      <a:accent1>
        <a:srgbClr val="000000"/>
      </a:accent1>
      <a:accent2>
        <a:srgbClr val="BFBFBF"/>
      </a:accent2>
      <a:accent3>
        <a:srgbClr val="FFC000"/>
      </a:accent3>
      <a:accent4>
        <a:srgbClr val="FFFF00"/>
      </a:accent4>
      <a:accent5>
        <a:srgbClr val="008000"/>
      </a:accent5>
      <a:accent6>
        <a:srgbClr val="0070C0"/>
      </a:accent6>
      <a:hlink>
        <a:srgbClr val="002060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International_Strat_04062011</Template>
  <TotalTime>28299</TotalTime>
  <Words>583</Words>
  <Application>Microsoft Office PowerPoint</Application>
  <PresentationFormat>On-screen Show (16:9)</PresentationFormat>
  <Paragraphs>89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International_Strat_04062011</vt:lpstr>
      <vt:lpstr>TTML Aspect Ratio Issue</vt:lpstr>
      <vt:lpstr>Positioning Example</vt:lpstr>
      <vt:lpstr>Authoring Intent (4x3 aspect ratio)</vt:lpstr>
      <vt:lpstr>Authoring Constraints</vt:lpstr>
      <vt:lpstr>Sample Player Render</vt:lpstr>
      <vt:lpstr>Possible Rendering Interpretations</vt:lpstr>
      <vt:lpstr>1. Scale authored pixels to video resolution</vt:lpstr>
      <vt:lpstr>2. Scale authored pixels to display resolution</vt:lpstr>
      <vt:lpstr>3. Preserve authored pixels and render them inside the video resolution</vt:lpstr>
      <vt:lpstr>4. Preserve authored aspect ratio (4x3) and scale to the video resolution</vt:lpstr>
      <vt:lpstr>Resolving the Specification Ambiguity</vt:lpstr>
    </vt:vector>
  </TitlesOfParts>
  <Company>Netflix,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TTML Aspect Ratio Issue</dc:title>
  <dc:creator>apark@netflix.com</dc:creator>
  <cp:lastModifiedBy>Anthony Park</cp:lastModifiedBy>
  <cp:revision>588</cp:revision>
  <cp:lastPrinted>2011-09-15T17:41:20Z</cp:lastPrinted>
  <dcterms:created xsi:type="dcterms:W3CDTF">2011-04-20T12:56:58Z</dcterms:created>
  <dcterms:modified xsi:type="dcterms:W3CDTF">2013-02-14T01:43:21Z</dcterms:modified>
</cp:coreProperties>
</file>