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2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W3C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6324600"/>
            <a:ext cx="685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.org/TR/tracking-compliance/" TargetMode="External"/><Relationship Id="rId2" Type="http://schemas.openxmlformats.org/officeDocument/2006/relationships/hyperlink" Target="https://www.w3.org/TR/tracking-dnt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.org/TR/tracking-compliance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54075"/>
            <a:ext cx="7772400" cy="2746375"/>
          </a:xfrm>
        </p:spPr>
        <p:txBody>
          <a:bodyPr>
            <a:normAutofit fontScale="90000"/>
          </a:bodyPr>
          <a:lstStyle/>
          <a:p>
            <a:r>
              <a:rPr lang="de-DE" dirty="0"/>
              <a:t>Breakout Session: </a:t>
            </a:r>
            <a:r>
              <a:rPr lang="en-US" dirty="0"/>
              <a:t>Privacy </a:t>
            </a:r>
            <a:r>
              <a:rPr lang="en-US" dirty="0" smtClean="0"/>
              <a:t>compliance </a:t>
            </a:r>
            <a:r>
              <a:rPr lang="en-US" dirty="0"/>
              <a:t>in the EU using W3C Tracking </a:t>
            </a:r>
            <a:r>
              <a:rPr lang="en-US" dirty="0" smtClean="0"/>
              <a:t>Protection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IRC: #</a:t>
            </a:r>
            <a:r>
              <a:rPr lang="en-US" dirty="0" err="1" smtClean="0"/>
              <a:t>dnt</a:t>
            </a:r>
            <a:r>
              <a:rPr lang="en-US" dirty="0"/>
              <a:t/>
            </a:r>
            <a:br>
              <a:rPr lang="en-US" dirty="0"/>
            </a:br>
            <a:endParaRPr lang="de-D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b="1" dirty="0" smtClean="0"/>
              <a:t>Chairs</a:t>
            </a:r>
            <a:r>
              <a:rPr lang="de-DE" dirty="0" smtClean="0"/>
              <a:t>: Carl Cargill (Adobe)</a:t>
            </a:r>
            <a:br>
              <a:rPr lang="de-DE" dirty="0" smtClean="0"/>
            </a:br>
            <a:r>
              <a:rPr lang="de-DE" dirty="0" smtClean="0"/>
              <a:t>Matthias Schunter (Intel)</a:t>
            </a:r>
          </a:p>
          <a:p>
            <a:r>
              <a:rPr lang="de-DE" b="1" dirty="0" smtClean="0"/>
              <a:t>Editors</a:t>
            </a:r>
            <a:r>
              <a:rPr lang="de-DE" dirty="0" smtClean="0"/>
              <a:t>: Roy Fielding (Adobe)</a:t>
            </a:r>
          </a:p>
          <a:p>
            <a:r>
              <a:rPr lang="de-DE" dirty="0" smtClean="0"/>
              <a:t>David Singer (Apple)</a:t>
            </a:r>
            <a:endParaRPr lang="de-DE" dirty="0"/>
          </a:p>
        </p:txBody>
      </p:sp>
      <p:sp>
        <p:nvSpPr>
          <p:cNvPr id="4" name="AutoShape 2" descr="W3C"/>
          <p:cNvSpPr>
            <a:spLocks noChangeAspect="1" noChangeArrowheads="1"/>
          </p:cNvSpPr>
          <p:nvPr/>
        </p:nvSpPr>
        <p:spPr bwMode="auto">
          <a:xfrm>
            <a:off x="155575" y="-212725"/>
            <a:ext cx="685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" name="AutoShape 4" descr="W3C"/>
          <p:cNvSpPr>
            <a:spLocks noChangeAspect="1" noChangeArrowheads="1"/>
          </p:cNvSpPr>
          <p:nvPr/>
        </p:nvSpPr>
        <p:spPr bwMode="auto">
          <a:xfrm>
            <a:off x="307975" y="-60325"/>
            <a:ext cx="685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1030" name="Picture 6" descr="W3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396875"/>
            <a:ext cx="685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2111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Agenda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de-DE" dirty="0" smtClean="0"/>
              <a:t>Introduction: Tracking Protection by W3C</a:t>
            </a:r>
            <a:br>
              <a:rPr lang="de-DE" dirty="0" smtClean="0"/>
            </a:br>
            <a:r>
              <a:rPr lang="de-DE" sz="1800" dirty="0" smtClean="0"/>
              <a:t>(Matthias Schunter, Intel, Germany)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Tutorial: Implementing </a:t>
            </a:r>
            <a:r>
              <a:rPr lang="de-DE" dirty="0" smtClean="0"/>
              <a:t>TPWG</a:t>
            </a:r>
          </a:p>
          <a:p>
            <a:pPr marL="400050" lvl="1" indent="0">
              <a:buNone/>
            </a:pPr>
            <a:r>
              <a:rPr lang="de-DE" sz="1800" dirty="0" smtClean="0"/>
              <a:t>(Mike O‘Neil, Baycloud Systems, UK)</a:t>
            </a:r>
            <a:endParaRPr lang="de-DE" sz="1800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Summary of EU Privacy </a:t>
            </a:r>
            <a:r>
              <a:rPr lang="en-US" dirty="0" smtClean="0"/>
              <a:t>Regulations</a:t>
            </a:r>
            <a:br>
              <a:rPr lang="en-US" dirty="0" smtClean="0"/>
            </a:br>
            <a:r>
              <a:rPr lang="en-US" sz="1800" dirty="0" smtClean="0"/>
              <a:t>(Vincent </a:t>
            </a:r>
            <a:r>
              <a:rPr lang="en-US" sz="1800" dirty="0" err="1" smtClean="0"/>
              <a:t>Toubiana</a:t>
            </a:r>
            <a:r>
              <a:rPr lang="en-US" sz="1800" dirty="0" smtClean="0"/>
              <a:t>, CNIL, France)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Discussion: Using W3C for EU Compliance </a:t>
            </a:r>
          </a:p>
          <a:p>
            <a:pPr marL="914400" lvl="1" indent="-514350"/>
            <a:r>
              <a:rPr lang="en-US" dirty="0" smtClean="0"/>
              <a:t>How can W3C DNT simplify EU compliance?</a:t>
            </a:r>
          </a:p>
          <a:p>
            <a:pPr marL="914400" lvl="1" indent="-514350"/>
            <a:r>
              <a:rPr lang="en-US" dirty="0" smtClean="0"/>
              <a:t>How will W3C DNT signals be supported by sites?</a:t>
            </a:r>
          </a:p>
          <a:p>
            <a:pPr marL="914400" lvl="1" indent="-514350"/>
            <a:r>
              <a:rPr lang="en-US" dirty="0" smtClean="0"/>
              <a:t>Member support for </a:t>
            </a:r>
            <a:r>
              <a:rPr lang="en-US" dirty="0" err="1" smtClean="0"/>
              <a:t>plugfest</a:t>
            </a:r>
            <a:r>
              <a:rPr lang="en-US" dirty="0" smtClean="0"/>
              <a:t> / TPWG?</a:t>
            </a:r>
          </a:p>
          <a:p>
            <a:pPr marL="914400" lvl="1" indent="-514350"/>
            <a:endParaRPr lang="en-US" dirty="0" smtClean="0"/>
          </a:p>
          <a:p>
            <a:pPr marL="914400" lvl="1" indent="-51435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52626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TPWG Status – September 2016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de-DE" dirty="0"/>
              <a:t>TPWG = W3C Tracking Protection Working Grp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DE" dirty="0"/>
              <a:t>2 Candidate Recommendations:</a:t>
            </a:r>
          </a:p>
          <a:p>
            <a:pPr lvl="1">
              <a:lnSpc>
                <a:spcPct val="120000"/>
              </a:lnSpc>
            </a:pPr>
            <a:r>
              <a:rPr lang="en-US" u="sng" dirty="0"/>
              <a:t>Tracking Preference Expression (TPE) </a:t>
            </a:r>
            <a:r>
              <a:rPr lang="en-US" dirty="0"/>
              <a:t>allows users to express preferences whether to constrain or allow web-tracking and defines how web-sites should respond (</a:t>
            </a:r>
            <a:r>
              <a:rPr lang="en-US" dirty="0">
                <a:hlinkClick r:id="rId2"/>
              </a:rPr>
              <a:t>https://www.w3.org/TR/tracking-dnt/</a:t>
            </a:r>
            <a:r>
              <a:rPr lang="en-US" dirty="0"/>
              <a:t>) </a:t>
            </a:r>
          </a:p>
          <a:p>
            <a:pPr lvl="1">
              <a:lnSpc>
                <a:spcPct val="120000"/>
              </a:lnSpc>
            </a:pPr>
            <a:r>
              <a:rPr lang="en-US" u="sng" dirty="0"/>
              <a:t>Tracking Compliance and Scope (TCS)</a:t>
            </a:r>
            <a:r>
              <a:rPr lang="en-US" dirty="0"/>
              <a:t> provides guidance for web-sites on how to respect these preferences (</a:t>
            </a:r>
            <a:r>
              <a:rPr lang="en-US" dirty="0">
                <a:hlinkClick r:id="rId3"/>
              </a:rPr>
              <a:t>https://www.w3.org/TR/tracking-compliance/</a:t>
            </a:r>
            <a:r>
              <a:rPr lang="en-US" dirty="0"/>
              <a:t>). 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Status</a:t>
            </a:r>
            <a:r>
              <a:rPr lang="en-US" dirty="0"/>
              <a:t>: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CR published; waiting for </a:t>
            </a:r>
            <a:r>
              <a:rPr lang="en-US" dirty="0" smtClean="0"/>
              <a:t>implementations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Go / No-Go decision based on feedback currently collected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76399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TPE: Tracking Preference Expression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10200" cy="4525963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u="sng" dirty="0"/>
              <a:t>User Agent -&gt; </a:t>
            </a:r>
            <a:r>
              <a:rPr lang="en-US" u="sng" dirty="0" smtClean="0"/>
              <a:t>Site:</a:t>
            </a:r>
            <a:r>
              <a:rPr lang="en-US" b="1" u="sng" dirty="0" smtClean="0"/>
              <a:t> </a:t>
            </a:r>
            <a:r>
              <a:rPr lang="en-US" b="1" dirty="0" smtClean="0"/>
              <a:t>Do </a:t>
            </a:r>
            <a:r>
              <a:rPr lang="en-US" b="1" dirty="0"/>
              <a:t>Not Track </a:t>
            </a:r>
            <a:r>
              <a:rPr lang="en-US" b="1" dirty="0" smtClean="0"/>
              <a:t>Header: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2000" u="sng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DNT: 1 </a:t>
            </a:r>
            <a:r>
              <a:rPr lang="en-US" dirty="0" smtClean="0"/>
              <a:t>= This user prefers not to be tracked</a:t>
            </a:r>
          </a:p>
          <a:p>
            <a:pPr lvl="1"/>
            <a:r>
              <a:rPr lang="en-US" dirty="0" smtClean="0"/>
              <a:t>DNT: 0 = This user prefers to allow tracking</a:t>
            </a:r>
          </a:p>
          <a:p>
            <a:pPr lvl="1"/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de-DE" u="sng" dirty="0"/>
              <a:t>Site -&gt; User </a:t>
            </a:r>
            <a:r>
              <a:rPr lang="de-DE" u="sng" dirty="0" smtClean="0"/>
              <a:t>Agent: </a:t>
            </a:r>
            <a:r>
              <a:rPr lang="de-DE" b="1" dirty="0" smtClean="0"/>
              <a:t>Tracking Status Object:</a:t>
            </a:r>
            <a:endParaRPr lang="de-DE" b="1" u="sng" dirty="0" smtClean="0"/>
          </a:p>
          <a:p>
            <a:pPr marL="914400" lvl="1" indent="-514350">
              <a:buFont typeface="+mj-lt"/>
              <a:buAutoNum type="arabicPeriod"/>
            </a:pPr>
            <a:r>
              <a:rPr lang="de-DE" dirty="0" smtClean="0"/>
              <a:t>Tracking Property</a:t>
            </a:r>
          </a:p>
          <a:p>
            <a:pPr marL="1314450" lvl="2" indent="-514350"/>
            <a:r>
              <a:rPr lang="en-US" dirty="0"/>
              <a:t>"N" — not tracking </a:t>
            </a:r>
            <a:endParaRPr lang="en-US" dirty="0" smtClean="0"/>
          </a:p>
          <a:p>
            <a:pPr marL="1314450" lvl="2" indent="-514350"/>
            <a:r>
              <a:rPr lang="en-US" dirty="0"/>
              <a:t>"T" — tracking</a:t>
            </a:r>
            <a:endParaRPr lang="en-US" dirty="0" smtClean="0"/>
          </a:p>
          <a:p>
            <a:pPr marL="1314450" lvl="2" indent="-514350"/>
            <a:r>
              <a:rPr lang="en-US" dirty="0"/>
              <a:t>"C" — tracking with (confirmed) consent</a:t>
            </a:r>
          </a:p>
          <a:p>
            <a:pPr marL="1314450" lvl="2" indent="-514350"/>
            <a:r>
              <a:rPr lang="en-US" dirty="0" smtClean="0"/>
              <a:t>…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Compliance </a:t>
            </a:r>
            <a:r>
              <a:rPr lang="en-US" dirty="0"/>
              <a:t>– URLs of specific regimes to which the origin server claims to </a:t>
            </a:r>
            <a:r>
              <a:rPr lang="en-US" dirty="0" smtClean="0"/>
              <a:t>comply (e.g. W3C TCS)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Additional Information: Qualifiers, Same-Party, Controller, 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6553200" y="3048000"/>
            <a:ext cx="1905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102737" y="2602468"/>
            <a:ext cx="805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DNT: 1</a:t>
            </a:r>
            <a:endParaRPr lang="de-DE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6527180" y="3581400"/>
            <a:ext cx="1905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629400" y="3212068"/>
            <a:ext cx="1572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"tracking": </a:t>
            </a:r>
            <a:r>
              <a:rPr lang="de-DE" dirty="0" smtClean="0"/>
              <a:t>“N"</a:t>
            </a:r>
            <a:endParaRPr lang="de-DE" dirty="0"/>
          </a:p>
        </p:txBody>
      </p:sp>
      <p:sp>
        <p:nvSpPr>
          <p:cNvPr id="10" name="Rectangle 9"/>
          <p:cNvSpPr/>
          <p:nvPr/>
        </p:nvSpPr>
        <p:spPr>
          <a:xfrm>
            <a:off x="6162734" y="1981200"/>
            <a:ext cx="9750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 smtClean="0"/>
              <a:t>Browser</a:t>
            </a:r>
            <a:endParaRPr lang="de-DE" b="1" dirty="0"/>
          </a:p>
        </p:txBody>
      </p:sp>
      <p:sp>
        <p:nvSpPr>
          <p:cNvPr id="11" name="Rectangle 10"/>
          <p:cNvSpPr/>
          <p:nvPr/>
        </p:nvSpPr>
        <p:spPr>
          <a:xfrm>
            <a:off x="7944674" y="1981200"/>
            <a:ext cx="5425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 smtClean="0"/>
              <a:t>Site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457532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TPE: User-granted Exceptions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102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e-DE" b="1" dirty="0" smtClean="0"/>
              <a:t>Interactive Negotiation „Protocol“:</a:t>
            </a:r>
            <a:endParaRPr lang="de-DE" b="1" dirty="0" smtClean="0"/>
          </a:p>
          <a:p>
            <a:pPr marL="514350" indent="-514350">
              <a:buFont typeface="+mj-lt"/>
              <a:buAutoNum type="arabicPeriod"/>
            </a:pPr>
            <a:r>
              <a:rPr lang="de-DE" dirty="0" smtClean="0"/>
              <a:t>User browses with DNT: 1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 smtClean="0"/>
              <a:t>Site would like to obtain consent to track</a:t>
            </a:r>
          </a:p>
          <a:p>
            <a:pPr marL="914400" lvl="1" indent="-514350">
              <a:buFont typeface="+mj-lt"/>
              <a:buAutoNum type="arabicPeriod"/>
            </a:pPr>
            <a:r>
              <a:rPr lang="de-DE" u="sng" dirty="0" smtClean="0"/>
              <a:t>Site-wide:</a:t>
            </a:r>
            <a:r>
              <a:rPr lang="de-DE" dirty="0" smtClean="0"/>
              <a:t> For third parties embedded in a given first </a:t>
            </a:r>
            <a:r>
              <a:rPr lang="de-DE" dirty="0" smtClean="0"/>
              <a:t>party</a:t>
            </a:r>
            <a:endParaRPr lang="de-DE" dirty="0" smtClean="0"/>
          </a:p>
          <a:p>
            <a:pPr marL="914400" lvl="1" indent="-514350">
              <a:buFont typeface="+mj-lt"/>
              <a:buAutoNum type="arabicPeriod"/>
            </a:pPr>
            <a:r>
              <a:rPr lang="de-DE" u="sng" dirty="0" smtClean="0"/>
              <a:t>Web-wide: </a:t>
            </a:r>
            <a:r>
              <a:rPr lang="de-DE" dirty="0" smtClean="0"/>
              <a:t>For a given organisation embedded in any origin </a:t>
            </a:r>
            <a:r>
              <a:rPr lang="de-DE" dirty="0" smtClean="0"/>
              <a:t>site</a:t>
            </a:r>
            <a:endParaRPr lang="de-DE" dirty="0" smtClean="0"/>
          </a:p>
          <a:p>
            <a:pPr marL="514350" indent="-514350">
              <a:buFont typeface="+mj-lt"/>
              <a:buAutoNum type="arabicPeriod"/>
            </a:pPr>
            <a:r>
              <a:rPr lang="de-DE" dirty="0" smtClean="0"/>
              <a:t>Exception is </a:t>
            </a:r>
            <a:r>
              <a:rPr lang="de-DE" u="sng" dirty="0" smtClean="0"/>
              <a:t>stored in browser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 smtClean="0"/>
              <a:t>Consent (DNT: 0) will then be sent to all corresponding sites</a:t>
            </a:r>
          </a:p>
          <a:p>
            <a:pPr marL="514350" indent="-514350">
              <a:buFont typeface="+mj-lt"/>
              <a:buAutoNum type="arabicPeriod"/>
            </a:pPr>
            <a:endParaRPr lang="de-DE" dirty="0" smtClean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6553200" y="3048000"/>
            <a:ext cx="1905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102737" y="2602468"/>
            <a:ext cx="805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DNT: 1</a:t>
            </a:r>
            <a:endParaRPr lang="de-DE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6527180" y="3581400"/>
            <a:ext cx="1905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629400" y="3212068"/>
            <a:ext cx="1572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"tracking": </a:t>
            </a:r>
            <a:r>
              <a:rPr lang="de-DE" dirty="0" smtClean="0"/>
              <a:t>“N"</a:t>
            </a:r>
            <a:endParaRPr lang="de-DE" dirty="0"/>
          </a:p>
        </p:txBody>
      </p:sp>
      <p:sp>
        <p:nvSpPr>
          <p:cNvPr id="10" name="Rectangle 9"/>
          <p:cNvSpPr/>
          <p:nvPr/>
        </p:nvSpPr>
        <p:spPr>
          <a:xfrm>
            <a:off x="6162734" y="1639669"/>
            <a:ext cx="9750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 smtClean="0"/>
              <a:t>Browser</a:t>
            </a:r>
            <a:endParaRPr lang="de-DE" b="1" dirty="0"/>
          </a:p>
        </p:txBody>
      </p:sp>
      <p:sp>
        <p:nvSpPr>
          <p:cNvPr id="11" name="Rectangle 10"/>
          <p:cNvSpPr/>
          <p:nvPr/>
        </p:nvSpPr>
        <p:spPr>
          <a:xfrm>
            <a:off x="7944674" y="1639669"/>
            <a:ext cx="128753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 smtClean="0"/>
              <a:t>Site:</a:t>
            </a:r>
            <a:br>
              <a:rPr lang="de-DE" b="1" dirty="0" smtClean="0"/>
            </a:br>
            <a:r>
              <a:rPr lang="de-D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acme.com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6553200" y="4419600"/>
            <a:ext cx="1905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655420" y="3745468"/>
            <a:ext cx="20925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JS call for Site-wide: </a:t>
            </a:r>
          </a:p>
          <a:p>
            <a:r>
              <a:rPr lang="de-DE" dirty="0" smtClean="0"/>
              <a:t>„acme.com“</a:t>
            </a:r>
            <a:endParaRPr lang="de-DE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6565348" y="5029200"/>
            <a:ext cx="1905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114885" y="4583668"/>
            <a:ext cx="805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DNT: 0</a:t>
            </a:r>
            <a:endParaRPr lang="de-DE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6553200" y="5550932"/>
            <a:ext cx="1905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655420" y="5181600"/>
            <a:ext cx="1547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"tracking": </a:t>
            </a:r>
            <a:r>
              <a:rPr lang="de-DE" dirty="0" smtClean="0"/>
              <a:t>“C"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80181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 smtClean="0"/>
              <a:t>Tracking Compliance Specification (TCS)</a:t>
            </a:r>
            <a:endParaRPr lang="de-DE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5257800"/>
          </a:xfrm>
        </p:spPr>
        <p:txBody>
          <a:bodyPr>
            <a:noAutofit/>
          </a:bodyPr>
          <a:lstStyle/>
          <a:p>
            <a:r>
              <a:rPr lang="en-US" sz="2400" dirty="0" smtClean="0"/>
              <a:t>Provides guidance </a:t>
            </a:r>
            <a:r>
              <a:rPr lang="en-US" sz="2400" dirty="0"/>
              <a:t>for web-sites on how to respect </a:t>
            </a:r>
            <a:r>
              <a:rPr lang="en-US" sz="2400" dirty="0" smtClean="0"/>
              <a:t>DNT;1 </a:t>
            </a:r>
            <a:r>
              <a:rPr lang="en-US" sz="2400" dirty="0"/>
              <a:t>(</a:t>
            </a:r>
            <a:r>
              <a:rPr lang="en-US" sz="2400" dirty="0">
                <a:hlinkClick r:id="rId2"/>
              </a:rPr>
              <a:t>https</a:t>
            </a:r>
            <a:r>
              <a:rPr lang="en-US" sz="2400" dirty="0">
                <a:hlinkClick r:id="rId2"/>
              </a:rPr>
              <a:t>://www.w3.org/TR/tracking-compliance</a:t>
            </a:r>
            <a:r>
              <a:rPr lang="en-US" sz="2400" dirty="0">
                <a:hlinkClick r:id="rId2"/>
              </a:rPr>
              <a:t>/</a:t>
            </a:r>
            <a:r>
              <a:rPr lang="en-US" sz="2400" dirty="0"/>
              <a:t>).</a:t>
            </a:r>
            <a:endParaRPr lang="en-US" sz="2400" dirty="0"/>
          </a:p>
          <a:p>
            <a:r>
              <a:rPr lang="en-US" sz="2400" dirty="0"/>
              <a:t>If </a:t>
            </a:r>
            <a:r>
              <a:rPr lang="en-US" sz="2400" dirty="0" smtClean="0"/>
              <a:t>third party receives </a:t>
            </a:r>
            <a:r>
              <a:rPr lang="en-US" sz="2400" dirty="0"/>
              <a:t>DNT: 1, </a:t>
            </a:r>
            <a:r>
              <a:rPr lang="en-US" sz="2400" dirty="0" smtClean="0"/>
              <a:t>collection of tracking data only if</a:t>
            </a:r>
          </a:p>
          <a:p>
            <a:pPr lvl="1"/>
            <a:r>
              <a:rPr lang="en-US" sz="2000" dirty="0"/>
              <a:t>a </a:t>
            </a:r>
            <a:r>
              <a:rPr lang="en-US" sz="2000" dirty="0"/>
              <a:t>user has explicitly </a:t>
            </a:r>
            <a:r>
              <a:rPr lang="en-US" sz="2000" u="sng" dirty="0"/>
              <a:t>granted consent</a:t>
            </a:r>
            <a:r>
              <a:rPr lang="en-US" sz="2000" dirty="0"/>
              <a:t>, as described below </a:t>
            </a:r>
          </a:p>
          <a:p>
            <a:pPr lvl="1"/>
            <a:r>
              <a:rPr lang="en-US" sz="2000" dirty="0"/>
              <a:t>the </a:t>
            </a:r>
            <a:r>
              <a:rPr lang="en-US" sz="2000" dirty="0"/>
              <a:t>data is collected for the set of </a:t>
            </a:r>
            <a:r>
              <a:rPr lang="en-US" sz="2000" u="sng" dirty="0"/>
              <a:t>permitted uses</a:t>
            </a:r>
            <a:r>
              <a:rPr lang="en-US" sz="2000" dirty="0"/>
              <a:t> described </a:t>
            </a:r>
            <a:r>
              <a:rPr lang="en-US" sz="2000" dirty="0"/>
              <a:t>below or </a:t>
            </a:r>
            <a:endParaRPr lang="en-US" sz="2000" dirty="0"/>
          </a:p>
          <a:p>
            <a:pPr lvl="1"/>
            <a:r>
              <a:rPr lang="en-US" sz="2000" dirty="0"/>
              <a:t>the data is </a:t>
            </a:r>
            <a:r>
              <a:rPr lang="en-US" sz="2000" u="sng" dirty="0"/>
              <a:t>permanently </a:t>
            </a:r>
            <a:r>
              <a:rPr lang="en-US" sz="2000" u="sng" dirty="0" smtClean="0"/>
              <a:t>de-identified </a:t>
            </a:r>
            <a:r>
              <a:rPr lang="en-US" sz="2000" dirty="0" smtClean="0"/>
              <a:t>as </a:t>
            </a:r>
            <a:r>
              <a:rPr lang="en-US" sz="2000" dirty="0"/>
              <a:t>defined in this specification. </a:t>
            </a:r>
            <a:endParaRPr lang="en-US" sz="2000" dirty="0"/>
          </a:p>
          <a:p>
            <a:r>
              <a:rPr lang="en-US" sz="2400" dirty="0"/>
              <a:t>Otherwise, the third party </a:t>
            </a:r>
            <a:r>
              <a:rPr lang="en-US" sz="2400" dirty="0" smtClean="0"/>
              <a:t>MUST NOT</a:t>
            </a:r>
            <a:endParaRPr lang="en-US" sz="2400" dirty="0"/>
          </a:p>
          <a:p>
            <a:pPr lvl="1"/>
            <a:r>
              <a:rPr lang="en-US" sz="2000" dirty="0" smtClean="0"/>
              <a:t>collect </a:t>
            </a:r>
            <a:r>
              <a:rPr lang="en-US" sz="2000" dirty="0"/>
              <a:t>data </a:t>
            </a:r>
            <a:r>
              <a:rPr lang="en-US" sz="2000" dirty="0" smtClean="0"/>
              <a:t>to associate users across </a:t>
            </a:r>
            <a:r>
              <a:rPr lang="en-US" sz="2000" dirty="0"/>
              <a:t>multiple contexts;</a:t>
            </a:r>
          </a:p>
          <a:p>
            <a:pPr lvl="1"/>
            <a:r>
              <a:rPr lang="en-US" sz="2000" dirty="0" smtClean="0"/>
              <a:t>retain</a:t>
            </a:r>
            <a:r>
              <a:rPr lang="en-US" sz="2000" dirty="0"/>
              <a:t>, use, or share data from this particular user's </a:t>
            </a:r>
            <a:r>
              <a:rPr lang="en-US" sz="2000" dirty="0" smtClean="0"/>
              <a:t>activity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2906912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Implementation Status Guesstimates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Browsers / User Agents</a:t>
            </a:r>
          </a:p>
          <a:p>
            <a:pPr lvl="1"/>
            <a:r>
              <a:rPr lang="de-DE" dirty="0" smtClean="0"/>
              <a:t>Sending DNT Signals to Sites: </a:t>
            </a:r>
            <a:r>
              <a:rPr lang="de-DE" dirty="0" smtClean="0"/>
              <a:t>Most</a:t>
            </a:r>
            <a:endParaRPr lang="de-DE" dirty="0" smtClean="0"/>
          </a:p>
          <a:p>
            <a:pPr lvl="1"/>
            <a:r>
              <a:rPr lang="de-DE" dirty="0" smtClean="0"/>
              <a:t>Processing Tracking Status from Sites: </a:t>
            </a:r>
            <a:r>
              <a:rPr lang="de-DE" dirty="0" smtClean="0"/>
              <a:t>Few</a:t>
            </a:r>
            <a:endParaRPr lang="de-DE" dirty="0" smtClean="0"/>
          </a:p>
          <a:p>
            <a:pPr lvl="1"/>
            <a:r>
              <a:rPr lang="de-DE" dirty="0" smtClean="0"/>
              <a:t>User-granted Exceptions: </a:t>
            </a:r>
            <a:r>
              <a:rPr lang="de-DE" dirty="0" smtClean="0"/>
              <a:t>Edge+Plugins</a:t>
            </a:r>
            <a:endParaRPr lang="de-DE" dirty="0" smtClean="0"/>
          </a:p>
          <a:p>
            <a:r>
              <a:rPr lang="de-DE" dirty="0" smtClean="0"/>
              <a:t>Web Sites:</a:t>
            </a:r>
          </a:p>
          <a:p>
            <a:pPr lvl="1"/>
            <a:r>
              <a:rPr lang="de-DE" dirty="0" smtClean="0"/>
              <a:t>Processing DNT Signals: </a:t>
            </a:r>
            <a:r>
              <a:rPr lang="de-DE" dirty="0" smtClean="0"/>
              <a:t>Some </a:t>
            </a:r>
            <a:r>
              <a:rPr lang="de-DE" dirty="0" smtClean="0"/>
              <a:t>(statistics</a:t>
            </a:r>
            <a:r>
              <a:rPr lang="de-DE" dirty="0" smtClean="0"/>
              <a:t>: some)</a:t>
            </a:r>
          </a:p>
          <a:p>
            <a:pPr lvl="1"/>
            <a:r>
              <a:rPr lang="de-DE" dirty="0" smtClean="0"/>
              <a:t>Publishing Tracking Status Objects: </a:t>
            </a:r>
            <a:r>
              <a:rPr lang="de-DE" dirty="0" smtClean="0"/>
              <a:t>Few</a:t>
            </a:r>
            <a:endParaRPr lang="de-DE" dirty="0" smtClean="0"/>
          </a:p>
          <a:p>
            <a:pPr lvl="1"/>
            <a:r>
              <a:rPr lang="de-DE" dirty="0" smtClean="0"/>
              <a:t>Implementing Compliance Spec TCS: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No Tracking only</a:t>
            </a:r>
            <a:endParaRPr lang="de-DE" dirty="0" smtClean="0"/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9004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Agenda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0"/>
            <a:ext cx="7162800" cy="45259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de-DE" dirty="0" smtClean="0"/>
              <a:t>Introduction: Tracking Protection by W3C</a:t>
            </a:r>
            <a:br>
              <a:rPr lang="de-DE" dirty="0" smtClean="0"/>
            </a:br>
            <a:r>
              <a:rPr lang="de-DE" sz="1800" dirty="0" smtClean="0"/>
              <a:t>(Matthias Schunter, Intel, Germany)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Tutorial: Implementing </a:t>
            </a:r>
            <a:r>
              <a:rPr lang="de-DE" dirty="0" smtClean="0"/>
              <a:t>TPWG</a:t>
            </a:r>
          </a:p>
          <a:p>
            <a:pPr marL="400050" lvl="1" indent="0">
              <a:buNone/>
            </a:pPr>
            <a:r>
              <a:rPr lang="de-DE" sz="1800" dirty="0" smtClean="0"/>
              <a:t>(Mike O‘Neil, Baycloud Systems, UK)</a:t>
            </a:r>
            <a:endParaRPr lang="de-DE" sz="1800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Summary of EU Privacy </a:t>
            </a:r>
            <a:r>
              <a:rPr lang="en-US" dirty="0" smtClean="0"/>
              <a:t>Regulations</a:t>
            </a:r>
            <a:br>
              <a:rPr lang="en-US" dirty="0" smtClean="0"/>
            </a:br>
            <a:r>
              <a:rPr lang="en-US" sz="1800" dirty="0" smtClean="0"/>
              <a:t>(Vincent </a:t>
            </a:r>
            <a:r>
              <a:rPr lang="en-US" sz="1800" dirty="0" err="1" smtClean="0"/>
              <a:t>Toubiana</a:t>
            </a:r>
            <a:r>
              <a:rPr lang="en-US" sz="1800" dirty="0" smtClean="0"/>
              <a:t>, CNIL, France)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Discussion: Using W3C for EU Compliance </a:t>
            </a:r>
          </a:p>
          <a:p>
            <a:pPr marL="914400" lvl="1" indent="-514350"/>
            <a:r>
              <a:rPr lang="en-US" dirty="0" smtClean="0"/>
              <a:t>How can W3C DNT simplify EU compliance?</a:t>
            </a:r>
          </a:p>
          <a:p>
            <a:pPr marL="914400" lvl="1" indent="-514350"/>
            <a:r>
              <a:rPr lang="en-US" dirty="0" smtClean="0"/>
              <a:t>How will W3C DNT signals be supported by sites?</a:t>
            </a:r>
          </a:p>
          <a:p>
            <a:pPr marL="914400" lvl="1" indent="-514350"/>
            <a:r>
              <a:rPr lang="en-US" dirty="0" smtClean="0"/>
              <a:t>Member support for </a:t>
            </a:r>
            <a:r>
              <a:rPr lang="en-US" dirty="0" err="1" smtClean="0"/>
              <a:t>plugfest</a:t>
            </a:r>
            <a:r>
              <a:rPr lang="en-US" dirty="0" smtClean="0"/>
              <a:t> / TPWG?</a:t>
            </a:r>
          </a:p>
          <a:p>
            <a:pPr marL="914400" lvl="1" indent="-514350"/>
            <a:endParaRPr lang="en-US" dirty="0" smtClean="0"/>
          </a:p>
          <a:p>
            <a:pPr marL="914400" lvl="1" indent="-514350"/>
            <a:endParaRPr lang="de-DE" dirty="0"/>
          </a:p>
        </p:txBody>
      </p:sp>
      <p:sp>
        <p:nvSpPr>
          <p:cNvPr id="4" name="Right Arrow 3"/>
          <p:cNvSpPr/>
          <p:nvPr/>
        </p:nvSpPr>
        <p:spPr>
          <a:xfrm>
            <a:off x="381000" y="2438400"/>
            <a:ext cx="9906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8568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380</Words>
  <Application>Microsoft Office PowerPoint</Application>
  <PresentationFormat>On-screen Show (4:3)</PresentationFormat>
  <Paragraphs>82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Breakout Session: Privacy compliance in the EU using W3C Tracking Protection  IRC: #dnt </vt:lpstr>
      <vt:lpstr>Agenda</vt:lpstr>
      <vt:lpstr>TPWG Status – September 2016</vt:lpstr>
      <vt:lpstr>TPE: Tracking Preference Expression</vt:lpstr>
      <vt:lpstr>TPE: User-granted Exceptions</vt:lpstr>
      <vt:lpstr>Tracking Compliance Specification (TCS)</vt:lpstr>
      <vt:lpstr>Implementation Status Guesstimates</vt:lpstr>
      <vt:lpstr>Agenda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Breakout Session:</dc:title>
  <dc:creator>Schunter, Matthias</dc:creator>
  <cp:lastModifiedBy>Schunter, Matthias</cp:lastModifiedBy>
  <cp:revision>38</cp:revision>
  <dcterms:created xsi:type="dcterms:W3CDTF">2006-08-16T00:00:00Z</dcterms:created>
  <dcterms:modified xsi:type="dcterms:W3CDTF">2016-09-21T12:49:49Z</dcterms:modified>
</cp:coreProperties>
</file>