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432" r:id="rId2"/>
    <p:sldId id="434" r:id="rId3"/>
    <p:sldId id="436" r:id="rId4"/>
    <p:sldId id="437" r:id="rId5"/>
    <p:sldId id="433" r:id="rId6"/>
  </p:sldIdLst>
  <p:sldSz cx="9144000" cy="6858000" type="screen4x3"/>
  <p:notesSz cx="7315200" cy="96012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99FF"/>
    <a:srgbClr val="CC00FF"/>
    <a:srgbClr val="379EFB"/>
    <a:srgbClr val="00FFFF"/>
    <a:srgbClr val="37E109"/>
    <a:srgbClr val="FF6699"/>
    <a:srgbClr val="FF8811"/>
    <a:srgbClr val="F8F8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36" autoAdjust="0"/>
    <p:restoredTop sz="93005" autoAdjust="0"/>
  </p:normalViewPr>
  <p:slideViewPr>
    <p:cSldViewPr showGuides="1">
      <p:cViewPr varScale="1">
        <p:scale>
          <a:sx n="78" d="100"/>
          <a:sy n="78" d="100"/>
        </p:scale>
        <p:origin x="-1278" y="-84"/>
      </p:cViewPr>
      <p:guideLst>
        <p:guide orient="horz" pos="618"/>
        <p:guide pos="204"/>
        <p:guide pos="4921"/>
        <p:guide pos="56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69AF0EAA-5C66-4FD1-AF28-7C760DCB6A7D}" type="datetimeFigureOut">
              <a:rPr lang="pt-PT"/>
              <a:pPr>
                <a:defRPr/>
              </a:pPr>
              <a:t>17-05-2012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pt-PT" noProof="0" dirty="0" smtClean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pt-PT" noProof="0" smtClean="0"/>
              <a:t>Clique para editar os estilos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8F124ABD-2F30-445D-87C3-1486CB5898FD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584526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00E0A-AF4D-434F-BE3A-C5A90BB85EEF}" type="datetime1">
              <a:rPr lang="pt-PT"/>
              <a:pPr>
                <a:defRPr/>
              </a:pPr>
              <a:t>17-05-2012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7C689-8FD4-41C7-BFE0-DA86031268BE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1BCAF-33BE-4E54-BA60-08129E1C70A2}" type="datetime1">
              <a:rPr lang="pt-PT"/>
              <a:pPr>
                <a:defRPr/>
              </a:pPr>
              <a:t>17-05-2012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857FA-5489-4610-A7BD-D5EC7C77FBA7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AC7C2-22FD-4811-8C77-02A6FBB6998A}" type="datetime1">
              <a:rPr lang="pt-PT"/>
              <a:pPr>
                <a:defRPr/>
              </a:pPr>
              <a:t>17-05-2012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8BE57-E391-4FD3-8A7F-223E0A73342B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6"/>
          <p:cNvGrpSpPr>
            <a:grpSpLocks/>
          </p:cNvGrpSpPr>
          <p:nvPr userDrawn="1"/>
        </p:nvGrpSpPr>
        <p:grpSpPr bwMode="auto">
          <a:xfrm>
            <a:off x="0" y="0"/>
            <a:ext cx="9144000" cy="714375"/>
            <a:chOff x="-32" y="0"/>
            <a:chExt cx="9144032" cy="714356"/>
          </a:xfrm>
        </p:grpSpPr>
        <p:sp>
          <p:nvSpPr>
            <p:cNvPr id="5" name="Rectângulo 4"/>
            <p:cNvSpPr/>
            <p:nvPr userDrawn="1"/>
          </p:nvSpPr>
          <p:spPr>
            <a:xfrm>
              <a:off x="-32" y="0"/>
              <a:ext cx="9144032" cy="64292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norm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 sz="3200" dirty="0">
                <a:latin typeface="Microsoft Sans Serif" pitchFamily="34" charset="0"/>
                <a:cs typeface="Microsoft Sans Serif" pitchFamily="34" charset="0"/>
              </a:endParaRPr>
            </a:p>
          </p:txBody>
        </p:sp>
        <p:sp>
          <p:nvSpPr>
            <p:cNvPr id="6" name="Rectângulo 5"/>
            <p:cNvSpPr/>
            <p:nvPr userDrawn="1"/>
          </p:nvSpPr>
          <p:spPr>
            <a:xfrm>
              <a:off x="-32" y="646096"/>
              <a:ext cx="9144032" cy="6826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 dirty="0"/>
            </a:p>
          </p:txBody>
        </p:sp>
      </p:grpSp>
      <p:cxnSp>
        <p:nvCxnSpPr>
          <p:cNvPr id="7" name="Conexão recta 6"/>
          <p:cNvCxnSpPr/>
          <p:nvPr userDrawn="1"/>
        </p:nvCxnSpPr>
        <p:spPr>
          <a:xfrm>
            <a:off x="0" y="6594475"/>
            <a:ext cx="9144000" cy="1588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857232"/>
            <a:ext cx="8543956" cy="5643602"/>
          </a:xfrm>
        </p:spPr>
        <p:txBody>
          <a:bodyPr>
            <a:normAutofit/>
          </a:bodyPr>
          <a:lstStyle>
            <a:lvl1pPr algn="l">
              <a:defRPr>
                <a:latin typeface="Microsoft Sans Serif" pitchFamily="34" charset="0"/>
                <a:cs typeface="Microsoft Sans Serif" pitchFamily="34" charset="0"/>
              </a:defRPr>
            </a:lvl1pPr>
            <a:lvl2pPr algn="l">
              <a:defRPr>
                <a:latin typeface="Microsoft Sans Serif" pitchFamily="34" charset="0"/>
                <a:cs typeface="Microsoft Sans Serif" pitchFamily="34" charset="0"/>
              </a:defRPr>
            </a:lvl2pPr>
            <a:lvl3pPr algn="l">
              <a:defRPr>
                <a:latin typeface="Microsoft Sans Serif" pitchFamily="34" charset="0"/>
                <a:cs typeface="Microsoft Sans Serif" pitchFamily="34" charset="0"/>
              </a:defRPr>
            </a:lvl3pPr>
            <a:lvl4pPr algn="l">
              <a:defRPr>
                <a:latin typeface="Microsoft Sans Serif" pitchFamily="34" charset="0"/>
                <a:cs typeface="Microsoft Sans Serif" pitchFamily="34" charset="0"/>
              </a:defRPr>
            </a:lvl4pPr>
            <a:lvl5pPr algn="l">
              <a:defRPr>
                <a:latin typeface="Microsoft Sans Serif" pitchFamily="34" charset="0"/>
                <a:cs typeface="Microsoft Sans Serif" pitchFamily="34" charset="0"/>
              </a:defRPr>
            </a:lvl5pPr>
          </a:lstStyle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500066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8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71438" y="6623050"/>
            <a:ext cx="5220642" cy="234950"/>
          </a:xfr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>
              <a:defRPr/>
            </a:pPr>
            <a:fld id="{6B6B5D0E-B810-41A6-888D-13394F15C42E}" type="datetime1">
              <a:rPr lang="pt-PT" smtClean="0"/>
              <a:pPr>
                <a:defRPr/>
              </a:pPr>
              <a:t>17-05-2012</a:t>
            </a:fld>
            <a:r>
              <a:rPr lang="pt-PT" dirty="0" smtClean="0"/>
              <a:t> - </a:t>
            </a:r>
            <a:r>
              <a:rPr lang="en-US" dirty="0" smtClean="0"/>
              <a:t>Process Sphere – all rights reserved </a:t>
            </a:r>
            <a:endParaRPr lang="pt-PT" dirty="0"/>
          </a:p>
        </p:txBody>
      </p:sp>
      <p:sp>
        <p:nvSpPr>
          <p:cNvPr id="10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8005763" y="6623050"/>
            <a:ext cx="1066800" cy="196850"/>
          </a:xfr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>
              <a:defRPr/>
            </a:pPr>
            <a:fld id="{6CF0B786-3D6F-444E-8C57-7C996315AEB4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5E3CC-225F-48F2-8044-C9449374758B}" type="datetime1">
              <a:rPr lang="pt-PT"/>
              <a:pPr>
                <a:defRPr/>
              </a:pPr>
              <a:t>17-05-2012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698BA-D2BC-43CF-A7E3-72B1CE2BD4EF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9C899-2FBE-46FC-852A-CCB383C7FE92}" type="datetime1">
              <a:rPr lang="pt-PT"/>
              <a:pPr>
                <a:defRPr/>
              </a:pPr>
              <a:t>17-05-2012</a:t>
            </a:fld>
            <a:endParaRPr lang="pt-PT" dirty="0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A6554-7848-4BE4-A58D-0B2BDB943D21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9A03E-4C1C-4C1E-BA03-2B84F87AC2AD}" type="datetime1">
              <a:rPr lang="pt-PT"/>
              <a:pPr>
                <a:defRPr/>
              </a:pPr>
              <a:t>17-05-2012</a:t>
            </a:fld>
            <a:endParaRPr lang="pt-PT" dirty="0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3E016-23C9-47D9-BAFF-26A462D3EB8B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61534-1313-4D74-BBA4-01507196CDCA}" type="datetime1">
              <a:rPr lang="pt-PT"/>
              <a:pPr>
                <a:defRPr/>
              </a:pPr>
              <a:t>17-05-2012</a:t>
            </a:fld>
            <a:endParaRPr lang="pt-PT" dirty="0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97B9D-8B52-4CF9-9C38-FD04812F946C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211D3-60F1-4775-8382-AA54CC50345F}" type="datetime1">
              <a:rPr lang="pt-PT"/>
              <a:pPr>
                <a:defRPr/>
              </a:pPr>
              <a:t>17-05-2012</a:t>
            </a:fld>
            <a:endParaRPr lang="pt-PT" dirty="0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E9311-8203-4F79-A553-541034C6206B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E16F4-E052-4DB2-94B9-CF0045DD52AD}" type="datetime1">
              <a:rPr lang="pt-PT"/>
              <a:pPr>
                <a:defRPr/>
              </a:pPr>
              <a:t>17-05-2012</a:t>
            </a:fld>
            <a:endParaRPr lang="pt-PT" dirty="0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20384-6418-4564-B7A4-F32F56AF4E18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dirty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20E9F-10EE-4836-AFA9-4D89581375FC}" type="datetime1">
              <a:rPr lang="pt-PT"/>
              <a:pPr>
                <a:defRPr/>
              </a:pPr>
              <a:t>17-05-2012</a:t>
            </a:fld>
            <a:endParaRPr lang="pt-PT" dirty="0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62765-0113-4593-A8D6-9CB579F3771C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</a:p>
        </p:txBody>
      </p:sp>
      <p:sp>
        <p:nvSpPr>
          <p:cNvPr id="4099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14858C-397D-49CA-A2BF-7357BAEF853C}" type="datetime1">
              <a:rPr lang="pt-PT"/>
              <a:pPr>
                <a:defRPr/>
              </a:pPr>
              <a:t>17-05-2012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12710C-9281-4B40-A451-CC9224CB8F85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77" r:id="rId3"/>
    <p:sldLayoutId id="2147483776" r:id="rId4"/>
    <p:sldLayoutId id="2147483775" r:id="rId5"/>
    <p:sldLayoutId id="2147483774" r:id="rId6"/>
    <p:sldLayoutId id="2147483773" r:id="rId7"/>
    <p:sldLayoutId id="2147483772" r:id="rId8"/>
    <p:sldLayoutId id="2147483771" r:id="rId9"/>
    <p:sldLayoutId id="2147483770" r:id="rId10"/>
    <p:sldLayoutId id="2147483769" r:id="rId11"/>
  </p:sldLayoutIdLst>
  <p:transition>
    <p:fade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social </a:t>
            </a:r>
            <a:r>
              <a:rPr lang="en-US" sz="2800" dirty="0" smtClean="0"/>
              <a:t>block– </a:t>
            </a:r>
            <a:r>
              <a:rPr lang="en-US" sz="2800" dirty="0" smtClean="0"/>
              <a:t>alignment in the social interaction</a:t>
            </a:r>
            <a:endParaRPr lang="en-US" sz="2800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0B786-3D6F-444E-8C57-7C996315AEB4}" type="slidenum">
              <a:rPr lang="pt-PT" smtClean="0"/>
              <a:pPr>
                <a:defRPr/>
              </a:pPr>
              <a:t>1</a:t>
            </a:fld>
            <a:endParaRPr lang="pt-PT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35496" y="901184"/>
            <a:ext cx="5486400" cy="5486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3585592" y="901184"/>
            <a:ext cx="5486400" cy="5486400"/>
          </a:xfrm>
          <a:prstGeom prst="ellipse">
            <a:avLst/>
          </a:prstGeom>
          <a:solidFill>
            <a:schemeClr val="accent5">
              <a:lumMod val="60000"/>
              <a:lumOff val="4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938768" y="5949280"/>
            <a:ext cx="16450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Microsoft Sans Serif" pitchFamily="34" charset="0"/>
                <a:cs typeface="Microsoft Sans Serif" pitchFamily="34" charset="0"/>
              </a:rPr>
              <a:t>Organization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940152" y="5949280"/>
            <a:ext cx="856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Microsoft Sans Serif" pitchFamily="34" charset="0"/>
                <a:cs typeface="Microsoft Sans Serif" pitchFamily="34" charset="0"/>
              </a:rPr>
              <a:t>World</a:t>
            </a:r>
          </a:p>
        </p:txBody>
      </p:sp>
      <p:grpSp>
        <p:nvGrpSpPr>
          <p:cNvPr id="27" name="Grupo 26"/>
          <p:cNvGrpSpPr/>
          <p:nvPr/>
        </p:nvGrpSpPr>
        <p:grpSpPr>
          <a:xfrm>
            <a:off x="467544" y="2276872"/>
            <a:ext cx="2592288" cy="2448272"/>
            <a:chOff x="467544" y="2276872"/>
            <a:chExt cx="2592288" cy="2448272"/>
          </a:xfrm>
        </p:grpSpPr>
        <p:sp>
          <p:nvSpPr>
            <p:cNvPr id="20" name="Rectângulo arredondado 19"/>
            <p:cNvSpPr/>
            <p:nvPr/>
          </p:nvSpPr>
          <p:spPr>
            <a:xfrm>
              <a:off x="467544" y="2276872"/>
              <a:ext cx="2592288" cy="2448272"/>
            </a:xfrm>
            <a:prstGeom prst="roundRec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dirty="0" smtClean="0">
                  <a:latin typeface="Microsoft Sans Serif" pitchFamily="34" charset="0"/>
                  <a:cs typeface="Microsoft Sans Serif" pitchFamily="34" charset="0"/>
                </a:rPr>
                <a:t>About the Human</a:t>
              </a:r>
            </a:p>
          </p:txBody>
        </p:sp>
        <p:sp>
          <p:nvSpPr>
            <p:cNvPr id="21" name="Rectângulo arredondado 20"/>
            <p:cNvSpPr/>
            <p:nvPr/>
          </p:nvSpPr>
          <p:spPr>
            <a:xfrm>
              <a:off x="526496" y="2780928"/>
              <a:ext cx="1152000" cy="504056"/>
            </a:xfrm>
            <a:prstGeom prst="roundRect">
              <a:avLst/>
            </a:prstGeom>
            <a:solidFill>
              <a:srgbClr val="CC99FF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400" dirty="0" smtClean="0">
                  <a:latin typeface="Microsoft Sans Serif" pitchFamily="34" charset="0"/>
                  <a:cs typeface="Microsoft Sans Serif" pitchFamily="34" charset="0"/>
                </a:rPr>
                <a:t>Identity</a:t>
              </a:r>
            </a:p>
          </p:txBody>
        </p:sp>
        <p:sp>
          <p:nvSpPr>
            <p:cNvPr id="22" name="Rectângulo arredondado 21"/>
            <p:cNvSpPr/>
            <p:nvPr/>
          </p:nvSpPr>
          <p:spPr>
            <a:xfrm>
              <a:off x="526496" y="3367625"/>
              <a:ext cx="1152000" cy="504056"/>
            </a:xfrm>
            <a:prstGeom prst="roundRect">
              <a:avLst/>
            </a:prstGeom>
            <a:solidFill>
              <a:srgbClr val="CC99FF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400" dirty="0" smtClean="0">
                  <a:latin typeface="Microsoft Sans Serif" pitchFamily="34" charset="0"/>
                  <a:cs typeface="Microsoft Sans Serif" pitchFamily="34" charset="0"/>
                </a:rPr>
                <a:t>Social Graph</a:t>
              </a:r>
            </a:p>
          </p:txBody>
        </p:sp>
        <p:sp>
          <p:nvSpPr>
            <p:cNvPr id="23" name="Rectângulo arredondado 22"/>
            <p:cNvSpPr/>
            <p:nvPr/>
          </p:nvSpPr>
          <p:spPr>
            <a:xfrm>
              <a:off x="1798448" y="2780928"/>
              <a:ext cx="1152000" cy="504056"/>
            </a:xfrm>
            <a:prstGeom prst="roundRect">
              <a:avLst/>
            </a:prstGeom>
            <a:solidFill>
              <a:srgbClr val="CC99FF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400" dirty="0" smtClean="0">
                  <a:latin typeface="Microsoft Sans Serif" pitchFamily="34" charset="0"/>
                  <a:cs typeface="Microsoft Sans Serif" pitchFamily="34" charset="0"/>
                </a:rPr>
                <a:t>Profile</a:t>
              </a:r>
            </a:p>
          </p:txBody>
        </p:sp>
        <p:sp>
          <p:nvSpPr>
            <p:cNvPr id="24" name="Rectângulo arredondado 23"/>
            <p:cNvSpPr/>
            <p:nvPr/>
          </p:nvSpPr>
          <p:spPr>
            <a:xfrm>
              <a:off x="1776744" y="3366413"/>
              <a:ext cx="1152128" cy="504056"/>
            </a:xfrm>
            <a:prstGeom prst="roundRect">
              <a:avLst/>
            </a:prstGeom>
            <a:solidFill>
              <a:srgbClr val="CC99FF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400" dirty="0" smtClean="0">
                  <a:latin typeface="Microsoft Sans Serif" pitchFamily="34" charset="0"/>
                  <a:cs typeface="Microsoft Sans Serif" pitchFamily="34" charset="0"/>
                </a:rPr>
                <a:t>Presence</a:t>
              </a:r>
            </a:p>
          </p:txBody>
        </p:sp>
        <p:sp>
          <p:nvSpPr>
            <p:cNvPr id="25" name="Rectângulo arredondado 24"/>
            <p:cNvSpPr/>
            <p:nvPr/>
          </p:nvSpPr>
          <p:spPr>
            <a:xfrm>
              <a:off x="1763688" y="3951899"/>
              <a:ext cx="1152128" cy="504056"/>
            </a:xfrm>
            <a:prstGeom prst="roundRect">
              <a:avLst/>
            </a:prstGeom>
            <a:solidFill>
              <a:srgbClr val="CC99FF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400" dirty="0" smtClean="0">
                  <a:latin typeface="Microsoft Sans Serif" pitchFamily="34" charset="0"/>
                  <a:cs typeface="Microsoft Sans Serif" pitchFamily="34" charset="0"/>
                </a:rPr>
                <a:t>Reputation</a:t>
              </a:r>
            </a:p>
          </p:txBody>
        </p:sp>
        <p:sp>
          <p:nvSpPr>
            <p:cNvPr id="26" name="Rectângulo arredondado 25"/>
            <p:cNvSpPr/>
            <p:nvPr/>
          </p:nvSpPr>
          <p:spPr>
            <a:xfrm>
              <a:off x="539552" y="3954322"/>
              <a:ext cx="1152128" cy="504056"/>
            </a:xfrm>
            <a:prstGeom prst="roundRect">
              <a:avLst/>
            </a:prstGeom>
            <a:solidFill>
              <a:srgbClr val="CC99FF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400" dirty="0" smtClean="0">
                  <a:latin typeface="Microsoft Sans Serif" pitchFamily="34" charset="0"/>
                  <a:cs typeface="Microsoft Sans Serif" pitchFamily="34" charset="0"/>
                </a:rPr>
                <a:t>Addressing</a:t>
              </a:r>
            </a:p>
          </p:txBody>
        </p:sp>
      </p:grpSp>
      <p:grpSp>
        <p:nvGrpSpPr>
          <p:cNvPr id="28" name="Grupo 27"/>
          <p:cNvGrpSpPr/>
          <p:nvPr/>
        </p:nvGrpSpPr>
        <p:grpSpPr>
          <a:xfrm>
            <a:off x="6228184" y="2276872"/>
            <a:ext cx="2592288" cy="2448272"/>
            <a:chOff x="467544" y="2276872"/>
            <a:chExt cx="2592288" cy="2448272"/>
          </a:xfrm>
        </p:grpSpPr>
        <p:sp>
          <p:nvSpPr>
            <p:cNvPr id="29" name="Rectângulo arredondado 28"/>
            <p:cNvSpPr/>
            <p:nvPr/>
          </p:nvSpPr>
          <p:spPr>
            <a:xfrm>
              <a:off x="467544" y="2276872"/>
              <a:ext cx="2592288" cy="2448272"/>
            </a:xfrm>
            <a:prstGeom prst="roundRec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dirty="0" smtClean="0">
                  <a:latin typeface="Microsoft Sans Serif" pitchFamily="34" charset="0"/>
                  <a:cs typeface="Microsoft Sans Serif" pitchFamily="34" charset="0"/>
                </a:rPr>
                <a:t>About the Human</a:t>
              </a:r>
            </a:p>
          </p:txBody>
        </p:sp>
        <p:sp>
          <p:nvSpPr>
            <p:cNvPr id="30" name="Rectângulo arredondado 29"/>
            <p:cNvSpPr/>
            <p:nvPr/>
          </p:nvSpPr>
          <p:spPr>
            <a:xfrm>
              <a:off x="526496" y="2780928"/>
              <a:ext cx="1152000" cy="504056"/>
            </a:xfrm>
            <a:prstGeom prst="roundRect">
              <a:avLst/>
            </a:prstGeom>
            <a:solidFill>
              <a:srgbClr val="CC99FF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400" dirty="0" smtClean="0">
                  <a:latin typeface="Microsoft Sans Serif" pitchFamily="34" charset="0"/>
                  <a:cs typeface="Microsoft Sans Serif" pitchFamily="34" charset="0"/>
                </a:rPr>
                <a:t>Identity</a:t>
              </a:r>
            </a:p>
          </p:txBody>
        </p:sp>
        <p:sp>
          <p:nvSpPr>
            <p:cNvPr id="31" name="Rectângulo arredondado 30"/>
            <p:cNvSpPr/>
            <p:nvPr/>
          </p:nvSpPr>
          <p:spPr>
            <a:xfrm>
              <a:off x="526496" y="3367625"/>
              <a:ext cx="1152000" cy="504056"/>
            </a:xfrm>
            <a:prstGeom prst="roundRect">
              <a:avLst/>
            </a:prstGeom>
            <a:solidFill>
              <a:srgbClr val="CC99FF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400" dirty="0" smtClean="0">
                  <a:latin typeface="Microsoft Sans Serif" pitchFamily="34" charset="0"/>
                  <a:cs typeface="Microsoft Sans Serif" pitchFamily="34" charset="0"/>
                </a:rPr>
                <a:t>Social Graph</a:t>
              </a:r>
            </a:p>
          </p:txBody>
        </p:sp>
        <p:sp>
          <p:nvSpPr>
            <p:cNvPr id="32" name="Rectângulo arredondado 31"/>
            <p:cNvSpPr/>
            <p:nvPr/>
          </p:nvSpPr>
          <p:spPr>
            <a:xfrm>
              <a:off x="1798448" y="2780928"/>
              <a:ext cx="1152000" cy="504056"/>
            </a:xfrm>
            <a:prstGeom prst="roundRect">
              <a:avLst/>
            </a:prstGeom>
            <a:solidFill>
              <a:srgbClr val="CC99FF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400" dirty="0" smtClean="0">
                  <a:latin typeface="Microsoft Sans Serif" pitchFamily="34" charset="0"/>
                  <a:cs typeface="Microsoft Sans Serif" pitchFamily="34" charset="0"/>
                </a:rPr>
                <a:t>Profile</a:t>
              </a:r>
            </a:p>
          </p:txBody>
        </p:sp>
        <p:sp>
          <p:nvSpPr>
            <p:cNvPr id="33" name="Rectângulo arredondado 32"/>
            <p:cNvSpPr/>
            <p:nvPr/>
          </p:nvSpPr>
          <p:spPr>
            <a:xfrm>
              <a:off x="1776744" y="3366413"/>
              <a:ext cx="1152128" cy="504056"/>
            </a:xfrm>
            <a:prstGeom prst="roundRect">
              <a:avLst/>
            </a:prstGeom>
            <a:solidFill>
              <a:srgbClr val="CC99FF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400" dirty="0" smtClean="0">
                  <a:latin typeface="Microsoft Sans Serif" pitchFamily="34" charset="0"/>
                  <a:cs typeface="Microsoft Sans Serif" pitchFamily="34" charset="0"/>
                </a:rPr>
                <a:t>Presence</a:t>
              </a:r>
            </a:p>
          </p:txBody>
        </p:sp>
        <p:sp>
          <p:nvSpPr>
            <p:cNvPr id="34" name="Rectângulo arredondado 33"/>
            <p:cNvSpPr/>
            <p:nvPr/>
          </p:nvSpPr>
          <p:spPr>
            <a:xfrm>
              <a:off x="1763688" y="3951899"/>
              <a:ext cx="1152128" cy="504056"/>
            </a:xfrm>
            <a:prstGeom prst="roundRect">
              <a:avLst/>
            </a:prstGeom>
            <a:solidFill>
              <a:srgbClr val="CC99FF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400" dirty="0" smtClean="0">
                  <a:latin typeface="Microsoft Sans Serif" pitchFamily="34" charset="0"/>
                  <a:cs typeface="Microsoft Sans Serif" pitchFamily="34" charset="0"/>
                </a:rPr>
                <a:t>Reputation</a:t>
              </a:r>
            </a:p>
          </p:txBody>
        </p:sp>
        <p:sp>
          <p:nvSpPr>
            <p:cNvPr id="35" name="Rectângulo arredondado 34"/>
            <p:cNvSpPr/>
            <p:nvPr/>
          </p:nvSpPr>
          <p:spPr>
            <a:xfrm>
              <a:off x="539552" y="3954322"/>
              <a:ext cx="1152128" cy="504056"/>
            </a:xfrm>
            <a:prstGeom prst="roundRect">
              <a:avLst/>
            </a:prstGeom>
            <a:solidFill>
              <a:srgbClr val="CC99FF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400" dirty="0" smtClean="0">
                  <a:latin typeface="Microsoft Sans Serif" pitchFamily="34" charset="0"/>
                  <a:cs typeface="Microsoft Sans Serif" pitchFamily="34" charset="0"/>
                </a:rPr>
                <a:t>Addressing</a:t>
              </a:r>
            </a:p>
          </p:txBody>
        </p:sp>
      </p:grpSp>
      <p:sp>
        <p:nvSpPr>
          <p:cNvPr id="37" name="Seta para a esquerda e para a direita 36"/>
          <p:cNvSpPr/>
          <p:nvPr/>
        </p:nvSpPr>
        <p:spPr>
          <a:xfrm>
            <a:off x="3561465" y="3655657"/>
            <a:ext cx="2016224" cy="648072"/>
          </a:xfrm>
          <a:prstGeom prst="leftRightArrow">
            <a:avLst/>
          </a:prstGeom>
          <a:solidFill>
            <a:srgbClr val="CC99FF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smtClean="0">
                <a:latin typeface="Microsoft Sans Serif" pitchFamily="34" charset="0"/>
                <a:cs typeface="Microsoft Sans Serif" pitchFamily="34" charset="0"/>
              </a:rPr>
              <a:t>Sharing</a:t>
            </a:r>
          </a:p>
        </p:txBody>
      </p:sp>
      <p:sp>
        <p:nvSpPr>
          <p:cNvPr id="38" name="Seta para a esquerda e para a direita 37"/>
          <p:cNvSpPr/>
          <p:nvPr/>
        </p:nvSpPr>
        <p:spPr>
          <a:xfrm>
            <a:off x="3561465" y="1495417"/>
            <a:ext cx="2016224" cy="648072"/>
          </a:xfrm>
          <a:prstGeom prst="leftRightArrow">
            <a:avLst/>
          </a:prstGeom>
          <a:solidFill>
            <a:srgbClr val="CC99FF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dirty="0" smtClean="0">
                <a:latin typeface="Microsoft Sans Serif" pitchFamily="34" charset="0"/>
                <a:cs typeface="Microsoft Sans Serif" pitchFamily="34" charset="0"/>
              </a:rPr>
              <a:t>Conversation</a:t>
            </a:r>
          </a:p>
        </p:txBody>
      </p:sp>
      <p:sp>
        <p:nvSpPr>
          <p:cNvPr id="39" name="Seta para a esquerda e para a direita 38"/>
          <p:cNvSpPr/>
          <p:nvPr/>
        </p:nvSpPr>
        <p:spPr>
          <a:xfrm>
            <a:off x="3561465" y="2215497"/>
            <a:ext cx="2016224" cy="648072"/>
          </a:xfrm>
          <a:prstGeom prst="leftRightArrow">
            <a:avLst/>
          </a:prstGeom>
          <a:solidFill>
            <a:srgbClr val="CC99FF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dirty="0" smtClean="0">
                <a:latin typeface="Microsoft Sans Serif" pitchFamily="34" charset="0"/>
                <a:cs typeface="Microsoft Sans Serif" pitchFamily="34" charset="0"/>
              </a:rPr>
              <a:t>Collaboration</a:t>
            </a:r>
          </a:p>
        </p:txBody>
      </p:sp>
      <p:sp>
        <p:nvSpPr>
          <p:cNvPr id="42" name="Seta para a esquerda e para a direita 41"/>
          <p:cNvSpPr/>
          <p:nvPr/>
        </p:nvSpPr>
        <p:spPr>
          <a:xfrm>
            <a:off x="3561465" y="4375737"/>
            <a:ext cx="2016224" cy="648072"/>
          </a:xfrm>
          <a:prstGeom prst="leftRightArrow">
            <a:avLst/>
          </a:prstGeom>
          <a:solidFill>
            <a:srgbClr val="CC99FF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dirty="0" smtClean="0">
                <a:latin typeface="Microsoft Sans Serif" pitchFamily="34" charset="0"/>
                <a:cs typeface="Microsoft Sans Serif" pitchFamily="34" charset="0"/>
              </a:rPr>
              <a:t>Reactions</a:t>
            </a:r>
          </a:p>
        </p:txBody>
      </p:sp>
      <p:sp>
        <p:nvSpPr>
          <p:cNvPr id="43" name="Seta para a esquerda e para a direita 42"/>
          <p:cNvSpPr/>
          <p:nvPr/>
        </p:nvSpPr>
        <p:spPr>
          <a:xfrm>
            <a:off x="3561465" y="2935577"/>
            <a:ext cx="2016224" cy="648072"/>
          </a:xfrm>
          <a:prstGeom prst="leftRightArrow">
            <a:avLst/>
          </a:prstGeom>
          <a:solidFill>
            <a:srgbClr val="CC99FF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dirty="0" smtClean="0">
                <a:latin typeface="Microsoft Sans Serif" pitchFamily="34" charset="0"/>
                <a:cs typeface="Microsoft Sans Serif" pitchFamily="34" charset="0"/>
              </a:rPr>
              <a:t>Groups</a:t>
            </a:r>
          </a:p>
        </p:txBody>
      </p:sp>
      <p:sp>
        <p:nvSpPr>
          <p:cNvPr id="44" name="Seta para a esquerda e para a direita 43"/>
          <p:cNvSpPr/>
          <p:nvPr/>
        </p:nvSpPr>
        <p:spPr>
          <a:xfrm>
            <a:off x="3561465" y="5095817"/>
            <a:ext cx="2016224" cy="648072"/>
          </a:xfrm>
          <a:prstGeom prst="leftRightArrow">
            <a:avLst/>
          </a:prstGeom>
          <a:solidFill>
            <a:srgbClr val="CC99FF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dirty="0" smtClean="0">
                <a:latin typeface="Microsoft Sans Serif" pitchFamily="34" charset="0"/>
                <a:cs typeface="Microsoft Sans Serif" pitchFamily="34" charset="0"/>
              </a:rPr>
              <a:t>Search &amp; Analytics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7542808" y="5830664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Microsoft Sans Serif" pitchFamily="34" charset="0"/>
                <a:cs typeface="Microsoft Sans Serif" pitchFamily="34" charset="0"/>
              </a:rPr>
              <a:t>World can be other organization, or the same organization  the human belongs to</a:t>
            </a:r>
            <a:endParaRPr lang="en-US" sz="1100" dirty="0" smtClean="0"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prstClr val="white"/>
                </a:solidFill>
              </a:rPr>
              <a:t>The social </a:t>
            </a:r>
            <a:r>
              <a:rPr lang="en-US" sz="2800" dirty="0" smtClean="0">
                <a:solidFill>
                  <a:prstClr val="white"/>
                </a:solidFill>
              </a:rPr>
              <a:t>block </a:t>
            </a:r>
            <a:r>
              <a:rPr lang="en-US" sz="2800" dirty="0" smtClean="0">
                <a:solidFill>
                  <a:prstClr val="white"/>
                </a:solidFill>
              </a:rPr>
              <a:t>– the components</a:t>
            </a:r>
            <a:endParaRPr lang="pt-PT" sz="2800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0B786-3D6F-444E-8C57-7C996315AEB4}" type="slidenum">
              <a:rPr lang="pt-PT" smtClean="0"/>
              <a:pPr>
                <a:defRPr/>
              </a:pPr>
              <a:t>2</a:t>
            </a:fld>
            <a:endParaRPr lang="pt-PT" dirty="0"/>
          </a:p>
        </p:txBody>
      </p:sp>
      <p:sp>
        <p:nvSpPr>
          <p:cNvPr id="6" name="Oval 5"/>
          <p:cNvSpPr/>
          <p:nvPr/>
        </p:nvSpPr>
        <p:spPr>
          <a:xfrm>
            <a:off x="107504" y="2276872"/>
            <a:ext cx="914400" cy="914400"/>
          </a:xfrm>
          <a:prstGeom prst="ellipse">
            <a:avLst/>
          </a:prstGeom>
          <a:solidFill>
            <a:schemeClr val="bg1"/>
          </a:solidFill>
          <a:ln w="155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043608" y="2204864"/>
            <a:ext cx="8483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Microsoft Sans Serif" pitchFamily="34" charset="0"/>
                <a:cs typeface="Microsoft Sans Serif" pitchFamily="34" charset="0"/>
              </a:rPr>
              <a:t>Identity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043608" y="2442374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icrosoft Sans Serif" pitchFamily="34" charset="0"/>
                <a:cs typeface="Microsoft Sans Serif" pitchFamily="34" charset="0"/>
              </a:rPr>
              <a:t>Unique identification attributes about the human.</a:t>
            </a:r>
            <a:endParaRPr lang="en-US" sz="1400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07504" y="3594720"/>
            <a:ext cx="914400" cy="914400"/>
          </a:xfrm>
          <a:prstGeom prst="ellipse">
            <a:avLst/>
          </a:prstGeom>
          <a:solidFill>
            <a:schemeClr val="bg1"/>
          </a:solidFill>
          <a:ln w="155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043608" y="3522712"/>
            <a:ext cx="7681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Microsoft Sans Serif" pitchFamily="34" charset="0"/>
                <a:cs typeface="Microsoft Sans Serif" pitchFamily="34" charset="0"/>
              </a:rPr>
              <a:t>Profile</a:t>
            </a:r>
            <a:endParaRPr lang="en-US" sz="1600" b="1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043608" y="3760222"/>
            <a:ext cx="2952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icrosoft Sans Serif" pitchFamily="34" charset="0"/>
                <a:cs typeface="Microsoft Sans Serif" pitchFamily="34" charset="0"/>
              </a:rPr>
              <a:t>What attributes about the human are available to identify him. Presence status (on-line / off-line …).</a:t>
            </a:r>
            <a:endParaRPr lang="en-US" sz="1400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2" name="Chamada rectangular 11"/>
          <p:cNvSpPr/>
          <p:nvPr/>
        </p:nvSpPr>
        <p:spPr>
          <a:xfrm flipH="1">
            <a:off x="539552" y="3969632"/>
            <a:ext cx="360040" cy="216024"/>
          </a:xfrm>
          <a:prstGeom prst="wedgeRectCallout">
            <a:avLst>
              <a:gd name="adj1" fmla="val -38660"/>
              <a:gd name="adj2" fmla="val 8789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3" name="Chamada rectangular 12"/>
          <p:cNvSpPr/>
          <p:nvPr/>
        </p:nvSpPr>
        <p:spPr>
          <a:xfrm>
            <a:off x="251520" y="3933056"/>
            <a:ext cx="360040" cy="216024"/>
          </a:xfrm>
          <a:prstGeom prst="wedgeRectCallout">
            <a:avLst>
              <a:gd name="adj1" fmla="val -38660"/>
              <a:gd name="adj2" fmla="val 87897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07504" y="4890864"/>
            <a:ext cx="914400" cy="914400"/>
          </a:xfrm>
          <a:prstGeom prst="ellipse">
            <a:avLst/>
          </a:prstGeom>
          <a:solidFill>
            <a:schemeClr val="bg1"/>
          </a:solidFill>
          <a:ln w="155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043608" y="4818856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Microsoft Sans Serif" pitchFamily="34" charset="0"/>
                <a:cs typeface="Microsoft Sans Serif" pitchFamily="34" charset="0"/>
              </a:rPr>
              <a:t>Social Graph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043608" y="5056366"/>
            <a:ext cx="29523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icrosoft Sans Serif" pitchFamily="34" charset="0"/>
                <a:cs typeface="Microsoft Sans Serif" pitchFamily="34" charset="0"/>
              </a:rPr>
              <a:t>Social network type, network type and network connections around particular domains (may exist different networks for different domains).</a:t>
            </a:r>
            <a:endParaRPr lang="en-US" sz="1400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004048" y="2276872"/>
            <a:ext cx="914400" cy="914400"/>
          </a:xfrm>
          <a:prstGeom prst="ellipse">
            <a:avLst/>
          </a:prstGeom>
          <a:solidFill>
            <a:schemeClr val="bg1"/>
          </a:solidFill>
          <a:ln w="155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5940152" y="2204864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Microsoft Sans Serif" pitchFamily="34" charset="0"/>
                <a:cs typeface="Microsoft Sans Serif" pitchFamily="34" charset="0"/>
              </a:rPr>
              <a:t>Addressing</a:t>
            </a:r>
            <a:endParaRPr lang="en-US" sz="1600" b="1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5940152" y="2442374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icrosoft Sans Serif" pitchFamily="34" charset="0"/>
                <a:cs typeface="Microsoft Sans Serif" pitchFamily="34" charset="0"/>
              </a:rPr>
              <a:t>Contact details (e-mail, instant messaging … ).</a:t>
            </a:r>
            <a:endParaRPr lang="en-US" sz="1400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004048" y="3594720"/>
            <a:ext cx="914400" cy="914400"/>
          </a:xfrm>
          <a:prstGeom prst="ellipse">
            <a:avLst/>
          </a:prstGeom>
          <a:solidFill>
            <a:schemeClr val="bg1"/>
          </a:solidFill>
          <a:ln w="155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5940152" y="3522712"/>
            <a:ext cx="1178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Microsoft Sans Serif" pitchFamily="34" charset="0"/>
                <a:cs typeface="Microsoft Sans Serif" pitchFamily="34" charset="0"/>
              </a:rPr>
              <a:t>Reputation</a:t>
            </a:r>
            <a:endParaRPr lang="en-US" sz="1600" b="1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5940152" y="3760222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icrosoft Sans Serif" pitchFamily="34" charset="0"/>
                <a:cs typeface="Microsoft Sans Serif" pitchFamily="34" charset="0"/>
              </a:rPr>
              <a:t>Perceived evaluation taken by members of the social graph. </a:t>
            </a:r>
            <a:endParaRPr lang="en-US" sz="1400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45" name="Rectângulo arredondado 44"/>
          <p:cNvSpPr/>
          <p:nvPr/>
        </p:nvSpPr>
        <p:spPr>
          <a:xfrm>
            <a:off x="5148064" y="3882752"/>
            <a:ext cx="648072" cy="36004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b="1" dirty="0" smtClean="0">
                <a:latin typeface="Microsoft Sans Serif" pitchFamily="34" charset="0"/>
                <a:cs typeface="Microsoft Sans Serif" pitchFamily="34" charset="0"/>
              </a:rPr>
              <a:t>85 %</a:t>
            </a:r>
            <a:endParaRPr lang="pt-PT" sz="1400" b="1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546902" y="5046320"/>
            <a:ext cx="91440" cy="91440"/>
          </a:xfrm>
          <a:prstGeom prst="ellipse">
            <a:avLst/>
          </a:prstGeom>
          <a:solidFill>
            <a:schemeClr val="accent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716391" y="5353784"/>
            <a:ext cx="91440" cy="91440"/>
          </a:xfrm>
          <a:prstGeom prst="ellipse">
            <a:avLst/>
          </a:prstGeom>
          <a:solidFill>
            <a:schemeClr val="accent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53" name="Conexão recta 52"/>
          <p:cNvCxnSpPr>
            <a:stCxn id="55" idx="4"/>
            <a:endCxn id="56" idx="4"/>
          </p:cNvCxnSpPr>
          <p:nvPr/>
        </p:nvCxnSpPr>
        <p:spPr>
          <a:xfrm>
            <a:off x="310631" y="5281776"/>
            <a:ext cx="196592" cy="43204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xão recta 53"/>
          <p:cNvCxnSpPr>
            <a:stCxn id="56" idx="5"/>
            <a:endCxn id="52" idx="4"/>
          </p:cNvCxnSpPr>
          <p:nvPr/>
        </p:nvCxnSpPr>
        <p:spPr>
          <a:xfrm flipV="1">
            <a:off x="539552" y="5445224"/>
            <a:ext cx="222559" cy="25520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>
            <a:spLocks noChangeAspect="1"/>
          </p:cNvSpPr>
          <p:nvPr/>
        </p:nvSpPr>
        <p:spPr>
          <a:xfrm>
            <a:off x="264911" y="5190336"/>
            <a:ext cx="91440" cy="91440"/>
          </a:xfrm>
          <a:prstGeom prst="ellipse">
            <a:avLst/>
          </a:prstGeom>
          <a:solidFill>
            <a:schemeClr val="accent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461503" y="5622384"/>
            <a:ext cx="91440" cy="91440"/>
          </a:xfrm>
          <a:prstGeom prst="ellipse">
            <a:avLst/>
          </a:prstGeom>
          <a:solidFill>
            <a:schemeClr val="accent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57" name="Conexão recta 56"/>
          <p:cNvCxnSpPr>
            <a:stCxn id="50" idx="3"/>
            <a:endCxn id="55" idx="7"/>
          </p:cNvCxnSpPr>
          <p:nvPr/>
        </p:nvCxnSpPr>
        <p:spPr>
          <a:xfrm flipH="1">
            <a:off x="342960" y="5124369"/>
            <a:ext cx="217333" cy="7935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xão recta 57"/>
          <p:cNvCxnSpPr>
            <a:stCxn id="56" idx="3"/>
            <a:endCxn id="50" idx="4"/>
          </p:cNvCxnSpPr>
          <p:nvPr/>
        </p:nvCxnSpPr>
        <p:spPr>
          <a:xfrm flipV="1">
            <a:off x="474894" y="5137760"/>
            <a:ext cx="117728" cy="5626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xão recta 60"/>
          <p:cNvCxnSpPr>
            <a:stCxn id="50" idx="5"/>
            <a:endCxn id="52" idx="6"/>
          </p:cNvCxnSpPr>
          <p:nvPr/>
        </p:nvCxnSpPr>
        <p:spPr>
          <a:xfrm>
            <a:off x="624951" y="5124369"/>
            <a:ext cx="182880" cy="2751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aixaDeTexto 68"/>
          <p:cNvSpPr txBox="1"/>
          <p:nvPr/>
        </p:nvSpPr>
        <p:spPr>
          <a:xfrm>
            <a:off x="5171056" y="2471950"/>
            <a:ext cx="591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 smtClean="0">
                <a:solidFill>
                  <a:schemeClr val="accent6"/>
                </a:solidFill>
                <a:latin typeface="Microsoft Sans Serif" pitchFamily="34" charset="0"/>
                <a:cs typeface="Microsoft Sans Serif" pitchFamily="34" charset="0"/>
                <a:sym typeface="Wingdings"/>
              </a:rPr>
              <a:t></a:t>
            </a:r>
            <a:endParaRPr lang="pt-PT" sz="2800" b="1" dirty="0" smtClean="0">
              <a:solidFill>
                <a:schemeClr val="accent6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107504" y="980728"/>
            <a:ext cx="914400" cy="914400"/>
          </a:xfrm>
          <a:prstGeom prst="ellipse">
            <a:avLst/>
          </a:prstGeom>
          <a:solidFill>
            <a:schemeClr val="bg1"/>
          </a:solidFill>
          <a:ln w="155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72" name="CaixaDeTexto 71"/>
          <p:cNvSpPr txBox="1"/>
          <p:nvPr/>
        </p:nvSpPr>
        <p:spPr>
          <a:xfrm>
            <a:off x="1043608" y="908720"/>
            <a:ext cx="17764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  <a:latin typeface="Microsoft Sans Serif" pitchFamily="34" charset="0"/>
                <a:cs typeface="Microsoft Sans Serif" pitchFamily="34" charset="0"/>
              </a:rPr>
              <a:t>About the Human</a:t>
            </a:r>
            <a:endParaRPr lang="en-US" sz="1600" b="1" dirty="0" smtClean="0">
              <a:solidFill>
                <a:schemeClr val="accent6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73" name="CaixaDeTexto 72"/>
          <p:cNvSpPr txBox="1"/>
          <p:nvPr/>
        </p:nvSpPr>
        <p:spPr>
          <a:xfrm>
            <a:off x="1043608" y="1146230"/>
            <a:ext cx="29523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icrosoft Sans Serif" pitchFamily="34" charset="0"/>
                <a:cs typeface="Microsoft Sans Serif" pitchFamily="34" charset="0"/>
              </a:rPr>
              <a:t>Who you are, how you identify yourself and what you pretend to be.</a:t>
            </a:r>
            <a:endParaRPr lang="en-US" sz="1400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224408" cy="434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2" descr="http://ielanguages.com/blog/wp-content/uploads/2011/03/IDcard1.jpg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323528" y="2564904"/>
            <a:ext cx="518395" cy="36201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prstClr val="white"/>
                </a:solidFill>
              </a:rPr>
              <a:t>The social </a:t>
            </a:r>
            <a:r>
              <a:rPr lang="en-US" sz="2800" dirty="0" smtClean="0">
                <a:solidFill>
                  <a:prstClr val="white"/>
                </a:solidFill>
              </a:rPr>
              <a:t>block </a:t>
            </a:r>
            <a:r>
              <a:rPr lang="en-US" sz="2800" dirty="0" smtClean="0">
                <a:solidFill>
                  <a:prstClr val="white"/>
                </a:solidFill>
              </a:rPr>
              <a:t>– the components</a:t>
            </a:r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0B786-3D6F-444E-8C57-7C996315AEB4}" type="slidenum">
              <a:rPr lang="pt-PT" smtClean="0"/>
              <a:pPr>
                <a:defRPr/>
              </a:pPr>
              <a:t>3</a:t>
            </a:fld>
            <a:endParaRPr lang="pt-PT" dirty="0"/>
          </a:p>
        </p:txBody>
      </p:sp>
      <p:sp>
        <p:nvSpPr>
          <p:cNvPr id="6" name="Oval 5"/>
          <p:cNvSpPr/>
          <p:nvPr/>
        </p:nvSpPr>
        <p:spPr>
          <a:xfrm>
            <a:off x="107504" y="2276872"/>
            <a:ext cx="914400" cy="914400"/>
          </a:xfrm>
          <a:prstGeom prst="ellipse">
            <a:avLst/>
          </a:prstGeom>
          <a:solidFill>
            <a:schemeClr val="bg1"/>
          </a:solidFill>
          <a:ln w="155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043608" y="2204864"/>
            <a:ext cx="11769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Microsoft Sans Serif" pitchFamily="34" charset="0"/>
                <a:cs typeface="Microsoft Sans Serif" pitchFamily="34" charset="0"/>
              </a:rPr>
              <a:t>Messaging</a:t>
            </a:r>
            <a:endParaRPr lang="en-US" sz="1600" b="1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43608" y="2442374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icrosoft Sans Serif" pitchFamily="34" charset="0"/>
                <a:cs typeface="Microsoft Sans Serif" pitchFamily="34" charset="0"/>
              </a:rPr>
              <a:t>Conversations can be synchronous or asynchronous around a topic.</a:t>
            </a:r>
            <a:endParaRPr lang="en-US" sz="1400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07504" y="3594720"/>
            <a:ext cx="914400" cy="914400"/>
          </a:xfrm>
          <a:prstGeom prst="ellipse">
            <a:avLst/>
          </a:prstGeom>
          <a:solidFill>
            <a:schemeClr val="bg1"/>
          </a:solidFill>
          <a:ln w="155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043608" y="3522712"/>
            <a:ext cx="17668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Microsoft Sans Serif" pitchFamily="34" charset="0"/>
                <a:cs typeface="Microsoft Sans Serif" pitchFamily="34" charset="0"/>
              </a:rPr>
              <a:t>Group  Dynamics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043608" y="3760222"/>
            <a:ext cx="29523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icrosoft Sans Serif" pitchFamily="34" charset="0"/>
                <a:cs typeface="Microsoft Sans Serif" pitchFamily="34" charset="0"/>
              </a:rPr>
              <a:t>Communities of interest or practice, interacting around a particular domain. </a:t>
            </a:r>
            <a:endParaRPr lang="en-US" sz="1400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2" name="Chamada rectangular 11"/>
          <p:cNvSpPr/>
          <p:nvPr/>
        </p:nvSpPr>
        <p:spPr>
          <a:xfrm flipH="1">
            <a:off x="539552" y="2600529"/>
            <a:ext cx="360040" cy="216024"/>
          </a:xfrm>
          <a:prstGeom prst="wedgeRectCallout">
            <a:avLst>
              <a:gd name="adj1" fmla="val -38660"/>
              <a:gd name="adj2" fmla="val 8789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3" name="Chamada rectangular 12"/>
          <p:cNvSpPr/>
          <p:nvPr/>
        </p:nvSpPr>
        <p:spPr>
          <a:xfrm>
            <a:off x="251520" y="2563953"/>
            <a:ext cx="360040" cy="216024"/>
          </a:xfrm>
          <a:prstGeom prst="wedgeRectCallout">
            <a:avLst>
              <a:gd name="adj1" fmla="val -38660"/>
              <a:gd name="adj2" fmla="val 87897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07504" y="4890864"/>
            <a:ext cx="914400" cy="914400"/>
          </a:xfrm>
          <a:prstGeom prst="ellipse">
            <a:avLst/>
          </a:prstGeom>
          <a:solidFill>
            <a:schemeClr val="bg1"/>
          </a:solidFill>
          <a:ln w="155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043608" y="4818856"/>
            <a:ext cx="1396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Microsoft Sans Serif" pitchFamily="34" charset="0"/>
                <a:cs typeface="Microsoft Sans Serif" pitchFamily="34" charset="0"/>
              </a:rPr>
              <a:t>Collaboration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043608" y="5056366"/>
            <a:ext cx="29523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icrosoft Sans Serif" pitchFamily="34" charset="0"/>
                <a:cs typeface="Microsoft Sans Serif" pitchFamily="34" charset="0"/>
              </a:rPr>
              <a:t>Work being carried towards a goal that must be achieved. Work can be structured or unstructured. </a:t>
            </a:r>
            <a:endParaRPr lang="en-US" sz="1400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004048" y="2276872"/>
            <a:ext cx="914400" cy="914400"/>
          </a:xfrm>
          <a:prstGeom prst="ellipse">
            <a:avLst/>
          </a:prstGeom>
          <a:solidFill>
            <a:schemeClr val="bg1"/>
          </a:solidFill>
          <a:ln w="155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5940152" y="2204864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Microsoft Sans Serif" pitchFamily="34" charset="0"/>
                <a:cs typeface="Microsoft Sans Serif" pitchFamily="34" charset="0"/>
              </a:rPr>
              <a:t>Sharing</a:t>
            </a:r>
            <a:endParaRPr lang="en-US" sz="1600" b="1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5940152" y="2442374"/>
            <a:ext cx="29523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icrosoft Sans Serif" pitchFamily="34" charset="0"/>
                <a:cs typeface="Microsoft Sans Serif" pitchFamily="34" charset="0"/>
              </a:rPr>
              <a:t>Accepting an object to be shared in order others can take action if they want to.</a:t>
            </a:r>
            <a:endParaRPr lang="en-US" sz="1400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107504" y="980728"/>
            <a:ext cx="914400" cy="914400"/>
          </a:xfrm>
          <a:prstGeom prst="ellipse">
            <a:avLst/>
          </a:prstGeom>
          <a:solidFill>
            <a:schemeClr val="bg1"/>
          </a:solidFill>
          <a:ln w="155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72" name="CaixaDeTexto 71"/>
          <p:cNvSpPr txBox="1"/>
          <p:nvPr/>
        </p:nvSpPr>
        <p:spPr>
          <a:xfrm>
            <a:off x="1043608" y="908720"/>
            <a:ext cx="19639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  <a:latin typeface="Microsoft Sans Serif" pitchFamily="34" charset="0"/>
                <a:cs typeface="Microsoft Sans Serif" pitchFamily="34" charset="0"/>
              </a:rPr>
              <a:t>Human Interactions</a:t>
            </a:r>
            <a:endParaRPr lang="en-US" sz="1600" b="1" dirty="0" smtClean="0">
              <a:solidFill>
                <a:schemeClr val="accent6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73" name="CaixaDeTexto 72"/>
          <p:cNvSpPr txBox="1"/>
          <p:nvPr/>
        </p:nvSpPr>
        <p:spPr>
          <a:xfrm>
            <a:off x="1043608" y="1146230"/>
            <a:ext cx="29523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icrosoft Sans Serif" pitchFamily="34" charset="0"/>
                <a:cs typeface="Microsoft Sans Serif" pitchFamily="34" charset="0"/>
              </a:rPr>
              <a:t>What you do. How do you express. How do you react. Where you belong. What work you carry.</a:t>
            </a:r>
            <a:endParaRPr lang="en-US" sz="1400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789040"/>
            <a:ext cx="224408" cy="434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3717032"/>
            <a:ext cx="224408" cy="434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2185" y="3930313"/>
            <a:ext cx="224408" cy="434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904" y="1340768"/>
            <a:ext cx="224408" cy="434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1340768"/>
            <a:ext cx="224408" cy="434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Chamada oval 42"/>
          <p:cNvSpPr/>
          <p:nvPr/>
        </p:nvSpPr>
        <p:spPr>
          <a:xfrm flipH="1">
            <a:off x="611560" y="1124744"/>
            <a:ext cx="288032" cy="144016"/>
          </a:xfrm>
          <a:prstGeom prst="wedgeEllipseCallout">
            <a:avLst>
              <a:gd name="adj1" fmla="val -15477"/>
              <a:gd name="adj2" fmla="val 110422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44" name="Chamada oval 43"/>
          <p:cNvSpPr/>
          <p:nvPr/>
        </p:nvSpPr>
        <p:spPr>
          <a:xfrm>
            <a:off x="301583" y="1124744"/>
            <a:ext cx="288032" cy="144016"/>
          </a:xfrm>
          <a:prstGeom prst="wedgeEllipseCallout">
            <a:avLst>
              <a:gd name="adj1" fmla="val -18016"/>
              <a:gd name="adj2" fmla="val 110422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grpSp>
        <p:nvGrpSpPr>
          <p:cNvPr id="64" name="Grupo 63"/>
          <p:cNvGrpSpPr/>
          <p:nvPr/>
        </p:nvGrpSpPr>
        <p:grpSpPr>
          <a:xfrm>
            <a:off x="251520" y="5082441"/>
            <a:ext cx="648072" cy="434791"/>
            <a:chOff x="6020544" y="4941168"/>
            <a:chExt cx="648072" cy="434791"/>
          </a:xfrm>
        </p:grpSpPr>
        <p:pic>
          <p:nvPicPr>
            <p:cNvPr id="46" name="Picture 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020544" y="4941168"/>
              <a:ext cx="224408" cy="4347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44208" y="4941168"/>
              <a:ext cx="224408" cy="4347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51" name="Conexão recta unidireccional 50"/>
            <p:cNvCxnSpPr/>
            <p:nvPr/>
          </p:nvCxnSpPr>
          <p:spPr>
            <a:xfrm>
              <a:off x="6228184" y="5085184"/>
              <a:ext cx="216024" cy="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xão recta unidireccional 62"/>
            <p:cNvCxnSpPr/>
            <p:nvPr/>
          </p:nvCxnSpPr>
          <p:spPr>
            <a:xfrm flipH="1">
              <a:off x="6228184" y="5373216"/>
              <a:ext cx="216024" cy="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Oval 66"/>
          <p:cNvSpPr/>
          <p:nvPr/>
        </p:nvSpPr>
        <p:spPr>
          <a:xfrm>
            <a:off x="5004048" y="3594720"/>
            <a:ext cx="914400" cy="914400"/>
          </a:xfrm>
          <a:prstGeom prst="ellipse">
            <a:avLst/>
          </a:prstGeom>
          <a:solidFill>
            <a:schemeClr val="bg1"/>
          </a:solidFill>
          <a:ln w="155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68" name="CaixaDeTexto 67"/>
          <p:cNvSpPr txBox="1"/>
          <p:nvPr/>
        </p:nvSpPr>
        <p:spPr>
          <a:xfrm>
            <a:off x="5940152" y="3522712"/>
            <a:ext cx="1098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Microsoft Sans Serif" pitchFamily="34" charset="0"/>
                <a:cs typeface="Microsoft Sans Serif" pitchFamily="34" charset="0"/>
              </a:rPr>
              <a:t>Reactions</a:t>
            </a:r>
            <a:endParaRPr lang="en-US" sz="1600" b="1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71" name="CaixaDeTexto 70"/>
          <p:cNvSpPr txBox="1"/>
          <p:nvPr/>
        </p:nvSpPr>
        <p:spPr>
          <a:xfrm>
            <a:off x="5940152" y="3760222"/>
            <a:ext cx="29523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icrosoft Sans Serif" pitchFamily="34" charset="0"/>
                <a:cs typeface="Microsoft Sans Serif" pitchFamily="34" charset="0"/>
              </a:rPr>
              <a:t>Expressing a feeling about an object , making an opinion or making an evaluation.</a:t>
            </a:r>
            <a:endParaRPr lang="en-US" sz="1400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74" name="CaixaDeTexto 73"/>
          <p:cNvSpPr txBox="1"/>
          <p:nvPr/>
        </p:nvSpPr>
        <p:spPr>
          <a:xfrm>
            <a:off x="5257334" y="3647564"/>
            <a:ext cx="466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 smtClean="0">
                <a:solidFill>
                  <a:schemeClr val="accent6"/>
                </a:solidFill>
                <a:latin typeface="Microsoft Sans Serif" pitchFamily="34" charset="0"/>
                <a:cs typeface="Microsoft Sans Serif" pitchFamily="34" charset="0"/>
                <a:sym typeface="Wingdings"/>
              </a:rPr>
              <a:t></a:t>
            </a:r>
            <a:endParaRPr lang="pt-PT" sz="2800" b="1" dirty="0" smtClean="0">
              <a:solidFill>
                <a:schemeClr val="accent6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3954760"/>
            <a:ext cx="1905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" name="CaixaDeTexto 75"/>
          <p:cNvSpPr txBox="1"/>
          <p:nvPr/>
        </p:nvSpPr>
        <p:spPr>
          <a:xfrm>
            <a:off x="5364088" y="3882752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 smtClean="0">
                <a:solidFill>
                  <a:schemeClr val="accent6"/>
                </a:solidFill>
                <a:latin typeface="Microsoft Sans Serif" pitchFamily="34" charset="0"/>
                <a:cs typeface="Microsoft Sans Serif" pitchFamily="34" charset="0"/>
                <a:sym typeface="Wingdings"/>
              </a:rPr>
              <a:t></a:t>
            </a:r>
            <a:endParaRPr lang="pt-PT" sz="2800" b="1" dirty="0" smtClean="0">
              <a:solidFill>
                <a:schemeClr val="accent6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96260" y="2517280"/>
            <a:ext cx="5400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prstClr val="white"/>
                </a:solidFill>
              </a:rPr>
              <a:t>The social </a:t>
            </a:r>
            <a:r>
              <a:rPr lang="en-US" sz="2800" dirty="0" smtClean="0">
                <a:solidFill>
                  <a:prstClr val="white"/>
                </a:solidFill>
              </a:rPr>
              <a:t>block </a:t>
            </a:r>
            <a:r>
              <a:rPr lang="en-US" sz="2800" dirty="0" smtClean="0">
                <a:solidFill>
                  <a:prstClr val="white"/>
                </a:solidFill>
              </a:rPr>
              <a:t>– the components</a:t>
            </a:r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0B786-3D6F-444E-8C57-7C996315AEB4}" type="slidenum">
              <a:rPr lang="pt-PT" smtClean="0"/>
              <a:pPr>
                <a:defRPr/>
              </a:pPr>
              <a:t>4</a:t>
            </a:fld>
            <a:endParaRPr lang="pt-PT" dirty="0"/>
          </a:p>
        </p:txBody>
      </p:sp>
      <p:sp>
        <p:nvSpPr>
          <p:cNvPr id="70" name="Oval 69"/>
          <p:cNvSpPr/>
          <p:nvPr/>
        </p:nvSpPr>
        <p:spPr>
          <a:xfrm>
            <a:off x="107504" y="980728"/>
            <a:ext cx="914400" cy="914400"/>
          </a:xfrm>
          <a:prstGeom prst="ellipse">
            <a:avLst/>
          </a:prstGeom>
          <a:solidFill>
            <a:schemeClr val="bg1"/>
          </a:solidFill>
          <a:ln w="155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72" name="CaixaDeTexto 71"/>
          <p:cNvSpPr txBox="1"/>
          <p:nvPr/>
        </p:nvSpPr>
        <p:spPr>
          <a:xfrm>
            <a:off x="1043608" y="908720"/>
            <a:ext cx="20569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  <a:latin typeface="Microsoft Sans Serif" pitchFamily="34" charset="0"/>
                <a:cs typeface="Microsoft Sans Serif" pitchFamily="34" charset="0"/>
              </a:rPr>
              <a:t>Ubiquitous attributes</a:t>
            </a:r>
          </a:p>
        </p:txBody>
      </p:sp>
      <p:sp>
        <p:nvSpPr>
          <p:cNvPr id="73" name="CaixaDeTexto 72"/>
          <p:cNvSpPr txBox="1"/>
          <p:nvPr/>
        </p:nvSpPr>
        <p:spPr>
          <a:xfrm>
            <a:off x="1043608" y="1146230"/>
            <a:ext cx="2952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icrosoft Sans Serif" pitchFamily="34" charset="0"/>
                <a:cs typeface="Microsoft Sans Serif" pitchFamily="34" charset="0"/>
              </a:rPr>
              <a:t>??????</a:t>
            </a:r>
            <a:endParaRPr lang="en-US" sz="1400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5004048" y="980728"/>
            <a:ext cx="914400" cy="914400"/>
          </a:xfrm>
          <a:prstGeom prst="ellipse">
            <a:avLst/>
          </a:prstGeom>
          <a:solidFill>
            <a:schemeClr val="bg1"/>
          </a:solidFill>
          <a:ln w="155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5940152" y="908720"/>
            <a:ext cx="21066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  <a:latin typeface="Microsoft Sans Serif" pitchFamily="34" charset="0"/>
                <a:cs typeface="Microsoft Sans Serif" pitchFamily="34" charset="0"/>
              </a:rPr>
              <a:t>Search and Analytics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5940152" y="1146230"/>
            <a:ext cx="29523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icrosoft Sans Serif" pitchFamily="34" charset="0"/>
                <a:cs typeface="Microsoft Sans Serif" pitchFamily="34" charset="0"/>
              </a:rPr>
              <a:t>Look for </a:t>
            </a:r>
            <a:r>
              <a:rPr lang="en-US" sz="1400" dirty="0" smtClean="0">
                <a:latin typeface="Microsoft Sans Serif" pitchFamily="34" charset="0"/>
                <a:cs typeface="Microsoft Sans Serif" pitchFamily="34" charset="0"/>
              </a:rPr>
              <a:t>knowledge, gather feedback, get trends, spot patterns, sentiments, learn.</a:t>
            </a:r>
            <a:endParaRPr lang="en-US" sz="1400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5" name="Forma livre 34"/>
          <p:cNvSpPr/>
          <p:nvPr/>
        </p:nvSpPr>
        <p:spPr>
          <a:xfrm>
            <a:off x="5148064" y="1412776"/>
            <a:ext cx="609600" cy="231648"/>
          </a:xfrm>
          <a:custGeom>
            <a:avLst/>
            <a:gdLst>
              <a:gd name="connsiteX0" fmla="*/ 0 w 609600"/>
              <a:gd name="connsiteY0" fmla="*/ 182880 h 231648"/>
              <a:gd name="connsiteX1" fmla="*/ 48768 w 609600"/>
              <a:gd name="connsiteY1" fmla="*/ 158496 h 231648"/>
              <a:gd name="connsiteX2" fmla="*/ 85344 w 609600"/>
              <a:gd name="connsiteY2" fmla="*/ 134112 h 231648"/>
              <a:gd name="connsiteX3" fmla="*/ 121920 w 609600"/>
              <a:gd name="connsiteY3" fmla="*/ 121920 h 231648"/>
              <a:gd name="connsiteX4" fmla="*/ 195072 w 609600"/>
              <a:gd name="connsiteY4" fmla="*/ 85344 h 231648"/>
              <a:gd name="connsiteX5" fmla="*/ 268224 w 609600"/>
              <a:gd name="connsiteY5" fmla="*/ 121920 h 231648"/>
              <a:gd name="connsiteX6" fmla="*/ 304800 w 609600"/>
              <a:gd name="connsiteY6" fmla="*/ 158496 h 231648"/>
              <a:gd name="connsiteX7" fmla="*/ 390144 w 609600"/>
              <a:gd name="connsiteY7" fmla="*/ 207264 h 231648"/>
              <a:gd name="connsiteX8" fmla="*/ 426720 w 609600"/>
              <a:gd name="connsiteY8" fmla="*/ 231648 h 231648"/>
              <a:gd name="connsiteX9" fmla="*/ 512064 w 609600"/>
              <a:gd name="connsiteY9" fmla="*/ 134112 h 231648"/>
              <a:gd name="connsiteX10" fmla="*/ 548640 w 609600"/>
              <a:gd name="connsiteY10" fmla="*/ 60960 h 231648"/>
              <a:gd name="connsiteX11" fmla="*/ 585216 w 609600"/>
              <a:gd name="connsiteY11" fmla="*/ 36576 h 231648"/>
              <a:gd name="connsiteX12" fmla="*/ 609600 w 609600"/>
              <a:gd name="connsiteY12" fmla="*/ 0 h 231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9600" h="231648">
                <a:moveTo>
                  <a:pt x="0" y="182880"/>
                </a:moveTo>
                <a:cubicBezTo>
                  <a:pt x="16256" y="174752"/>
                  <a:pt x="32988" y="167513"/>
                  <a:pt x="48768" y="158496"/>
                </a:cubicBezTo>
                <a:cubicBezTo>
                  <a:pt x="61490" y="151226"/>
                  <a:pt x="72238" y="140665"/>
                  <a:pt x="85344" y="134112"/>
                </a:cubicBezTo>
                <a:cubicBezTo>
                  <a:pt x="96839" y="128365"/>
                  <a:pt x="110425" y="127667"/>
                  <a:pt x="121920" y="121920"/>
                </a:cubicBezTo>
                <a:cubicBezTo>
                  <a:pt x="216458" y="74651"/>
                  <a:pt x="103137" y="115989"/>
                  <a:pt x="195072" y="85344"/>
                </a:cubicBezTo>
                <a:cubicBezTo>
                  <a:pt x="231730" y="97563"/>
                  <a:pt x="236711" y="95659"/>
                  <a:pt x="268224" y="121920"/>
                </a:cubicBezTo>
                <a:cubicBezTo>
                  <a:pt x="281470" y="132958"/>
                  <a:pt x="291554" y="147458"/>
                  <a:pt x="304800" y="158496"/>
                </a:cubicBezTo>
                <a:cubicBezTo>
                  <a:pt x="337204" y="185500"/>
                  <a:pt x="352201" y="185582"/>
                  <a:pt x="390144" y="207264"/>
                </a:cubicBezTo>
                <a:cubicBezTo>
                  <a:pt x="402866" y="214534"/>
                  <a:pt x="414528" y="223520"/>
                  <a:pt x="426720" y="231648"/>
                </a:cubicBezTo>
                <a:cubicBezTo>
                  <a:pt x="483616" y="146304"/>
                  <a:pt x="451104" y="174752"/>
                  <a:pt x="512064" y="134112"/>
                </a:cubicBezTo>
                <a:cubicBezTo>
                  <a:pt x="521980" y="104364"/>
                  <a:pt x="525005" y="84595"/>
                  <a:pt x="548640" y="60960"/>
                </a:cubicBezTo>
                <a:cubicBezTo>
                  <a:pt x="559001" y="50599"/>
                  <a:pt x="573024" y="44704"/>
                  <a:pt x="585216" y="36576"/>
                </a:cubicBezTo>
                <a:lnTo>
                  <a:pt x="609600" y="0"/>
                </a:lnTo>
              </a:path>
            </a:pathLst>
          </a:custGeom>
          <a:noFill/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pSp>
        <p:nvGrpSpPr>
          <p:cNvPr id="40" name="Grupo 39"/>
          <p:cNvGrpSpPr/>
          <p:nvPr/>
        </p:nvGrpSpPr>
        <p:grpSpPr>
          <a:xfrm>
            <a:off x="5292080" y="1124744"/>
            <a:ext cx="246888" cy="372060"/>
            <a:chOff x="7668344" y="6045672"/>
            <a:chExt cx="246888" cy="372060"/>
          </a:xfrm>
        </p:grpSpPr>
        <p:grpSp>
          <p:nvGrpSpPr>
            <p:cNvPr id="36" name="Grupo 35"/>
            <p:cNvGrpSpPr>
              <a:grpSpLocks noChangeAspect="1"/>
            </p:cNvGrpSpPr>
            <p:nvPr/>
          </p:nvGrpSpPr>
          <p:grpSpPr>
            <a:xfrm>
              <a:off x="7668344" y="6045672"/>
              <a:ext cx="246888" cy="372060"/>
              <a:chOff x="2483768" y="1340768"/>
              <a:chExt cx="914400" cy="1377999"/>
            </a:xfrm>
            <a:solidFill>
              <a:schemeClr val="accent6"/>
            </a:solidFill>
          </p:grpSpPr>
          <p:sp>
            <p:nvSpPr>
              <p:cNvPr id="37" name="Oval 36"/>
              <p:cNvSpPr/>
              <p:nvPr/>
            </p:nvSpPr>
            <p:spPr>
              <a:xfrm>
                <a:off x="2483768" y="1340768"/>
                <a:ext cx="914400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 dirty="0" smtClean="0">
                  <a:latin typeface="Microsoft Sans Serif" pitchFamily="34" charset="0"/>
                  <a:cs typeface="Microsoft Sans Serif" pitchFamily="34" charset="0"/>
                </a:endParaRPr>
              </a:p>
            </p:txBody>
          </p:sp>
          <p:sp>
            <p:nvSpPr>
              <p:cNvPr id="38" name="Rectângulo arredondado 37"/>
              <p:cNvSpPr/>
              <p:nvPr/>
            </p:nvSpPr>
            <p:spPr>
              <a:xfrm rot="19794736">
                <a:off x="3114119" y="1854671"/>
                <a:ext cx="271528" cy="864096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 dirty="0" smtClean="0">
                  <a:latin typeface="Microsoft Sans Serif" pitchFamily="34" charset="0"/>
                  <a:cs typeface="Microsoft Sans Serif" pitchFamily="34" charset="0"/>
                </a:endParaRPr>
              </a:p>
            </p:txBody>
          </p:sp>
        </p:grpSp>
        <p:sp>
          <p:nvSpPr>
            <p:cNvPr id="39" name="Oval 38"/>
            <p:cNvSpPr>
              <a:spLocks noChangeAspect="1"/>
            </p:cNvSpPr>
            <p:nvPr/>
          </p:nvSpPr>
          <p:spPr>
            <a:xfrm>
              <a:off x="7711330" y="6087686"/>
              <a:ext cx="159324" cy="1593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dirty="0" smtClean="0">
                <a:latin typeface="Microsoft Sans Serif" pitchFamily="34" charset="0"/>
                <a:cs typeface="Microsoft Sans Serif" pitchFamily="34" charset="0"/>
              </a:endParaRPr>
            </a:p>
          </p:txBody>
        </p:sp>
      </p:grpSp>
      <p:sp>
        <p:nvSpPr>
          <p:cNvPr id="41" name="Rectângulo 40"/>
          <p:cNvSpPr>
            <a:spLocks noChangeAspect="1"/>
          </p:cNvSpPr>
          <p:nvPr/>
        </p:nvSpPr>
        <p:spPr>
          <a:xfrm>
            <a:off x="360104" y="1244376"/>
            <a:ext cx="432048" cy="7200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42" name="Rectângulo 41"/>
          <p:cNvSpPr>
            <a:spLocks noChangeAspect="1"/>
          </p:cNvSpPr>
          <p:nvPr/>
        </p:nvSpPr>
        <p:spPr>
          <a:xfrm>
            <a:off x="360104" y="1396776"/>
            <a:ext cx="432048" cy="7200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43" name="Rectângulo 42"/>
          <p:cNvSpPr>
            <a:spLocks noChangeAspect="1"/>
          </p:cNvSpPr>
          <p:nvPr/>
        </p:nvSpPr>
        <p:spPr>
          <a:xfrm>
            <a:off x="360104" y="1549176"/>
            <a:ext cx="432048" cy="7200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44" name="TextBox 176"/>
          <p:cNvSpPr txBox="1"/>
          <p:nvPr/>
        </p:nvSpPr>
        <p:spPr>
          <a:xfrm>
            <a:off x="2915816" y="1988840"/>
            <a:ext cx="2160240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1050" dirty="0" smtClean="0">
                <a:solidFill>
                  <a:srgbClr val="FF0000"/>
                </a:solidFill>
                <a:latin typeface="Microsoft Sans Serif" pitchFamily="34" charset="0"/>
                <a:cs typeface="Microsoft Sans Serif" pitchFamily="34" charset="0"/>
              </a:rPr>
              <a:t>I have a doubt about what the other attributes mean (see the social block diagram attributes) I separated the search and analytics</a:t>
            </a:r>
            <a:endParaRPr lang="en-US" sz="1050" dirty="0" smtClean="0">
              <a:solidFill>
                <a:srgbClr val="FF0000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 100"/>
          <p:cNvSpPr/>
          <p:nvPr/>
        </p:nvSpPr>
        <p:spPr>
          <a:xfrm>
            <a:off x="35496" y="1035032"/>
            <a:ext cx="6273406" cy="5202280"/>
          </a:xfrm>
          <a:custGeom>
            <a:avLst/>
            <a:gdLst>
              <a:gd name="connsiteX0" fmla="*/ 0 w 6255658"/>
              <a:gd name="connsiteY0" fmla="*/ 0 h 4325489"/>
              <a:gd name="connsiteX1" fmla="*/ 6255658 w 6255658"/>
              <a:gd name="connsiteY1" fmla="*/ 0 h 4325489"/>
              <a:gd name="connsiteX2" fmla="*/ 6255658 w 6255658"/>
              <a:gd name="connsiteY2" fmla="*/ 4325489 h 4325489"/>
              <a:gd name="connsiteX3" fmla="*/ 0 w 6255658"/>
              <a:gd name="connsiteY3" fmla="*/ 4325489 h 4325489"/>
              <a:gd name="connsiteX4" fmla="*/ 0 w 6255658"/>
              <a:gd name="connsiteY4" fmla="*/ 0 h 4325489"/>
              <a:gd name="connsiteX0" fmla="*/ 0 w 6255658"/>
              <a:gd name="connsiteY0" fmla="*/ 0 h 4325490"/>
              <a:gd name="connsiteX1" fmla="*/ 6255658 w 6255658"/>
              <a:gd name="connsiteY1" fmla="*/ 0 h 4325490"/>
              <a:gd name="connsiteX2" fmla="*/ 6255658 w 6255658"/>
              <a:gd name="connsiteY2" fmla="*/ 4325489 h 4325490"/>
              <a:gd name="connsiteX3" fmla="*/ 2351315 w 6255658"/>
              <a:gd name="connsiteY3" fmla="*/ 4325490 h 4325490"/>
              <a:gd name="connsiteX4" fmla="*/ 0 w 6255658"/>
              <a:gd name="connsiteY4" fmla="*/ 4325489 h 4325490"/>
              <a:gd name="connsiteX5" fmla="*/ 0 w 6255658"/>
              <a:gd name="connsiteY5" fmla="*/ 0 h 4325490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2450989 w 6255658"/>
              <a:gd name="connsiteY3" fmla="*/ 4329823 h 4329823"/>
              <a:gd name="connsiteX4" fmla="*/ 0 w 6255658"/>
              <a:gd name="connsiteY4" fmla="*/ 4325489 h 4329823"/>
              <a:gd name="connsiteX5" fmla="*/ 0 w 6255658"/>
              <a:gd name="connsiteY5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2472657 w 6255658"/>
              <a:gd name="connsiteY3" fmla="*/ 4329823 h 4329823"/>
              <a:gd name="connsiteX4" fmla="*/ 0 w 6255658"/>
              <a:gd name="connsiteY4" fmla="*/ 4325489 h 4329823"/>
              <a:gd name="connsiteX5" fmla="*/ 0 w 6255658"/>
              <a:gd name="connsiteY5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2485658 w 6255658"/>
              <a:gd name="connsiteY3" fmla="*/ 4329823 h 4329823"/>
              <a:gd name="connsiteX4" fmla="*/ 0 w 6255658"/>
              <a:gd name="connsiteY4" fmla="*/ 4325489 h 4329823"/>
              <a:gd name="connsiteX5" fmla="*/ 0 w 6255658"/>
              <a:gd name="connsiteY5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3846562 w 6255658"/>
              <a:gd name="connsiteY3" fmla="*/ 4322050 h 4329823"/>
              <a:gd name="connsiteX4" fmla="*/ 2485658 w 6255658"/>
              <a:gd name="connsiteY4" fmla="*/ 4329823 h 4329823"/>
              <a:gd name="connsiteX5" fmla="*/ 0 w 6255658"/>
              <a:gd name="connsiteY5" fmla="*/ 4325489 h 4329823"/>
              <a:gd name="connsiteX6" fmla="*/ 0 w 6255658"/>
              <a:gd name="connsiteY6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2485796 w 6255658"/>
              <a:gd name="connsiteY3" fmla="*/ 2649261 h 4329823"/>
              <a:gd name="connsiteX4" fmla="*/ 2485658 w 6255658"/>
              <a:gd name="connsiteY4" fmla="*/ 4329823 h 4329823"/>
              <a:gd name="connsiteX5" fmla="*/ 0 w 6255658"/>
              <a:gd name="connsiteY5" fmla="*/ 4325489 h 4329823"/>
              <a:gd name="connsiteX6" fmla="*/ 0 w 6255658"/>
              <a:gd name="connsiteY6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4154251 w 6255658"/>
              <a:gd name="connsiteY3" fmla="*/ 3398983 h 4329823"/>
              <a:gd name="connsiteX4" fmla="*/ 2485796 w 6255658"/>
              <a:gd name="connsiteY4" fmla="*/ 2649261 h 4329823"/>
              <a:gd name="connsiteX5" fmla="*/ 2485658 w 6255658"/>
              <a:gd name="connsiteY5" fmla="*/ 4329823 h 4329823"/>
              <a:gd name="connsiteX6" fmla="*/ 0 w 6255658"/>
              <a:gd name="connsiteY6" fmla="*/ 4325489 h 4329823"/>
              <a:gd name="connsiteX7" fmla="*/ 0 w 6255658"/>
              <a:gd name="connsiteY7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4981978 w 6255658"/>
              <a:gd name="connsiteY3" fmla="*/ 2653595 h 4329823"/>
              <a:gd name="connsiteX4" fmla="*/ 2485796 w 6255658"/>
              <a:gd name="connsiteY4" fmla="*/ 2649261 h 4329823"/>
              <a:gd name="connsiteX5" fmla="*/ 2485658 w 6255658"/>
              <a:gd name="connsiteY5" fmla="*/ 4329823 h 4329823"/>
              <a:gd name="connsiteX6" fmla="*/ 0 w 6255658"/>
              <a:gd name="connsiteY6" fmla="*/ 4325489 h 4329823"/>
              <a:gd name="connsiteX7" fmla="*/ 0 w 6255658"/>
              <a:gd name="connsiteY7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4990232 w 6255658"/>
              <a:gd name="connsiteY2" fmla="*/ 2228002 h 4329823"/>
              <a:gd name="connsiteX3" fmla="*/ 4981978 w 6255658"/>
              <a:gd name="connsiteY3" fmla="*/ 2653595 h 4329823"/>
              <a:gd name="connsiteX4" fmla="*/ 2485796 w 6255658"/>
              <a:gd name="connsiteY4" fmla="*/ 2649261 h 4329823"/>
              <a:gd name="connsiteX5" fmla="*/ 2485658 w 6255658"/>
              <a:gd name="connsiteY5" fmla="*/ 4329823 h 4329823"/>
              <a:gd name="connsiteX6" fmla="*/ 0 w 6255658"/>
              <a:gd name="connsiteY6" fmla="*/ 4325489 h 4329823"/>
              <a:gd name="connsiteX7" fmla="*/ 0 w 6255658"/>
              <a:gd name="connsiteY7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5454346 w 6255658"/>
              <a:gd name="connsiteY2" fmla="*/ 1405504 h 4329823"/>
              <a:gd name="connsiteX3" fmla="*/ 4990232 w 6255658"/>
              <a:gd name="connsiteY3" fmla="*/ 2228002 h 4329823"/>
              <a:gd name="connsiteX4" fmla="*/ 4981978 w 6255658"/>
              <a:gd name="connsiteY4" fmla="*/ 2653595 h 4329823"/>
              <a:gd name="connsiteX5" fmla="*/ 2485796 w 6255658"/>
              <a:gd name="connsiteY5" fmla="*/ 2649261 h 4329823"/>
              <a:gd name="connsiteX6" fmla="*/ 2485658 w 6255658"/>
              <a:gd name="connsiteY6" fmla="*/ 4329823 h 4329823"/>
              <a:gd name="connsiteX7" fmla="*/ 0 w 6255658"/>
              <a:gd name="connsiteY7" fmla="*/ 4325489 h 4329823"/>
              <a:gd name="connsiteX8" fmla="*/ 0 w 6255658"/>
              <a:gd name="connsiteY8" fmla="*/ 0 h 4329823"/>
              <a:gd name="connsiteX0" fmla="*/ 0 w 6273406"/>
              <a:gd name="connsiteY0" fmla="*/ 0 h 4329823"/>
              <a:gd name="connsiteX1" fmla="*/ 6255658 w 6273406"/>
              <a:gd name="connsiteY1" fmla="*/ 0 h 4329823"/>
              <a:gd name="connsiteX2" fmla="*/ 6273406 w 6273406"/>
              <a:gd name="connsiteY2" fmla="*/ 2220230 h 4329823"/>
              <a:gd name="connsiteX3" fmla="*/ 4990232 w 6273406"/>
              <a:gd name="connsiteY3" fmla="*/ 2228002 h 4329823"/>
              <a:gd name="connsiteX4" fmla="*/ 4981978 w 6273406"/>
              <a:gd name="connsiteY4" fmla="*/ 2653595 h 4329823"/>
              <a:gd name="connsiteX5" fmla="*/ 2485796 w 6273406"/>
              <a:gd name="connsiteY5" fmla="*/ 2649261 h 4329823"/>
              <a:gd name="connsiteX6" fmla="*/ 2485658 w 6273406"/>
              <a:gd name="connsiteY6" fmla="*/ 4329823 h 4329823"/>
              <a:gd name="connsiteX7" fmla="*/ 0 w 6273406"/>
              <a:gd name="connsiteY7" fmla="*/ 4325489 h 4329823"/>
              <a:gd name="connsiteX8" fmla="*/ 0 w 6273406"/>
              <a:gd name="connsiteY8" fmla="*/ 0 h 4329823"/>
              <a:gd name="connsiteX0" fmla="*/ 0 w 6273406"/>
              <a:gd name="connsiteY0" fmla="*/ 0 h 4329823"/>
              <a:gd name="connsiteX1" fmla="*/ 6255658 w 6273406"/>
              <a:gd name="connsiteY1" fmla="*/ 0 h 4329823"/>
              <a:gd name="connsiteX2" fmla="*/ 6273406 w 6273406"/>
              <a:gd name="connsiteY2" fmla="*/ 2220230 h 4329823"/>
              <a:gd name="connsiteX3" fmla="*/ 4990232 w 6273406"/>
              <a:gd name="connsiteY3" fmla="*/ 2228002 h 4329823"/>
              <a:gd name="connsiteX4" fmla="*/ 4981978 w 6273406"/>
              <a:gd name="connsiteY4" fmla="*/ 2653595 h 4329823"/>
              <a:gd name="connsiteX5" fmla="*/ 2485796 w 6273406"/>
              <a:gd name="connsiteY5" fmla="*/ 2403282 h 4329823"/>
              <a:gd name="connsiteX6" fmla="*/ 2485658 w 6273406"/>
              <a:gd name="connsiteY6" fmla="*/ 4329823 h 4329823"/>
              <a:gd name="connsiteX7" fmla="*/ 0 w 6273406"/>
              <a:gd name="connsiteY7" fmla="*/ 4325489 h 4329823"/>
              <a:gd name="connsiteX8" fmla="*/ 0 w 6273406"/>
              <a:gd name="connsiteY8" fmla="*/ 0 h 4329823"/>
              <a:gd name="connsiteX0" fmla="*/ 0 w 6273406"/>
              <a:gd name="connsiteY0" fmla="*/ 0 h 4329823"/>
              <a:gd name="connsiteX1" fmla="*/ 6255658 w 6273406"/>
              <a:gd name="connsiteY1" fmla="*/ 0 h 4329823"/>
              <a:gd name="connsiteX2" fmla="*/ 6273406 w 6273406"/>
              <a:gd name="connsiteY2" fmla="*/ 2220230 h 4329823"/>
              <a:gd name="connsiteX3" fmla="*/ 4990232 w 6273406"/>
              <a:gd name="connsiteY3" fmla="*/ 2228002 h 4329823"/>
              <a:gd name="connsiteX4" fmla="*/ 4987326 w 6273406"/>
              <a:gd name="connsiteY4" fmla="*/ 2402269 h 4329823"/>
              <a:gd name="connsiteX5" fmla="*/ 2485796 w 6273406"/>
              <a:gd name="connsiteY5" fmla="*/ 2403282 h 4329823"/>
              <a:gd name="connsiteX6" fmla="*/ 2485658 w 6273406"/>
              <a:gd name="connsiteY6" fmla="*/ 4329823 h 4329823"/>
              <a:gd name="connsiteX7" fmla="*/ 0 w 6273406"/>
              <a:gd name="connsiteY7" fmla="*/ 4325489 h 4329823"/>
              <a:gd name="connsiteX8" fmla="*/ 0 w 6273406"/>
              <a:gd name="connsiteY8" fmla="*/ 0 h 432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73406" h="4329823">
                <a:moveTo>
                  <a:pt x="0" y="0"/>
                </a:moveTo>
                <a:lnTo>
                  <a:pt x="6255658" y="0"/>
                </a:lnTo>
                <a:lnTo>
                  <a:pt x="6273406" y="2220230"/>
                </a:lnTo>
                <a:lnTo>
                  <a:pt x="4990232" y="2228002"/>
                </a:lnTo>
                <a:cubicBezTo>
                  <a:pt x="4989263" y="2286091"/>
                  <a:pt x="4988295" y="2344180"/>
                  <a:pt x="4987326" y="2402269"/>
                </a:cubicBezTo>
                <a:lnTo>
                  <a:pt x="2485796" y="2403282"/>
                </a:lnTo>
                <a:lnTo>
                  <a:pt x="2485658" y="4329823"/>
                </a:lnTo>
                <a:lnTo>
                  <a:pt x="0" y="432548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lg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45" name="TextBox 26"/>
          <p:cNvSpPr txBox="1"/>
          <p:nvPr/>
        </p:nvSpPr>
        <p:spPr>
          <a:xfrm>
            <a:off x="182190" y="1340768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Text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prstClr val="white"/>
                </a:solidFill>
              </a:rPr>
              <a:t>The social stack – the components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6B5D0E-B810-41A6-888D-13394F15C42E}" type="datetime1">
              <a:rPr lang="pt-PT" smtClean="0"/>
              <a:pPr>
                <a:defRPr/>
              </a:pPr>
              <a:t>17-05-2012</a:t>
            </a:fld>
            <a:r>
              <a:rPr lang="pt-PT" smtClean="0"/>
              <a:t> - </a:t>
            </a:r>
            <a:r>
              <a:rPr lang="en-US" smtClean="0"/>
              <a:t>Process Sphere – all rights reserved </a:t>
            </a:r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0B786-3D6F-444E-8C57-7C996315AEB4}" type="slidenum">
              <a:rPr lang="pt-PT" smtClean="0"/>
              <a:pPr>
                <a:defRPr/>
              </a:pPr>
              <a:t>5</a:t>
            </a:fld>
            <a:endParaRPr lang="pt-PT" dirty="0"/>
          </a:p>
        </p:txBody>
      </p:sp>
      <p:sp>
        <p:nvSpPr>
          <p:cNvPr id="6" name="Rectangle 102"/>
          <p:cNvSpPr/>
          <p:nvPr/>
        </p:nvSpPr>
        <p:spPr>
          <a:xfrm>
            <a:off x="5245697" y="3848052"/>
            <a:ext cx="3753163" cy="26772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lg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5335446" y="3920882"/>
            <a:ext cx="1132114" cy="1268001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Identity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Given/family name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User name(s)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Assigned number(s) (e.g., governmental)</a:t>
            </a:r>
            <a:endParaRPr lang="en-US" sz="1000" i="1" dirty="0">
              <a:solidFill>
                <a:schemeClr val="tx1"/>
              </a:solidFill>
            </a:endParaRPr>
          </a:p>
          <a:p>
            <a:pPr marL="55563" indent="-55563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 ....</a:t>
            </a:r>
          </a:p>
        </p:txBody>
      </p:sp>
      <p:sp>
        <p:nvSpPr>
          <p:cNvPr id="11" name="TextBox 7"/>
          <p:cNvSpPr txBox="1"/>
          <p:nvPr/>
        </p:nvSpPr>
        <p:spPr>
          <a:xfrm>
            <a:off x="5335491" y="5287781"/>
            <a:ext cx="1130195" cy="693398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Addressing</a:t>
            </a:r>
          </a:p>
          <a:p>
            <a:pPr indent="-52388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snail mail address</a:t>
            </a:r>
          </a:p>
          <a:p>
            <a:pPr indent="-52388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email address</a:t>
            </a:r>
          </a:p>
          <a:p>
            <a:pPr indent="-52388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URI</a:t>
            </a:r>
          </a:p>
        </p:txBody>
      </p:sp>
      <p:sp>
        <p:nvSpPr>
          <p:cNvPr id="12" name="Rectangle 14"/>
          <p:cNvSpPr/>
          <p:nvPr/>
        </p:nvSpPr>
        <p:spPr>
          <a:xfrm>
            <a:off x="7767969" y="3920990"/>
            <a:ext cx="1132114" cy="1812265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Profile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3" name="TextBox 15"/>
          <p:cNvSpPr txBox="1"/>
          <p:nvPr/>
        </p:nvSpPr>
        <p:spPr>
          <a:xfrm>
            <a:off x="7833270" y="4103870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Profile page  ??</a:t>
            </a:r>
          </a:p>
        </p:txBody>
      </p:sp>
      <p:sp>
        <p:nvSpPr>
          <p:cNvPr id="14" name="TextBox 16"/>
          <p:cNvSpPr txBox="1"/>
          <p:nvPr/>
        </p:nvSpPr>
        <p:spPr>
          <a:xfrm>
            <a:off x="7833270" y="4384317"/>
            <a:ext cx="980237" cy="231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Profile data</a:t>
            </a:r>
          </a:p>
        </p:txBody>
      </p:sp>
      <p:sp>
        <p:nvSpPr>
          <p:cNvPr id="15" name="TextBox 59"/>
          <p:cNvSpPr txBox="1"/>
          <p:nvPr/>
        </p:nvSpPr>
        <p:spPr>
          <a:xfrm>
            <a:off x="7833270" y="4655420"/>
            <a:ext cx="980237" cy="429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Presence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 Status</a:t>
            </a:r>
          </a:p>
        </p:txBody>
      </p:sp>
      <p:sp>
        <p:nvSpPr>
          <p:cNvPr id="16" name="TextBox 60"/>
          <p:cNvSpPr txBox="1"/>
          <p:nvPr/>
        </p:nvSpPr>
        <p:spPr>
          <a:xfrm>
            <a:off x="7833270" y="5142384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Location</a:t>
            </a:r>
          </a:p>
        </p:txBody>
      </p:sp>
      <p:sp>
        <p:nvSpPr>
          <p:cNvPr id="17" name="TextBox 61"/>
          <p:cNvSpPr txBox="1"/>
          <p:nvPr/>
        </p:nvSpPr>
        <p:spPr>
          <a:xfrm>
            <a:off x="7833270" y="5430416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Skills</a:t>
            </a:r>
          </a:p>
        </p:txBody>
      </p:sp>
      <p:sp>
        <p:nvSpPr>
          <p:cNvPr id="18" name="Rectangle 11"/>
          <p:cNvSpPr/>
          <p:nvPr/>
        </p:nvSpPr>
        <p:spPr>
          <a:xfrm>
            <a:off x="6524067" y="3920991"/>
            <a:ext cx="1132114" cy="1316533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Social Graph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TextBox 12"/>
          <p:cNvSpPr txBox="1"/>
          <p:nvPr/>
        </p:nvSpPr>
        <p:spPr>
          <a:xfrm>
            <a:off x="6596290" y="4381215"/>
            <a:ext cx="980237" cy="2302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Groups</a:t>
            </a:r>
          </a:p>
        </p:txBody>
      </p:sp>
      <p:sp>
        <p:nvSpPr>
          <p:cNvPr id="20" name="TextBox 17"/>
          <p:cNvSpPr txBox="1"/>
          <p:nvPr/>
        </p:nvSpPr>
        <p:spPr>
          <a:xfrm>
            <a:off x="6596290" y="4103871"/>
            <a:ext cx="980237" cy="2312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Contacts </a:t>
            </a:r>
          </a:p>
        </p:txBody>
      </p:sp>
      <p:sp>
        <p:nvSpPr>
          <p:cNvPr id="21" name="TextBox 18"/>
          <p:cNvSpPr txBox="1"/>
          <p:nvPr/>
        </p:nvSpPr>
        <p:spPr>
          <a:xfrm>
            <a:off x="6596290" y="4657518"/>
            <a:ext cx="980237" cy="2302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Brands</a:t>
            </a:r>
          </a:p>
        </p:txBody>
      </p:sp>
      <p:sp>
        <p:nvSpPr>
          <p:cNvPr id="22" name="TextBox 115"/>
          <p:cNvSpPr txBox="1"/>
          <p:nvPr/>
        </p:nvSpPr>
        <p:spPr>
          <a:xfrm>
            <a:off x="6596290" y="4933820"/>
            <a:ext cx="980237" cy="2302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Access control ??</a:t>
            </a:r>
          </a:p>
        </p:txBody>
      </p:sp>
      <p:sp>
        <p:nvSpPr>
          <p:cNvPr id="23" name="TextBox 118"/>
          <p:cNvSpPr txBox="1"/>
          <p:nvPr/>
        </p:nvSpPr>
        <p:spPr>
          <a:xfrm>
            <a:off x="7452119" y="3556406"/>
            <a:ext cx="1453438" cy="26161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effectLst/>
        </p:spPr>
        <p:txBody>
          <a:bodyPr wrap="square" lIns="27432" rIns="18288" rtlCol="0">
            <a:no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About the human *</a:t>
            </a:r>
            <a:endParaRPr lang="en-US" sz="1100" b="1" i="1" dirty="0">
              <a:solidFill>
                <a:schemeClr val="bg1"/>
              </a:solidFill>
            </a:endParaRPr>
          </a:p>
        </p:txBody>
      </p:sp>
      <p:sp>
        <p:nvSpPr>
          <p:cNvPr id="41" name="Rectangle 21"/>
          <p:cNvSpPr/>
          <p:nvPr/>
        </p:nvSpPr>
        <p:spPr>
          <a:xfrm>
            <a:off x="111265" y="1110757"/>
            <a:ext cx="1132114" cy="2966315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Sharing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2" name="TextBox 22"/>
          <p:cNvSpPr txBox="1"/>
          <p:nvPr/>
        </p:nvSpPr>
        <p:spPr>
          <a:xfrm>
            <a:off x="182190" y="2200912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Images</a:t>
            </a:r>
          </a:p>
        </p:txBody>
      </p:sp>
      <p:sp>
        <p:nvSpPr>
          <p:cNvPr id="43" name="TextBox 24"/>
          <p:cNvSpPr txBox="1"/>
          <p:nvPr/>
        </p:nvSpPr>
        <p:spPr>
          <a:xfrm>
            <a:off x="182190" y="2489735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Video</a:t>
            </a:r>
          </a:p>
        </p:txBody>
      </p:sp>
      <p:sp>
        <p:nvSpPr>
          <p:cNvPr id="44" name="TextBox 25"/>
          <p:cNvSpPr txBox="1"/>
          <p:nvPr/>
        </p:nvSpPr>
        <p:spPr>
          <a:xfrm>
            <a:off x="182190" y="2778558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Audio</a:t>
            </a:r>
          </a:p>
        </p:txBody>
      </p:sp>
      <p:sp>
        <p:nvSpPr>
          <p:cNvPr id="46" name="TextBox 27"/>
          <p:cNvSpPr txBox="1"/>
          <p:nvPr/>
        </p:nvSpPr>
        <p:spPr>
          <a:xfrm>
            <a:off x="3898638" y="2636912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Tasks</a:t>
            </a:r>
          </a:p>
        </p:txBody>
      </p:sp>
      <p:sp>
        <p:nvSpPr>
          <p:cNvPr id="47" name="TextBox 28"/>
          <p:cNvSpPr txBox="1"/>
          <p:nvPr/>
        </p:nvSpPr>
        <p:spPr>
          <a:xfrm>
            <a:off x="182190" y="3067381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Events</a:t>
            </a:r>
          </a:p>
        </p:txBody>
      </p:sp>
      <p:sp>
        <p:nvSpPr>
          <p:cNvPr id="48" name="TextBox 29"/>
          <p:cNvSpPr txBox="1"/>
          <p:nvPr/>
        </p:nvSpPr>
        <p:spPr>
          <a:xfrm>
            <a:off x="3902662" y="2924944"/>
            <a:ext cx="980237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Execution engines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 Workflow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 Case Management</a:t>
            </a:r>
          </a:p>
          <a:p>
            <a:pPr marL="60325" indent="-52388">
              <a:buFont typeface="Arial" pitchFamily="34" charset="0"/>
              <a:buChar char="•"/>
            </a:pPr>
            <a:r>
              <a:rPr lang="en-US" sz="900" dirty="0" smtClean="0"/>
              <a:t> Routing (?)</a:t>
            </a:r>
          </a:p>
          <a:p>
            <a:pPr marL="60325" indent="-52388">
              <a:buFont typeface="Arial" pitchFamily="34" charset="0"/>
              <a:buChar char="•"/>
            </a:pPr>
            <a:r>
              <a:rPr lang="en-US" sz="900" dirty="0" smtClean="0"/>
              <a:t> Signatures</a:t>
            </a:r>
          </a:p>
        </p:txBody>
      </p:sp>
      <p:sp>
        <p:nvSpPr>
          <p:cNvPr id="49" name="TextBox 30"/>
          <p:cNvSpPr txBox="1"/>
          <p:nvPr/>
        </p:nvSpPr>
        <p:spPr>
          <a:xfrm>
            <a:off x="182190" y="3356204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Location</a:t>
            </a:r>
          </a:p>
        </p:txBody>
      </p:sp>
      <p:sp>
        <p:nvSpPr>
          <p:cNvPr id="50" name="TextBox 31"/>
          <p:cNvSpPr txBox="1"/>
          <p:nvPr/>
        </p:nvSpPr>
        <p:spPr>
          <a:xfrm>
            <a:off x="182190" y="3645024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Bookmarks</a:t>
            </a:r>
          </a:p>
        </p:txBody>
      </p:sp>
      <p:sp>
        <p:nvSpPr>
          <p:cNvPr id="52" name="Rectangle 35"/>
          <p:cNvSpPr/>
          <p:nvPr/>
        </p:nvSpPr>
        <p:spPr>
          <a:xfrm>
            <a:off x="5058991" y="1125747"/>
            <a:ext cx="1132114" cy="1871205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Reactions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3" name="TextBox 36"/>
          <p:cNvSpPr txBox="1"/>
          <p:nvPr/>
        </p:nvSpPr>
        <p:spPr>
          <a:xfrm>
            <a:off x="5129059" y="1817870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Re-share</a:t>
            </a:r>
          </a:p>
        </p:txBody>
      </p:sp>
      <p:sp>
        <p:nvSpPr>
          <p:cNvPr id="54" name="TextBox 37"/>
          <p:cNvSpPr txBox="1"/>
          <p:nvPr/>
        </p:nvSpPr>
        <p:spPr>
          <a:xfrm>
            <a:off x="5129059" y="1327479"/>
            <a:ext cx="980237" cy="4453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Comments (includes forward / reply)</a:t>
            </a:r>
          </a:p>
        </p:txBody>
      </p:sp>
      <p:sp>
        <p:nvSpPr>
          <p:cNvPr id="55" name="TextBox 38"/>
          <p:cNvSpPr txBox="1"/>
          <p:nvPr/>
        </p:nvSpPr>
        <p:spPr>
          <a:xfrm>
            <a:off x="5129059" y="2093756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Like / rating</a:t>
            </a:r>
          </a:p>
        </p:txBody>
      </p:sp>
      <p:sp>
        <p:nvSpPr>
          <p:cNvPr id="56" name="TextBox 39"/>
          <p:cNvSpPr txBox="1"/>
          <p:nvPr/>
        </p:nvSpPr>
        <p:spPr>
          <a:xfrm>
            <a:off x="5129059" y="2369642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Recommendation</a:t>
            </a:r>
          </a:p>
        </p:txBody>
      </p:sp>
      <p:sp>
        <p:nvSpPr>
          <p:cNvPr id="57" name="TextBox 40"/>
          <p:cNvSpPr txBox="1"/>
          <p:nvPr/>
        </p:nvSpPr>
        <p:spPr>
          <a:xfrm>
            <a:off x="5129059" y="2645527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Tags</a:t>
            </a:r>
          </a:p>
        </p:txBody>
      </p:sp>
      <p:sp>
        <p:nvSpPr>
          <p:cNvPr id="58" name="Rectangle 42"/>
          <p:cNvSpPr/>
          <p:nvPr/>
        </p:nvSpPr>
        <p:spPr>
          <a:xfrm>
            <a:off x="1324981" y="1110757"/>
            <a:ext cx="1132114" cy="2966315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Messaging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9" name="TextBox 43"/>
          <p:cNvSpPr txBox="1"/>
          <p:nvPr/>
        </p:nvSpPr>
        <p:spPr>
          <a:xfrm>
            <a:off x="1383556" y="1600629"/>
            <a:ext cx="980237" cy="11082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Text chat </a:t>
            </a:r>
            <a:r>
              <a:rPr lang="en-US" sz="900" i="1" dirty="0" smtClean="0"/>
              <a:t>(includes 1:1 and 1:multiple; also includes "Live Chat" such as with Helpline person)</a:t>
            </a:r>
          </a:p>
        </p:txBody>
      </p:sp>
      <p:sp>
        <p:nvSpPr>
          <p:cNvPr id="60" name="TextBox 44"/>
          <p:cNvSpPr txBox="1"/>
          <p:nvPr/>
        </p:nvSpPr>
        <p:spPr>
          <a:xfrm>
            <a:off x="1383556" y="1315538"/>
            <a:ext cx="980237" cy="233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E-mail  like</a:t>
            </a:r>
          </a:p>
        </p:txBody>
      </p:sp>
      <p:sp>
        <p:nvSpPr>
          <p:cNvPr id="61" name="TextBox 45"/>
          <p:cNvSpPr txBox="1"/>
          <p:nvPr/>
        </p:nvSpPr>
        <p:spPr>
          <a:xfrm>
            <a:off x="1383556" y="2764688"/>
            <a:ext cx="980237" cy="2322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Voice chat</a:t>
            </a:r>
          </a:p>
        </p:txBody>
      </p:sp>
      <p:sp>
        <p:nvSpPr>
          <p:cNvPr id="62" name="TextBox 46"/>
          <p:cNvSpPr txBox="1"/>
          <p:nvPr/>
        </p:nvSpPr>
        <p:spPr>
          <a:xfrm>
            <a:off x="1383556" y="3054152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Video chat</a:t>
            </a:r>
          </a:p>
        </p:txBody>
      </p:sp>
      <p:sp>
        <p:nvSpPr>
          <p:cNvPr id="64" name="TextBox 57"/>
          <p:cNvSpPr txBox="1"/>
          <p:nvPr/>
        </p:nvSpPr>
        <p:spPr>
          <a:xfrm>
            <a:off x="3890736" y="2204864"/>
            <a:ext cx="98023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Alerts / Notifications</a:t>
            </a:r>
          </a:p>
        </p:txBody>
      </p:sp>
      <p:sp>
        <p:nvSpPr>
          <p:cNvPr id="65" name="Rectangle 49"/>
          <p:cNvSpPr/>
          <p:nvPr/>
        </p:nvSpPr>
        <p:spPr>
          <a:xfrm>
            <a:off x="3814321" y="1125745"/>
            <a:ext cx="1132114" cy="2735303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Collaboration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6" name="TextBox 50"/>
          <p:cNvSpPr txBox="1"/>
          <p:nvPr/>
        </p:nvSpPr>
        <p:spPr>
          <a:xfrm>
            <a:off x="3890736" y="1628800"/>
            <a:ext cx="980237" cy="233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Subscription</a:t>
            </a:r>
          </a:p>
        </p:txBody>
      </p:sp>
      <p:sp>
        <p:nvSpPr>
          <p:cNvPr id="67" name="TextBox 51"/>
          <p:cNvSpPr txBox="1"/>
          <p:nvPr/>
        </p:nvSpPr>
        <p:spPr>
          <a:xfrm>
            <a:off x="3890736" y="1340768"/>
            <a:ext cx="980237" cy="2309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Data structures</a:t>
            </a:r>
          </a:p>
        </p:txBody>
      </p:sp>
      <p:sp>
        <p:nvSpPr>
          <p:cNvPr id="68" name="TextBox 58"/>
          <p:cNvSpPr txBox="1"/>
          <p:nvPr/>
        </p:nvSpPr>
        <p:spPr>
          <a:xfrm>
            <a:off x="3890736" y="1916832"/>
            <a:ext cx="980237" cy="2320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Embedding</a:t>
            </a:r>
          </a:p>
        </p:txBody>
      </p:sp>
      <p:sp>
        <p:nvSpPr>
          <p:cNvPr id="69" name="TextBox 131"/>
          <p:cNvSpPr txBox="1"/>
          <p:nvPr/>
        </p:nvSpPr>
        <p:spPr>
          <a:xfrm>
            <a:off x="2633477" y="2694385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Group list(s)</a:t>
            </a:r>
          </a:p>
        </p:txBody>
      </p:sp>
      <p:sp>
        <p:nvSpPr>
          <p:cNvPr id="70" name="Rectangle 132"/>
          <p:cNvSpPr/>
          <p:nvPr/>
        </p:nvSpPr>
        <p:spPr>
          <a:xfrm>
            <a:off x="2567880" y="1117855"/>
            <a:ext cx="1132114" cy="2383153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Group Dynamics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(e.g., Community, Team)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2" name="TextBox 134"/>
          <p:cNvSpPr txBox="1"/>
          <p:nvPr/>
        </p:nvSpPr>
        <p:spPr>
          <a:xfrm>
            <a:off x="2633477" y="1608872"/>
            <a:ext cx="980237" cy="7400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Group </a:t>
            </a:r>
            <a:r>
              <a:rPr lang="en-US" sz="900" dirty="0" smtClean="0"/>
              <a:t>management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 </a:t>
            </a:r>
            <a:r>
              <a:rPr lang="en-US" sz="900" dirty="0" smtClean="0"/>
              <a:t>Create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 </a:t>
            </a:r>
            <a:r>
              <a:rPr lang="en-US" sz="900" dirty="0" smtClean="0"/>
              <a:t>Join / Un-join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 End/close</a:t>
            </a:r>
            <a:endParaRPr lang="en-US" sz="900" dirty="0" smtClean="0"/>
          </a:p>
          <a:p>
            <a:endParaRPr lang="en-US" sz="900" dirty="0"/>
          </a:p>
        </p:txBody>
      </p:sp>
      <p:sp>
        <p:nvSpPr>
          <p:cNvPr id="73" name="TextBox 135"/>
          <p:cNvSpPr txBox="1"/>
          <p:nvPr/>
        </p:nvSpPr>
        <p:spPr>
          <a:xfrm>
            <a:off x="2633477" y="2406627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Membership list(s)</a:t>
            </a:r>
          </a:p>
        </p:txBody>
      </p:sp>
      <p:sp>
        <p:nvSpPr>
          <p:cNvPr id="75" name="TextBox 137"/>
          <p:cNvSpPr txBox="1"/>
          <p:nvPr/>
        </p:nvSpPr>
        <p:spPr>
          <a:xfrm>
            <a:off x="2633477" y="2982144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Distribution list(s)</a:t>
            </a:r>
          </a:p>
        </p:txBody>
      </p:sp>
      <p:sp>
        <p:nvSpPr>
          <p:cNvPr id="77" name="Rectangle 168"/>
          <p:cNvSpPr/>
          <p:nvPr/>
        </p:nvSpPr>
        <p:spPr>
          <a:xfrm>
            <a:off x="2886242" y="4327792"/>
            <a:ext cx="1979754" cy="829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lg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Threading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Sorting (by 'likes', 'most recent',...)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Hyperlinks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Variable device display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Variable security settings</a:t>
            </a:r>
          </a:p>
        </p:txBody>
      </p:sp>
      <p:sp>
        <p:nvSpPr>
          <p:cNvPr id="78" name="TextBox 169"/>
          <p:cNvSpPr txBox="1"/>
          <p:nvPr/>
        </p:nvSpPr>
        <p:spPr>
          <a:xfrm>
            <a:off x="2929059" y="4039381"/>
            <a:ext cx="1453438" cy="26161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effectLst/>
        </p:spPr>
        <p:txBody>
          <a:bodyPr wrap="square" lIns="27432" rIns="18288" rtlCol="0">
            <a:no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Ubiquitous attributes</a:t>
            </a:r>
            <a:endParaRPr lang="en-US" sz="1100" b="1" i="1" dirty="0">
              <a:solidFill>
                <a:schemeClr val="bg1"/>
              </a:solidFill>
            </a:endParaRPr>
          </a:p>
        </p:txBody>
      </p:sp>
      <p:sp>
        <p:nvSpPr>
          <p:cNvPr id="79" name="TextBox 163"/>
          <p:cNvSpPr txBox="1"/>
          <p:nvPr/>
        </p:nvSpPr>
        <p:spPr>
          <a:xfrm>
            <a:off x="5260020" y="6006993"/>
            <a:ext cx="3704468" cy="30232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27432" rIns="27432" rtlCol="0">
            <a:noAutofit/>
          </a:bodyPr>
          <a:lstStyle/>
          <a:p>
            <a:pPr>
              <a:lnSpc>
                <a:spcPts val="800"/>
              </a:lnSpc>
            </a:pPr>
            <a:r>
              <a:rPr lang="en-US" sz="900" i="1" dirty="0" smtClean="0"/>
              <a:t>* Note: professional profile, inside corporate firewall,  is separate from one's personal profile.</a:t>
            </a:r>
            <a:endParaRPr lang="en-US" sz="900" i="1" dirty="0"/>
          </a:p>
        </p:txBody>
      </p:sp>
      <p:sp>
        <p:nvSpPr>
          <p:cNvPr id="80" name="TextBox 164"/>
          <p:cNvSpPr txBox="1"/>
          <p:nvPr/>
        </p:nvSpPr>
        <p:spPr>
          <a:xfrm>
            <a:off x="182190" y="1918414"/>
            <a:ext cx="980237" cy="2245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Links</a:t>
            </a:r>
          </a:p>
        </p:txBody>
      </p:sp>
      <p:sp>
        <p:nvSpPr>
          <p:cNvPr id="81" name="TextBox 176"/>
          <p:cNvSpPr txBox="1"/>
          <p:nvPr/>
        </p:nvSpPr>
        <p:spPr>
          <a:xfrm>
            <a:off x="1375450" y="3325093"/>
            <a:ext cx="980237" cy="3419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Connected objects</a:t>
            </a:r>
          </a:p>
        </p:txBody>
      </p:sp>
      <p:sp>
        <p:nvSpPr>
          <p:cNvPr id="83" name="TextBox 89"/>
          <p:cNvSpPr txBox="1"/>
          <p:nvPr/>
        </p:nvSpPr>
        <p:spPr>
          <a:xfrm>
            <a:off x="182190" y="1629591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Document</a:t>
            </a:r>
          </a:p>
        </p:txBody>
      </p:sp>
      <p:sp>
        <p:nvSpPr>
          <p:cNvPr id="86" name="TextBox 119"/>
          <p:cNvSpPr txBox="1"/>
          <p:nvPr/>
        </p:nvSpPr>
        <p:spPr>
          <a:xfrm>
            <a:off x="54054" y="764704"/>
            <a:ext cx="1453438" cy="26161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effectLst/>
        </p:spPr>
        <p:txBody>
          <a:bodyPr wrap="square" lIns="27432" rIns="18288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Human interactions</a:t>
            </a:r>
            <a:endParaRPr lang="en-US" sz="1100" b="1" i="1" dirty="0">
              <a:solidFill>
                <a:schemeClr val="bg1"/>
              </a:solidFill>
            </a:endParaRPr>
          </a:p>
        </p:txBody>
      </p:sp>
      <p:sp>
        <p:nvSpPr>
          <p:cNvPr id="87" name="TextBox 176"/>
          <p:cNvSpPr txBox="1"/>
          <p:nvPr/>
        </p:nvSpPr>
        <p:spPr>
          <a:xfrm>
            <a:off x="1384805" y="3717032"/>
            <a:ext cx="980237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err="1" smtClean="0"/>
              <a:t>Microblog</a:t>
            </a:r>
            <a:endParaRPr lang="en-US" sz="900" dirty="0" smtClean="0"/>
          </a:p>
        </p:txBody>
      </p:sp>
      <p:sp>
        <p:nvSpPr>
          <p:cNvPr id="88" name="TextBox 176"/>
          <p:cNvSpPr txBox="1"/>
          <p:nvPr/>
        </p:nvSpPr>
        <p:spPr>
          <a:xfrm>
            <a:off x="971600" y="4437112"/>
            <a:ext cx="980237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Are we forgetting  other means used by disabled people?</a:t>
            </a:r>
          </a:p>
        </p:txBody>
      </p:sp>
      <p:cxnSp>
        <p:nvCxnSpPr>
          <p:cNvPr id="90" name="Conexão em ângulos rectos 89"/>
          <p:cNvCxnSpPr>
            <a:stCxn id="87" idx="2"/>
            <a:endCxn id="88" idx="0"/>
          </p:cNvCxnSpPr>
          <p:nvPr/>
        </p:nvCxnSpPr>
        <p:spPr>
          <a:xfrm rot="5400000">
            <a:off x="1416294" y="3978482"/>
            <a:ext cx="504056" cy="413205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7"/>
          <p:cNvSpPr txBox="1"/>
          <p:nvPr/>
        </p:nvSpPr>
        <p:spPr>
          <a:xfrm>
            <a:off x="6538149" y="5287781"/>
            <a:ext cx="1130195" cy="693398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Reputation</a:t>
            </a:r>
            <a:endParaRPr lang="en-US" sz="1000" i="1" dirty="0" smtClean="0">
              <a:solidFill>
                <a:schemeClr val="tx1"/>
              </a:solidFill>
            </a:endParaRPr>
          </a:p>
        </p:txBody>
      </p:sp>
      <p:sp>
        <p:nvSpPr>
          <p:cNvPr id="93" name="Rectangle 168"/>
          <p:cNvSpPr/>
          <p:nvPr/>
        </p:nvSpPr>
        <p:spPr>
          <a:xfrm>
            <a:off x="2883917" y="5983976"/>
            <a:ext cx="1979754" cy="5413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lg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Search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Business Intelligence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Mining </a:t>
            </a:r>
          </a:p>
        </p:txBody>
      </p:sp>
      <p:sp>
        <p:nvSpPr>
          <p:cNvPr id="94" name="TextBox 169"/>
          <p:cNvSpPr txBox="1"/>
          <p:nvPr/>
        </p:nvSpPr>
        <p:spPr>
          <a:xfrm>
            <a:off x="2926734" y="5687670"/>
            <a:ext cx="1501250" cy="26161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effectLst/>
        </p:spPr>
        <p:txBody>
          <a:bodyPr wrap="square" lIns="27432" rIns="18288" rtlCol="0">
            <a:no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Search and Analytics</a:t>
            </a:r>
            <a:endParaRPr lang="en-US" sz="1100" b="1" i="1" dirty="0">
              <a:solidFill>
                <a:schemeClr val="bg1"/>
              </a:solidFill>
            </a:endParaRPr>
          </a:p>
        </p:txBody>
      </p:sp>
      <p:sp>
        <p:nvSpPr>
          <p:cNvPr id="74" name="TextBox 115"/>
          <p:cNvSpPr txBox="1"/>
          <p:nvPr/>
        </p:nvSpPr>
        <p:spPr>
          <a:xfrm>
            <a:off x="7812360" y="6212928"/>
            <a:ext cx="980237" cy="2302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Security ?</a:t>
            </a:r>
            <a:endParaRPr lang="en-US" sz="9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50000"/>
          </a:schemeClr>
        </a:solidFill>
        <a:ln>
          <a:noFill/>
        </a:ln>
      </a:spPr>
      <a:bodyPr rtlCol="0" anchor="ctr"/>
      <a:lstStyle>
        <a:defPPr algn="ctr">
          <a:defRPr dirty="0" smtClean="0">
            <a:latin typeface="Microsoft Sans Serif" pitchFamily="34" charset="0"/>
            <a:cs typeface="Microsoft Sans Serif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200" dirty="0" smtClean="0">
            <a:latin typeface="Microsoft Sans Serif" pitchFamily="34" charset="0"/>
            <a:cs typeface="Microsoft Sans Serif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9063</TotalTime>
  <Words>540</Words>
  <Application>Microsoft Office PowerPoint</Application>
  <PresentationFormat>Apresentação no Ecrã (4:3)</PresentationFormat>
  <Paragraphs>147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6" baseType="lpstr">
      <vt:lpstr>Tema do Office</vt:lpstr>
      <vt:lpstr>The social block– alignment in the social interaction</vt:lpstr>
      <vt:lpstr>The social block – the components</vt:lpstr>
      <vt:lpstr>The social block – the components</vt:lpstr>
      <vt:lpstr>The social block – the components</vt:lpstr>
      <vt:lpstr>The social stack – the components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Alberto</dc:creator>
  <cp:lastModifiedBy>Alberto Manuel</cp:lastModifiedBy>
  <cp:revision>748</cp:revision>
  <dcterms:created xsi:type="dcterms:W3CDTF">2008-06-12T09:37:58Z</dcterms:created>
  <dcterms:modified xsi:type="dcterms:W3CDTF">2012-05-17T16:28:02Z</dcterms:modified>
</cp:coreProperties>
</file>