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36"/>
    <p:restoredTop sz="97391"/>
  </p:normalViewPr>
  <p:slideViewPr>
    <p:cSldViewPr snapToGrid="0">
      <p:cViewPr>
        <p:scale>
          <a:sx n="120" d="100"/>
          <a:sy n="120" d="100"/>
        </p:scale>
        <p:origin x="46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513C9-EA92-19F6-5AE2-E77600BF1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379B0-BD34-691E-DE00-9A2BCDCFD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91500-6D32-CE19-A8CE-17A1E1029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156D3-1525-0B7E-8634-F7A8F132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0C3CF-AAA2-787F-35F9-0EE088CE5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0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E79F4-37CE-C2EF-7390-34D23817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D1D8A-D025-C1F8-0968-762A08E0D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56B84-36EC-D64D-ED53-2EB1152D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0D1F6-B9BC-4F16-E3B2-423FEA8A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D7B33-DE18-C328-8DD3-2C5DBA29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3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B6A6D6-FE11-13A8-6123-C058154F90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C4746-DFD5-1A50-9928-71DFD39BE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33068-3F0F-A8D7-6202-99B00A9BB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47BDC-EC18-685E-1944-6D15D969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D43A2-3397-0657-39BA-1E9EE484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6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AF0D-171C-8C6D-E85E-3B45ABBDE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22A2-1F3E-557B-AE8E-940F57E39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B42D3-5785-194B-BCAC-6898FCCC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DF180-C0D2-BA6C-E2DE-A9F46E10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9987D-E89D-FCBE-FDB2-4857A3B72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6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81E0-6FC2-365C-1B73-BD838C76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BF1C6-68E8-F24B-E68C-B1010890B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5DE81-6615-7AB4-6B5B-2AF81DAD1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FB6C5-5879-DFA7-664A-7FEFCA2B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1DD18-A51F-E483-6BEA-9DF3A840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1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A2DD-EB71-7A3D-1B6F-0591EF16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82BBE-06E1-FA65-E6AA-A57F538EA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ED054-8CCB-A5A9-BBFC-BADF3B9BC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F0941-B6D4-E3CE-3593-49D212615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DAAB1-1CE1-0921-F35D-991D6008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4C852-CA1A-C863-6DD0-65BEFFF7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0A9DE-1817-FD41-BCC1-1FF74D2E2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6C525-D577-C260-DD5F-F92D85508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593B4-772A-4751-6F75-DF2219B75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843A4-0C17-1735-C5F9-3DAB6F48F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E51CC-693F-97DA-BF09-9A799E5A4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24DA38-6EC1-FD5D-7F4F-A46A6996F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AB727-DF12-C5DE-6AF1-560EE3FF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429D9D-2079-B646-E66D-886D6726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B860-973A-555B-C189-A19020C3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45710-7671-F75C-D6B5-55B8ECB7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243FD-6C82-2940-1ACC-95A5AC2C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C900A-6F33-2A8E-7BCD-8854F5691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9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99FFC4-2AA1-F5A4-D1CA-9320FCCE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21165-B3FC-3DD2-54B8-80C9E2B81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D41B3-9D17-ACA6-FFC3-93CBBBE7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8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22BD1-C6CB-A844-50AF-24A689E9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2BCE3-F91A-6E35-5C6A-7F55B0F68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45B40-DB0F-083C-F975-1ACEA9956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BFA7C-9DB9-D1D8-3E3C-19A57551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9EBF9-35CD-1D17-FC7B-B3A904C1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A7E32-3181-338D-51F2-FCF73D00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3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30C81-939C-1A4C-519B-90F69568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CC5BD3-B884-8BE2-9D97-E3C2310E7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646A8-7919-C17C-3963-523B96EFF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8EB57-7B68-937B-5F27-085BF1FB5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9C6A5-3383-0EDD-F041-359114A4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25F5D-AC13-58CE-F3E5-B6BD86B4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E97AC8-D85A-352E-2B1A-09682E13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5E5EC-D956-8DC2-5621-D61E1B604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76B9B-CF0A-EF08-77D7-13D0B4E0D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D35A6-8CF9-EB4E-A311-05D48E84AD54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37CC4-E3E1-6D3B-36C2-1C3930278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E75BD-1C91-27CF-B3D0-94EB8EEFF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DFA9-A897-6441-ADF2-623ED881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3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prov-o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44789-7789-83D1-3AC6-6330A480D1B8}"/>
              </a:ext>
            </a:extLst>
          </p:cNvPr>
          <p:cNvSpPr txBox="1"/>
          <p:nvPr/>
        </p:nvSpPr>
        <p:spPr>
          <a:xfrm>
            <a:off x="94592" y="67137"/>
            <a:ext cx="4929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Centre for Addiction and Mental Health (CAMH)</a:t>
            </a:r>
          </a:p>
          <a:p>
            <a:r>
              <a:rPr lang="en-US" sz="1050" i="1" dirty="0">
                <a:solidFill>
                  <a:schemeClr val="accent1"/>
                </a:solidFill>
              </a:rPr>
              <a:t>and</a:t>
            </a:r>
            <a:endParaRPr lang="en-US" sz="1400" i="1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University of Michigan Medical School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32CA16-1D23-DE14-07FC-5899C6852694}"/>
              </a:ext>
            </a:extLst>
          </p:cNvPr>
          <p:cNvSpPr txBox="1"/>
          <p:nvPr/>
        </p:nvSpPr>
        <p:spPr>
          <a:xfrm>
            <a:off x="7124260" y="222722"/>
            <a:ext cx="4929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April 10,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215FD4-FDE5-03AB-677D-E2DE2A7B867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82235" y="879517"/>
            <a:ext cx="10344556" cy="5876016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C2515C-B56A-4F56-E15F-9948D8C3CDC2}"/>
              </a:ext>
            </a:extLst>
          </p:cNvPr>
          <p:cNvCxnSpPr/>
          <p:nvPr/>
        </p:nvCxnSpPr>
        <p:spPr>
          <a:xfrm>
            <a:off x="0" y="77502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60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EFC41-8BE0-3583-6A36-44E0E324B3C0}"/>
              </a:ext>
            </a:extLst>
          </p:cNvPr>
          <p:cNvSpPr txBox="1"/>
          <p:nvPr/>
        </p:nvSpPr>
        <p:spPr>
          <a:xfrm>
            <a:off x="1262262" y="656890"/>
            <a:ext cx="1106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FHIR RDF LIBRARY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B0ECE0-8971-1AE5-5EFE-8D0E6C823154}"/>
              </a:ext>
            </a:extLst>
          </p:cNvPr>
          <p:cNvSpPr txBox="1"/>
          <p:nvPr/>
        </p:nvSpPr>
        <p:spPr>
          <a:xfrm>
            <a:off x="5047018" y="656890"/>
            <a:ext cx="1622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FHIR RDF OBSERVATION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859DC-364C-D2A2-0625-5A1E3331EC3D}"/>
              </a:ext>
            </a:extLst>
          </p:cNvPr>
          <p:cNvSpPr txBox="1"/>
          <p:nvPr/>
        </p:nvSpPr>
        <p:spPr>
          <a:xfrm>
            <a:off x="8939954" y="656890"/>
            <a:ext cx="2116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FHIR RDF</a:t>
            </a:r>
            <a:br>
              <a:rPr lang="en-US" dirty="0"/>
            </a:br>
            <a:r>
              <a:rPr lang="en-US" dirty="0"/>
              <a:t>SERVICE REQUEST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725ABE6-78CA-3F33-49F8-1997E683CE9C}"/>
              </a:ext>
            </a:extLst>
          </p:cNvPr>
          <p:cNvCxnSpPr>
            <a:cxnSpLocks/>
          </p:cNvCxnSpPr>
          <p:nvPr/>
        </p:nvCxnSpPr>
        <p:spPr>
          <a:xfrm>
            <a:off x="3695811" y="981355"/>
            <a:ext cx="0" cy="2719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75E6E7-13B9-FF6C-9CB2-1ACC8771AE39}"/>
              </a:ext>
            </a:extLst>
          </p:cNvPr>
          <p:cNvCxnSpPr>
            <a:cxnSpLocks/>
          </p:cNvCxnSpPr>
          <p:nvPr/>
        </p:nvCxnSpPr>
        <p:spPr>
          <a:xfrm>
            <a:off x="198869" y="1303221"/>
            <a:ext cx="11732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62CD722-291E-0A8D-A19B-DA7E5046AB96}"/>
              </a:ext>
            </a:extLst>
          </p:cNvPr>
          <p:cNvSpPr txBox="1"/>
          <p:nvPr/>
        </p:nvSpPr>
        <p:spPr>
          <a:xfrm>
            <a:off x="590912" y="2248624"/>
            <a:ext cx="2369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Fit to purpose: GOOD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1F216-FE85-6DC3-0D74-3FDB068D0929}"/>
              </a:ext>
            </a:extLst>
          </p:cNvPr>
          <p:cNvSpPr txBox="1"/>
          <p:nvPr/>
        </p:nvSpPr>
        <p:spPr>
          <a:xfrm>
            <a:off x="4443712" y="2734308"/>
            <a:ext cx="3743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EX Issues:</a:t>
            </a:r>
            <a:br>
              <a:rPr lang="en-US" sz="1600" b="1" dirty="0"/>
            </a:br>
            <a:r>
              <a:rPr lang="en-US" sz="1400" b="1" dirty="0"/>
              <a:t>“</a:t>
            </a:r>
            <a:r>
              <a:rPr lang="en-US" sz="1400" dirty="0"/>
              <a:t>Status” field fits lab results a little better 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910372-5EC6-ABDC-BBCF-F45B4AE0F847}"/>
              </a:ext>
            </a:extLst>
          </p:cNvPr>
          <p:cNvSpPr txBox="1"/>
          <p:nvPr/>
        </p:nvSpPr>
        <p:spPr>
          <a:xfrm>
            <a:off x="1141906" y="4790196"/>
            <a:ext cx="10709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• How to arrive at RDF with URIs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(URLs) </a:t>
            </a:r>
            <a:r>
              <a:rPr lang="en-US" dirty="0"/>
              <a:t>that essentially always resolve to FHIR concept definitions</a:t>
            </a:r>
          </a:p>
          <a:p>
            <a:r>
              <a:rPr lang="en-US" dirty="0"/>
              <a:t>• </a:t>
            </a:r>
            <a:r>
              <a:rPr lang="en-US" dirty="0" err="1"/>
              <a:t>Solbrig</a:t>
            </a:r>
            <a:r>
              <a:rPr lang="en-US" dirty="0"/>
              <a:t> et </a:t>
            </a:r>
            <a:r>
              <a:rPr lang="en-US" dirty="0" err="1"/>
              <a:t>al’s</a:t>
            </a:r>
            <a:r>
              <a:rPr lang="en-US" dirty="0"/>
              <a:t> 2020 FHIR RDF R4 usability issues -      @context files   |   Extra </a:t>
            </a:r>
            <a:r>
              <a:rPr lang="en-US" dirty="0" err="1"/>
              <a:t>Bnode</a:t>
            </a:r>
            <a:r>
              <a:rPr lang="en-US" dirty="0"/>
              <a:t>  |    JSON-LD 1.0 </a:t>
            </a:r>
            <a:r>
              <a:rPr lang="en-US" i="1" dirty="0"/>
              <a:t>vs.</a:t>
            </a:r>
            <a:r>
              <a:rPr lang="en-US" dirty="0"/>
              <a:t> 1.1</a:t>
            </a:r>
          </a:p>
          <a:p>
            <a:r>
              <a:rPr lang="en-US" dirty="0"/>
              <a:t>• FHIR JSON-LD Playground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(https://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fhircat.org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jsonld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/playground/)</a:t>
            </a:r>
          </a:p>
          <a:p>
            <a:r>
              <a:rPr lang="en-US" dirty="0"/>
              <a:t>• The Function Ontology 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fno.io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en-US" dirty="0"/>
              <a:t>• The PROV Ontology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www.w3.org/TR/prov-o/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EAE3BC-E4E0-F124-FC14-A003F49480D4}"/>
              </a:ext>
            </a:extLst>
          </p:cNvPr>
          <p:cNvSpPr txBox="1"/>
          <p:nvPr/>
        </p:nvSpPr>
        <p:spPr>
          <a:xfrm>
            <a:off x="515615" y="2664232"/>
            <a:ext cx="24529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“The Library resource is a general-purpose container for knowledge asset definitions.”</a:t>
            </a:r>
            <a:endParaRPr lang="en-US" sz="14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10CB1F5-72AB-B073-A991-ACC9867E5490}"/>
              </a:ext>
            </a:extLst>
          </p:cNvPr>
          <p:cNvCxnSpPr>
            <a:cxnSpLocks/>
          </p:cNvCxnSpPr>
          <p:nvPr/>
        </p:nvCxnSpPr>
        <p:spPr>
          <a:xfrm>
            <a:off x="8187461" y="981355"/>
            <a:ext cx="0" cy="2719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452F9BA-A268-2E33-881F-921CA5F02744}"/>
              </a:ext>
            </a:extLst>
          </p:cNvPr>
          <p:cNvCxnSpPr>
            <a:cxnSpLocks/>
          </p:cNvCxnSpPr>
          <p:nvPr/>
        </p:nvCxnSpPr>
        <p:spPr>
          <a:xfrm>
            <a:off x="198869" y="3698078"/>
            <a:ext cx="11732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C9103B4-1F3E-35CA-862F-BD1347D19A30}"/>
              </a:ext>
            </a:extLst>
          </p:cNvPr>
          <p:cNvSpPr txBox="1"/>
          <p:nvPr/>
        </p:nvSpPr>
        <p:spPr>
          <a:xfrm>
            <a:off x="606498" y="1411076"/>
            <a:ext cx="2873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Our purpose is to:</a:t>
            </a:r>
            <a:br>
              <a:rPr lang="en-US" sz="1600" b="1" dirty="0"/>
            </a:br>
            <a:r>
              <a:rPr lang="en-US" sz="1400" b="1" dirty="0"/>
              <a:t>Describe evidence-based computable functions about health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892151C-F6B9-9F23-91B9-E757EFB2201B}"/>
              </a:ext>
            </a:extLst>
          </p:cNvPr>
          <p:cNvSpPr txBox="1"/>
          <p:nvPr/>
        </p:nvSpPr>
        <p:spPr>
          <a:xfrm>
            <a:off x="4443712" y="1411076"/>
            <a:ext cx="3743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Our purpose is to:</a:t>
            </a:r>
            <a:br>
              <a:rPr lang="en-US" sz="1600" b="1" dirty="0"/>
            </a:br>
            <a:r>
              <a:rPr lang="en-US" sz="1400" b="1" dirty="0"/>
              <a:t>Document the results generated by  computing new patient features (e.g., risk scores)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B89CFA-E85F-76BE-77A5-BD4B4E64B50A}"/>
              </a:ext>
            </a:extLst>
          </p:cNvPr>
          <p:cNvSpPr txBox="1"/>
          <p:nvPr/>
        </p:nvSpPr>
        <p:spPr>
          <a:xfrm>
            <a:off x="4443712" y="2248624"/>
            <a:ext cx="2369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Fit to purpose: JUST OK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CDA668-B0A2-207F-02C0-3947A18FC7E3}"/>
              </a:ext>
            </a:extLst>
          </p:cNvPr>
          <p:cNvSpPr txBox="1"/>
          <p:nvPr/>
        </p:nvSpPr>
        <p:spPr>
          <a:xfrm>
            <a:off x="348348" y="44602"/>
            <a:ext cx="11502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Use of FHIR RDF Resources Being Explored Now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(without Enough Insight or Expertise!)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8E52EE4-3DF2-5237-06F5-B13F6EF1039A}"/>
              </a:ext>
            </a:extLst>
          </p:cNvPr>
          <p:cNvSpPr txBox="1"/>
          <p:nvPr/>
        </p:nvSpPr>
        <p:spPr>
          <a:xfrm>
            <a:off x="8812514" y="2248624"/>
            <a:ext cx="2369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Fit to purpose: SO-SO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E06698-1264-1B50-9E7D-AF5E31A03B70}"/>
              </a:ext>
            </a:extLst>
          </p:cNvPr>
          <p:cNvSpPr txBox="1"/>
          <p:nvPr/>
        </p:nvSpPr>
        <p:spPr>
          <a:xfrm>
            <a:off x="8798000" y="1411076"/>
            <a:ext cx="3052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Our purpose is to:</a:t>
            </a:r>
            <a:br>
              <a:rPr lang="en-US" sz="1600" b="1" dirty="0"/>
            </a:br>
            <a:r>
              <a:rPr lang="en-US" sz="1400" b="1" dirty="0"/>
              <a:t>Document instances of requests and</a:t>
            </a:r>
          </a:p>
          <a:p>
            <a:r>
              <a:rPr lang="en-US" sz="1400" b="1" dirty="0"/>
              <a:t>responses to/from computing systems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0311D75-55C6-8C08-54C0-828DCB64C8B1}"/>
              </a:ext>
            </a:extLst>
          </p:cNvPr>
          <p:cNvSpPr txBox="1"/>
          <p:nvPr/>
        </p:nvSpPr>
        <p:spPr>
          <a:xfrm>
            <a:off x="348349" y="4196208"/>
            <a:ext cx="11110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Some Other Things We Have Looked At   …   Thought About   …  Wondered About </a:t>
            </a:r>
            <a:endParaRPr 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2D2D474-FAD2-3D24-24E8-BC222866DD6D}"/>
              </a:ext>
            </a:extLst>
          </p:cNvPr>
          <p:cNvSpPr txBox="1"/>
          <p:nvPr/>
        </p:nvSpPr>
        <p:spPr>
          <a:xfrm>
            <a:off x="8825516" y="2734308"/>
            <a:ext cx="3052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EX Issues:</a:t>
            </a:r>
            <a:br>
              <a:rPr lang="en-US" sz="1600" b="1" dirty="0"/>
            </a:br>
            <a:r>
              <a:rPr lang="en-US" sz="1400" dirty="0"/>
              <a:t>“Intent” field for is healthcare services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2947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246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Flynn, Allen</dc:creator>
  <cp:lastModifiedBy>Flynn, Allen</cp:lastModifiedBy>
  <cp:revision>13</cp:revision>
  <dcterms:created xsi:type="dcterms:W3CDTF">2023-04-10T13:33:21Z</dcterms:created>
  <dcterms:modified xsi:type="dcterms:W3CDTF">2023-04-12T19:12:02Z</dcterms:modified>
</cp:coreProperties>
</file>