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sldIdLst>
    <p:sldId id="256" r:id="rId2"/>
    <p:sldId id="268" r:id="rId3"/>
    <p:sldId id="269" r:id="rId4"/>
    <p:sldId id="270" r:id="rId5"/>
    <p:sldId id="271" r:id="rId6"/>
    <p:sldId id="272" r:id="rId7"/>
    <p:sldId id="273" r:id="rId8"/>
    <p:sldId id="274" r:id="rId9"/>
    <p:sldId id="260" r:id="rId10"/>
    <p:sldId id="261" r:id="rId11"/>
    <p:sldId id="262" r:id="rId12"/>
    <p:sldId id="275" r:id="rId13"/>
    <p:sldId id="276" r:id="rId14"/>
    <p:sldId id="277" r:id="rId15"/>
    <p:sldId id="278" r:id="rId16"/>
    <p:sldId id="279" r:id="rId17"/>
    <p:sldId id="263" r:id="rId18"/>
    <p:sldId id="257" r:id="rId19"/>
    <p:sldId id="258" r:id="rId20"/>
    <p:sldId id="264" r:id="rId21"/>
    <p:sldId id="265" r:id="rId22"/>
    <p:sldId id="267" r:id="rId23"/>
    <p:sldId id="280" r:id="rId24"/>
    <p:sldId id="281" r:id="rId25"/>
    <p:sldId id="282" r:id="rId26"/>
    <p:sldId id="26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152" d="100"/>
          <a:sy n="152" d="100"/>
        </p:scale>
        <p:origin x="5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72EA7947-E287-4738-8C82-07CE4F01EF03}" type="datetime2">
              <a:rPr lang="en-US" smtClean="0"/>
              <a:t>Sunday, May 26, 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Sample Footer</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BA1B0FB-D917-4C8C-928F-313BD683BF39}" type="slidenum">
              <a:rPr lang="en-US" smtClean="0"/>
              <a:t>‹#›</a:t>
            </a:fld>
            <a:endParaRPr lang="en-US"/>
          </a:p>
        </p:txBody>
      </p:sp>
    </p:spTree>
    <p:extLst>
      <p:ext uri="{BB962C8B-B14F-4D97-AF65-F5344CB8AC3E}">
        <p14:creationId xmlns:p14="http://schemas.microsoft.com/office/powerpoint/2010/main" val="370403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Sunday, May 26, 2024</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8485705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46CB39B-5F4C-4A7E-9BE3-AAFD45576D16}" type="datetime2">
              <a:rPr lang="en-US" smtClean="0"/>
              <a:t>Sunday, May 26, 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Sample Footer</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35884034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Sunday, May 26, 2024</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83667030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E809929-0719-4517-94D6-FDF7F99E70F6}" type="datetime2">
              <a:rPr lang="en-US" smtClean="0"/>
              <a:t>Sunday, May 26, 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Sample Footer</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BA1B0FB-D917-4C8C-928F-313BD683BF39}" type="slidenum">
              <a:rPr lang="en-US" smtClean="0"/>
              <a:t>‹#›</a:t>
            </a:fld>
            <a:endParaRPr lang="en-US"/>
          </a:p>
        </p:txBody>
      </p:sp>
    </p:spTree>
    <p:extLst>
      <p:ext uri="{BB962C8B-B14F-4D97-AF65-F5344CB8AC3E}">
        <p14:creationId xmlns:p14="http://schemas.microsoft.com/office/powerpoint/2010/main" val="395823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6CB39B-5F4C-4A7E-9BE3-AAFD45576D16}" type="datetime2">
              <a:rPr lang="en-US" smtClean="0"/>
              <a:t>Sunday, May 26, 2024</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2491056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6CB39B-5F4C-4A7E-9BE3-AAFD45576D16}" type="datetime2">
              <a:rPr lang="en-US" smtClean="0"/>
              <a:t>Sunday, May 26, 2024</a:t>
            </a:fld>
            <a:endParaRPr lang="en-US" dirty="0"/>
          </a:p>
        </p:txBody>
      </p:sp>
      <p:sp>
        <p:nvSpPr>
          <p:cNvPr id="8" name="Footer Placeholder 7"/>
          <p:cNvSpPr>
            <a:spLocks noGrp="1"/>
          </p:cNvSpPr>
          <p:nvPr>
            <p:ph type="ftr" sz="quarter" idx="11"/>
          </p:nvPr>
        </p:nvSpPr>
        <p:spPr/>
        <p:txBody>
          <a:bodyPr/>
          <a:lstStyle/>
          <a:p>
            <a:r>
              <a:rPr lang="en-US"/>
              <a:t>Sample Footer</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0799425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5BB40A-97BD-4BFB-B639-0BFF95FDE8B7}" type="datetime2">
              <a:rPr lang="en-US" smtClean="0"/>
              <a:t>Sunday, May 26, 2024</a:t>
            </a:fld>
            <a:endParaRPr lang="en-US"/>
          </a:p>
        </p:txBody>
      </p:sp>
      <p:sp>
        <p:nvSpPr>
          <p:cNvPr id="4" name="Footer Placeholder 3"/>
          <p:cNvSpPr>
            <a:spLocks noGrp="1"/>
          </p:cNvSpPr>
          <p:nvPr>
            <p:ph type="ftr" sz="quarter" idx="11"/>
          </p:nvPr>
        </p:nvSpPr>
        <p:spPr/>
        <p:txBody>
          <a:bodyPr/>
          <a:lstStyle/>
          <a:p>
            <a:r>
              <a:rPr lang="en-US"/>
              <a:t>Sample Footer</a:t>
            </a:r>
          </a:p>
        </p:txBody>
      </p:sp>
      <p:sp>
        <p:nvSpPr>
          <p:cNvPr id="5" name="Slide Number Placeholder 4"/>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643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9E0E3-ECF6-4CFE-8698-AEFEBCECC3C0}" type="datetime2">
              <a:rPr lang="en-US" smtClean="0"/>
              <a:t>Sunday, May 26, 2024</a:t>
            </a:fld>
            <a:endParaRPr lang="en-US"/>
          </a:p>
        </p:txBody>
      </p:sp>
      <p:sp>
        <p:nvSpPr>
          <p:cNvPr id="3" name="Footer Placeholder 2"/>
          <p:cNvSpPr>
            <a:spLocks noGrp="1"/>
          </p:cNvSpPr>
          <p:nvPr>
            <p:ph type="ftr" sz="quarter" idx="11"/>
          </p:nvPr>
        </p:nvSpPr>
        <p:spPr/>
        <p:txBody>
          <a:bodyPr/>
          <a:lstStyle/>
          <a:p>
            <a:r>
              <a:rPr lang="en-US"/>
              <a:t>Sample Footer</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78121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46CB39B-5F4C-4A7E-9BE3-AAFD45576D16}" type="datetime2">
              <a:rPr lang="en-US" smtClean="0"/>
              <a:t>Sunday, May 26, 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Sample Footer</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36427350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C9E2-CB44-4C05-9BB5-496C18A241E0}" type="datetime2">
              <a:rPr lang="en-US" smtClean="0"/>
              <a:t>Sunday, May 26, 2024</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724075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46CB39B-5F4C-4A7E-9BE3-AAFD45576D16}" type="datetime2">
              <a:rPr lang="en-US" smtClean="0"/>
              <a:t>Sunday, May 26, 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Sample Footer</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BA1B0FB-D917-4C8C-928F-313BD683BF39}" type="slidenum">
              <a:rPr lang="en-US" smtClean="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5663813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newsletters/the-cagle-report-6672594836610252800/" TargetMode="External"/><Relationship Id="rId2" Type="http://schemas.openxmlformats.org/officeDocument/2006/relationships/hyperlink" Target="https://linkedin.com/in/kurtcagle"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kurt.cagle@gmail.com?subject=Named%20Node%20Expressions%20and%20Reification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F696-A793-211E-AD38-F113970B01CB}"/>
              </a:ext>
            </a:extLst>
          </p:cNvPr>
          <p:cNvSpPr>
            <a:spLocks noGrp="1"/>
          </p:cNvSpPr>
          <p:nvPr>
            <p:ph type="ctrTitle"/>
          </p:nvPr>
        </p:nvSpPr>
        <p:spPr>
          <a:xfrm>
            <a:off x="550864" y="1051551"/>
            <a:ext cx="3565524" cy="2384898"/>
          </a:xfrm>
        </p:spPr>
        <p:txBody>
          <a:bodyPr anchor="t">
            <a:normAutofit/>
          </a:bodyPr>
          <a:lstStyle/>
          <a:p>
            <a:r>
              <a:rPr lang="en-US" sz="3200" dirty="0"/>
              <a:t>Named Node Expressions and Reifications</a:t>
            </a:r>
          </a:p>
        </p:txBody>
      </p:sp>
      <p:sp>
        <p:nvSpPr>
          <p:cNvPr id="3" name="Subtitle 2">
            <a:extLst>
              <a:ext uri="{FF2B5EF4-FFF2-40B4-BE49-F238E27FC236}">
                <a16:creationId xmlns:a16="http://schemas.microsoft.com/office/drawing/2014/main" id="{02C803FD-235E-DF04-A4B7-B18D755EA443}"/>
              </a:ext>
            </a:extLst>
          </p:cNvPr>
          <p:cNvSpPr>
            <a:spLocks noGrp="1"/>
          </p:cNvSpPr>
          <p:nvPr>
            <p:ph type="subTitle" idx="1"/>
          </p:nvPr>
        </p:nvSpPr>
        <p:spPr>
          <a:xfrm>
            <a:off x="550863" y="3569008"/>
            <a:ext cx="3565525" cy="1731656"/>
          </a:xfrm>
        </p:spPr>
        <p:txBody>
          <a:bodyPr>
            <a:normAutofit lnSpcReduction="10000"/>
          </a:bodyPr>
          <a:lstStyle/>
          <a:p>
            <a:r>
              <a:rPr lang="en-US" sz="2000" dirty="0">
                <a:solidFill>
                  <a:schemeClr val="bg1">
                    <a:alpha val="60000"/>
                  </a:schemeClr>
                </a:solidFill>
                <a:hlinkClick r:id="rId2"/>
              </a:rPr>
              <a:t>Kurt Cagle</a:t>
            </a:r>
            <a:br>
              <a:rPr lang="en-US" sz="2000" dirty="0">
                <a:solidFill>
                  <a:schemeClr val="bg1">
                    <a:alpha val="60000"/>
                  </a:schemeClr>
                </a:solidFill>
              </a:rPr>
            </a:br>
            <a:r>
              <a:rPr lang="en-US" sz="2000" dirty="0">
                <a:solidFill>
                  <a:schemeClr val="bg1">
                    <a:alpha val="60000"/>
                  </a:schemeClr>
                </a:solidFill>
              </a:rPr>
              <a:t>Managing Editor, </a:t>
            </a:r>
            <a:br>
              <a:rPr lang="en-US" sz="2000" dirty="0">
                <a:solidFill>
                  <a:schemeClr val="bg1">
                    <a:alpha val="60000"/>
                  </a:schemeClr>
                </a:solidFill>
              </a:rPr>
            </a:br>
            <a:r>
              <a:rPr lang="en-US" sz="2000" dirty="0">
                <a:solidFill>
                  <a:schemeClr val="bg1">
                    <a:alpha val="60000"/>
                  </a:schemeClr>
                </a:solidFill>
                <a:hlinkClick r:id="rId3"/>
              </a:rPr>
              <a:t>the Cagle Report</a:t>
            </a:r>
            <a:endParaRPr lang="en-US" sz="2000" dirty="0">
              <a:solidFill>
                <a:schemeClr val="bg1">
                  <a:alpha val="60000"/>
                </a:schemeClr>
              </a:solidFill>
            </a:endParaRPr>
          </a:p>
          <a:p>
            <a:br>
              <a:rPr lang="en-US" sz="2000" dirty="0">
                <a:solidFill>
                  <a:schemeClr val="bg1">
                    <a:alpha val="60000"/>
                  </a:schemeClr>
                </a:solidFill>
              </a:rPr>
            </a:br>
            <a:r>
              <a:rPr lang="en-US" sz="2000" dirty="0">
                <a:solidFill>
                  <a:schemeClr val="bg1">
                    <a:alpha val="60000"/>
                  </a:schemeClr>
                </a:solidFill>
                <a:hlinkClick r:id="rId4"/>
              </a:rPr>
              <a:t>kurt.cagle@gmail.com</a:t>
            </a:r>
            <a:endParaRPr lang="en-US" sz="2000" dirty="0">
              <a:solidFill>
                <a:schemeClr val="bg1">
                  <a:alpha val="60000"/>
                </a:schemeClr>
              </a:solidFill>
            </a:endParaRPr>
          </a:p>
        </p:txBody>
      </p:sp>
      <p:pic>
        <p:nvPicPr>
          <p:cNvPr id="20" name="Picture 19">
            <a:extLst>
              <a:ext uri="{FF2B5EF4-FFF2-40B4-BE49-F238E27FC236}">
                <a16:creationId xmlns:a16="http://schemas.microsoft.com/office/drawing/2014/main" id="{9BEB6FFA-6744-A53C-5DB1-2662E11B0A58}"/>
              </a:ext>
            </a:extLst>
          </p:cNvPr>
          <p:cNvPicPr>
            <a:picLocks noChangeAspect="1"/>
          </p:cNvPicPr>
          <p:nvPr/>
        </p:nvPicPr>
        <p:blipFill>
          <a:blip r:embed="rId5">
            <a:extLst>
              <a:ext uri="{28A0092B-C50C-407E-A947-70E740481C1C}">
                <a14:useLocalDpi xmlns:a14="http://schemas.microsoft.com/office/drawing/2010/main" val="0"/>
              </a:ext>
            </a:extLst>
          </a:blip>
          <a:srcRect t="3964" b="3964"/>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Tree>
    <p:extLst>
      <p:ext uri="{BB962C8B-B14F-4D97-AF65-F5344CB8AC3E}">
        <p14:creationId xmlns:p14="http://schemas.microsoft.com/office/powerpoint/2010/main" val="357720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Proposal:</a:t>
            </a:r>
            <a:br>
              <a:rPr lang="en-US" dirty="0"/>
            </a:br>
            <a:r>
              <a:rPr lang="en-US" dirty="0"/>
              <a:t>Named Node Expressions</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p:txBody>
          <a:bodyPr>
            <a:normAutofit fontScale="92500" lnSpcReduction="20000"/>
          </a:bodyPr>
          <a:lstStyle/>
          <a:p>
            <a:r>
              <a:rPr lang="en-US" dirty="0">
                <a:latin typeface="Cambria" panose="02040503050406030204" pitchFamily="18" charset="0"/>
                <a:ea typeface="Cambria" panose="02040503050406030204" pitchFamily="18" charset="0"/>
              </a:rPr>
              <a:t>A named node expression is a way to assign a named node (even if it is a </a:t>
            </a:r>
            <a:r>
              <a:rPr lang="en-US" dirty="0" err="1">
                <a:latin typeface="Cambria" panose="02040503050406030204" pitchFamily="18" charset="0"/>
                <a:ea typeface="Cambria" panose="02040503050406030204" pitchFamily="18" charset="0"/>
              </a:rPr>
              <a:t>bnode</a:t>
            </a:r>
            <a:r>
              <a:rPr lang="en-US" dirty="0">
                <a:latin typeface="Cambria" panose="02040503050406030204" pitchFamily="18" charset="0"/>
                <a:ea typeface="Cambria" panose="02040503050406030204" pitchFamily="18" charset="0"/>
              </a:rPr>
              <a:t>) preferentially to a bracketed expression.</a:t>
            </a:r>
          </a:p>
          <a:p>
            <a:r>
              <a:rPr lang="en-US" dirty="0">
                <a:latin typeface="Cambria" panose="02040503050406030204" pitchFamily="18" charset="0"/>
                <a:ea typeface="Cambria" panose="02040503050406030204" pitchFamily="18" charset="0"/>
              </a:rPr>
              <a:t>The syntax for this expression is as follows:</a:t>
            </a:r>
            <a:br>
              <a:rPr lang="en-US" dirty="0"/>
            </a:br>
            <a:br>
              <a:rPr lang="en-US" dirty="0"/>
            </a:br>
            <a:r>
              <a:rPr lang="en-US" sz="1400" dirty="0">
                <a:latin typeface="Cascadia Code" panose="020B0609020000020004" pitchFamily="49" charset="0"/>
                <a:cs typeface="Cascadia Code" panose="020B0609020000020004" pitchFamily="49" charset="0"/>
              </a:rPr>
              <a:t>[ :</a:t>
            </a:r>
            <a:r>
              <a:rPr lang="en-US" sz="1400" dirty="0" err="1">
                <a:latin typeface="Cascadia Code" panose="020B0609020000020004" pitchFamily="49" charset="0"/>
                <a:cs typeface="Cascadia Code" panose="020B0609020000020004" pitchFamily="49" charset="0"/>
              </a:rPr>
              <a:t>nn</a:t>
            </a:r>
            <a:r>
              <a:rPr lang="en-US" sz="1400" dirty="0">
                <a:latin typeface="Cascadia Code" panose="020B0609020000020004" pitchFamily="49" charset="0"/>
                <a:cs typeface="Cascadia Code" panose="020B0609020000020004" pitchFamily="49" charset="0"/>
              </a:rPr>
              <a:t> -&gt; :p1 :o1 ;  :p2 :o2 ; … ]</a:t>
            </a:r>
            <a:br>
              <a:rPr lang="en-US" dirty="0"/>
            </a:br>
            <a:br>
              <a:rPr lang="en-US" dirty="0"/>
            </a:br>
            <a:r>
              <a:rPr lang="en-US" dirty="0">
                <a:latin typeface="Cambria" panose="02040503050406030204" pitchFamily="18" charset="0"/>
                <a:ea typeface="Cambria" panose="02040503050406030204" pitchFamily="18" charset="0"/>
              </a:rPr>
              <a:t>where :</a:t>
            </a:r>
            <a:r>
              <a:rPr lang="en-US" dirty="0" err="1">
                <a:latin typeface="Cambria" panose="02040503050406030204" pitchFamily="18" charset="0"/>
                <a:ea typeface="Cambria" panose="02040503050406030204" pitchFamily="18" charset="0"/>
              </a:rPr>
              <a:t>nn</a:t>
            </a:r>
            <a:r>
              <a:rPr lang="en-US" dirty="0">
                <a:latin typeface="Cambria" panose="02040503050406030204" pitchFamily="18" charset="0"/>
                <a:ea typeface="Cambria" panose="02040503050406030204" pitchFamily="18" charset="0"/>
              </a:rPr>
              <a:t> is a URI that becomes the default “name” of the subject of these expressions.  For instance,</a:t>
            </a:r>
          </a:p>
          <a:p>
            <a:r>
              <a:rPr lang="en-US" sz="1400" dirty="0">
                <a:latin typeface="Cascadia Code" panose="020B0609020000020004" pitchFamily="49" charset="0"/>
                <a:cs typeface="Cascadia Code" panose="020B0609020000020004" pitchFamily="49" charset="0"/>
              </a:rPr>
              <a:t>:</a:t>
            </a:r>
            <a:r>
              <a:rPr lang="en-US" sz="1400" dirty="0" err="1">
                <a:latin typeface="Cascadia Code" panose="020B0609020000020004" pitchFamily="49" charset="0"/>
                <a:cs typeface="Cascadia Code" panose="020B0609020000020004" pitchFamily="49" charset="0"/>
              </a:rPr>
              <a:t>janeDoe</a:t>
            </a:r>
            <a:r>
              <a:rPr lang="en-US" sz="1400" dirty="0">
                <a:latin typeface="Cascadia Code" panose="020B0609020000020004" pitchFamily="49" charset="0"/>
                <a:cs typeface="Cascadia Code" panose="020B0609020000020004" pitchFamily="49" charset="0"/>
              </a:rPr>
              <a:t> :</a:t>
            </a:r>
            <a:r>
              <a:rPr lang="en-US" sz="1400" dirty="0" err="1">
                <a:latin typeface="Cascadia Code" panose="020B0609020000020004" pitchFamily="49" charset="0"/>
                <a:cs typeface="Cascadia Code" panose="020B0609020000020004" pitchFamily="49" charset="0"/>
              </a:rPr>
              <a:t>hasInterval</a:t>
            </a:r>
            <a:r>
              <a:rPr lang="en-US" sz="1400" dirty="0">
                <a:latin typeface="Cascadia Code" panose="020B0609020000020004" pitchFamily="49" charset="0"/>
                <a:cs typeface="Cascadia Code" panose="020B0609020000020004" pitchFamily="49" charset="0"/>
              </a:rPr>
              <a:t> [ :interval1 -&gt; :start “1999-03-01” ; :end “2024-04-03” ] .</a:t>
            </a:r>
          </a:p>
          <a:p>
            <a:r>
              <a:rPr lang="en-US" dirty="0">
                <a:latin typeface="Cambria" panose="02040503050406030204" pitchFamily="18" charset="0"/>
                <a:ea typeface="Cambria" panose="02040503050406030204" pitchFamily="18" charset="0"/>
                <a:cs typeface="Cascadia Code" panose="020B0609020000020004" pitchFamily="49" charset="0"/>
              </a:rPr>
              <a:t>This expands out to:</a:t>
            </a:r>
            <a:br>
              <a:rPr lang="en-US" sz="1400" dirty="0">
                <a:cs typeface="Cascadia Code" panose="020B0609020000020004" pitchFamily="49" charset="0"/>
              </a:rPr>
            </a:br>
            <a:br>
              <a:rPr lang="en-US" sz="1400" dirty="0">
                <a:cs typeface="Cascadia Code" panose="020B0609020000020004" pitchFamily="49" charset="0"/>
              </a:rPr>
            </a:br>
            <a:r>
              <a:rPr lang="en-US" sz="1400" dirty="0">
                <a:latin typeface="Cascadia Code" panose="020B0609020000020004" pitchFamily="49" charset="0"/>
                <a:cs typeface="Cascadia Code" panose="020B0609020000020004" pitchFamily="49" charset="0"/>
              </a:rPr>
              <a:t>:</a:t>
            </a:r>
            <a:r>
              <a:rPr lang="en-US" sz="1400" dirty="0" err="1">
                <a:latin typeface="Cascadia Code" panose="020B0609020000020004" pitchFamily="49" charset="0"/>
                <a:cs typeface="Cascadia Code" panose="020B0609020000020004" pitchFamily="49" charset="0"/>
              </a:rPr>
              <a:t>janeDoe</a:t>
            </a:r>
            <a:r>
              <a:rPr lang="en-US" sz="1400" dirty="0">
                <a:latin typeface="Cascadia Code" panose="020B0609020000020004" pitchFamily="49" charset="0"/>
                <a:cs typeface="Cascadia Code" panose="020B0609020000020004" pitchFamily="49" charset="0"/>
              </a:rPr>
              <a:t> :</a:t>
            </a:r>
            <a:r>
              <a:rPr lang="en-US" sz="1400" dirty="0" err="1">
                <a:latin typeface="Cascadia Code" panose="020B0609020000020004" pitchFamily="49" charset="0"/>
                <a:cs typeface="Cascadia Code" panose="020B0609020000020004" pitchFamily="49" charset="0"/>
              </a:rPr>
              <a:t>hasInterval</a:t>
            </a:r>
            <a:r>
              <a:rPr lang="en-US" sz="1400" dirty="0">
                <a:latin typeface="Cascadia Code" panose="020B0609020000020004" pitchFamily="49" charset="0"/>
                <a:cs typeface="Cascadia Code" panose="020B0609020000020004" pitchFamily="49" charset="0"/>
              </a:rPr>
              <a:t> :interval1 .</a:t>
            </a:r>
            <a:br>
              <a:rPr lang="en-US" sz="1400" dirty="0">
                <a:cs typeface="Cascadia Code" panose="020B0609020000020004" pitchFamily="49" charset="0"/>
              </a:rPr>
            </a:br>
            <a:r>
              <a:rPr lang="en-US" sz="1400" dirty="0">
                <a:latin typeface="Cascadia Code" panose="020B0609020000020004" pitchFamily="49" charset="0"/>
                <a:cs typeface="Cascadia Code" panose="020B0609020000020004" pitchFamily="49" charset="0"/>
              </a:rPr>
              <a:t>:interval1 :start “1999-03-01” ;</a:t>
            </a:r>
            <a:br>
              <a:rPr lang="en-US" sz="1400" dirty="0">
                <a:latin typeface="Cascadia Code" panose="020B0609020000020004" pitchFamily="49" charset="0"/>
                <a:cs typeface="Cascadia Code" panose="020B0609020000020004" pitchFamily="49" charset="0"/>
              </a:rPr>
            </a:br>
            <a:r>
              <a:rPr lang="en-US" sz="1400" dirty="0">
                <a:latin typeface="Cascadia Code" panose="020B0609020000020004" pitchFamily="49" charset="0"/>
                <a:cs typeface="Cascadia Code" panose="020B0609020000020004" pitchFamily="49" charset="0"/>
              </a:rPr>
              <a:t>           :end “2024-04-03” .</a:t>
            </a:r>
          </a:p>
          <a:p>
            <a:r>
              <a:rPr lang="en-US" sz="1700" dirty="0">
                <a:latin typeface="Cambria" panose="02040503050406030204" pitchFamily="18" charset="0"/>
                <a:ea typeface="Cambria" panose="02040503050406030204" pitchFamily="18" charset="0"/>
                <a:cs typeface="Cascadia Code" panose="020B0609020000020004" pitchFamily="49" charset="0"/>
              </a:rPr>
              <a:t>Note: in a previous version of this proposal, the | character was used as the delimiter. However, visually [ and | are too similar. Thus, the arrow glyph (-&gt;) is proposed here, as it is not only more distinctive, but it also serves to imply (correctly) that the subsequent bracketed expression is a structural definition.</a:t>
            </a:r>
          </a:p>
          <a:p>
            <a:endParaRPr lang="en-US" dirty="0"/>
          </a:p>
        </p:txBody>
      </p:sp>
    </p:spTree>
    <p:extLst>
      <p:ext uri="{BB962C8B-B14F-4D97-AF65-F5344CB8AC3E}">
        <p14:creationId xmlns:p14="http://schemas.microsoft.com/office/powerpoint/2010/main" val="108895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Benefits of Named Node Expressions</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a:xfrm>
            <a:off x="5155905" y="1113764"/>
            <a:ext cx="6108179" cy="4624327"/>
          </a:xfrm>
        </p:spPr>
        <p:txBody>
          <a:bodyPr anchor="ctr">
            <a:normAutofit/>
          </a:bodyPr>
          <a:lstStyle/>
          <a:p>
            <a:r>
              <a:rPr lang="en-US" dirty="0">
                <a:latin typeface="Cambria" panose="02040503050406030204" pitchFamily="18" charset="0"/>
                <a:ea typeface="Cambria" panose="02040503050406030204" pitchFamily="18" charset="0"/>
              </a:rPr>
              <a:t>The notation does not change RDF, only Turtle. It’s syntactical sugar upon parsing.</a:t>
            </a:r>
          </a:p>
          <a:p>
            <a:r>
              <a:rPr lang="en-US" dirty="0">
                <a:latin typeface="Cambria" panose="02040503050406030204" pitchFamily="18" charset="0"/>
                <a:ea typeface="Cambria" panose="02040503050406030204" pitchFamily="18" charset="0"/>
              </a:rPr>
              <a:t>Named node expressions make anonymous nodes referenceable (e.g., if _:b1 is passed as a name to a named node expression, _:b1 will still generate a global GUID, but the GUID can be referenced.</a:t>
            </a:r>
          </a:p>
          <a:p>
            <a:r>
              <a:rPr lang="en-US" dirty="0">
                <a:latin typeface="Cambria" panose="02040503050406030204" pitchFamily="18" charset="0"/>
                <a:ea typeface="Cambria" panose="02040503050406030204" pitchFamily="18" charset="0"/>
              </a:rPr>
              <a:t>The notation makes Turtle more compact and similar to JSON, providing a greater degree of interoperability in modelling.</a:t>
            </a:r>
          </a:p>
          <a:p>
            <a:r>
              <a:rPr lang="en-US" dirty="0">
                <a:latin typeface="Cambria" panose="02040503050406030204" pitchFamily="18" charset="0"/>
                <a:ea typeface="Cambria" panose="02040503050406030204" pitchFamily="18" charset="0"/>
              </a:rPr>
              <a:t>It is consistent with reification notation (later in this deck).</a:t>
            </a:r>
          </a:p>
          <a:p>
            <a:r>
              <a:rPr lang="en-US" dirty="0">
                <a:latin typeface="Cambria" panose="02040503050406030204" pitchFamily="18" charset="0"/>
                <a:ea typeface="Cambria" panose="02040503050406030204" pitchFamily="18" charset="0"/>
              </a:rPr>
              <a:t>It aligns more closely with LPGs, such as Neo4J.</a:t>
            </a:r>
          </a:p>
        </p:txBody>
      </p:sp>
    </p:spTree>
    <p:extLst>
      <p:ext uri="{BB962C8B-B14F-4D97-AF65-F5344CB8AC3E}">
        <p14:creationId xmlns:p14="http://schemas.microsoft.com/office/powerpoint/2010/main" val="1519874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Multiple bracketed Expressions Revisited</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a:xfrm>
            <a:off x="581192" y="2180496"/>
            <a:ext cx="5018419" cy="4241276"/>
          </a:xfrm>
        </p:spPr>
        <p:txBody>
          <a:bodyPr anchor="t">
            <a:normAutofit lnSpcReduction="10000"/>
          </a:bodyPr>
          <a:lstStyle/>
          <a:p>
            <a:r>
              <a:rPr lang="en-US" sz="1500" dirty="0">
                <a:latin typeface="Cambria" panose="02040503050406030204" pitchFamily="18" charset="0"/>
                <a:ea typeface="Cambria" panose="02040503050406030204" pitchFamily="18" charset="0"/>
                <a:cs typeface="Cascadia Code" panose="020B0609020000020004" pitchFamily="49" charset="0"/>
              </a:rPr>
              <a:t>Named Node Expressions make referencing and revising content simpler to read, while still being consistent with RDF.  </a:t>
            </a:r>
            <a:br>
              <a:rPr lang="en-US" sz="1600" dirty="0">
                <a:latin typeface="+mj-lt"/>
                <a:cs typeface="Cascadia Code" panose="020B0609020000020004" pitchFamily="49" charset="0"/>
              </a:rPr>
            </a:br>
            <a:br>
              <a:rPr lang="en-US" sz="1600" dirty="0">
                <a:latin typeface="+mj-lt"/>
                <a:cs typeface="Cascadia Code" panose="020B0609020000020004" pitchFamily="49" charset="0"/>
              </a:rPr>
            </a:br>
            <a:r>
              <a:rPr lang="en-US" sz="1200" dirty="0">
                <a:latin typeface="Cascadia Code" panose="020B0609020000020004" pitchFamily="49" charset="0"/>
                <a:cs typeface="Cascadia Code" panose="020B0609020000020004" pitchFamily="49" charset="0"/>
              </a:rPr>
              <a:t>:jane :</a:t>
            </a:r>
            <a:r>
              <a:rPr lang="en-US" sz="1200" dirty="0" err="1">
                <a:latin typeface="Cascadia Code" panose="020B0609020000020004" pitchFamily="49" charset="0"/>
                <a:cs typeface="Cascadia Code" panose="020B0609020000020004" pitchFamily="49" charset="0"/>
              </a:rPr>
              <a:t>hasName</a:t>
            </a:r>
            <a:r>
              <a:rPr lang="en-US" sz="1200" dirty="0">
                <a:latin typeface="Cascadia Code" panose="020B0609020000020004" pitchFamily="49" charset="0"/>
                <a:cs typeface="Cascadia Code" panose="020B0609020000020004" pitchFamily="49" charset="0"/>
              </a:rPr>
              <a:t> [:name1 -&gt;</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firstName</a:t>
            </a:r>
            <a:r>
              <a:rPr lang="en-US" sz="1200" dirty="0">
                <a:latin typeface="Cascadia Code" panose="020B0609020000020004" pitchFamily="49" charset="0"/>
                <a:cs typeface="Cascadia Code" panose="020B0609020000020004" pitchFamily="49" charset="0"/>
              </a:rPr>
              <a:t> “Jane”;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middleName</a:t>
            </a:r>
            <a:r>
              <a:rPr lang="en-US" sz="1200" dirty="0">
                <a:latin typeface="Cascadia Code" panose="020B0609020000020004" pitchFamily="49" charset="0"/>
                <a:cs typeface="Cascadia Code" panose="020B0609020000020004" pitchFamily="49" charset="0"/>
              </a:rPr>
              <a:t> “Elizabeth”;</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lastName</a:t>
            </a:r>
            <a:r>
              <a:rPr lang="en-US" sz="1200" dirty="0">
                <a:latin typeface="Cascadia Code" panose="020B0609020000020004" pitchFamily="49" charset="0"/>
                <a:cs typeface="Cascadia Code" panose="020B0609020000020004" pitchFamily="49" charset="0"/>
              </a:rPr>
              <a:t> “Doe”;</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:reason :Birth</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],[:name2 -&gt;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firstName</a:t>
            </a:r>
            <a:r>
              <a:rPr lang="en-US" sz="1200" dirty="0">
                <a:latin typeface="Cascadia Code" panose="020B0609020000020004" pitchFamily="49" charset="0"/>
                <a:cs typeface="Cascadia Code" panose="020B0609020000020004" pitchFamily="49" charset="0"/>
              </a:rPr>
              <a:t> “Jane”;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middleName</a:t>
            </a:r>
            <a:r>
              <a:rPr lang="en-US" sz="1200" dirty="0">
                <a:latin typeface="Cascadia Code" panose="020B0609020000020004" pitchFamily="49" charset="0"/>
                <a:cs typeface="Cascadia Code" panose="020B0609020000020004" pitchFamily="49" charset="0"/>
              </a:rPr>
              <a:t> “Elizabeth”;</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lastName</a:t>
            </a:r>
            <a:r>
              <a:rPr lang="en-US" sz="1200" dirty="0">
                <a:latin typeface="Cascadia Code" panose="020B0609020000020004" pitchFamily="49" charset="0"/>
                <a:cs typeface="Cascadia Code" panose="020B0609020000020004" pitchFamily="49" charset="0"/>
              </a:rPr>
              <a:t> “Smith”,</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:reason :Marriage</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:name1 :start “1985”;end “2015”.</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:name2 :start “2015”.</a:t>
            </a:r>
            <a:br>
              <a:rPr lang="en-US" sz="1200" dirty="0">
                <a:latin typeface="Cascadia Code" panose="020B0609020000020004" pitchFamily="49" charset="0"/>
                <a:cs typeface="Cascadia Code" panose="020B0609020000020004" pitchFamily="49" charset="0"/>
              </a:rPr>
            </a:br>
            <a:endParaRPr lang="en-US" sz="1200" dirty="0">
              <a:latin typeface="Cascadia Code" panose="020B0609020000020004" pitchFamily="49" charset="0"/>
              <a:cs typeface="Cascadia Code" panose="020B0609020000020004" pitchFamily="49" charset="0"/>
            </a:endParaRPr>
          </a:p>
          <a:p>
            <a:r>
              <a:rPr lang="en-US" sz="1400" dirty="0">
                <a:latin typeface="Cambria" panose="02040503050406030204" pitchFamily="18" charset="0"/>
                <a:ea typeface="Cambria" panose="02040503050406030204" pitchFamily="18" charset="0"/>
                <a:cs typeface="Cascadia Code" panose="020B0609020000020004" pitchFamily="49" charset="0"/>
              </a:rPr>
              <a:t>This notation is especially useful if information about a given node is added via a subsequent update. </a:t>
            </a:r>
            <a:br>
              <a:rPr lang="en-US" sz="1200" dirty="0">
                <a:latin typeface="Cascadia Code" panose="020B0609020000020004" pitchFamily="49" charset="0"/>
                <a:cs typeface="Cascadia Code" panose="020B0609020000020004" pitchFamily="49" charset="0"/>
              </a:rPr>
            </a:br>
            <a:endParaRPr lang="en-US" sz="1200" dirty="0">
              <a:latin typeface="Cascadia Code" panose="020B0609020000020004" pitchFamily="49" charset="0"/>
              <a:cs typeface="Cascadia Code" panose="020B0609020000020004" pitchFamily="49" charset="0"/>
            </a:endParaRPr>
          </a:p>
        </p:txBody>
      </p:sp>
      <p:pic>
        <p:nvPicPr>
          <p:cNvPr id="5" name="Picture 4">
            <a:extLst>
              <a:ext uri="{FF2B5EF4-FFF2-40B4-BE49-F238E27FC236}">
                <a16:creationId xmlns:a16="http://schemas.microsoft.com/office/drawing/2014/main" id="{CF24D796-1935-295F-B3B7-01F71F3765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18287" y="2681123"/>
            <a:ext cx="2022523" cy="3506317"/>
          </a:xfrm>
          <a:prstGeom prst="rect">
            <a:avLst/>
          </a:prstGeom>
        </p:spPr>
      </p:pic>
      <p:pic>
        <p:nvPicPr>
          <p:cNvPr id="4" name="Picture 3">
            <a:extLst>
              <a:ext uri="{FF2B5EF4-FFF2-40B4-BE49-F238E27FC236}">
                <a16:creationId xmlns:a16="http://schemas.microsoft.com/office/drawing/2014/main" id="{9B2161CB-80C1-B4E8-5A94-8D2384621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09087" y="2707628"/>
            <a:ext cx="2022523" cy="3453307"/>
          </a:xfrm>
          <a:prstGeom prst="rect">
            <a:avLst/>
          </a:prstGeom>
        </p:spPr>
      </p:pic>
    </p:spTree>
    <p:extLst>
      <p:ext uri="{BB962C8B-B14F-4D97-AF65-F5344CB8AC3E}">
        <p14:creationId xmlns:p14="http://schemas.microsoft.com/office/powerpoint/2010/main" val="1987737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Named Node Expressions</a:t>
            </a:r>
            <a:br>
              <a:rPr lang="en-US" dirty="0"/>
            </a:br>
            <a:r>
              <a:rPr lang="en-US" dirty="0"/>
              <a:t> and Annotations</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a:xfrm>
            <a:off x="581192" y="2180496"/>
            <a:ext cx="9326206" cy="4241276"/>
          </a:xfrm>
        </p:spPr>
        <p:txBody>
          <a:bodyPr anchor="t">
            <a:normAutofit/>
          </a:bodyPr>
          <a:lstStyle/>
          <a:p>
            <a:r>
              <a:rPr lang="en-US" sz="1500" dirty="0">
                <a:latin typeface="+mj-lt"/>
                <a:cs typeface="Cascadia Code" panose="020B0609020000020004" pitchFamily="49" charset="0"/>
              </a:rPr>
              <a:t>Named Node Expressions resolve one of the key problems of annotations – an annotation describes a concept, not a label. For instance, consider the following SKOS-XL assertion set: </a:t>
            </a:r>
            <a:br>
              <a:rPr lang="en-US" sz="1600" dirty="0">
                <a:latin typeface="+mj-lt"/>
                <a:cs typeface="Cascadia Code" panose="020B0609020000020004" pitchFamily="49" charset="0"/>
              </a:rPr>
            </a:br>
            <a:br>
              <a:rPr lang="en-US" sz="1600" dirty="0">
                <a:latin typeface="+mj-lt"/>
                <a:cs typeface="Cascadia Code" panose="020B0609020000020004" pitchFamily="49" charset="0"/>
              </a:rPr>
            </a:br>
            <a:r>
              <a:rPr lang="en-US" sz="1200" dirty="0">
                <a:latin typeface="Cascadia Code" panose="020B0609020000020004" pitchFamily="49" charset="0"/>
                <a:cs typeface="Cascadia Code" panose="020B0609020000020004" pitchFamily="49" charset="0"/>
              </a:rPr>
              <a:t>:red </a:t>
            </a:r>
            <a:r>
              <a:rPr lang="en-US" sz="1200" dirty="0" err="1">
                <a:latin typeface="Cascadia Code" panose="020B0609020000020004" pitchFamily="49" charset="0"/>
                <a:cs typeface="Cascadia Code" panose="020B0609020000020004" pitchFamily="49" charset="0"/>
              </a:rPr>
              <a:t>skosxl:prefLable</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redEnglish</a:t>
            </a:r>
            <a:r>
              <a:rPr lang="en-US" sz="1200" dirty="0">
                <a:latin typeface="Cascadia Code" panose="020B0609020000020004" pitchFamily="49" charset="0"/>
                <a:cs typeface="Cascadia Code" panose="020B0609020000020004" pitchFamily="49" charset="0"/>
              </a:rPr>
              <a:t> -&gt; </a:t>
            </a:r>
            <a:r>
              <a:rPr lang="en-US" sz="1200" dirty="0" err="1">
                <a:latin typeface="Cascadia Code" panose="020B0609020000020004" pitchFamily="49" charset="0"/>
                <a:cs typeface="Cascadia Code" panose="020B0609020000020004" pitchFamily="49" charset="0"/>
              </a:rPr>
              <a:t>skosxl:literalForm</a:t>
            </a:r>
            <a:r>
              <a:rPr lang="en-US" sz="1200" dirty="0">
                <a:latin typeface="Cascadia Code" panose="020B0609020000020004" pitchFamily="49" charset="0"/>
                <a:cs typeface="Cascadia Code" panose="020B0609020000020004" pitchFamily="49" charset="0"/>
              </a:rPr>
              <a:t> “red”; :language “</a:t>
            </a:r>
            <a:r>
              <a:rPr lang="en-US" sz="1200" dirty="0" err="1">
                <a:latin typeface="Cascadia Code" panose="020B0609020000020004" pitchFamily="49" charset="0"/>
                <a:cs typeface="Cascadia Code" panose="020B0609020000020004" pitchFamily="49" charset="0"/>
              </a:rPr>
              <a:t>en</a:t>
            </a:r>
            <a:r>
              <a:rPr lang="en-US" sz="1200" dirty="0">
                <a:latin typeface="Cascadia Code" panose="020B0609020000020004" pitchFamily="49" charset="0"/>
                <a:cs typeface="Cascadia Code" panose="020B0609020000020004" pitchFamily="49" charset="0"/>
              </a:rPr>
              <a:t>”; a </a:t>
            </a:r>
            <a:r>
              <a:rPr lang="en-US" sz="1200" dirty="0" err="1">
                <a:latin typeface="Cascadia Code" panose="020B0609020000020004" pitchFamily="49" charset="0"/>
                <a:cs typeface="Cascadia Code" panose="020B0609020000020004" pitchFamily="49" charset="0"/>
              </a:rPr>
              <a:t>skos:Label</a:t>
            </a:r>
            <a:r>
              <a:rPr lang="en-US" sz="1200" dirty="0">
                <a:latin typeface="Cascadia Code" panose="020B0609020000020004" pitchFamily="49" charset="0"/>
                <a:cs typeface="Cascadia Code" panose="020B0609020000020004" pitchFamily="49" charset="0"/>
              </a:rPr>
              <a:t>],</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redGerman</a:t>
            </a:r>
            <a:r>
              <a:rPr lang="en-US" sz="1200" dirty="0">
                <a:latin typeface="Cascadia Code" panose="020B0609020000020004" pitchFamily="49" charset="0"/>
                <a:cs typeface="Cascadia Code" panose="020B0609020000020004" pitchFamily="49" charset="0"/>
              </a:rPr>
              <a:t>  -&gt; </a:t>
            </a:r>
            <a:r>
              <a:rPr lang="en-US" sz="1200" dirty="0" err="1">
                <a:latin typeface="Cascadia Code" panose="020B0609020000020004" pitchFamily="49" charset="0"/>
                <a:cs typeface="Cascadia Code" panose="020B0609020000020004" pitchFamily="49" charset="0"/>
              </a:rPr>
              <a:t>skosxl:literalForm</a:t>
            </a:r>
            <a:r>
              <a:rPr lang="en-US" sz="1200" dirty="0">
                <a:latin typeface="Cascadia Code" panose="020B0609020000020004" pitchFamily="49" charset="0"/>
                <a:cs typeface="Cascadia Code" panose="020B0609020000020004" pitchFamily="49" charset="0"/>
              </a:rPr>
              <a:t> “rot”; :language “de” ; a </a:t>
            </a:r>
            <a:r>
              <a:rPr lang="en-US" sz="1200" dirty="0" err="1">
                <a:latin typeface="Cascadia Code" panose="020B0609020000020004" pitchFamily="49" charset="0"/>
                <a:cs typeface="Cascadia Code" panose="020B0609020000020004" pitchFamily="49" charset="0"/>
              </a:rPr>
              <a:t>skos:Label</a:t>
            </a:r>
            <a:r>
              <a:rPr lang="en-US" sz="1200" dirty="0">
                <a:latin typeface="Cascadia Code" panose="020B0609020000020004" pitchFamily="49" charset="0"/>
                <a:cs typeface="Cascadia Code" panose="020B0609020000020004" pitchFamily="49" charset="0"/>
              </a:rPr>
              <a:t>],</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redFrench</a:t>
            </a:r>
            <a:r>
              <a:rPr lang="en-US" sz="1200" dirty="0">
                <a:latin typeface="Cascadia Code" panose="020B0609020000020004" pitchFamily="49" charset="0"/>
                <a:cs typeface="Cascadia Code" panose="020B0609020000020004" pitchFamily="49" charset="0"/>
              </a:rPr>
              <a:t>  -&gt; </a:t>
            </a:r>
            <a:r>
              <a:rPr lang="en-US" sz="1200" dirty="0" err="1">
                <a:latin typeface="Cascadia Code" panose="020B0609020000020004" pitchFamily="49" charset="0"/>
                <a:cs typeface="Cascadia Code" panose="020B0609020000020004" pitchFamily="49" charset="0"/>
              </a:rPr>
              <a:t>skosxl:literalForm</a:t>
            </a:r>
            <a:r>
              <a:rPr lang="en-US" sz="1200" dirty="0">
                <a:latin typeface="Cascadia Code" panose="020B0609020000020004" pitchFamily="49" charset="0"/>
                <a:cs typeface="Cascadia Code" panose="020B0609020000020004" pitchFamily="49" charset="0"/>
              </a:rPr>
              <a:t> “rouge”; :language “</a:t>
            </a:r>
            <a:r>
              <a:rPr lang="en-US" sz="1200" dirty="0" err="1">
                <a:latin typeface="Cascadia Code" panose="020B0609020000020004" pitchFamily="49" charset="0"/>
                <a:cs typeface="Cascadia Code" panose="020B0609020000020004" pitchFamily="49" charset="0"/>
              </a:rPr>
              <a:t>fr</a:t>
            </a:r>
            <a:r>
              <a:rPr lang="en-US" sz="1200" dirty="0">
                <a:latin typeface="Cascadia Code" panose="020B0609020000020004" pitchFamily="49" charset="0"/>
                <a:cs typeface="Cascadia Code" panose="020B0609020000020004" pitchFamily="49" charset="0"/>
              </a:rPr>
              <a:t>” ; a </a:t>
            </a:r>
            <a:r>
              <a:rPr lang="en-US" sz="1200" dirty="0" err="1">
                <a:latin typeface="Cascadia Code" panose="020B0609020000020004" pitchFamily="49" charset="0"/>
                <a:cs typeface="Cascadia Code" panose="020B0609020000020004" pitchFamily="49" charset="0"/>
              </a:rPr>
              <a:t>skos:Label</a:t>
            </a:r>
            <a:r>
              <a:rPr lang="en-US" sz="1200" dirty="0">
                <a:latin typeface="Cascadia Code" panose="020B0609020000020004" pitchFamily="49" charset="0"/>
                <a:cs typeface="Cascadia Code" panose="020B0609020000020004" pitchFamily="49" charset="0"/>
              </a:rPr>
              <a:t>].</a:t>
            </a: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r>
              <a:rPr lang="en-US" sz="1200" dirty="0">
                <a:latin typeface="+mj-lt"/>
                <a:cs typeface="Cascadia Code" panose="020B0609020000020004" pitchFamily="49" charset="0"/>
              </a:rPr>
              <a:t>The use of named node expressions here serve to consolidate (and annotate) the concept of each label, rather than simply a given assertion. This not only makes the Turtle more understandable, but it also makes commentary and other annotations more concise as well:</a:t>
            </a:r>
            <a:br>
              <a:rPr lang="en-US" sz="1200" dirty="0">
                <a:latin typeface="+mj-lt"/>
                <a:cs typeface="Cascadia Code" panose="020B0609020000020004" pitchFamily="49" charset="0"/>
              </a:rPr>
            </a:br>
            <a:br>
              <a:rPr lang="en-US" sz="1200" dirty="0">
                <a:latin typeface="+mj-lt"/>
                <a:cs typeface="Cascadia Code" panose="020B0609020000020004" pitchFamily="49" charset="0"/>
              </a:rPr>
            </a:br>
            <a:r>
              <a:rPr lang="en-US" sz="1200" dirty="0">
                <a:latin typeface="Cascadia Code" panose="020B0609020000020004" pitchFamily="49" charset="0"/>
                <a:cs typeface="Cascadia Code" panose="020B0609020000020004" pitchFamily="49" charset="0"/>
              </a:rPr>
              <a:t>:</a:t>
            </a:r>
            <a:r>
              <a:rPr lang="en-US" sz="1200" dirty="0" err="1">
                <a:latin typeface="Cascadia Code" panose="020B0609020000020004" pitchFamily="49" charset="0"/>
                <a:cs typeface="Cascadia Code" panose="020B0609020000020004" pitchFamily="49" charset="0"/>
              </a:rPr>
              <a:t>redEnglish</a:t>
            </a: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hasComment</a:t>
            </a:r>
            <a:r>
              <a:rPr lang="en-US" sz="1200" dirty="0">
                <a:latin typeface="Cascadia Code" panose="020B0609020000020004" pitchFamily="49" charset="0"/>
                <a:cs typeface="Cascadia Code" panose="020B0609020000020004" pitchFamily="49" charset="0"/>
              </a:rPr>
              <a:t> [ :comment1 -&gt; :</a:t>
            </a:r>
            <a:r>
              <a:rPr lang="en-US" sz="1200" dirty="0" err="1">
                <a:latin typeface="Cascadia Code" panose="020B0609020000020004" pitchFamily="49" charset="0"/>
                <a:cs typeface="Cascadia Code" panose="020B0609020000020004" pitchFamily="49" charset="0"/>
              </a:rPr>
              <a:t>hasBody</a:t>
            </a:r>
            <a:r>
              <a:rPr lang="en-US" sz="1200" dirty="0">
                <a:latin typeface="Cascadia Code" panose="020B0609020000020004" pitchFamily="49" charset="0"/>
                <a:cs typeface="Cascadia Code" panose="020B0609020000020004" pitchFamily="49" charset="0"/>
              </a:rPr>
              <a:t> “This came from the Oxford English Dictionary”;</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:by :</a:t>
            </a:r>
            <a:r>
              <a:rPr lang="en-US" sz="1200" dirty="0" err="1">
                <a:latin typeface="Cascadia Code" panose="020B0609020000020004" pitchFamily="49" charset="0"/>
                <a:cs typeface="Cascadia Code" panose="020B0609020000020004" pitchFamily="49" charset="0"/>
              </a:rPr>
              <a:t>JaneDoe</a:t>
            </a:r>
            <a:r>
              <a:rPr lang="en-US" sz="1200" dirty="0">
                <a:latin typeface="Cascadia Code" panose="020B0609020000020004" pitchFamily="49" charset="0"/>
                <a:cs typeface="Cascadia Code" panose="020B0609020000020004" pitchFamily="49" charset="0"/>
              </a:rPr>
              <a:t>; :when “2024-04-05”; a Comment: ].</a:t>
            </a: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:comment1 :</a:t>
            </a:r>
            <a:r>
              <a:rPr lang="en-US" sz="1200" dirty="0" err="1">
                <a:latin typeface="Cascadia Code" panose="020B0609020000020004" pitchFamily="49" charset="0"/>
                <a:cs typeface="Cascadia Code" panose="020B0609020000020004" pitchFamily="49" charset="0"/>
              </a:rPr>
              <a:t>hasComment</a:t>
            </a:r>
            <a:r>
              <a:rPr lang="en-US" sz="1200" dirty="0">
                <a:latin typeface="Cascadia Code" panose="020B0609020000020004" pitchFamily="49" charset="0"/>
                <a:cs typeface="Cascadia Code" panose="020B0609020000020004" pitchFamily="49" charset="0"/>
              </a:rPr>
              <a:t> [ :comment2 -&gt; :</a:t>
            </a:r>
            <a:r>
              <a:rPr lang="en-US" sz="1200" dirty="0" err="1">
                <a:latin typeface="Cascadia Code" panose="020B0609020000020004" pitchFamily="49" charset="0"/>
                <a:cs typeface="Cascadia Code" panose="020B0609020000020004" pitchFamily="49" charset="0"/>
              </a:rPr>
              <a:t>hasBody</a:t>
            </a:r>
            <a:r>
              <a:rPr lang="en-US" sz="1200" dirty="0">
                <a:latin typeface="Cascadia Code" panose="020B0609020000020004" pitchFamily="49" charset="0"/>
                <a:cs typeface="Cascadia Code" panose="020B0609020000020004" pitchFamily="49" charset="0"/>
              </a:rPr>
              <a:t> “This also agrees with Webster’s Dictionary”;</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:by :</a:t>
            </a:r>
            <a:r>
              <a:rPr lang="en-US" sz="1200" dirty="0" err="1">
                <a:latin typeface="Cascadia Code" panose="020B0609020000020004" pitchFamily="49" charset="0"/>
                <a:cs typeface="Cascadia Code" panose="020B0609020000020004" pitchFamily="49" charset="0"/>
              </a:rPr>
              <a:t>MikeRoe</a:t>
            </a:r>
            <a:r>
              <a:rPr lang="en-US" sz="1200" dirty="0">
                <a:latin typeface="Cascadia Code" panose="020B0609020000020004" pitchFamily="49" charset="0"/>
                <a:cs typeface="Cascadia Code" panose="020B0609020000020004" pitchFamily="49" charset="0"/>
              </a:rPr>
              <a:t>; :when “2024-05-21”; a Comment: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endParaRPr lang="en-US" sz="1200" dirty="0">
              <a:latin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272434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Named Node Expressions</a:t>
            </a:r>
            <a:br>
              <a:rPr lang="en-US" dirty="0"/>
            </a:br>
            <a:r>
              <a:rPr lang="en-US" dirty="0"/>
              <a:t> and Nesting</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a:xfrm>
            <a:off x="581192" y="2180496"/>
            <a:ext cx="9326206" cy="4241276"/>
          </a:xfrm>
        </p:spPr>
        <p:txBody>
          <a:bodyPr anchor="t">
            <a:normAutofit/>
          </a:bodyPr>
          <a:lstStyle/>
          <a:p>
            <a:r>
              <a:rPr lang="en-US" sz="1500" dirty="0">
                <a:latin typeface="Cambria" panose="02040503050406030204" pitchFamily="18" charset="0"/>
                <a:ea typeface="Cambria" panose="02040503050406030204" pitchFamily="18" charset="0"/>
                <a:cs typeface="Cascadia Code" panose="020B0609020000020004" pitchFamily="49" charset="0"/>
              </a:rPr>
              <a:t>Named Node Expressions can also be nested. For instance, consider the following SKOS-XL assertion set: </a:t>
            </a:r>
            <a:br>
              <a:rPr lang="en-US" sz="1600" dirty="0">
                <a:latin typeface="Cambria" panose="02040503050406030204" pitchFamily="18" charset="0"/>
                <a:ea typeface="Cambria" panose="02040503050406030204" pitchFamily="18" charset="0"/>
                <a:cs typeface="Cascadia Code" panose="020B0609020000020004" pitchFamily="49" charset="0"/>
              </a:rPr>
            </a:br>
            <a:br>
              <a:rPr lang="en-US" sz="1600" dirty="0">
                <a:latin typeface="Cambria" panose="02040503050406030204" pitchFamily="18" charset="0"/>
                <a:ea typeface="Cambria" panose="02040503050406030204" pitchFamily="18"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:red </a:t>
            </a:r>
            <a:r>
              <a:rPr lang="en-US" sz="1200" dirty="0" err="1">
                <a:latin typeface="Cascadia Code" panose="020B0609020000020004" pitchFamily="49" charset="0"/>
                <a:cs typeface="Cascadia Code" panose="020B0609020000020004" pitchFamily="49" charset="0"/>
              </a:rPr>
              <a:t>skosxl:prefLable</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redEnglish</a:t>
            </a:r>
            <a:r>
              <a:rPr lang="en-US" sz="1200" dirty="0">
                <a:latin typeface="Cascadia Code" panose="020B0609020000020004" pitchFamily="49" charset="0"/>
                <a:cs typeface="Cascadia Code" panose="020B0609020000020004" pitchFamily="49" charset="0"/>
              </a:rPr>
              <a:t> -&gt; </a:t>
            </a:r>
            <a:r>
              <a:rPr lang="en-US" sz="1200" dirty="0" err="1">
                <a:latin typeface="Cascadia Code" panose="020B0609020000020004" pitchFamily="49" charset="0"/>
                <a:cs typeface="Cascadia Code" panose="020B0609020000020004" pitchFamily="49" charset="0"/>
              </a:rPr>
              <a:t>skosxl:literalForm</a:t>
            </a:r>
            <a:r>
              <a:rPr lang="en-US" sz="1200" dirty="0">
                <a:latin typeface="Cascadia Code" panose="020B0609020000020004" pitchFamily="49" charset="0"/>
                <a:cs typeface="Cascadia Code" panose="020B0609020000020004" pitchFamily="49" charset="0"/>
              </a:rPr>
              <a:t> “red”; :language “</a:t>
            </a:r>
            <a:r>
              <a:rPr lang="en-US" sz="1200" dirty="0" err="1">
                <a:latin typeface="Cascadia Code" panose="020B0609020000020004" pitchFamily="49" charset="0"/>
                <a:cs typeface="Cascadia Code" panose="020B0609020000020004" pitchFamily="49" charset="0"/>
              </a:rPr>
              <a:t>en</a:t>
            </a:r>
            <a:r>
              <a:rPr lang="en-US" sz="1200" dirty="0">
                <a:latin typeface="Cascadia Code" panose="020B0609020000020004" pitchFamily="49" charset="0"/>
                <a:cs typeface="Cascadia Code" panose="020B0609020000020004" pitchFamily="49" charset="0"/>
              </a:rPr>
              <a:t>”; a </a:t>
            </a:r>
            <a:r>
              <a:rPr lang="en-US" sz="1200" dirty="0" err="1">
                <a:latin typeface="Cascadia Code" panose="020B0609020000020004" pitchFamily="49" charset="0"/>
                <a:cs typeface="Cascadia Code" panose="020B0609020000020004" pitchFamily="49" charset="0"/>
              </a:rPr>
              <a:t>skos:Label</a:t>
            </a:r>
            <a:r>
              <a:rPr lang="en-US" sz="1200" dirty="0">
                <a:latin typeface="Cascadia Code" panose="020B0609020000020004" pitchFamily="49" charset="0"/>
                <a:cs typeface="Cascadia Code" panose="020B0609020000020004" pitchFamily="49" charset="0"/>
              </a:rPr>
              <a:t>;</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hasComment</a:t>
            </a:r>
            <a:r>
              <a:rPr lang="en-US" sz="1200" dirty="0">
                <a:latin typeface="Cascadia Code" panose="020B0609020000020004" pitchFamily="49" charset="0"/>
                <a:cs typeface="Cascadia Code" panose="020B0609020000020004" pitchFamily="49" charset="0"/>
              </a:rPr>
              <a:t> [ :comment1 -&gt;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hasBody</a:t>
            </a:r>
            <a:r>
              <a:rPr lang="en-US" sz="1200" dirty="0">
                <a:latin typeface="Cascadia Code" panose="020B0609020000020004" pitchFamily="49" charset="0"/>
                <a:cs typeface="Cascadia Code" panose="020B0609020000020004" pitchFamily="49" charset="0"/>
              </a:rPr>
              <a:t> “This came from the Oxford English Dictionary”;</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:by :</a:t>
            </a:r>
            <a:r>
              <a:rPr lang="en-US" sz="1200" dirty="0" err="1">
                <a:latin typeface="Cascadia Code" panose="020B0609020000020004" pitchFamily="49" charset="0"/>
                <a:cs typeface="Cascadia Code" panose="020B0609020000020004" pitchFamily="49" charset="0"/>
              </a:rPr>
              <a:t>JaneDoe</a:t>
            </a:r>
            <a:r>
              <a:rPr lang="en-US" sz="1200" dirty="0">
                <a:latin typeface="Cascadia Code" panose="020B0609020000020004" pitchFamily="49" charset="0"/>
                <a:cs typeface="Cascadia Code" panose="020B0609020000020004" pitchFamily="49" charset="0"/>
              </a:rPr>
              <a:t>; :when “2024-04-05”; a Comment: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hasComment</a:t>
            </a:r>
            <a:r>
              <a:rPr lang="en-US" sz="1200" dirty="0">
                <a:latin typeface="Cascadia Code" panose="020B0609020000020004" pitchFamily="49" charset="0"/>
                <a:cs typeface="Cascadia Code" panose="020B0609020000020004" pitchFamily="49" charset="0"/>
              </a:rPr>
              <a:t> [ :comment2 -&gt;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hasBody</a:t>
            </a:r>
            <a:r>
              <a:rPr lang="en-US" sz="1200" dirty="0">
                <a:latin typeface="Cascadia Code" panose="020B0609020000020004" pitchFamily="49" charset="0"/>
                <a:cs typeface="Cascadia Code" panose="020B0609020000020004" pitchFamily="49" charset="0"/>
              </a:rPr>
              <a:t> “This also agrees with Webster’s Dictionary”;</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:by :</a:t>
            </a:r>
            <a:r>
              <a:rPr lang="en-US" sz="1200" dirty="0" err="1">
                <a:latin typeface="Cascadia Code" panose="020B0609020000020004" pitchFamily="49" charset="0"/>
                <a:cs typeface="Cascadia Code" panose="020B0609020000020004" pitchFamily="49" charset="0"/>
              </a:rPr>
              <a:t>MikeRoe</a:t>
            </a:r>
            <a:r>
              <a:rPr lang="en-US" sz="1200" dirty="0">
                <a:latin typeface="Cascadia Code" panose="020B0609020000020004" pitchFamily="49" charset="0"/>
                <a:cs typeface="Cascadia Code" panose="020B0609020000020004" pitchFamily="49" charset="0"/>
              </a:rPr>
              <a:t>; :when “2024-05-21”; a Comment: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redGerman</a:t>
            </a:r>
            <a:r>
              <a:rPr lang="en-US" sz="1200" dirty="0">
                <a:latin typeface="Cascadia Code" panose="020B0609020000020004" pitchFamily="49" charset="0"/>
                <a:cs typeface="Cascadia Code" panose="020B0609020000020004" pitchFamily="49" charset="0"/>
              </a:rPr>
              <a:t> -&gt; </a:t>
            </a:r>
            <a:r>
              <a:rPr lang="en-US" sz="1200" dirty="0" err="1">
                <a:latin typeface="Cascadia Code" panose="020B0609020000020004" pitchFamily="49" charset="0"/>
                <a:cs typeface="Cascadia Code" panose="020B0609020000020004" pitchFamily="49" charset="0"/>
              </a:rPr>
              <a:t>skosxl:literalForm</a:t>
            </a:r>
            <a:r>
              <a:rPr lang="en-US" sz="1200" dirty="0">
                <a:latin typeface="Cascadia Code" panose="020B0609020000020004" pitchFamily="49" charset="0"/>
                <a:cs typeface="Cascadia Code" panose="020B0609020000020004" pitchFamily="49" charset="0"/>
              </a:rPr>
              <a:t> “rot”; :language “de” ; a </a:t>
            </a:r>
            <a:r>
              <a:rPr lang="en-US" sz="1200" dirty="0" err="1">
                <a:latin typeface="Cascadia Code" panose="020B0609020000020004" pitchFamily="49" charset="0"/>
                <a:cs typeface="Cascadia Code" panose="020B0609020000020004" pitchFamily="49" charset="0"/>
              </a:rPr>
              <a:t>skos:Label</a:t>
            </a:r>
            <a:r>
              <a:rPr lang="en-US" sz="1200" dirty="0">
                <a:latin typeface="Cascadia Code" panose="020B0609020000020004" pitchFamily="49" charset="0"/>
                <a:cs typeface="Cascadia Code" panose="020B0609020000020004" pitchFamily="49" charset="0"/>
              </a:rPr>
              <a:t>],</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redFrench</a:t>
            </a:r>
            <a:r>
              <a:rPr lang="en-US" sz="1200" dirty="0">
                <a:latin typeface="Cascadia Code" panose="020B0609020000020004" pitchFamily="49" charset="0"/>
                <a:cs typeface="Cascadia Code" panose="020B0609020000020004" pitchFamily="49" charset="0"/>
              </a:rPr>
              <a:t> -&gt; </a:t>
            </a:r>
            <a:r>
              <a:rPr lang="en-US" sz="1200" dirty="0" err="1">
                <a:latin typeface="Cascadia Code" panose="020B0609020000020004" pitchFamily="49" charset="0"/>
                <a:cs typeface="Cascadia Code" panose="020B0609020000020004" pitchFamily="49" charset="0"/>
              </a:rPr>
              <a:t>skosxl:literalForm</a:t>
            </a:r>
            <a:r>
              <a:rPr lang="en-US" sz="1200" dirty="0">
                <a:latin typeface="Cascadia Code" panose="020B0609020000020004" pitchFamily="49" charset="0"/>
                <a:cs typeface="Cascadia Code" panose="020B0609020000020004" pitchFamily="49" charset="0"/>
              </a:rPr>
              <a:t> “rouge”; :language “</a:t>
            </a:r>
            <a:r>
              <a:rPr lang="en-US" sz="1200" dirty="0" err="1">
                <a:latin typeface="Cascadia Code" panose="020B0609020000020004" pitchFamily="49" charset="0"/>
                <a:cs typeface="Cascadia Code" panose="020B0609020000020004" pitchFamily="49" charset="0"/>
              </a:rPr>
              <a:t>fr</a:t>
            </a:r>
            <a:r>
              <a:rPr lang="en-US" sz="1200" dirty="0">
                <a:latin typeface="Cascadia Code" panose="020B0609020000020004" pitchFamily="49" charset="0"/>
                <a:cs typeface="Cascadia Code" panose="020B0609020000020004" pitchFamily="49" charset="0"/>
              </a:rPr>
              <a:t>” ; a </a:t>
            </a:r>
            <a:r>
              <a:rPr lang="en-US" sz="1200" dirty="0" err="1">
                <a:latin typeface="Cascadia Code" panose="020B0609020000020004" pitchFamily="49" charset="0"/>
                <a:cs typeface="Cascadia Code" panose="020B0609020000020004" pitchFamily="49" charset="0"/>
              </a:rPr>
              <a:t>skos:Label</a:t>
            </a:r>
            <a:r>
              <a:rPr lang="en-US" sz="1200" dirty="0">
                <a:latin typeface="Cascadia Code" panose="020B0609020000020004" pitchFamily="49" charset="0"/>
                <a:cs typeface="Cascadia Code" panose="020B0609020000020004" pitchFamily="49" charset="0"/>
              </a:rPr>
              <a:t>].</a:t>
            </a: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r>
              <a:rPr lang="en-US" sz="1200" dirty="0">
                <a:latin typeface="Cambria" panose="02040503050406030204" pitchFamily="18" charset="0"/>
                <a:ea typeface="Cambria" panose="02040503050406030204" pitchFamily="18" charset="0"/>
                <a:cs typeface="Cascadia Code" panose="020B0609020000020004" pitchFamily="49" charset="0"/>
              </a:rPr>
              <a:t>This is isomorphic to the previous example.</a:t>
            </a:r>
            <a:br>
              <a:rPr lang="en-US" sz="1200" dirty="0">
                <a:latin typeface="+mj-lt"/>
                <a:cs typeface="Cascadia Code" panose="020B0609020000020004" pitchFamily="49" charset="0"/>
              </a:rPr>
            </a:br>
            <a:br>
              <a:rPr lang="en-US" sz="1200" dirty="0">
                <a:latin typeface="+mj-lt"/>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endParaRPr lang="en-US" sz="1200" dirty="0">
              <a:latin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1265329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Named Node Expressions</a:t>
            </a:r>
            <a:br>
              <a:rPr lang="en-US" dirty="0"/>
            </a:br>
            <a:r>
              <a:rPr lang="en-US" dirty="0"/>
              <a:t> As Predicates</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a:xfrm>
            <a:off x="581192" y="2180496"/>
            <a:ext cx="9326206" cy="4241276"/>
          </a:xfrm>
        </p:spPr>
        <p:txBody>
          <a:bodyPr anchor="t">
            <a:normAutofit/>
          </a:bodyPr>
          <a:lstStyle/>
          <a:p>
            <a:r>
              <a:rPr lang="en-US" sz="1500" dirty="0">
                <a:latin typeface="Cambria" panose="02040503050406030204" pitchFamily="18" charset="0"/>
                <a:ea typeface="Cambria" panose="02040503050406030204" pitchFamily="18" charset="0"/>
                <a:cs typeface="Cascadia Code" panose="020B0609020000020004" pitchFamily="49" charset="0"/>
              </a:rPr>
              <a:t>Named node expressions work quite well as predicates:</a:t>
            </a:r>
            <a:br>
              <a:rPr lang="en-US" sz="1500" dirty="0">
                <a:latin typeface="Cambria" panose="02040503050406030204" pitchFamily="18" charset="0"/>
                <a:ea typeface="Cambria" panose="02040503050406030204" pitchFamily="18" charset="0"/>
                <a:cs typeface="Cascadia Code" panose="020B0609020000020004" pitchFamily="49" charset="0"/>
              </a:rPr>
            </a:br>
            <a:br>
              <a:rPr lang="en-US" sz="1500" dirty="0">
                <a:latin typeface="Cambria" panose="02040503050406030204" pitchFamily="18" charset="0"/>
                <a:ea typeface="Cambria" panose="02040503050406030204" pitchFamily="18" charset="0"/>
                <a:cs typeface="Cascadia Code" panose="020B0609020000020004" pitchFamily="49" charset="0"/>
              </a:rPr>
            </a:br>
            <a:r>
              <a:rPr lang="en-US" sz="1500" dirty="0">
                <a:latin typeface="Cascadia Code" panose="020B0609020000020004" pitchFamily="49" charset="0"/>
                <a:ea typeface="Cambria" panose="02040503050406030204" pitchFamily="18" charset="0"/>
                <a:cs typeface="Cascadia Code" panose="020B0609020000020004" pitchFamily="49" charset="0"/>
              </a:rPr>
              <a:t>:Jane [:</a:t>
            </a:r>
            <a:r>
              <a:rPr lang="en-US" sz="1500" dirty="0" err="1">
                <a:latin typeface="Cascadia Code" panose="020B0609020000020004" pitchFamily="49" charset="0"/>
                <a:ea typeface="Cambria" panose="02040503050406030204" pitchFamily="18" charset="0"/>
                <a:cs typeface="Cascadia Code" panose="020B0609020000020004" pitchFamily="49" charset="0"/>
              </a:rPr>
              <a:t>hasBusinessId</a:t>
            </a:r>
            <a:r>
              <a:rPr lang="en-US" sz="1500" dirty="0">
                <a:latin typeface="Cascadia Code" panose="020B0609020000020004" pitchFamily="49" charset="0"/>
                <a:ea typeface="Cambria" panose="02040503050406030204" pitchFamily="18" charset="0"/>
                <a:cs typeface="Cascadia Code" panose="020B0609020000020004" pitchFamily="49" charset="0"/>
              </a:rPr>
              <a:t> -&gt; </a:t>
            </a:r>
            <a:r>
              <a:rPr lang="en-US" sz="1500" dirty="0" err="1">
                <a:latin typeface="Cascadia Code" panose="020B0609020000020004" pitchFamily="49" charset="0"/>
                <a:ea typeface="Cambria" panose="02040503050406030204" pitchFamily="18" charset="0"/>
                <a:cs typeface="Cascadia Code" panose="020B0609020000020004" pitchFamily="49" charset="0"/>
              </a:rPr>
              <a:t>rdfs:subPropertyOf</a:t>
            </a:r>
            <a:r>
              <a:rPr lang="en-US" sz="1500" dirty="0">
                <a:latin typeface="Cascadia Code" panose="020B0609020000020004" pitchFamily="49" charset="0"/>
                <a:ea typeface="Cambria" panose="02040503050406030204" pitchFamily="18" charset="0"/>
                <a:cs typeface="Cascadia Code" panose="020B0609020000020004" pitchFamily="49" charset="0"/>
              </a:rPr>
              <a:t> </a:t>
            </a:r>
            <a:r>
              <a:rPr lang="en-US" sz="1500" dirty="0" err="1">
                <a:latin typeface="Cascadia Code" panose="020B0609020000020004" pitchFamily="49" charset="0"/>
                <a:ea typeface="Cambria" panose="02040503050406030204" pitchFamily="18" charset="0"/>
                <a:cs typeface="Cascadia Code" panose="020B0609020000020004" pitchFamily="49" charset="0"/>
              </a:rPr>
              <a:t>rdfs:label</a:t>
            </a:r>
            <a:r>
              <a:rPr lang="en-US" sz="1500" dirty="0">
                <a:latin typeface="Cascadia Code" panose="020B0609020000020004" pitchFamily="49" charset="0"/>
                <a:ea typeface="Cambria" panose="02040503050406030204" pitchFamily="18" charset="0"/>
                <a:cs typeface="Cascadia Code" panose="020B0609020000020004" pitchFamily="49" charset="0"/>
              </a:rPr>
              <a:t>] “JD12345”^^</a:t>
            </a:r>
            <a:r>
              <a:rPr lang="en-US" sz="1500" dirty="0" err="1">
                <a:latin typeface="Cascadia Code" panose="020B0609020000020004" pitchFamily="49" charset="0"/>
                <a:ea typeface="Cambria" panose="02040503050406030204" pitchFamily="18" charset="0"/>
                <a:cs typeface="Cascadia Code" panose="020B0609020000020004" pitchFamily="49" charset="0"/>
              </a:rPr>
              <a:t>xsd:string</a:t>
            </a:r>
            <a:r>
              <a:rPr lang="en-US" sz="1500" dirty="0">
                <a:latin typeface="Cascadia Code" panose="020B0609020000020004" pitchFamily="49" charset="0"/>
                <a:ea typeface="Cambria" panose="02040503050406030204" pitchFamily="18" charset="0"/>
                <a:cs typeface="Cascadia Code" panose="020B0609020000020004" pitchFamily="49" charset="0"/>
              </a:rPr>
              <a:t>.</a:t>
            </a:r>
            <a:endParaRPr lang="en-US" sz="1600" dirty="0">
              <a:latin typeface="Cambria" panose="02040503050406030204" pitchFamily="18" charset="0"/>
              <a:ea typeface="Cambria" panose="02040503050406030204" pitchFamily="18" charset="0"/>
              <a:cs typeface="Cascadia Code" panose="020B0609020000020004" pitchFamily="49" charset="0"/>
            </a:endParaRPr>
          </a:p>
          <a:p>
            <a:r>
              <a:rPr lang="en-US" sz="1600" dirty="0">
                <a:latin typeface="Cambria" panose="02040503050406030204" pitchFamily="18" charset="0"/>
                <a:ea typeface="Cambria" panose="02040503050406030204" pitchFamily="18" charset="0"/>
                <a:cs typeface="Cascadia Code" panose="020B0609020000020004" pitchFamily="49" charset="0"/>
              </a:rPr>
              <a:t>This expands out to:</a:t>
            </a:r>
            <a:br>
              <a:rPr lang="en-US" sz="1600" dirty="0">
                <a:latin typeface="Cambria" panose="02040503050406030204" pitchFamily="18" charset="0"/>
                <a:ea typeface="Cambria" panose="02040503050406030204" pitchFamily="18" charset="0"/>
                <a:cs typeface="Cascadia Code" panose="020B0609020000020004" pitchFamily="49" charset="0"/>
              </a:rPr>
            </a:br>
            <a:br>
              <a:rPr lang="en-US" sz="1600" dirty="0">
                <a:latin typeface="Cambria" panose="02040503050406030204" pitchFamily="18" charset="0"/>
                <a:ea typeface="Cambria" panose="02040503050406030204" pitchFamily="18" charset="0"/>
                <a:cs typeface="Cascadia Code" panose="020B0609020000020004" pitchFamily="49" charset="0"/>
              </a:rPr>
            </a:br>
            <a:r>
              <a:rPr lang="en-US" sz="1200" dirty="0">
                <a:latin typeface="Cascadia Code" panose="020B0609020000020004" pitchFamily="49" charset="0"/>
                <a:ea typeface="Cambria" panose="02040503050406030204" pitchFamily="18" charset="0"/>
                <a:cs typeface="Cascadia Code" panose="020B0609020000020004" pitchFamily="49" charset="0"/>
              </a:rPr>
              <a:t>:Jane :</a:t>
            </a:r>
            <a:r>
              <a:rPr lang="en-US" sz="1200" dirty="0" err="1">
                <a:latin typeface="Cascadia Code" panose="020B0609020000020004" pitchFamily="49" charset="0"/>
                <a:ea typeface="Cambria" panose="02040503050406030204" pitchFamily="18" charset="0"/>
                <a:cs typeface="Cascadia Code" panose="020B0609020000020004" pitchFamily="49" charset="0"/>
              </a:rPr>
              <a:t>hasBusinessId</a:t>
            </a:r>
            <a:r>
              <a:rPr lang="en-US" sz="1200" dirty="0">
                <a:latin typeface="Cascadia Code" panose="020B0609020000020004" pitchFamily="49" charset="0"/>
                <a:ea typeface="Cambria" panose="02040503050406030204" pitchFamily="18" charset="0"/>
                <a:cs typeface="Cascadia Code" panose="020B0609020000020004" pitchFamily="49" charset="0"/>
              </a:rPr>
              <a:t> “JD12345”^^</a:t>
            </a:r>
            <a:r>
              <a:rPr lang="en-US" sz="1200" dirty="0" err="1">
                <a:latin typeface="Cascadia Code" panose="020B0609020000020004" pitchFamily="49" charset="0"/>
                <a:ea typeface="Cambria" panose="02040503050406030204" pitchFamily="18" charset="0"/>
                <a:cs typeface="Cascadia Code" panose="020B0609020000020004" pitchFamily="49" charset="0"/>
              </a:rPr>
              <a:t>xsd:string</a:t>
            </a:r>
            <a:r>
              <a:rPr lang="en-US" sz="1200" dirty="0">
                <a:latin typeface="Cascadia Code" panose="020B0609020000020004" pitchFamily="49" charset="0"/>
                <a:ea typeface="Cambria" panose="02040503050406030204" pitchFamily="18" charset="0"/>
                <a:cs typeface="Cascadia Code" panose="020B0609020000020004" pitchFamily="49" charset="0"/>
              </a:rPr>
              <a:t>.</a:t>
            </a:r>
            <a:br>
              <a:rPr lang="en-US" sz="1200" dirty="0">
                <a:latin typeface="Cascadia Code" panose="020B0609020000020004" pitchFamily="49" charset="0"/>
                <a:ea typeface="Cambria" panose="02040503050406030204" pitchFamily="18" charset="0"/>
                <a:cs typeface="Cascadia Code" panose="020B0609020000020004" pitchFamily="49" charset="0"/>
              </a:rPr>
            </a:br>
            <a:r>
              <a:rPr lang="en-US" sz="1200" dirty="0">
                <a:latin typeface="Cascadia Code" panose="020B0609020000020004" pitchFamily="49" charset="0"/>
                <a:ea typeface="Cambria" panose="02040503050406030204" pitchFamily="18" charset="0"/>
                <a:cs typeface="Cascadia Code" panose="020B0609020000020004" pitchFamily="49" charset="0"/>
              </a:rPr>
              <a:t>:</a:t>
            </a:r>
            <a:r>
              <a:rPr lang="en-US" sz="1200" dirty="0" err="1">
                <a:latin typeface="Cascadia Code" panose="020B0609020000020004" pitchFamily="49" charset="0"/>
                <a:ea typeface="Cambria" panose="02040503050406030204" pitchFamily="18" charset="0"/>
                <a:cs typeface="Cascadia Code" panose="020B0609020000020004" pitchFamily="49" charset="0"/>
              </a:rPr>
              <a:t>hasBusinessId</a:t>
            </a:r>
            <a:r>
              <a:rPr lang="en-US" sz="1200" dirty="0">
                <a:latin typeface="Cascadia Code" panose="020B0609020000020004" pitchFamily="49" charset="0"/>
                <a:ea typeface="Cambria" panose="02040503050406030204" pitchFamily="18" charset="0"/>
                <a:cs typeface="Cascadia Code" panose="020B0609020000020004" pitchFamily="49" charset="0"/>
              </a:rPr>
              <a:t> </a:t>
            </a:r>
            <a:r>
              <a:rPr lang="en-US" sz="1200" dirty="0" err="1">
                <a:latin typeface="Cascadia Code" panose="020B0609020000020004" pitchFamily="49" charset="0"/>
                <a:ea typeface="Cambria" panose="02040503050406030204" pitchFamily="18" charset="0"/>
                <a:cs typeface="Cascadia Code" panose="020B0609020000020004" pitchFamily="49" charset="0"/>
              </a:rPr>
              <a:t>rdfs:subPropertyOf</a:t>
            </a:r>
            <a:r>
              <a:rPr lang="en-US" sz="1200" dirty="0">
                <a:latin typeface="Cascadia Code" panose="020B0609020000020004" pitchFamily="49" charset="0"/>
                <a:ea typeface="Cambria" panose="02040503050406030204" pitchFamily="18" charset="0"/>
                <a:cs typeface="Cascadia Code" panose="020B0609020000020004" pitchFamily="49" charset="0"/>
              </a:rPr>
              <a:t> </a:t>
            </a:r>
            <a:r>
              <a:rPr lang="en-US" sz="1200" dirty="0" err="1">
                <a:latin typeface="Cascadia Code" panose="020B0609020000020004" pitchFamily="49" charset="0"/>
                <a:ea typeface="Cambria" panose="02040503050406030204" pitchFamily="18" charset="0"/>
                <a:cs typeface="Cascadia Code" panose="020B0609020000020004" pitchFamily="49" charset="0"/>
              </a:rPr>
              <a:t>rdfs:label</a:t>
            </a:r>
            <a:r>
              <a:rPr lang="en-US" sz="1200" dirty="0">
                <a:latin typeface="Cascadia Code" panose="020B0609020000020004" pitchFamily="49" charset="0"/>
                <a:ea typeface="Cambria" panose="02040503050406030204" pitchFamily="18" charset="0"/>
                <a:cs typeface="Cascadia Code" panose="020B0609020000020004" pitchFamily="49" charset="0"/>
              </a:rPr>
              <a:t>. </a:t>
            </a:r>
            <a:endParaRPr lang="en-US" sz="1200" dirty="0">
              <a:latin typeface="Cambria" panose="02040503050406030204" pitchFamily="18" charset="0"/>
              <a:ea typeface="Cambria" panose="02040503050406030204" pitchFamily="18" charset="0"/>
              <a:cs typeface="Cascadia Code" panose="020B0609020000020004" pitchFamily="49" charset="0"/>
            </a:endParaRPr>
          </a:p>
          <a:p>
            <a:r>
              <a:rPr lang="en-US" sz="1600" dirty="0">
                <a:latin typeface="Cambria" panose="02040503050406030204" pitchFamily="18" charset="0"/>
                <a:ea typeface="Cambria" panose="02040503050406030204" pitchFamily="18" charset="0"/>
                <a:cs typeface="Cascadia Code" panose="020B0609020000020004" pitchFamily="49" charset="0"/>
              </a:rPr>
              <a:t>This can even be used with </a:t>
            </a:r>
            <a:r>
              <a:rPr lang="en-US" sz="1600" dirty="0" err="1">
                <a:latin typeface="Cambria" panose="02040503050406030204" pitchFamily="18" charset="0"/>
                <a:ea typeface="Cambria" panose="02040503050406030204" pitchFamily="18" charset="0"/>
                <a:cs typeface="Cascadia Code" panose="020B0609020000020004" pitchFamily="49" charset="0"/>
              </a:rPr>
              <a:t>bnodes</a:t>
            </a:r>
            <a:r>
              <a:rPr lang="en-US" sz="1600" dirty="0">
                <a:latin typeface="Cambria" panose="02040503050406030204" pitchFamily="18" charset="0"/>
                <a:ea typeface="Cambria" panose="02040503050406030204" pitchFamily="18" charset="0"/>
                <a:cs typeface="Cascadia Code" panose="020B0609020000020004" pitchFamily="49" charset="0"/>
              </a:rPr>
              <a:t> for creating one-off properties:</a:t>
            </a:r>
            <a:br>
              <a:rPr lang="en-US" sz="1600" dirty="0">
                <a:latin typeface="Cambria" panose="02040503050406030204" pitchFamily="18" charset="0"/>
                <a:ea typeface="Cambria" panose="02040503050406030204" pitchFamily="18" charset="0"/>
                <a:cs typeface="Cascadia Code" panose="020B0609020000020004" pitchFamily="49" charset="0"/>
              </a:rPr>
            </a:br>
            <a:r>
              <a:rPr lang="en-US" sz="1600" dirty="0">
                <a:latin typeface="Cascadia Code" panose="020B0609020000020004" pitchFamily="49" charset="0"/>
                <a:ea typeface="Cambria" panose="02040503050406030204" pitchFamily="18" charset="0"/>
                <a:cs typeface="Cascadia Code" panose="020B0609020000020004" pitchFamily="49" charset="0"/>
              </a:rPr>
              <a:t>:Jane [_:</a:t>
            </a:r>
            <a:r>
              <a:rPr lang="en-US" sz="1600" dirty="0" err="1">
                <a:latin typeface="Cascadia Code" panose="020B0609020000020004" pitchFamily="49" charset="0"/>
                <a:ea typeface="Cambria" panose="02040503050406030204" pitchFamily="18" charset="0"/>
                <a:cs typeface="Cascadia Code" panose="020B0609020000020004" pitchFamily="49" charset="0"/>
              </a:rPr>
              <a:t>hasCrazyCat</a:t>
            </a:r>
            <a:r>
              <a:rPr lang="en-US" sz="1600" dirty="0">
                <a:latin typeface="Cascadia Code" panose="020B0609020000020004" pitchFamily="49" charset="0"/>
                <a:ea typeface="Cambria" panose="02040503050406030204" pitchFamily="18" charset="0"/>
                <a:cs typeface="Cascadia Code" panose="020B0609020000020004" pitchFamily="49" charset="0"/>
              </a:rPr>
              <a:t> -&gt; </a:t>
            </a:r>
            <a:br>
              <a:rPr lang="en-US" sz="1600" dirty="0">
                <a:latin typeface="Cascadia Code" panose="020B0609020000020004" pitchFamily="49" charset="0"/>
                <a:ea typeface="Cambria" panose="02040503050406030204" pitchFamily="18" charset="0"/>
                <a:cs typeface="Cascadia Code" panose="020B0609020000020004" pitchFamily="49" charset="0"/>
              </a:rPr>
            </a:br>
            <a:r>
              <a:rPr lang="en-US" sz="1600" dirty="0">
                <a:latin typeface="Cascadia Code" panose="020B0609020000020004" pitchFamily="49" charset="0"/>
                <a:ea typeface="Cambria" panose="02040503050406030204" pitchFamily="18" charset="0"/>
                <a:cs typeface="Cascadia Code" panose="020B0609020000020004" pitchFamily="49" charset="0"/>
              </a:rPr>
              <a:t>     a </a:t>
            </a:r>
            <a:r>
              <a:rPr lang="en-US" sz="1600" dirty="0" err="1">
                <a:latin typeface="Cascadia Code" panose="020B0609020000020004" pitchFamily="49" charset="0"/>
                <a:ea typeface="Cambria" panose="02040503050406030204" pitchFamily="18" charset="0"/>
                <a:cs typeface="Cascadia Code" panose="020B0609020000020004" pitchFamily="49" charset="0"/>
              </a:rPr>
              <a:t>sh:PropertyNode</a:t>
            </a:r>
            <a:r>
              <a:rPr lang="en-US" sz="1600" dirty="0">
                <a:latin typeface="Cascadia Code" panose="020B0609020000020004" pitchFamily="49" charset="0"/>
                <a:ea typeface="Cambria" panose="02040503050406030204" pitchFamily="18" charset="0"/>
                <a:cs typeface="Cascadia Code" panose="020B0609020000020004" pitchFamily="49" charset="0"/>
              </a:rPr>
              <a:t>; </a:t>
            </a:r>
            <a:r>
              <a:rPr lang="en-US" sz="1600" dirty="0" err="1">
                <a:latin typeface="Cascadia Code" panose="020B0609020000020004" pitchFamily="49" charset="0"/>
                <a:ea typeface="Cambria" panose="02040503050406030204" pitchFamily="18" charset="0"/>
                <a:cs typeface="Cascadia Code" panose="020B0609020000020004" pitchFamily="49" charset="0"/>
              </a:rPr>
              <a:t>sh:path</a:t>
            </a:r>
            <a:r>
              <a:rPr lang="en-US" sz="1600" dirty="0">
                <a:latin typeface="Cascadia Code" panose="020B0609020000020004" pitchFamily="49" charset="0"/>
                <a:ea typeface="Cambria" panose="02040503050406030204" pitchFamily="18" charset="0"/>
                <a:cs typeface="Cascadia Code" panose="020B0609020000020004" pitchFamily="49" charset="0"/>
              </a:rPr>
              <a:t> :</a:t>
            </a:r>
            <a:r>
              <a:rPr lang="en-US" sz="1600" dirty="0" err="1">
                <a:latin typeface="Cascadia Code" panose="020B0609020000020004" pitchFamily="49" charset="0"/>
                <a:ea typeface="Cambria" panose="02040503050406030204" pitchFamily="18" charset="0"/>
                <a:cs typeface="Cascadia Code" panose="020B0609020000020004" pitchFamily="49" charset="0"/>
              </a:rPr>
              <a:t>hasPet</a:t>
            </a:r>
            <a:r>
              <a:rPr lang="en-US" sz="1600" dirty="0">
                <a:latin typeface="Cascadia Code" panose="020B0609020000020004" pitchFamily="49" charset="0"/>
                <a:ea typeface="Cambria" panose="02040503050406030204" pitchFamily="18" charset="0"/>
                <a:cs typeface="Cascadia Code" panose="020B0609020000020004" pitchFamily="49" charset="0"/>
              </a:rPr>
              <a:t>;</a:t>
            </a:r>
            <a:br>
              <a:rPr lang="en-US" sz="1600" dirty="0">
                <a:latin typeface="Cascadia Code" panose="020B0609020000020004" pitchFamily="49" charset="0"/>
                <a:ea typeface="Cambria" panose="02040503050406030204" pitchFamily="18" charset="0"/>
                <a:cs typeface="Cascadia Code" panose="020B0609020000020004" pitchFamily="49" charset="0"/>
              </a:rPr>
            </a:br>
            <a:r>
              <a:rPr lang="en-US" sz="1600" dirty="0">
                <a:latin typeface="Cascadia Code" panose="020B0609020000020004" pitchFamily="49" charset="0"/>
                <a:ea typeface="Cambria" panose="02040503050406030204" pitchFamily="18" charset="0"/>
                <a:cs typeface="Cascadia Code" panose="020B0609020000020004" pitchFamily="49" charset="0"/>
              </a:rPr>
              <a:t>     </a:t>
            </a:r>
            <a:r>
              <a:rPr lang="en-US" sz="1600" dirty="0" err="1">
                <a:latin typeface="Cascadia Code" panose="020B0609020000020004" pitchFamily="49" charset="0"/>
                <a:ea typeface="Cambria" panose="02040503050406030204" pitchFamily="18" charset="0"/>
                <a:cs typeface="Cascadia Code" panose="020B0609020000020004" pitchFamily="49" charset="0"/>
              </a:rPr>
              <a:t>sh:minOccurs</a:t>
            </a:r>
            <a:r>
              <a:rPr lang="en-US" sz="1600" dirty="0">
                <a:latin typeface="Cascadia Code" panose="020B0609020000020004" pitchFamily="49" charset="0"/>
                <a:ea typeface="Cambria" panose="02040503050406030204" pitchFamily="18" charset="0"/>
                <a:cs typeface="Cascadia Code" panose="020B0609020000020004" pitchFamily="49" charset="0"/>
              </a:rPr>
              <a:t> 1; </a:t>
            </a:r>
            <a:r>
              <a:rPr lang="en-US" sz="1600" dirty="0" err="1">
                <a:latin typeface="Cascadia Code" panose="020B0609020000020004" pitchFamily="49" charset="0"/>
                <a:ea typeface="Cambria" panose="02040503050406030204" pitchFamily="18" charset="0"/>
                <a:cs typeface="Cascadia Code" panose="020B0609020000020004" pitchFamily="49" charset="0"/>
              </a:rPr>
              <a:t>sh:maxOccurs</a:t>
            </a:r>
            <a:r>
              <a:rPr lang="en-US" sz="1600" dirty="0">
                <a:latin typeface="Cascadia Code" panose="020B0609020000020004" pitchFamily="49" charset="0"/>
                <a:ea typeface="Cambria" panose="02040503050406030204" pitchFamily="18" charset="0"/>
                <a:cs typeface="Cascadia Code" panose="020B0609020000020004" pitchFamily="49" charset="0"/>
              </a:rPr>
              <a:t> 1] :Felicia.</a:t>
            </a:r>
            <a:br>
              <a:rPr lang="en-US" sz="1200" dirty="0">
                <a:latin typeface="Cascadia Code" panose="020B0609020000020004" pitchFamily="49" charset="0"/>
                <a:ea typeface="Cambria" panose="02040503050406030204" pitchFamily="18" charset="0"/>
                <a:cs typeface="Cascadia Code" panose="020B0609020000020004" pitchFamily="49" charset="0"/>
              </a:rPr>
            </a:br>
            <a:br>
              <a:rPr lang="en-US" sz="1200" dirty="0">
                <a:latin typeface="+mj-lt"/>
                <a:cs typeface="Cascadia Code" panose="020B0609020000020004" pitchFamily="49" charset="0"/>
              </a:rPr>
            </a:br>
            <a:br>
              <a:rPr lang="en-US" sz="1200" dirty="0">
                <a:latin typeface="+mj-lt"/>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endParaRPr lang="en-US" sz="1200" dirty="0">
              <a:latin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830418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Named Node Expressions</a:t>
            </a:r>
            <a:br>
              <a:rPr lang="en-US" dirty="0"/>
            </a:br>
            <a:r>
              <a:rPr lang="en-US" dirty="0"/>
              <a:t> As Subjects</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a:xfrm>
            <a:off x="581192" y="2180496"/>
            <a:ext cx="9326206" cy="4241276"/>
          </a:xfrm>
        </p:spPr>
        <p:txBody>
          <a:bodyPr anchor="t">
            <a:normAutofit/>
          </a:bodyPr>
          <a:lstStyle/>
          <a:p>
            <a:r>
              <a:rPr lang="en-US" sz="1500" dirty="0">
                <a:latin typeface="Cambria" panose="02040503050406030204" pitchFamily="18" charset="0"/>
                <a:ea typeface="Cambria" panose="02040503050406030204" pitchFamily="18" charset="0"/>
                <a:cs typeface="Cascadia Code" panose="020B0609020000020004" pitchFamily="49" charset="0"/>
              </a:rPr>
              <a:t>Named node expressions in the subject position are useful for type declarations. For instance,</a:t>
            </a:r>
            <a:br>
              <a:rPr lang="en-US" sz="1500" dirty="0">
                <a:latin typeface="Cambria" panose="02040503050406030204" pitchFamily="18" charset="0"/>
                <a:ea typeface="Cambria" panose="02040503050406030204" pitchFamily="18" charset="0"/>
                <a:cs typeface="Cascadia Code" panose="020B0609020000020004" pitchFamily="49" charset="0"/>
              </a:rPr>
            </a:br>
            <a:br>
              <a:rPr lang="en-US" sz="1500" dirty="0">
                <a:latin typeface="Cambria" panose="02040503050406030204" pitchFamily="18" charset="0"/>
                <a:ea typeface="Cambria" panose="02040503050406030204" pitchFamily="18" charset="0"/>
                <a:cs typeface="Cascadia Code" panose="020B0609020000020004" pitchFamily="49" charset="0"/>
              </a:rPr>
            </a:br>
            <a:r>
              <a:rPr lang="en-US" sz="1200" dirty="0">
                <a:latin typeface="Cascadia Code" panose="020B0609020000020004" pitchFamily="49" charset="0"/>
                <a:ea typeface="Cambria" panose="02040503050406030204" pitchFamily="18" charset="0"/>
                <a:cs typeface="Cascadia Code" panose="020B0609020000020004" pitchFamily="49" charset="0"/>
              </a:rPr>
              <a:t>[ :Jane -&gt; a Person: ; </a:t>
            </a:r>
            <a:r>
              <a:rPr lang="en-US" sz="1200" dirty="0" err="1">
                <a:latin typeface="Cascadia Code" panose="020B0609020000020004" pitchFamily="49" charset="0"/>
                <a:ea typeface="Cambria" panose="02040503050406030204" pitchFamily="18" charset="0"/>
                <a:cs typeface="Cascadia Code" panose="020B0609020000020004" pitchFamily="49" charset="0"/>
              </a:rPr>
              <a:t>rdfs:label</a:t>
            </a:r>
            <a:r>
              <a:rPr lang="en-US" sz="1200" dirty="0">
                <a:latin typeface="Cascadia Code" panose="020B0609020000020004" pitchFamily="49" charset="0"/>
                <a:ea typeface="Cambria" panose="02040503050406030204" pitchFamily="18" charset="0"/>
                <a:cs typeface="Cascadia Code" panose="020B0609020000020004" pitchFamily="49" charset="0"/>
              </a:rPr>
              <a:t> “Jane Doe”] :married [:John -&gt; a Person: ].</a:t>
            </a:r>
          </a:p>
          <a:p>
            <a:r>
              <a:rPr lang="en-US" sz="1600" dirty="0">
                <a:latin typeface="Cambria" panose="02040503050406030204" pitchFamily="18" charset="0"/>
                <a:ea typeface="Cambria" panose="02040503050406030204" pitchFamily="18" charset="0"/>
                <a:cs typeface="Cascadia Code" panose="020B0609020000020004" pitchFamily="49" charset="0"/>
              </a:rPr>
              <a:t>This expands out to:</a:t>
            </a:r>
            <a:br>
              <a:rPr lang="en-US" sz="1600" dirty="0">
                <a:latin typeface="Cambria" panose="02040503050406030204" pitchFamily="18" charset="0"/>
                <a:ea typeface="Cambria" panose="02040503050406030204" pitchFamily="18" charset="0"/>
                <a:cs typeface="Cascadia Code" panose="020B0609020000020004" pitchFamily="49" charset="0"/>
              </a:rPr>
            </a:br>
            <a:br>
              <a:rPr lang="en-US" sz="1600" dirty="0">
                <a:latin typeface="Cambria" panose="02040503050406030204" pitchFamily="18" charset="0"/>
                <a:ea typeface="Cambria" panose="02040503050406030204" pitchFamily="18" charset="0"/>
                <a:cs typeface="Cascadia Code" panose="020B0609020000020004" pitchFamily="49" charset="0"/>
              </a:rPr>
            </a:br>
            <a:r>
              <a:rPr lang="en-US" sz="1200" dirty="0">
                <a:latin typeface="Cascadia Code" panose="020B0609020000020004" pitchFamily="49" charset="0"/>
                <a:ea typeface="Cambria" panose="02040503050406030204" pitchFamily="18" charset="0"/>
                <a:cs typeface="Cascadia Code" panose="020B0609020000020004" pitchFamily="49" charset="0"/>
              </a:rPr>
              <a:t>:Jane a Person: ;</a:t>
            </a:r>
            <a:br>
              <a:rPr lang="en-US" sz="1200" dirty="0">
                <a:latin typeface="Cascadia Code" panose="020B0609020000020004" pitchFamily="49" charset="0"/>
                <a:ea typeface="Cambria" panose="02040503050406030204" pitchFamily="18" charset="0"/>
                <a:cs typeface="Cascadia Code" panose="020B0609020000020004" pitchFamily="49" charset="0"/>
              </a:rPr>
            </a:br>
            <a:r>
              <a:rPr lang="en-US" sz="1200" dirty="0">
                <a:latin typeface="Cascadia Code" panose="020B0609020000020004" pitchFamily="49" charset="0"/>
                <a:ea typeface="Cambria" panose="02040503050406030204" pitchFamily="18" charset="0"/>
                <a:cs typeface="Cascadia Code" panose="020B0609020000020004" pitchFamily="49" charset="0"/>
              </a:rPr>
              <a:t>    </a:t>
            </a:r>
            <a:r>
              <a:rPr lang="en-US" sz="1200" dirty="0" err="1">
                <a:latin typeface="Cascadia Code" panose="020B0609020000020004" pitchFamily="49" charset="0"/>
                <a:ea typeface="Cambria" panose="02040503050406030204" pitchFamily="18" charset="0"/>
                <a:cs typeface="Cascadia Code" panose="020B0609020000020004" pitchFamily="49" charset="0"/>
              </a:rPr>
              <a:t>rdfs:label</a:t>
            </a:r>
            <a:r>
              <a:rPr lang="en-US" sz="1200" dirty="0">
                <a:latin typeface="Cascadia Code" panose="020B0609020000020004" pitchFamily="49" charset="0"/>
                <a:ea typeface="Cambria" panose="02040503050406030204" pitchFamily="18" charset="0"/>
                <a:cs typeface="Cascadia Code" panose="020B0609020000020004" pitchFamily="49" charset="0"/>
              </a:rPr>
              <a:t> “Jane Doe” ;</a:t>
            </a:r>
            <a:br>
              <a:rPr lang="en-US" sz="1200" dirty="0">
                <a:latin typeface="Cascadia Code" panose="020B0609020000020004" pitchFamily="49" charset="0"/>
                <a:ea typeface="Cambria" panose="02040503050406030204" pitchFamily="18" charset="0"/>
                <a:cs typeface="Cascadia Code" panose="020B0609020000020004" pitchFamily="49" charset="0"/>
              </a:rPr>
            </a:br>
            <a:r>
              <a:rPr lang="en-US" sz="1200" dirty="0">
                <a:latin typeface="Cascadia Code" panose="020B0609020000020004" pitchFamily="49" charset="0"/>
                <a:ea typeface="Cambria" panose="02040503050406030204" pitchFamily="18" charset="0"/>
                <a:cs typeface="Cascadia Code" panose="020B0609020000020004" pitchFamily="49" charset="0"/>
              </a:rPr>
              <a:t>    :married :John .</a:t>
            </a:r>
            <a:br>
              <a:rPr lang="en-US" sz="1200" dirty="0">
                <a:latin typeface="Cascadia Code" panose="020B0609020000020004" pitchFamily="49" charset="0"/>
                <a:ea typeface="Cambria" panose="02040503050406030204" pitchFamily="18" charset="0"/>
                <a:cs typeface="Cascadia Code" panose="020B0609020000020004" pitchFamily="49" charset="0"/>
              </a:rPr>
            </a:br>
            <a:r>
              <a:rPr lang="en-US" sz="1200" dirty="0">
                <a:latin typeface="Cascadia Code" panose="020B0609020000020004" pitchFamily="49" charset="0"/>
                <a:ea typeface="Cambria" panose="02040503050406030204" pitchFamily="18" charset="0"/>
                <a:cs typeface="Cascadia Code" panose="020B0609020000020004" pitchFamily="49" charset="0"/>
              </a:rPr>
              <a:t>:John a Person: .</a:t>
            </a:r>
          </a:p>
          <a:p>
            <a:r>
              <a:rPr lang="en-US" sz="1600" dirty="0">
                <a:latin typeface="Cambria" panose="02040503050406030204" pitchFamily="18" charset="0"/>
                <a:ea typeface="Cambria" panose="02040503050406030204" pitchFamily="18" charset="0"/>
                <a:cs typeface="Cascadia Code" panose="020B0609020000020004" pitchFamily="49" charset="0"/>
              </a:rPr>
              <a:t>NNEs used as subjects in this way are identical to having no bracketed expression. For instance,</a:t>
            </a:r>
            <a:br>
              <a:rPr lang="en-US" sz="1600" dirty="0">
                <a:latin typeface="Cambria" panose="02040503050406030204" pitchFamily="18" charset="0"/>
                <a:ea typeface="Cambria" panose="02040503050406030204" pitchFamily="18" charset="0"/>
                <a:cs typeface="Cascadia Code" panose="020B0609020000020004" pitchFamily="49" charset="0"/>
              </a:rPr>
            </a:br>
            <a:r>
              <a:rPr lang="en-US" sz="1200" dirty="0">
                <a:latin typeface="Cascadia Code" panose="020B0609020000020004" pitchFamily="49" charset="0"/>
                <a:ea typeface="Cambria" panose="02040503050406030204" pitchFamily="18" charset="0"/>
                <a:cs typeface="Cascadia Code" panose="020B0609020000020004" pitchFamily="49" charset="0"/>
              </a:rPr>
              <a:t>[ :marriage1 -&gt; :</a:t>
            </a:r>
            <a:r>
              <a:rPr lang="en-US" sz="1200" dirty="0" err="1">
                <a:latin typeface="Cascadia Code" panose="020B0609020000020004" pitchFamily="49" charset="0"/>
                <a:ea typeface="Cambria" panose="02040503050406030204" pitchFamily="18" charset="0"/>
                <a:cs typeface="Cascadia Code" panose="020B0609020000020004" pitchFamily="49" charset="0"/>
              </a:rPr>
              <a:t>hasBride</a:t>
            </a:r>
            <a:r>
              <a:rPr lang="en-US" sz="1200" dirty="0">
                <a:latin typeface="Cascadia Code" panose="020B0609020000020004" pitchFamily="49" charset="0"/>
                <a:ea typeface="Cambria" panose="02040503050406030204" pitchFamily="18" charset="0"/>
                <a:cs typeface="Cascadia Code" panose="020B0609020000020004" pitchFamily="49" charset="0"/>
              </a:rPr>
              <a:t> :Jane ; :</a:t>
            </a:r>
            <a:r>
              <a:rPr lang="en-US" sz="1200" dirty="0" err="1">
                <a:latin typeface="Cascadia Code" panose="020B0609020000020004" pitchFamily="49" charset="0"/>
                <a:ea typeface="Cambria" panose="02040503050406030204" pitchFamily="18" charset="0"/>
                <a:cs typeface="Cascadia Code" panose="020B0609020000020004" pitchFamily="49" charset="0"/>
              </a:rPr>
              <a:t>hasGroom</a:t>
            </a:r>
            <a:r>
              <a:rPr lang="en-US" sz="1200" dirty="0">
                <a:latin typeface="Cascadia Code" panose="020B0609020000020004" pitchFamily="49" charset="0"/>
                <a:ea typeface="Cambria" panose="02040503050406030204" pitchFamily="18" charset="0"/>
                <a:cs typeface="Cascadia Code" panose="020B0609020000020004" pitchFamily="49" charset="0"/>
              </a:rPr>
              <a:t> :John ; a Marriage: ] :start “1980-01-12” :end “2001-02-18” ; :</a:t>
            </a:r>
            <a:r>
              <a:rPr lang="en-US" sz="1200" dirty="0" err="1">
                <a:latin typeface="Cascadia Code" panose="020B0609020000020004" pitchFamily="49" charset="0"/>
                <a:ea typeface="Cambria" panose="02040503050406030204" pitchFamily="18" charset="0"/>
                <a:cs typeface="Cascadia Code" panose="020B0609020000020004" pitchFamily="49" charset="0"/>
              </a:rPr>
              <a:t>endReason</a:t>
            </a:r>
            <a:r>
              <a:rPr lang="en-US" sz="1200" dirty="0">
                <a:latin typeface="Cascadia Code" panose="020B0609020000020004" pitchFamily="49" charset="0"/>
                <a:ea typeface="Cambria" panose="02040503050406030204" pitchFamily="18" charset="0"/>
                <a:cs typeface="Cascadia Code" panose="020B0609020000020004" pitchFamily="49" charset="0"/>
              </a:rPr>
              <a:t> :divorce.</a:t>
            </a:r>
          </a:p>
          <a:p>
            <a:pPr marL="0" indent="0">
              <a:buNone/>
            </a:pPr>
            <a:r>
              <a:rPr lang="en-US" sz="1200" dirty="0">
                <a:latin typeface="Cambria" panose="02040503050406030204" pitchFamily="18" charset="0"/>
                <a:ea typeface="Cambria" panose="02040503050406030204" pitchFamily="18" charset="0"/>
                <a:cs typeface="Cascadia Code" panose="020B0609020000020004" pitchFamily="49" charset="0"/>
              </a:rPr>
              <a:t>Is equivalent to</a:t>
            </a:r>
          </a:p>
          <a:p>
            <a:pPr marL="0" indent="0">
              <a:buNone/>
            </a:pPr>
            <a:br>
              <a:rPr lang="en-US" sz="1200" dirty="0">
                <a:latin typeface="Cambria" panose="02040503050406030204" pitchFamily="18" charset="0"/>
                <a:ea typeface="Cambria" panose="02040503050406030204" pitchFamily="18" charset="0"/>
                <a:cs typeface="Cascadia Code" panose="020B0609020000020004" pitchFamily="49" charset="0"/>
              </a:rPr>
            </a:br>
            <a:r>
              <a:rPr lang="en-US" sz="1200" dirty="0">
                <a:latin typeface="Cascadia Code" panose="020B0609020000020004" pitchFamily="49" charset="0"/>
                <a:ea typeface="Cambria" panose="02040503050406030204" pitchFamily="18" charset="0"/>
                <a:cs typeface="Cascadia Code" panose="020B0609020000020004" pitchFamily="49" charset="0"/>
              </a:rPr>
              <a:t>:marriage1 :</a:t>
            </a:r>
            <a:r>
              <a:rPr lang="en-US" sz="1200" dirty="0" err="1">
                <a:latin typeface="Cascadia Code" panose="020B0609020000020004" pitchFamily="49" charset="0"/>
                <a:ea typeface="Cambria" panose="02040503050406030204" pitchFamily="18" charset="0"/>
                <a:cs typeface="Cascadia Code" panose="020B0609020000020004" pitchFamily="49" charset="0"/>
              </a:rPr>
              <a:t>hasBride</a:t>
            </a:r>
            <a:r>
              <a:rPr lang="en-US" sz="1200" dirty="0">
                <a:latin typeface="Cascadia Code" panose="020B0609020000020004" pitchFamily="49" charset="0"/>
                <a:ea typeface="Cambria" panose="02040503050406030204" pitchFamily="18" charset="0"/>
                <a:cs typeface="Cascadia Code" panose="020B0609020000020004" pitchFamily="49" charset="0"/>
              </a:rPr>
              <a:t> :Jane ; :</a:t>
            </a:r>
            <a:r>
              <a:rPr lang="en-US" sz="1200" dirty="0" err="1">
                <a:latin typeface="Cascadia Code" panose="020B0609020000020004" pitchFamily="49" charset="0"/>
                <a:ea typeface="Cambria" panose="02040503050406030204" pitchFamily="18" charset="0"/>
                <a:cs typeface="Cascadia Code" panose="020B0609020000020004" pitchFamily="49" charset="0"/>
              </a:rPr>
              <a:t>hasGroom</a:t>
            </a:r>
            <a:r>
              <a:rPr lang="en-US" sz="1200" dirty="0">
                <a:latin typeface="Cascadia Code" panose="020B0609020000020004" pitchFamily="49" charset="0"/>
                <a:ea typeface="Cambria" panose="02040503050406030204" pitchFamily="18" charset="0"/>
                <a:cs typeface="Cascadia Code" panose="020B0609020000020004" pitchFamily="49" charset="0"/>
              </a:rPr>
              <a:t> :John ; a Marriage: ; </a:t>
            </a:r>
            <a:br>
              <a:rPr lang="en-US" sz="1200" dirty="0">
                <a:latin typeface="Cascadia Code" panose="020B0609020000020004" pitchFamily="49" charset="0"/>
                <a:ea typeface="Cambria" panose="02040503050406030204" pitchFamily="18" charset="0"/>
                <a:cs typeface="Cascadia Code" panose="020B0609020000020004" pitchFamily="49" charset="0"/>
              </a:rPr>
            </a:br>
            <a:r>
              <a:rPr lang="en-US" sz="1200" dirty="0">
                <a:latin typeface="Cascadia Code" panose="020B0609020000020004" pitchFamily="49" charset="0"/>
                <a:ea typeface="Cambria" panose="02040503050406030204" pitchFamily="18" charset="0"/>
                <a:cs typeface="Cascadia Code" panose="020B0609020000020004" pitchFamily="49" charset="0"/>
              </a:rPr>
              <a:t>           :start “1980-01-12” :end “2001-02-18” ; :</a:t>
            </a:r>
            <a:r>
              <a:rPr lang="en-US" sz="1200" dirty="0" err="1">
                <a:latin typeface="Cascadia Code" panose="020B0609020000020004" pitchFamily="49" charset="0"/>
                <a:ea typeface="Cambria" panose="02040503050406030204" pitchFamily="18" charset="0"/>
                <a:cs typeface="Cascadia Code" panose="020B0609020000020004" pitchFamily="49" charset="0"/>
              </a:rPr>
              <a:t>endReason</a:t>
            </a:r>
            <a:r>
              <a:rPr lang="en-US" sz="1200" dirty="0">
                <a:latin typeface="Cascadia Code" panose="020B0609020000020004" pitchFamily="49" charset="0"/>
                <a:ea typeface="Cambria" panose="02040503050406030204" pitchFamily="18" charset="0"/>
                <a:cs typeface="Cascadia Code" panose="020B0609020000020004" pitchFamily="49" charset="0"/>
              </a:rPr>
              <a:t> :divorce.</a:t>
            </a:r>
          </a:p>
          <a:p>
            <a:pPr marL="0" indent="0">
              <a:buNone/>
            </a:pPr>
            <a:endParaRPr lang="en-US" sz="1200" dirty="0">
              <a:latin typeface="Cambria" panose="02040503050406030204" pitchFamily="18" charset="0"/>
              <a:ea typeface="Cambria" panose="02040503050406030204" pitchFamily="18" charset="0"/>
              <a:cs typeface="Cascadia Code" panose="020B0609020000020004" pitchFamily="49" charset="0"/>
            </a:endParaRPr>
          </a:p>
          <a:p>
            <a:pPr marL="0" indent="0">
              <a:buNone/>
            </a:pPr>
            <a:endParaRPr lang="en-US" sz="1200" b="1" dirty="0">
              <a:latin typeface="Cambria" panose="02040503050406030204" pitchFamily="18" charset="0"/>
              <a:ea typeface="Cambria" panose="02040503050406030204" pitchFamily="18" charset="0"/>
              <a:cs typeface="Cascadia Code" panose="020B0609020000020004" pitchFamily="49" charset="0"/>
            </a:endParaRPr>
          </a:p>
          <a:p>
            <a:pPr marL="0" indent="0">
              <a:buNone/>
            </a:pPr>
            <a:endParaRPr lang="en-US" sz="1200" dirty="0">
              <a:latin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41674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Named Node Expressions &amp; </a:t>
            </a:r>
            <a:r>
              <a:rPr lang="en-US" dirty="0" err="1"/>
              <a:t>OpenCypher</a:t>
            </a:r>
            <a:endParaRPr lang="en-US" dirty="0"/>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p:txBody>
          <a:bodyPr>
            <a:normAutofit fontScale="92500" lnSpcReduction="20000"/>
          </a:bodyPr>
          <a:lstStyle/>
          <a:p>
            <a:r>
              <a:rPr lang="en-US" b="0" i="0" dirty="0" err="1">
                <a:solidFill>
                  <a:schemeClr val="tx1"/>
                </a:solidFill>
                <a:effectLst/>
                <a:latin typeface="Cambria" panose="02040503050406030204" pitchFamily="18" charset="0"/>
                <a:ea typeface="Cambria" panose="02040503050406030204" pitchFamily="18" charset="0"/>
              </a:rPr>
              <a:t>OpenCypher</a:t>
            </a:r>
            <a:endParaRPr lang="en-US" b="0" i="0" dirty="0">
              <a:solidFill>
                <a:schemeClr val="tx1"/>
              </a:solidFill>
              <a:effectLst/>
              <a:latin typeface="Roboto Mono" panose="020F0502020204030204" pitchFamily="49" charset="0"/>
            </a:endParaRPr>
          </a:p>
          <a:p>
            <a:r>
              <a:rPr lang="en-US" sz="1400" b="0" i="0" dirty="0">
                <a:solidFill>
                  <a:schemeClr val="tx1"/>
                </a:solidFill>
                <a:effectLst/>
                <a:latin typeface="Cascadia Code" panose="020B0609020000020004" pitchFamily="49" charset="0"/>
                <a:cs typeface="Cascadia Code" panose="020B0609020000020004" pitchFamily="49" charset="0"/>
              </a:rPr>
              <a:t>CREATE (</a:t>
            </a:r>
            <a:r>
              <a:rPr lang="en-US" sz="1400" b="0" i="0" dirty="0" err="1">
                <a:solidFill>
                  <a:schemeClr val="tx1"/>
                </a:solidFill>
                <a:effectLst/>
                <a:latin typeface="Cascadia Code" panose="020B0609020000020004" pitchFamily="49" charset="0"/>
                <a:cs typeface="Cascadia Code" panose="020B0609020000020004" pitchFamily="49" charset="0"/>
              </a:rPr>
              <a:t>charlie:Person:Actor</a:t>
            </a:r>
            <a:r>
              <a:rPr lang="en-US" sz="1400" b="0" i="0" dirty="0">
                <a:solidFill>
                  <a:schemeClr val="tx1"/>
                </a:solidFill>
                <a:effectLst/>
                <a:latin typeface="Cascadia Code" panose="020B0609020000020004" pitchFamily="49" charset="0"/>
                <a:cs typeface="Cascadia Code" panose="020B0609020000020004" pitchFamily="49" charset="0"/>
              </a:rPr>
              <a:t> {name: 'Charlie Sheen'})-[:ACTED_IN {role: 'Bud Fox'}]-&gt;(</a:t>
            </a:r>
            <a:r>
              <a:rPr lang="en-US" sz="1400" b="0" i="0" dirty="0" err="1">
                <a:solidFill>
                  <a:schemeClr val="tx1"/>
                </a:solidFill>
                <a:effectLst/>
                <a:latin typeface="Cascadia Code" panose="020B0609020000020004" pitchFamily="49" charset="0"/>
                <a:cs typeface="Cascadia Code" panose="020B0609020000020004" pitchFamily="49" charset="0"/>
              </a:rPr>
              <a:t>wallStreet:Movie</a:t>
            </a:r>
            <a:r>
              <a:rPr lang="en-US" sz="1400" b="0" i="0" dirty="0">
                <a:solidFill>
                  <a:schemeClr val="tx1"/>
                </a:solidFill>
                <a:effectLst/>
                <a:latin typeface="Cascadia Code" panose="020B0609020000020004" pitchFamily="49" charset="0"/>
                <a:cs typeface="Cascadia Code" panose="020B0609020000020004" pitchFamily="49" charset="0"/>
              </a:rPr>
              <a:t> {title: 'Wall Street'})&lt;-[:DIRECTED]-(</a:t>
            </a:r>
            <a:r>
              <a:rPr lang="en-US" sz="1400" b="0" i="0" dirty="0" err="1">
                <a:solidFill>
                  <a:schemeClr val="tx1"/>
                </a:solidFill>
                <a:effectLst/>
                <a:latin typeface="Cascadia Code" panose="020B0609020000020004" pitchFamily="49" charset="0"/>
                <a:cs typeface="Cascadia Code" panose="020B0609020000020004" pitchFamily="49" charset="0"/>
              </a:rPr>
              <a:t>oliver:Person:Director</a:t>
            </a:r>
            <a:r>
              <a:rPr lang="en-US" sz="1400" b="0" i="0" dirty="0">
                <a:solidFill>
                  <a:schemeClr val="tx1"/>
                </a:solidFill>
                <a:effectLst/>
                <a:latin typeface="Cascadia Code" panose="020B0609020000020004" pitchFamily="49" charset="0"/>
                <a:cs typeface="Cascadia Code" panose="020B0609020000020004" pitchFamily="49" charset="0"/>
              </a:rPr>
              <a:t> {name: 'Oliver Stone’})</a:t>
            </a:r>
          </a:p>
          <a:p>
            <a:r>
              <a:rPr lang="en-US" b="0" i="0" dirty="0">
                <a:solidFill>
                  <a:schemeClr val="tx1"/>
                </a:solidFill>
                <a:effectLst/>
                <a:latin typeface="Cambria" panose="02040503050406030204" pitchFamily="18" charset="0"/>
                <a:ea typeface="Cambria" panose="02040503050406030204" pitchFamily="18" charset="0"/>
              </a:rPr>
              <a:t>RDF with Named Node Expressions</a:t>
            </a:r>
          </a:p>
          <a:p>
            <a:r>
              <a:rPr lang="en-US" sz="1400" dirty="0">
                <a:solidFill>
                  <a:schemeClr val="tx1"/>
                </a:solidFill>
                <a:latin typeface="Cascadia Code" panose="020B0609020000020004" pitchFamily="49" charset="0"/>
                <a:cs typeface="Cascadia Code" panose="020B0609020000020004" pitchFamily="49" charset="0"/>
              </a:rPr>
              <a:t>[:</a:t>
            </a:r>
            <a:r>
              <a:rPr lang="en-US" sz="1400" dirty="0" err="1">
                <a:solidFill>
                  <a:schemeClr val="tx1"/>
                </a:solidFill>
                <a:latin typeface="Cascadia Code" panose="020B0609020000020004" pitchFamily="49" charset="0"/>
                <a:cs typeface="Cascadia Code" panose="020B0609020000020004" pitchFamily="49" charset="0"/>
              </a:rPr>
              <a:t>charlie</a:t>
            </a:r>
            <a:r>
              <a:rPr lang="en-US" sz="1400" dirty="0">
                <a:solidFill>
                  <a:schemeClr val="tx1"/>
                </a:solidFill>
                <a:latin typeface="Cascadia Code" panose="020B0609020000020004" pitchFamily="49" charset="0"/>
                <a:cs typeface="Cascadia Code" panose="020B0609020000020004" pitchFamily="49" charset="0"/>
              </a:rPr>
              <a:t> -&gt; </a:t>
            </a:r>
            <a:br>
              <a:rPr lang="en-US" sz="1400" dirty="0">
                <a:solidFill>
                  <a:schemeClr val="tx1"/>
                </a:solidFill>
                <a:latin typeface="Cascadia Code" panose="020B0609020000020004" pitchFamily="49" charset="0"/>
                <a:cs typeface="Cascadia Code" panose="020B0609020000020004" pitchFamily="49" charset="0"/>
              </a:rPr>
            </a:br>
            <a:r>
              <a:rPr lang="en-US" sz="1400" dirty="0">
                <a:solidFill>
                  <a:schemeClr val="tx1"/>
                </a:solidFill>
                <a:latin typeface="Cascadia Code" panose="020B0609020000020004" pitchFamily="49" charset="0"/>
                <a:cs typeface="Cascadia Code" panose="020B0609020000020004" pitchFamily="49" charset="0"/>
              </a:rPr>
              <a:t>   :name “Charlie Sheen” ; a [ Actor: -&gt; </a:t>
            </a:r>
            <a:r>
              <a:rPr lang="en-US" sz="1400" dirty="0" err="1">
                <a:solidFill>
                  <a:schemeClr val="tx1"/>
                </a:solidFill>
                <a:latin typeface="Cascadia Code" panose="020B0609020000020004" pitchFamily="49" charset="0"/>
                <a:cs typeface="Cascadia Code" panose="020B0609020000020004" pitchFamily="49" charset="0"/>
              </a:rPr>
              <a:t>rdfs:subClassOf</a:t>
            </a:r>
            <a:r>
              <a:rPr lang="en-US" sz="1400" dirty="0">
                <a:solidFill>
                  <a:schemeClr val="tx1"/>
                </a:solidFill>
                <a:latin typeface="Cascadia Code" panose="020B0609020000020004" pitchFamily="49" charset="0"/>
                <a:cs typeface="Cascadia Code" panose="020B0609020000020004" pitchFamily="49" charset="0"/>
              </a:rPr>
              <a:t> Person:] ; </a:t>
            </a:r>
            <a:br>
              <a:rPr lang="en-US" sz="1400" dirty="0">
                <a:solidFill>
                  <a:schemeClr val="tx1"/>
                </a:solidFill>
                <a:latin typeface="Cascadia Code" panose="020B0609020000020004" pitchFamily="49" charset="0"/>
                <a:cs typeface="Cascadia Code" panose="020B0609020000020004" pitchFamily="49" charset="0"/>
              </a:rPr>
            </a:br>
            <a:r>
              <a:rPr lang="en-US" sz="1400" dirty="0">
                <a:solidFill>
                  <a:schemeClr val="tx1"/>
                </a:solidFill>
                <a:latin typeface="Cascadia Code" panose="020B0609020000020004" pitchFamily="49" charset="0"/>
                <a:cs typeface="Cascadia Code" panose="020B0609020000020004" pitchFamily="49" charset="0"/>
              </a:rPr>
              <a:t>   :</a:t>
            </a:r>
            <a:r>
              <a:rPr lang="en-US" sz="1400" dirty="0" err="1">
                <a:solidFill>
                  <a:schemeClr val="tx1"/>
                </a:solidFill>
                <a:latin typeface="Cascadia Code" panose="020B0609020000020004" pitchFamily="49" charset="0"/>
                <a:cs typeface="Cascadia Code" panose="020B0609020000020004" pitchFamily="49" charset="0"/>
              </a:rPr>
              <a:t>playedRole</a:t>
            </a:r>
            <a:r>
              <a:rPr lang="en-US" sz="1400" dirty="0">
                <a:solidFill>
                  <a:schemeClr val="tx1"/>
                </a:solidFill>
                <a:latin typeface="Cascadia Code" panose="020B0609020000020004" pitchFamily="49" charset="0"/>
                <a:cs typeface="Cascadia Code" panose="020B0609020000020004" pitchFamily="49" charset="0"/>
              </a:rPr>
              <a:t> [ :</a:t>
            </a:r>
            <a:r>
              <a:rPr lang="en-US" sz="1400" dirty="0" err="1">
                <a:solidFill>
                  <a:schemeClr val="tx1"/>
                </a:solidFill>
                <a:latin typeface="Cascadia Code" panose="020B0609020000020004" pitchFamily="49" charset="0"/>
                <a:cs typeface="Cascadia Code" panose="020B0609020000020004" pitchFamily="49" charset="0"/>
              </a:rPr>
              <a:t>budFox</a:t>
            </a:r>
            <a:r>
              <a:rPr lang="en-US" sz="1400" dirty="0">
                <a:solidFill>
                  <a:schemeClr val="tx1"/>
                </a:solidFill>
                <a:latin typeface="Cascadia Code" panose="020B0609020000020004" pitchFamily="49" charset="0"/>
                <a:cs typeface="Cascadia Code" panose="020B0609020000020004" pitchFamily="49" charset="0"/>
              </a:rPr>
              <a:t> -&gt; </a:t>
            </a:r>
            <a:br>
              <a:rPr lang="en-US" sz="1400" dirty="0">
                <a:solidFill>
                  <a:schemeClr val="tx1"/>
                </a:solidFill>
                <a:latin typeface="Cascadia Code" panose="020B0609020000020004" pitchFamily="49" charset="0"/>
                <a:cs typeface="Cascadia Code" panose="020B0609020000020004" pitchFamily="49" charset="0"/>
              </a:rPr>
            </a:br>
            <a:r>
              <a:rPr lang="en-US" sz="1400" dirty="0">
                <a:solidFill>
                  <a:schemeClr val="tx1"/>
                </a:solidFill>
                <a:latin typeface="Cascadia Code" panose="020B0609020000020004" pitchFamily="49" charset="0"/>
                <a:cs typeface="Cascadia Code" panose="020B0609020000020004" pitchFamily="49" charset="0"/>
              </a:rPr>
              <a:t>        :name “Bud Fox”, a Role: ;</a:t>
            </a:r>
            <a:br>
              <a:rPr lang="en-US" sz="1400" dirty="0">
                <a:solidFill>
                  <a:schemeClr val="tx1"/>
                </a:solidFill>
                <a:latin typeface="Cascadia Code" panose="020B0609020000020004" pitchFamily="49" charset="0"/>
                <a:cs typeface="Cascadia Code" panose="020B0609020000020004" pitchFamily="49" charset="0"/>
              </a:rPr>
            </a:br>
            <a:r>
              <a:rPr lang="en-US" sz="1400" dirty="0">
                <a:solidFill>
                  <a:schemeClr val="tx1"/>
                </a:solidFill>
                <a:latin typeface="Cascadia Code" panose="020B0609020000020004" pitchFamily="49" charset="0"/>
                <a:cs typeface="Cascadia Code" panose="020B0609020000020004" pitchFamily="49" charset="0"/>
              </a:rPr>
              <a:t>        :</a:t>
            </a:r>
            <a:r>
              <a:rPr lang="en-US" sz="1400" dirty="0" err="1">
                <a:solidFill>
                  <a:schemeClr val="tx1"/>
                </a:solidFill>
                <a:latin typeface="Cascadia Code" panose="020B0609020000020004" pitchFamily="49" charset="0"/>
                <a:cs typeface="Cascadia Code" panose="020B0609020000020004" pitchFamily="49" charset="0"/>
              </a:rPr>
              <a:t>inMovie</a:t>
            </a:r>
            <a:r>
              <a:rPr lang="en-US" sz="1400" dirty="0">
                <a:solidFill>
                  <a:schemeClr val="tx1"/>
                </a:solidFill>
                <a:latin typeface="Cascadia Code" panose="020B0609020000020004" pitchFamily="49" charset="0"/>
                <a:cs typeface="Cascadia Code" panose="020B0609020000020004" pitchFamily="49" charset="0"/>
              </a:rPr>
              <a:t> [ :</a:t>
            </a:r>
            <a:r>
              <a:rPr lang="en-US" sz="1400" dirty="0" err="1">
                <a:solidFill>
                  <a:schemeClr val="tx1"/>
                </a:solidFill>
                <a:latin typeface="Cascadia Code" panose="020B0609020000020004" pitchFamily="49" charset="0"/>
                <a:cs typeface="Cascadia Code" panose="020B0609020000020004" pitchFamily="49" charset="0"/>
              </a:rPr>
              <a:t>wallStreet</a:t>
            </a:r>
            <a:r>
              <a:rPr lang="en-US" sz="1400" dirty="0">
                <a:solidFill>
                  <a:schemeClr val="tx1"/>
                </a:solidFill>
                <a:latin typeface="Cascadia Code" panose="020B0609020000020004" pitchFamily="49" charset="0"/>
                <a:cs typeface="Cascadia Code" panose="020B0609020000020004" pitchFamily="49" charset="0"/>
              </a:rPr>
              <a:t> -&gt; </a:t>
            </a:r>
            <a:br>
              <a:rPr lang="en-US" sz="1400" dirty="0">
                <a:solidFill>
                  <a:schemeClr val="tx1"/>
                </a:solidFill>
                <a:latin typeface="Cascadia Code" panose="020B0609020000020004" pitchFamily="49" charset="0"/>
                <a:cs typeface="Cascadia Code" panose="020B0609020000020004" pitchFamily="49" charset="0"/>
              </a:rPr>
            </a:br>
            <a:r>
              <a:rPr lang="en-US" sz="1400" dirty="0">
                <a:solidFill>
                  <a:schemeClr val="tx1"/>
                </a:solidFill>
                <a:latin typeface="Cascadia Code" panose="020B0609020000020004" pitchFamily="49" charset="0"/>
                <a:cs typeface="Cascadia Code" panose="020B0609020000020004" pitchFamily="49" charset="0"/>
              </a:rPr>
              <a:t>            a Movie: ; :title “Wall Street”, </a:t>
            </a:r>
            <a:br>
              <a:rPr lang="en-US" sz="1400" dirty="0">
                <a:solidFill>
                  <a:schemeClr val="tx1"/>
                </a:solidFill>
                <a:latin typeface="Cascadia Code" panose="020B0609020000020004" pitchFamily="49" charset="0"/>
                <a:cs typeface="Cascadia Code" panose="020B0609020000020004" pitchFamily="49" charset="0"/>
              </a:rPr>
            </a:br>
            <a:r>
              <a:rPr lang="en-US" sz="1400" dirty="0">
                <a:solidFill>
                  <a:schemeClr val="tx1"/>
                </a:solidFill>
                <a:latin typeface="Cascadia Code" panose="020B0609020000020004" pitchFamily="49" charset="0"/>
                <a:cs typeface="Cascadia Code" panose="020B0609020000020004" pitchFamily="49" charset="0"/>
              </a:rPr>
              <a:t>            :</a:t>
            </a:r>
            <a:r>
              <a:rPr lang="en-US" sz="1400" dirty="0" err="1">
                <a:solidFill>
                  <a:schemeClr val="tx1"/>
                </a:solidFill>
                <a:latin typeface="Cascadia Code" panose="020B0609020000020004" pitchFamily="49" charset="0"/>
                <a:cs typeface="Cascadia Code" panose="020B0609020000020004" pitchFamily="49" charset="0"/>
              </a:rPr>
              <a:t>directedBy</a:t>
            </a:r>
            <a:r>
              <a:rPr lang="en-US" sz="1400" dirty="0">
                <a:solidFill>
                  <a:schemeClr val="tx1"/>
                </a:solidFill>
                <a:latin typeface="Cascadia Code" panose="020B0609020000020004" pitchFamily="49" charset="0"/>
                <a:cs typeface="Cascadia Code" panose="020B0609020000020004" pitchFamily="49" charset="0"/>
              </a:rPr>
              <a:t> [ :</a:t>
            </a:r>
            <a:r>
              <a:rPr lang="en-US" sz="1400" dirty="0" err="1">
                <a:solidFill>
                  <a:schemeClr val="tx1"/>
                </a:solidFill>
                <a:latin typeface="Cascadia Code" panose="020B0609020000020004" pitchFamily="49" charset="0"/>
                <a:cs typeface="Cascadia Code" panose="020B0609020000020004" pitchFamily="49" charset="0"/>
              </a:rPr>
              <a:t>oliver</a:t>
            </a:r>
            <a:r>
              <a:rPr lang="en-US" sz="1400" dirty="0">
                <a:solidFill>
                  <a:schemeClr val="tx1"/>
                </a:solidFill>
                <a:latin typeface="Cascadia Code" panose="020B0609020000020004" pitchFamily="49" charset="0"/>
                <a:cs typeface="Cascadia Code" panose="020B0609020000020004" pitchFamily="49" charset="0"/>
              </a:rPr>
              <a:t> -&gt; </a:t>
            </a:r>
            <a:br>
              <a:rPr lang="en-US" sz="1400" dirty="0">
                <a:solidFill>
                  <a:schemeClr val="tx1"/>
                </a:solidFill>
                <a:latin typeface="Cascadia Code" panose="020B0609020000020004" pitchFamily="49" charset="0"/>
                <a:cs typeface="Cascadia Code" panose="020B0609020000020004" pitchFamily="49" charset="0"/>
              </a:rPr>
            </a:br>
            <a:r>
              <a:rPr lang="en-US" sz="1400" dirty="0">
                <a:solidFill>
                  <a:schemeClr val="tx1"/>
                </a:solidFill>
                <a:latin typeface="Cascadia Code" panose="020B0609020000020004" pitchFamily="49" charset="0"/>
                <a:cs typeface="Cascadia Code" panose="020B0609020000020004" pitchFamily="49" charset="0"/>
              </a:rPr>
              <a:t>                 :name “Oliver Stone”; a [Director: -&gt; </a:t>
            </a:r>
            <a:r>
              <a:rPr lang="en-US" sz="1400" dirty="0" err="1">
                <a:solidFill>
                  <a:schemeClr val="tx1"/>
                </a:solidFill>
                <a:latin typeface="Cascadia Code" panose="020B0609020000020004" pitchFamily="49" charset="0"/>
                <a:cs typeface="Cascadia Code" panose="020B0609020000020004" pitchFamily="49" charset="0"/>
              </a:rPr>
              <a:t>rdfs:subClassOf</a:t>
            </a:r>
            <a:r>
              <a:rPr lang="en-US" sz="1400" dirty="0">
                <a:solidFill>
                  <a:schemeClr val="tx1"/>
                </a:solidFill>
                <a:latin typeface="Cascadia Code" panose="020B0609020000020004" pitchFamily="49" charset="0"/>
                <a:cs typeface="Cascadia Code" panose="020B0609020000020004" pitchFamily="49" charset="0"/>
              </a:rPr>
              <a:t> Person:] </a:t>
            </a:r>
            <a:br>
              <a:rPr lang="en-US" sz="1400" dirty="0">
                <a:solidFill>
                  <a:schemeClr val="tx1"/>
                </a:solidFill>
                <a:latin typeface="Cascadia Code" panose="020B0609020000020004" pitchFamily="49" charset="0"/>
                <a:cs typeface="Cascadia Code" panose="020B0609020000020004" pitchFamily="49" charset="0"/>
              </a:rPr>
            </a:br>
            <a:r>
              <a:rPr lang="en-US" sz="1400" dirty="0">
                <a:solidFill>
                  <a:schemeClr val="tx1"/>
                </a:solidFill>
                <a:latin typeface="Cascadia Code" panose="020B0609020000020004" pitchFamily="49" charset="0"/>
                <a:cs typeface="Cascadia Code" panose="020B0609020000020004" pitchFamily="49" charset="0"/>
              </a:rPr>
              <a:t>                 ]</a:t>
            </a:r>
            <a:br>
              <a:rPr lang="en-US" sz="1400" dirty="0">
                <a:solidFill>
                  <a:schemeClr val="tx1"/>
                </a:solidFill>
                <a:latin typeface="Cascadia Code" panose="020B0609020000020004" pitchFamily="49" charset="0"/>
                <a:cs typeface="Cascadia Code" panose="020B0609020000020004" pitchFamily="49" charset="0"/>
              </a:rPr>
            </a:br>
            <a:r>
              <a:rPr lang="en-US" sz="1400" dirty="0">
                <a:solidFill>
                  <a:schemeClr val="tx1"/>
                </a:solidFill>
                <a:latin typeface="Cascadia Code" panose="020B0609020000020004" pitchFamily="49" charset="0"/>
                <a:cs typeface="Cascadia Code" panose="020B0609020000020004" pitchFamily="49" charset="0"/>
              </a:rPr>
              <a:t>            ]</a:t>
            </a:r>
            <a:br>
              <a:rPr lang="en-US" sz="1400" dirty="0">
                <a:solidFill>
                  <a:schemeClr val="tx1"/>
                </a:solidFill>
                <a:latin typeface="Cascadia Code" panose="020B0609020000020004" pitchFamily="49" charset="0"/>
                <a:cs typeface="Cascadia Code" panose="020B0609020000020004" pitchFamily="49" charset="0"/>
              </a:rPr>
            </a:br>
            <a:r>
              <a:rPr lang="en-US" sz="1400" dirty="0">
                <a:solidFill>
                  <a:schemeClr val="tx1"/>
                </a:solidFill>
                <a:latin typeface="Cascadia Code" panose="020B0609020000020004" pitchFamily="49" charset="0"/>
                <a:cs typeface="Cascadia Code" panose="020B0609020000020004" pitchFamily="49" charset="0"/>
              </a:rPr>
              <a:t>		 ]</a:t>
            </a:r>
            <a:br>
              <a:rPr lang="en-US" sz="1400" dirty="0">
                <a:solidFill>
                  <a:schemeClr val="tx1"/>
                </a:solidFill>
                <a:latin typeface="Cascadia Code" panose="020B0609020000020004" pitchFamily="49" charset="0"/>
                <a:cs typeface="Cascadia Code" panose="020B0609020000020004" pitchFamily="49" charset="0"/>
              </a:rPr>
            </a:br>
            <a:r>
              <a:rPr lang="en-US" sz="1400" dirty="0">
                <a:solidFill>
                  <a:schemeClr val="tx1"/>
                </a:solidFill>
                <a:latin typeface="Cascadia Code" panose="020B0609020000020004" pitchFamily="49" charset="0"/>
                <a:cs typeface="Cascadia Code" panose="020B0609020000020004" pitchFamily="49" charset="0"/>
              </a:rPr>
              <a:t>   ]</a:t>
            </a:r>
            <a:br>
              <a:rPr lang="en-US" sz="1400" dirty="0">
                <a:solidFill>
                  <a:schemeClr val="tx1"/>
                </a:solidFill>
                <a:latin typeface="Cascadia Code" panose="020B0609020000020004" pitchFamily="49" charset="0"/>
                <a:cs typeface="Cascadia Code" panose="020B0609020000020004" pitchFamily="49" charset="0"/>
              </a:rPr>
            </a:br>
            <a:r>
              <a:rPr lang="en-US" sz="1400" dirty="0">
                <a:solidFill>
                  <a:schemeClr val="tx1"/>
                </a:solidFill>
                <a:latin typeface="Cascadia Code" panose="020B0609020000020004" pitchFamily="49" charset="0"/>
                <a:cs typeface="Cascadia Code" panose="020B0609020000020004" pitchFamily="49" charset="0"/>
              </a:rPr>
              <a:t>] .</a:t>
            </a:r>
          </a:p>
          <a:p>
            <a:r>
              <a:rPr lang="en-US" sz="1400" b="0" i="0" dirty="0">
                <a:solidFill>
                  <a:schemeClr val="tx1"/>
                </a:solidFill>
                <a:effectLst/>
                <a:latin typeface="Cambria" panose="02040503050406030204" pitchFamily="18" charset="0"/>
                <a:ea typeface="Cambria" panose="02040503050406030204" pitchFamily="18" charset="0"/>
                <a:cs typeface="Cascadia Code" panose="020B0609020000020004" pitchFamily="49" charset="0"/>
              </a:rPr>
              <a:t>Note that this could be compacted to a single line, but white spaces have been put in to make it more legible.</a:t>
            </a:r>
          </a:p>
        </p:txBody>
      </p:sp>
    </p:spTree>
    <p:extLst>
      <p:ext uri="{BB962C8B-B14F-4D97-AF65-F5344CB8AC3E}">
        <p14:creationId xmlns:p14="http://schemas.microsoft.com/office/powerpoint/2010/main" val="478727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Reifications</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p:txBody>
          <a:bodyPr/>
          <a:lstStyle/>
          <a:p>
            <a:r>
              <a:rPr lang="en-US" dirty="0"/>
              <a:t>Reification is the process of creating a reference to an assertion.</a:t>
            </a:r>
          </a:p>
          <a:p>
            <a:r>
              <a:rPr lang="en-US" dirty="0"/>
              <a:t>Reifications generally are used to annotate assertions (triples)</a:t>
            </a:r>
          </a:p>
          <a:p>
            <a:r>
              <a:rPr lang="en-US" dirty="0"/>
              <a:t>A reification is a data structure:</a:t>
            </a:r>
          </a:p>
          <a:p>
            <a:pPr lvl="1"/>
            <a:r>
              <a:rPr lang="en-US" dirty="0">
                <a:latin typeface="Cascadia Code" panose="020B0609020000020004" pitchFamily="49" charset="0"/>
                <a:cs typeface="Cascadia Code" panose="020B0609020000020004" pitchFamily="49" charset="0"/>
              </a:rPr>
              <a:t>:r  a </a:t>
            </a:r>
            <a:r>
              <a:rPr lang="en-US" dirty="0" err="1">
                <a:latin typeface="Cascadia Code" panose="020B0609020000020004" pitchFamily="49" charset="0"/>
                <a:cs typeface="Cascadia Code" panose="020B0609020000020004" pitchFamily="49" charset="0"/>
              </a:rPr>
              <a:t>rdf:Reification</a:t>
            </a:r>
            <a:r>
              <a:rPr lang="en-US" dirty="0">
                <a:latin typeface="Cascadia Code" panose="020B0609020000020004" pitchFamily="49" charset="0"/>
                <a:cs typeface="Cascadia Code" panose="020B0609020000020004" pitchFamily="49" charset="0"/>
              </a:rPr>
              <a:t> .</a:t>
            </a:r>
            <a:br>
              <a:rPr lang="en-US" dirty="0">
                <a:latin typeface="Cascadia Code" panose="020B0609020000020004" pitchFamily="49" charset="0"/>
                <a:cs typeface="Cascadia Code" panose="020B0609020000020004" pitchFamily="49" charset="0"/>
              </a:rPr>
            </a:br>
            <a:r>
              <a:rPr lang="en-US" dirty="0">
                <a:latin typeface="Cascadia Code" panose="020B0609020000020004" pitchFamily="49" charset="0"/>
                <a:cs typeface="Cascadia Code" panose="020B0609020000020004" pitchFamily="49" charset="0"/>
              </a:rPr>
              <a:t>:r  </a:t>
            </a:r>
            <a:r>
              <a:rPr lang="en-US" dirty="0" err="1">
                <a:latin typeface="Cascadia Code" panose="020B0609020000020004" pitchFamily="49" charset="0"/>
                <a:cs typeface="Cascadia Code" panose="020B0609020000020004" pitchFamily="49" charset="0"/>
              </a:rPr>
              <a:t>rdf:subject</a:t>
            </a:r>
            <a:r>
              <a:rPr lang="en-US" dirty="0">
                <a:latin typeface="Cascadia Code" panose="020B0609020000020004" pitchFamily="49" charset="0"/>
                <a:cs typeface="Cascadia Code" panose="020B0609020000020004" pitchFamily="49" charset="0"/>
              </a:rPr>
              <a:t> :s .</a:t>
            </a:r>
            <a:br>
              <a:rPr lang="en-US" dirty="0">
                <a:latin typeface="Cascadia Code" panose="020B0609020000020004" pitchFamily="49" charset="0"/>
                <a:cs typeface="Cascadia Code" panose="020B0609020000020004" pitchFamily="49" charset="0"/>
              </a:rPr>
            </a:br>
            <a:r>
              <a:rPr lang="en-US" dirty="0">
                <a:latin typeface="Cascadia Code" panose="020B0609020000020004" pitchFamily="49" charset="0"/>
                <a:cs typeface="Cascadia Code" panose="020B0609020000020004" pitchFamily="49" charset="0"/>
              </a:rPr>
              <a:t>:r  </a:t>
            </a:r>
            <a:r>
              <a:rPr lang="en-US" dirty="0" err="1">
                <a:latin typeface="Cascadia Code" panose="020B0609020000020004" pitchFamily="49" charset="0"/>
                <a:cs typeface="Cascadia Code" panose="020B0609020000020004" pitchFamily="49" charset="0"/>
              </a:rPr>
              <a:t>rdf:predicate</a:t>
            </a:r>
            <a:r>
              <a:rPr lang="en-US" dirty="0">
                <a:latin typeface="Cascadia Code" panose="020B0609020000020004" pitchFamily="49" charset="0"/>
                <a:cs typeface="Cascadia Code" panose="020B0609020000020004" pitchFamily="49" charset="0"/>
              </a:rPr>
              <a:t> :p .</a:t>
            </a:r>
            <a:br>
              <a:rPr lang="en-US" dirty="0">
                <a:latin typeface="Cascadia Code" panose="020B0609020000020004" pitchFamily="49" charset="0"/>
                <a:cs typeface="Cascadia Code" panose="020B0609020000020004" pitchFamily="49" charset="0"/>
              </a:rPr>
            </a:br>
            <a:r>
              <a:rPr lang="en-US" dirty="0">
                <a:latin typeface="Cascadia Code" panose="020B0609020000020004" pitchFamily="49" charset="0"/>
                <a:cs typeface="Cascadia Code" panose="020B0609020000020004" pitchFamily="49" charset="0"/>
              </a:rPr>
              <a:t>:r  </a:t>
            </a:r>
            <a:r>
              <a:rPr lang="en-US" dirty="0" err="1">
                <a:latin typeface="Cascadia Code" panose="020B0609020000020004" pitchFamily="49" charset="0"/>
                <a:cs typeface="Cascadia Code" panose="020B0609020000020004" pitchFamily="49" charset="0"/>
              </a:rPr>
              <a:t>rdf:object</a:t>
            </a:r>
            <a:r>
              <a:rPr lang="en-US" dirty="0">
                <a:latin typeface="Cascadia Code" panose="020B0609020000020004" pitchFamily="49" charset="0"/>
                <a:cs typeface="Cascadia Code" panose="020B0609020000020004" pitchFamily="49" charset="0"/>
              </a:rPr>
              <a:t>: :o .</a:t>
            </a:r>
            <a:br>
              <a:rPr lang="en-US" dirty="0"/>
            </a:br>
            <a:br>
              <a:rPr lang="en-US" dirty="0"/>
            </a:br>
            <a:r>
              <a:rPr lang="en-US" dirty="0"/>
              <a:t>Where :r is called a </a:t>
            </a:r>
            <a:r>
              <a:rPr lang="en-US" b="1" i="1" dirty="0"/>
              <a:t>reifier</a:t>
            </a:r>
            <a:r>
              <a:rPr lang="en-US" dirty="0"/>
              <a:t>. I would also advocate the use of </a:t>
            </a:r>
            <a:r>
              <a:rPr lang="en-US" dirty="0" err="1"/>
              <a:t>rdf:s</a:t>
            </a:r>
            <a:r>
              <a:rPr lang="en-US" dirty="0"/>
              <a:t>, </a:t>
            </a:r>
            <a:r>
              <a:rPr lang="en-US" dirty="0" err="1"/>
              <a:t>rdf:p</a:t>
            </a:r>
            <a:r>
              <a:rPr lang="en-US" dirty="0"/>
              <a:t> and </a:t>
            </a:r>
            <a:r>
              <a:rPr lang="en-US" dirty="0" err="1"/>
              <a:t>rdf:o</a:t>
            </a:r>
            <a:r>
              <a:rPr lang="en-US" dirty="0"/>
              <a:t> as replacements for </a:t>
            </a:r>
            <a:r>
              <a:rPr lang="en-US" dirty="0" err="1"/>
              <a:t>rdf:subject</a:t>
            </a:r>
            <a:r>
              <a:rPr lang="en-US" dirty="0"/>
              <a:t>, </a:t>
            </a:r>
            <a:r>
              <a:rPr lang="en-US" dirty="0" err="1"/>
              <a:t>rdf:predicate</a:t>
            </a:r>
            <a:r>
              <a:rPr lang="en-US" dirty="0"/>
              <a:t> and </a:t>
            </a:r>
            <a:r>
              <a:rPr lang="en-US" dirty="0" err="1"/>
              <a:t>rdf:object</a:t>
            </a:r>
            <a:r>
              <a:rPr lang="en-US" dirty="0"/>
              <a:t>, simply because their underlying semantics are well known in the RDF space. I’ll use the terser notation subsequently.</a:t>
            </a:r>
          </a:p>
        </p:txBody>
      </p:sp>
    </p:spTree>
    <p:extLst>
      <p:ext uri="{BB962C8B-B14F-4D97-AF65-F5344CB8AC3E}">
        <p14:creationId xmlns:p14="http://schemas.microsoft.com/office/powerpoint/2010/main" val="542510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Reifications Are Not Triples</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p:txBody>
          <a:bodyPr>
            <a:normAutofit lnSpcReduction="10000"/>
          </a:bodyPr>
          <a:lstStyle/>
          <a:p>
            <a:r>
              <a:rPr lang="en-US" dirty="0"/>
              <a:t>A reification is not a triple. </a:t>
            </a:r>
          </a:p>
          <a:p>
            <a:r>
              <a:rPr lang="en-US" dirty="0"/>
              <a:t>A reification is a </a:t>
            </a:r>
            <a:r>
              <a:rPr lang="en-US" b="1" i="1" dirty="0"/>
              <a:t>graph</a:t>
            </a:r>
            <a:r>
              <a:rPr lang="en-US" dirty="0"/>
              <a:t> that specifies a </a:t>
            </a:r>
            <a:r>
              <a:rPr lang="en-US" i="1" dirty="0"/>
              <a:t>subject</a:t>
            </a:r>
            <a:r>
              <a:rPr lang="en-US" dirty="0"/>
              <a:t>, </a:t>
            </a:r>
            <a:r>
              <a:rPr lang="en-US" i="1" dirty="0"/>
              <a:t>predicate</a:t>
            </a:r>
            <a:r>
              <a:rPr lang="en-US" dirty="0"/>
              <a:t> and </a:t>
            </a:r>
            <a:r>
              <a:rPr lang="en-US" i="1" dirty="0"/>
              <a:t>object</a:t>
            </a:r>
            <a:r>
              <a:rPr lang="en-US" dirty="0"/>
              <a:t>, but it makes no assumptions about whether the assertion is true, or even if it exists.</a:t>
            </a:r>
          </a:p>
          <a:p>
            <a:r>
              <a:rPr lang="en-US" dirty="0"/>
              <a:t>A reifier is an IRI or blank node that anchors the graph.</a:t>
            </a:r>
          </a:p>
          <a:p>
            <a:r>
              <a:rPr lang="en-US" dirty="0"/>
              <a:t>A reifier can be used as a subject or an object, and can establish both provenance and validity:</a:t>
            </a:r>
          </a:p>
          <a:p>
            <a:pPr lvl="1"/>
            <a:r>
              <a:rPr lang="en-US" dirty="0">
                <a:latin typeface="Cascadia Code" panose="020B0609020000020004" pitchFamily="49" charset="0"/>
                <a:cs typeface="Cascadia Code" panose="020B0609020000020004" pitchFamily="49" charset="0"/>
              </a:rPr>
              <a:t>:r  </a:t>
            </a:r>
            <a:r>
              <a:rPr lang="en-US" dirty="0" err="1">
                <a:latin typeface="Cascadia Code" panose="020B0609020000020004" pitchFamily="49" charset="0"/>
                <a:cs typeface="Cascadia Code" panose="020B0609020000020004" pitchFamily="49" charset="0"/>
              </a:rPr>
              <a:t>rdf:subject</a:t>
            </a:r>
            <a:r>
              <a:rPr lang="en-US" dirty="0">
                <a:latin typeface="Cascadia Code" panose="020B0609020000020004" pitchFamily="49" charset="0"/>
                <a:cs typeface="Cascadia Code" panose="020B0609020000020004" pitchFamily="49" charset="0"/>
              </a:rPr>
              <a:t> :</a:t>
            </a:r>
            <a:r>
              <a:rPr lang="en-US" dirty="0" err="1">
                <a:latin typeface="Cascadia Code" panose="020B0609020000020004" pitchFamily="49" charset="0"/>
                <a:cs typeface="Cascadia Code" panose="020B0609020000020004" pitchFamily="49" charset="0"/>
              </a:rPr>
              <a:t>liz</a:t>
            </a:r>
            <a:r>
              <a:rPr lang="en-US" dirty="0">
                <a:latin typeface="Cascadia Code" panose="020B0609020000020004" pitchFamily="49" charset="0"/>
                <a:cs typeface="Cascadia Code" panose="020B0609020000020004" pitchFamily="49" charset="0"/>
              </a:rPr>
              <a:t> ;</a:t>
            </a:r>
            <a:br>
              <a:rPr lang="en-US" dirty="0">
                <a:latin typeface="Cascadia Code" panose="020B0609020000020004" pitchFamily="49" charset="0"/>
                <a:cs typeface="Cascadia Code" panose="020B0609020000020004" pitchFamily="49" charset="0"/>
              </a:rPr>
            </a:br>
            <a:r>
              <a:rPr lang="en-US" dirty="0">
                <a:latin typeface="Cascadia Code" panose="020B0609020000020004" pitchFamily="49" charset="0"/>
                <a:cs typeface="Cascadia Code" panose="020B0609020000020004" pitchFamily="49" charset="0"/>
              </a:rPr>
              <a:t>    </a:t>
            </a:r>
            <a:r>
              <a:rPr lang="en-US" dirty="0" err="1">
                <a:latin typeface="Cascadia Code" panose="020B0609020000020004" pitchFamily="49" charset="0"/>
                <a:cs typeface="Cascadia Code" panose="020B0609020000020004" pitchFamily="49" charset="0"/>
              </a:rPr>
              <a:t>rdf:predicate</a:t>
            </a:r>
            <a:r>
              <a:rPr lang="en-US" dirty="0">
                <a:latin typeface="Cascadia Code" panose="020B0609020000020004" pitchFamily="49" charset="0"/>
                <a:cs typeface="Cascadia Code" panose="020B0609020000020004" pitchFamily="49" charset="0"/>
              </a:rPr>
              <a:t> :married ;</a:t>
            </a:r>
            <a:br>
              <a:rPr lang="en-US" dirty="0">
                <a:latin typeface="Cascadia Code" panose="020B0609020000020004" pitchFamily="49" charset="0"/>
                <a:cs typeface="Cascadia Code" panose="020B0609020000020004" pitchFamily="49" charset="0"/>
              </a:rPr>
            </a:br>
            <a:r>
              <a:rPr lang="en-US" dirty="0">
                <a:latin typeface="Cascadia Code" panose="020B0609020000020004" pitchFamily="49" charset="0"/>
                <a:cs typeface="Cascadia Code" panose="020B0609020000020004" pitchFamily="49" charset="0"/>
              </a:rPr>
              <a:t>    </a:t>
            </a:r>
            <a:r>
              <a:rPr lang="en-US" dirty="0" err="1">
                <a:latin typeface="Cascadia Code" panose="020B0609020000020004" pitchFamily="49" charset="0"/>
                <a:cs typeface="Cascadia Code" panose="020B0609020000020004" pitchFamily="49" charset="0"/>
              </a:rPr>
              <a:t>rdf:object</a:t>
            </a:r>
            <a:r>
              <a:rPr lang="en-US" dirty="0">
                <a:latin typeface="Cascadia Code" panose="020B0609020000020004" pitchFamily="49" charset="0"/>
                <a:cs typeface="Cascadia Code" panose="020B0609020000020004" pitchFamily="49" charset="0"/>
              </a:rPr>
              <a:t> :</a:t>
            </a:r>
            <a:r>
              <a:rPr lang="en-US" dirty="0" err="1">
                <a:latin typeface="Cascadia Code" panose="020B0609020000020004" pitchFamily="49" charset="0"/>
                <a:cs typeface="Cascadia Code" panose="020B0609020000020004" pitchFamily="49" charset="0"/>
              </a:rPr>
              <a:t>larry</a:t>
            </a:r>
            <a:r>
              <a:rPr lang="en-US" dirty="0">
                <a:latin typeface="Cascadia Code" panose="020B0609020000020004" pitchFamily="49" charset="0"/>
                <a:cs typeface="Cascadia Code" panose="020B0609020000020004" pitchFamily="49" charset="0"/>
              </a:rPr>
              <a:t> .</a:t>
            </a:r>
            <a:br>
              <a:rPr lang="en-US" dirty="0">
                <a:latin typeface="Cascadia Code" panose="020B0609020000020004" pitchFamily="49" charset="0"/>
                <a:cs typeface="Cascadia Code" panose="020B0609020000020004" pitchFamily="49" charset="0"/>
              </a:rPr>
            </a:br>
            <a:r>
              <a:rPr lang="en-US" dirty="0">
                <a:latin typeface="Cascadia Code" panose="020B0609020000020004" pitchFamily="49" charset="0"/>
                <a:cs typeface="Cascadia Code" panose="020B0609020000020004" pitchFamily="49" charset="0"/>
              </a:rPr>
              <a:t>:r  :author :</a:t>
            </a:r>
            <a:r>
              <a:rPr lang="en-US" dirty="0" err="1">
                <a:latin typeface="Cascadia Code" panose="020B0609020000020004" pitchFamily="49" charset="0"/>
                <a:cs typeface="Cascadia Code" panose="020B0609020000020004" pitchFamily="49" charset="0"/>
              </a:rPr>
              <a:t>janeDoe</a:t>
            </a:r>
            <a:r>
              <a:rPr lang="en-US" dirty="0">
                <a:latin typeface="Cascadia Code" panose="020B0609020000020004" pitchFamily="49" charset="0"/>
                <a:cs typeface="Cascadia Code" panose="020B0609020000020004" pitchFamily="49" charset="0"/>
              </a:rPr>
              <a:t> .</a:t>
            </a:r>
            <a:br>
              <a:rPr lang="en-US" dirty="0">
                <a:latin typeface="Cascadia Code" panose="020B0609020000020004" pitchFamily="49" charset="0"/>
                <a:cs typeface="Cascadia Code" panose="020B0609020000020004" pitchFamily="49" charset="0"/>
              </a:rPr>
            </a:br>
            <a:r>
              <a:rPr lang="en-US" dirty="0">
                <a:latin typeface="Cascadia Code" panose="020B0609020000020004" pitchFamily="49" charset="0"/>
                <a:cs typeface="Cascadia Code" panose="020B0609020000020004" pitchFamily="49" charset="0"/>
              </a:rPr>
              <a:t>:r  :published “2024-03-01”^^</a:t>
            </a:r>
            <a:r>
              <a:rPr lang="en-US" dirty="0" err="1">
                <a:latin typeface="Cascadia Code" panose="020B0609020000020004" pitchFamily="49" charset="0"/>
                <a:cs typeface="Cascadia Code" panose="020B0609020000020004" pitchFamily="49" charset="0"/>
              </a:rPr>
              <a:t>xsd:date</a:t>
            </a:r>
            <a:r>
              <a:rPr lang="en-US" dirty="0">
                <a:latin typeface="Cascadia Code" panose="020B0609020000020004" pitchFamily="49" charset="0"/>
                <a:cs typeface="Cascadia Code" panose="020B0609020000020004" pitchFamily="49" charset="0"/>
              </a:rPr>
              <a:t> .</a:t>
            </a:r>
            <a:br>
              <a:rPr lang="en-US" dirty="0">
                <a:latin typeface="Cascadia Code" panose="020B0609020000020004" pitchFamily="49" charset="0"/>
                <a:cs typeface="Cascadia Code" panose="020B0609020000020004" pitchFamily="49" charset="0"/>
              </a:rPr>
            </a:br>
            <a:r>
              <a:rPr lang="en-US" dirty="0">
                <a:latin typeface="Cascadia Code" panose="020B0609020000020004" pitchFamily="49" charset="0"/>
                <a:cs typeface="Cascadia Code" panose="020B0609020000020004" pitchFamily="49" charset="0"/>
              </a:rPr>
              <a:t>:r  :</a:t>
            </a:r>
            <a:r>
              <a:rPr lang="en-US" dirty="0" err="1">
                <a:latin typeface="Cascadia Code" panose="020B0609020000020004" pitchFamily="49" charset="0"/>
                <a:cs typeface="Cascadia Code" panose="020B0609020000020004" pitchFamily="49" charset="0"/>
              </a:rPr>
              <a:t>publishedIn</a:t>
            </a:r>
            <a:r>
              <a:rPr lang="en-US" dirty="0">
                <a:latin typeface="Cascadia Code" panose="020B0609020000020004" pitchFamily="49" charset="0"/>
                <a:cs typeface="Cascadia Code" panose="020B0609020000020004" pitchFamily="49" charset="0"/>
              </a:rPr>
              <a:t> :</a:t>
            </a:r>
            <a:r>
              <a:rPr lang="en-US" dirty="0" err="1">
                <a:latin typeface="Cascadia Code" panose="020B0609020000020004" pitchFamily="49" charset="0"/>
                <a:cs typeface="Cascadia Code" panose="020B0609020000020004" pitchFamily="49" charset="0"/>
              </a:rPr>
              <a:t>proceedingsOfRDF</a:t>
            </a:r>
            <a:r>
              <a:rPr lang="en-US" dirty="0">
                <a:latin typeface="Cascadia Code" panose="020B0609020000020004" pitchFamily="49" charset="0"/>
                <a:cs typeface="Cascadia Code" panose="020B0609020000020004" pitchFamily="49" charset="0"/>
              </a:rPr>
              <a:t> .</a:t>
            </a:r>
            <a:br>
              <a:rPr lang="en-US" dirty="0">
                <a:latin typeface="Cascadia Code" panose="020B0609020000020004" pitchFamily="49" charset="0"/>
                <a:cs typeface="Cascadia Code" panose="020B0609020000020004" pitchFamily="49" charset="0"/>
              </a:rPr>
            </a:br>
            <a:r>
              <a:rPr lang="en-US" dirty="0">
                <a:latin typeface="Cascadia Code" panose="020B0609020000020004" pitchFamily="49" charset="0"/>
                <a:cs typeface="Cascadia Code" panose="020B0609020000020004" pitchFamily="49" charset="0"/>
              </a:rPr>
              <a:t>:r  :</a:t>
            </a:r>
            <a:r>
              <a:rPr lang="en-US" dirty="0" err="1">
                <a:latin typeface="Cascadia Code" panose="020B0609020000020004" pitchFamily="49" charset="0"/>
                <a:cs typeface="Cascadia Code" panose="020B0609020000020004" pitchFamily="49" charset="0"/>
              </a:rPr>
              <a:t>statementIsValid</a:t>
            </a:r>
            <a:r>
              <a:rPr lang="en-US" dirty="0">
                <a:latin typeface="Cascadia Code" panose="020B0609020000020004" pitchFamily="49" charset="0"/>
                <a:cs typeface="Cascadia Code" panose="020B0609020000020004" pitchFamily="49" charset="0"/>
              </a:rPr>
              <a:t> false.</a:t>
            </a:r>
            <a:br>
              <a:rPr lang="en-US" dirty="0">
                <a:latin typeface="Cascadia Code" panose="020B0609020000020004" pitchFamily="49" charset="0"/>
                <a:cs typeface="Cascadia Code" panose="020B0609020000020004" pitchFamily="49" charset="0"/>
              </a:rPr>
            </a:br>
            <a:r>
              <a:rPr lang="en-US" dirty="0">
                <a:latin typeface="Cascadia Code" panose="020B0609020000020004" pitchFamily="49" charset="0"/>
                <a:cs typeface="Cascadia Code" panose="020B0609020000020004" pitchFamily="49" charset="0"/>
              </a:rPr>
              <a:t>:john :said :r .</a:t>
            </a:r>
          </a:p>
          <a:p>
            <a:pPr lvl="1"/>
            <a:endParaRPr lang="en-US" dirty="0"/>
          </a:p>
        </p:txBody>
      </p:sp>
    </p:spTree>
    <p:extLst>
      <p:ext uri="{BB962C8B-B14F-4D97-AF65-F5344CB8AC3E}">
        <p14:creationId xmlns:p14="http://schemas.microsoft.com/office/powerpoint/2010/main" val="399730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What Is A Triple?</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p:txBody>
          <a:bodyPr>
            <a:normAutofit/>
          </a:bodyPr>
          <a:lstStyle/>
          <a:p>
            <a:pPr marL="0" indent="0">
              <a:buNone/>
            </a:pPr>
            <a:r>
              <a:rPr lang="en-US" sz="1600" dirty="0">
                <a:latin typeface="Cambria" panose="02040503050406030204" pitchFamily="18" charset="0"/>
                <a:ea typeface="Cambria" panose="02040503050406030204" pitchFamily="18" charset="0"/>
                <a:cs typeface="Cascadia Code" panose="020B0609020000020004" pitchFamily="49" charset="0"/>
              </a:rPr>
              <a:t>The purpose of this presentation is to propose a couple of changes to the Turtle language that would make certain types of operations easier for people working with RDF, would help to resolve the thorny issue of reification, and that would help to align Labeled Property Graphs (notably neo4J) and RDF more closely. To do that, however, I need to clarify what exactly is meant by a triple.</a:t>
            </a:r>
          </a:p>
          <a:p>
            <a:r>
              <a:rPr lang="en-US" sz="1600" dirty="0">
                <a:latin typeface="Cambria" panose="02040503050406030204" pitchFamily="18" charset="0"/>
                <a:ea typeface="Cambria" panose="02040503050406030204" pitchFamily="18" charset="0"/>
                <a:cs typeface="Cascadia Code" panose="020B0609020000020004" pitchFamily="49" charset="0"/>
              </a:rPr>
              <a:t>A triple is, at its core, an assertion within a graph.</a:t>
            </a:r>
          </a:p>
          <a:p>
            <a:r>
              <a:rPr lang="en-US" sz="1600" dirty="0">
                <a:latin typeface="Cambria" panose="02040503050406030204" pitchFamily="18" charset="0"/>
                <a:ea typeface="Cambria" panose="02040503050406030204" pitchFamily="18" charset="0"/>
                <a:cs typeface="Cascadia Code" panose="020B0609020000020004" pitchFamily="49" charset="0"/>
              </a:rPr>
              <a:t>From an academic standpoint, this means that there is an abstract conceptual space that is </a:t>
            </a:r>
            <a:r>
              <a:rPr lang="en-US" sz="1600" dirty="0" err="1">
                <a:latin typeface="Cambria" panose="02040503050406030204" pitchFamily="18" charset="0"/>
                <a:ea typeface="Cambria" panose="02040503050406030204" pitchFamily="18" charset="0"/>
                <a:cs typeface="Cascadia Code" panose="020B0609020000020004" pitchFamily="49" charset="0"/>
              </a:rPr>
              <a:t>queryable</a:t>
            </a:r>
            <a:r>
              <a:rPr lang="en-US" sz="1600" dirty="0">
                <a:latin typeface="Cambria" panose="02040503050406030204" pitchFamily="18" charset="0"/>
                <a:ea typeface="Cambria" panose="02040503050406030204" pitchFamily="18" charset="0"/>
                <a:cs typeface="Cascadia Code" panose="020B0609020000020004" pitchFamily="49" charset="0"/>
              </a:rPr>
              <a:t> and capable of performing </a:t>
            </a:r>
            <a:r>
              <a:rPr lang="en-US" sz="1600" dirty="0" err="1">
                <a:latin typeface="Cambria" panose="02040503050406030204" pitchFamily="18" charset="0"/>
                <a:ea typeface="Cambria" panose="02040503050406030204" pitchFamily="18" charset="0"/>
                <a:cs typeface="Cascadia Code" panose="020B0609020000020004" pitchFamily="49" charset="0"/>
              </a:rPr>
              <a:t>inferiences</a:t>
            </a:r>
            <a:r>
              <a:rPr lang="en-US" sz="1600" dirty="0">
                <a:latin typeface="Cambria" panose="02040503050406030204" pitchFamily="18" charset="0"/>
                <a:ea typeface="Cambria" panose="02040503050406030204" pitchFamily="18" charset="0"/>
                <a:cs typeface="Cascadia Code" panose="020B0609020000020004" pitchFamily="49" charset="0"/>
              </a:rPr>
              <a:t>.</a:t>
            </a:r>
          </a:p>
          <a:p>
            <a:r>
              <a:rPr lang="en-US" sz="1600" dirty="0">
                <a:latin typeface="Cambria" panose="02040503050406030204" pitchFamily="18" charset="0"/>
                <a:ea typeface="Cambria" panose="02040503050406030204" pitchFamily="18" charset="0"/>
                <a:cs typeface="Cascadia Code" panose="020B0609020000020004" pitchFamily="49" charset="0"/>
              </a:rPr>
              <a:t>From a pragmatic viewpoint, a triple is a data record within one or more indexes that has three (or more properly, four) fields – a subject, a predicate, and an object, along with an optional graph name field.</a:t>
            </a:r>
          </a:p>
          <a:p>
            <a:r>
              <a:rPr lang="en-US" sz="1600" dirty="0">
                <a:latin typeface="Cambria" panose="02040503050406030204" pitchFamily="18" charset="0"/>
                <a:ea typeface="Cambria" panose="02040503050406030204" pitchFamily="18" charset="0"/>
                <a:cs typeface="Cascadia Code" panose="020B0609020000020004" pitchFamily="49" charset="0"/>
              </a:rPr>
              <a:t>If an </a:t>
            </a:r>
            <a:r>
              <a:rPr lang="en-US" sz="1600" dirty="0" err="1">
                <a:latin typeface="Cambria" panose="02040503050406030204" pitchFamily="18" charset="0"/>
                <a:ea typeface="Cambria" panose="02040503050406030204" pitchFamily="18" charset="0"/>
                <a:cs typeface="Cascadia Code" panose="020B0609020000020004" pitchFamily="49" charset="0"/>
              </a:rPr>
              <a:t>ntuple</a:t>
            </a:r>
            <a:r>
              <a:rPr lang="en-US" sz="1600" dirty="0">
                <a:latin typeface="Cambria" panose="02040503050406030204" pitchFamily="18" charset="0"/>
                <a:ea typeface="Cambria" panose="02040503050406030204" pitchFamily="18" charset="0"/>
                <a:cs typeface="Cascadia Code" panose="020B0609020000020004" pitchFamily="49" charset="0"/>
              </a:rPr>
              <a:t> is not in the union of these graphs or indexes, then it cannot participate in queries or inferences. </a:t>
            </a:r>
          </a:p>
          <a:p>
            <a:r>
              <a:rPr lang="en-US" sz="1600" dirty="0">
                <a:latin typeface="Cambria" panose="02040503050406030204" pitchFamily="18" charset="0"/>
                <a:ea typeface="Cambria" panose="02040503050406030204" pitchFamily="18" charset="0"/>
                <a:cs typeface="Cascadia Code" panose="020B0609020000020004" pitchFamily="49" charset="0"/>
              </a:rPr>
              <a:t>These are important considerations when discussing </a:t>
            </a:r>
            <a:r>
              <a:rPr lang="en-US" sz="1600" dirty="0" err="1">
                <a:latin typeface="Cambria" panose="02040503050406030204" pitchFamily="18" charset="0"/>
                <a:ea typeface="Cambria" panose="02040503050406030204" pitchFamily="18" charset="0"/>
                <a:cs typeface="Cascadia Code" panose="020B0609020000020004" pitchFamily="49" charset="0"/>
              </a:rPr>
              <a:t>bnodes</a:t>
            </a:r>
            <a:r>
              <a:rPr lang="en-US" sz="1600" dirty="0">
                <a:latin typeface="Cambria" panose="02040503050406030204" pitchFamily="18" charset="0"/>
                <a:ea typeface="Cambria" panose="02040503050406030204" pitchFamily="18" charset="0"/>
                <a:cs typeface="Cascadia Code" panose="020B0609020000020004" pitchFamily="49" charset="0"/>
              </a:rPr>
              <a:t> and bracketed expressions.</a:t>
            </a:r>
          </a:p>
          <a:p>
            <a:endParaRPr lang="en-US" sz="1600" dirty="0">
              <a:latin typeface="+mj-lt"/>
              <a:cs typeface="Cascadia Code" panose="020B0609020000020004" pitchFamily="49" charset="0"/>
            </a:endParaRPr>
          </a:p>
        </p:txBody>
      </p:sp>
    </p:spTree>
    <p:extLst>
      <p:ext uri="{BB962C8B-B14F-4D97-AF65-F5344CB8AC3E}">
        <p14:creationId xmlns:p14="http://schemas.microsoft.com/office/powerpoint/2010/main" val="3273084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Reifier Expressions</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p:txBody>
          <a:bodyPr>
            <a:normAutofit fontScale="92500" lnSpcReduction="10000"/>
          </a:bodyPr>
          <a:lstStyle/>
          <a:p>
            <a:pPr lvl="1"/>
            <a:r>
              <a:rPr lang="en-US" dirty="0"/>
              <a:t>A reifier expression uses a similar approach. The notation:</a:t>
            </a:r>
            <a:br>
              <a:rPr lang="en-US" dirty="0"/>
            </a:br>
            <a:br>
              <a:rPr lang="en-US" dirty="0"/>
            </a:br>
            <a:r>
              <a:rPr lang="en-US" dirty="0"/>
              <a:t>:s :p  </a:t>
            </a:r>
            <a:r>
              <a:rPr lang="en-US" sz="1200" dirty="0">
                <a:latin typeface="Cascadia Code" panose="020B0609020000020004" pitchFamily="49" charset="0"/>
                <a:cs typeface="Cascadia Code" panose="020B0609020000020004" pitchFamily="49" charset="0"/>
              </a:rPr>
              <a:t>&lt;&lt; :r | :s1 :p1 :o1&gt;&gt;</a:t>
            </a:r>
            <a:br>
              <a:rPr lang="en-US" dirty="0"/>
            </a:br>
            <a:br>
              <a:rPr lang="en-US" dirty="0"/>
            </a:br>
            <a:r>
              <a:rPr lang="en-US" dirty="0"/>
              <a:t>Expands to:</a:t>
            </a:r>
            <a:br>
              <a:rPr lang="en-US" dirty="0"/>
            </a:br>
            <a:br>
              <a:rPr lang="en-US" dirty="0"/>
            </a:br>
            <a:r>
              <a:rPr lang="en-US" sz="1300" dirty="0">
                <a:latin typeface="Cascadia Code" panose="020B0609020000020004" pitchFamily="49" charset="0"/>
                <a:cs typeface="Cascadia Code" panose="020B0609020000020004" pitchFamily="49" charset="0"/>
              </a:rPr>
              <a:t>#full RDF URIs</a:t>
            </a:r>
            <a:br>
              <a:rPr lang="en-US" sz="1300" dirty="0">
                <a:latin typeface="Cascadia Code" panose="020B0609020000020004" pitchFamily="49" charset="0"/>
                <a:cs typeface="Cascadia Code" panose="020B0609020000020004" pitchFamily="49" charset="0"/>
              </a:rPr>
            </a:br>
            <a:r>
              <a:rPr lang="en-US" sz="1300" dirty="0">
                <a:latin typeface="Cascadia Code" panose="020B0609020000020004" pitchFamily="49" charset="0"/>
                <a:cs typeface="Cascadia Code" panose="020B0609020000020004" pitchFamily="49" charset="0"/>
              </a:rPr>
              <a:t>:s  :p  :r .</a:t>
            </a:r>
            <a:br>
              <a:rPr lang="en-US" sz="1300" dirty="0">
                <a:latin typeface="Cascadia Code" panose="020B0609020000020004" pitchFamily="49" charset="0"/>
                <a:cs typeface="Cascadia Code" panose="020B0609020000020004" pitchFamily="49" charset="0"/>
              </a:rPr>
            </a:br>
            <a:r>
              <a:rPr lang="en-US" sz="1300" dirty="0">
                <a:latin typeface="Cascadia Code" panose="020B0609020000020004" pitchFamily="49" charset="0"/>
                <a:cs typeface="Cascadia Code" panose="020B0609020000020004" pitchFamily="49" charset="0"/>
              </a:rPr>
              <a:t>:r  </a:t>
            </a:r>
            <a:r>
              <a:rPr lang="en-US" sz="1300" dirty="0" err="1">
                <a:latin typeface="Cascadia Code" panose="020B0609020000020004" pitchFamily="49" charset="0"/>
                <a:cs typeface="Cascadia Code" panose="020B0609020000020004" pitchFamily="49" charset="0"/>
              </a:rPr>
              <a:t>rdf:subject</a:t>
            </a:r>
            <a:r>
              <a:rPr lang="en-US" sz="1300" dirty="0">
                <a:latin typeface="Cascadia Code" panose="020B0609020000020004" pitchFamily="49" charset="0"/>
                <a:cs typeface="Cascadia Code" panose="020B0609020000020004" pitchFamily="49" charset="0"/>
              </a:rPr>
              <a:t> :s1 ; </a:t>
            </a:r>
            <a:br>
              <a:rPr lang="en-US" sz="1300" dirty="0">
                <a:latin typeface="Cascadia Code" panose="020B0609020000020004" pitchFamily="49" charset="0"/>
                <a:cs typeface="Cascadia Code" panose="020B0609020000020004" pitchFamily="49" charset="0"/>
              </a:rPr>
            </a:br>
            <a:r>
              <a:rPr lang="en-US" sz="1300" dirty="0">
                <a:latin typeface="Cascadia Code" panose="020B0609020000020004" pitchFamily="49" charset="0"/>
                <a:cs typeface="Cascadia Code" panose="020B0609020000020004" pitchFamily="49" charset="0"/>
              </a:rPr>
              <a:t>    </a:t>
            </a:r>
            <a:r>
              <a:rPr lang="en-US" sz="1300" dirty="0" err="1">
                <a:latin typeface="Cascadia Code" panose="020B0609020000020004" pitchFamily="49" charset="0"/>
                <a:cs typeface="Cascadia Code" panose="020B0609020000020004" pitchFamily="49" charset="0"/>
              </a:rPr>
              <a:t>rdf:predicate</a:t>
            </a:r>
            <a:r>
              <a:rPr lang="en-US" sz="1300" dirty="0">
                <a:latin typeface="Cascadia Code" panose="020B0609020000020004" pitchFamily="49" charset="0"/>
                <a:cs typeface="Cascadia Code" panose="020B0609020000020004" pitchFamily="49" charset="0"/>
              </a:rPr>
              <a:t> :p1 ; </a:t>
            </a:r>
            <a:br>
              <a:rPr lang="en-US" sz="1300" dirty="0">
                <a:latin typeface="Cascadia Code" panose="020B0609020000020004" pitchFamily="49" charset="0"/>
                <a:cs typeface="Cascadia Code" panose="020B0609020000020004" pitchFamily="49" charset="0"/>
              </a:rPr>
            </a:br>
            <a:r>
              <a:rPr lang="en-US" sz="1300" dirty="0">
                <a:latin typeface="Cascadia Code" panose="020B0609020000020004" pitchFamily="49" charset="0"/>
                <a:cs typeface="Cascadia Code" panose="020B0609020000020004" pitchFamily="49" charset="0"/>
              </a:rPr>
              <a:t>    </a:t>
            </a:r>
            <a:r>
              <a:rPr lang="en-US" sz="1300" dirty="0" err="1">
                <a:latin typeface="Cascadia Code" panose="020B0609020000020004" pitchFamily="49" charset="0"/>
                <a:cs typeface="Cascadia Code" panose="020B0609020000020004" pitchFamily="49" charset="0"/>
              </a:rPr>
              <a:t>rdf:object</a:t>
            </a:r>
            <a:r>
              <a:rPr lang="en-US" sz="1300" dirty="0">
                <a:latin typeface="Cascadia Code" panose="020B0609020000020004" pitchFamily="49" charset="0"/>
                <a:cs typeface="Cascadia Code" panose="020B0609020000020004" pitchFamily="49" charset="0"/>
              </a:rPr>
              <a:t> :o1 .</a:t>
            </a:r>
          </a:p>
          <a:p>
            <a:pPr lvl="1"/>
            <a:r>
              <a:rPr lang="en-US" dirty="0"/>
              <a:t>This is equivalent to:</a:t>
            </a:r>
            <a:br>
              <a:rPr lang="en-US" dirty="0"/>
            </a:br>
            <a:br>
              <a:rPr lang="en-US" dirty="0"/>
            </a:br>
            <a:r>
              <a:rPr lang="en-US" dirty="0"/>
              <a:t>: s  :p  </a:t>
            </a:r>
            <a:r>
              <a:rPr lang="en-US" sz="1200" dirty="0">
                <a:latin typeface="Cascadia Code" panose="020B0609020000020004" pitchFamily="49" charset="0"/>
                <a:cs typeface="Cascadia Code" panose="020B0609020000020004" pitchFamily="49" charset="0"/>
              </a:rPr>
              <a:t>[:r -&gt; </a:t>
            </a:r>
            <a:r>
              <a:rPr lang="en-US" sz="1200" dirty="0" err="1">
                <a:latin typeface="Cascadia Code" panose="020B0609020000020004" pitchFamily="49" charset="0"/>
                <a:cs typeface="Cascadia Code" panose="020B0609020000020004" pitchFamily="49" charset="0"/>
              </a:rPr>
              <a:t>rdf:s</a:t>
            </a:r>
            <a:r>
              <a:rPr lang="en-US" sz="1200" dirty="0">
                <a:latin typeface="Cascadia Code" panose="020B0609020000020004" pitchFamily="49" charset="0"/>
                <a:cs typeface="Cascadia Code" panose="020B0609020000020004" pitchFamily="49" charset="0"/>
              </a:rPr>
              <a:t> :s1 ; </a:t>
            </a:r>
            <a:r>
              <a:rPr lang="en-US" sz="1200" dirty="0" err="1">
                <a:latin typeface="Cascadia Code" panose="020B0609020000020004" pitchFamily="49" charset="0"/>
                <a:cs typeface="Cascadia Code" panose="020B0609020000020004" pitchFamily="49" charset="0"/>
              </a:rPr>
              <a:t>rdf:p</a:t>
            </a:r>
            <a:r>
              <a:rPr lang="en-US" sz="1200" dirty="0">
                <a:latin typeface="Cascadia Code" panose="020B0609020000020004" pitchFamily="49" charset="0"/>
                <a:cs typeface="Cascadia Code" panose="020B0609020000020004" pitchFamily="49" charset="0"/>
              </a:rPr>
              <a:t> :p1; </a:t>
            </a:r>
            <a:r>
              <a:rPr lang="en-US" sz="1200" dirty="0" err="1">
                <a:latin typeface="Cascadia Code" panose="020B0609020000020004" pitchFamily="49" charset="0"/>
                <a:cs typeface="Cascadia Code" panose="020B0609020000020004" pitchFamily="49" charset="0"/>
              </a:rPr>
              <a:t>rdf:o</a:t>
            </a:r>
            <a:r>
              <a:rPr lang="en-US" sz="1200" dirty="0">
                <a:latin typeface="Cascadia Code" panose="020B0609020000020004" pitchFamily="49" charset="0"/>
                <a:cs typeface="Cascadia Code" panose="020B0609020000020004" pitchFamily="49" charset="0"/>
              </a:rPr>
              <a:t> :o1 ] .</a:t>
            </a:r>
          </a:p>
          <a:p>
            <a:pPr lvl="1"/>
            <a:r>
              <a:rPr lang="en-US" dirty="0">
                <a:cs typeface="Cascadia Code" panose="020B0609020000020004" pitchFamily="49" charset="0"/>
              </a:rPr>
              <a:t>Again, it should be noted that the reification is not a triple (i.e., the statement :s1 :p1 :o1 may possibly not be in the graph). </a:t>
            </a:r>
          </a:p>
          <a:p>
            <a:pPr lvl="1"/>
            <a:r>
              <a:rPr lang="en-US" dirty="0">
                <a:cs typeface="Cascadia Code" panose="020B0609020000020004" pitchFamily="49" charset="0"/>
              </a:rPr>
              <a:t>Also, note that, as with named node expressions, a reifier always maps to a single node.</a:t>
            </a:r>
          </a:p>
        </p:txBody>
      </p:sp>
      <p:sp>
        <p:nvSpPr>
          <p:cNvPr id="4" name="TextBox 3">
            <a:extLst>
              <a:ext uri="{FF2B5EF4-FFF2-40B4-BE49-F238E27FC236}">
                <a16:creationId xmlns:a16="http://schemas.microsoft.com/office/drawing/2014/main" id="{711C600D-E4AC-B546-6104-31A6BEA28964}"/>
              </a:ext>
            </a:extLst>
          </p:cNvPr>
          <p:cNvSpPr txBox="1"/>
          <p:nvPr/>
        </p:nvSpPr>
        <p:spPr>
          <a:xfrm>
            <a:off x="3996185" y="3603537"/>
            <a:ext cx="4199627" cy="1200329"/>
          </a:xfrm>
          <a:prstGeom prst="rect">
            <a:avLst/>
          </a:prstGeom>
          <a:noFill/>
        </p:spPr>
        <p:txBody>
          <a:bodyPr wrap="square" rtlCol="0">
            <a:spAutoFit/>
          </a:bodyPr>
          <a:lstStyle/>
          <a:p>
            <a:r>
              <a:rPr lang="en-US" sz="1200" dirty="0">
                <a:latin typeface="Cascadia Code" panose="020B0609020000020004" pitchFamily="49" charset="0"/>
                <a:cs typeface="Cascadia Code" panose="020B0609020000020004" pitchFamily="49" charset="0"/>
              </a:rPr>
              <a:t>#compact RDF URIs</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:s  :p  :r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:r  </a:t>
            </a:r>
            <a:r>
              <a:rPr lang="en-US" sz="1200" dirty="0" err="1">
                <a:latin typeface="Cascadia Code" panose="020B0609020000020004" pitchFamily="49" charset="0"/>
                <a:cs typeface="Cascadia Code" panose="020B0609020000020004" pitchFamily="49" charset="0"/>
              </a:rPr>
              <a:t>rdf:s</a:t>
            </a:r>
            <a:r>
              <a:rPr lang="en-US" sz="1200" dirty="0">
                <a:latin typeface="Cascadia Code" panose="020B0609020000020004" pitchFamily="49" charset="0"/>
                <a:cs typeface="Cascadia Code" panose="020B0609020000020004" pitchFamily="49" charset="0"/>
              </a:rPr>
              <a:t> :s1 ;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rdf:p</a:t>
            </a:r>
            <a:r>
              <a:rPr lang="en-US" sz="1200" dirty="0">
                <a:latin typeface="Cascadia Code" panose="020B0609020000020004" pitchFamily="49" charset="0"/>
                <a:cs typeface="Cascadia Code" panose="020B0609020000020004" pitchFamily="49" charset="0"/>
              </a:rPr>
              <a:t> :p1 ;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rdf:o</a:t>
            </a:r>
            <a:r>
              <a:rPr lang="en-US" sz="1200" dirty="0">
                <a:latin typeface="Cascadia Code" panose="020B0609020000020004" pitchFamily="49" charset="0"/>
                <a:cs typeface="Cascadia Code" panose="020B0609020000020004" pitchFamily="49" charset="0"/>
              </a:rPr>
              <a:t> :o1 .</a:t>
            </a:r>
          </a:p>
          <a:p>
            <a:endParaRPr lang="en-US" sz="1200" dirty="0">
              <a:latin typeface="Cascadia Code" panose="020B0609020000020004" pitchFamily="49" charset="0"/>
              <a:cs typeface="Cascadia Code" panose="020B0609020000020004" pitchFamily="49" charset="0"/>
            </a:endParaRPr>
          </a:p>
        </p:txBody>
      </p:sp>
      <p:cxnSp>
        <p:nvCxnSpPr>
          <p:cNvPr id="6" name="Straight Connector 5">
            <a:extLst>
              <a:ext uri="{FF2B5EF4-FFF2-40B4-BE49-F238E27FC236}">
                <a16:creationId xmlns:a16="http://schemas.microsoft.com/office/drawing/2014/main" id="{E3A9012C-72C3-F3FD-BD2C-FF2C6862F3A5}"/>
              </a:ext>
            </a:extLst>
          </p:cNvPr>
          <p:cNvCxnSpPr/>
          <p:nvPr/>
        </p:nvCxnSpPr>
        <p:spPr>
          <a:xfrm>
            <a:off x="3761202" y="3429000"/>
            <a:ext cx="0" cy="14747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466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Reifier Expression Examples</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p:txBody>
          <a:bodyPr>
            <a:normAutofit lnSpcReduction="10000"/>
          </a:bodyPr>
          <a:lstStyle/>
          <a:p>
            <a:pPr lvl="1"/>
            <a:r>
              <a:rPr lang="en-US" sz="1200" dirty="0">
                <a:latin typeface="Cascadia Code" panose="020B0609020000020004" pitchFamily="49" charset="0"/>
                <a:cs typeface="Cascadia Code" panose="020B0609020000020004" pitchFamily="49" charset="0"/>
              </a:rPr>
              <a:t>:john :said [ &lt;&lt;  _:johnComment1 |  :jane :</a:t>
            </a:r>
            <a:r>
              <a:rPr lang="en-US" sz="1200" dirty="0" err="1">
                <a:latin typeface="Cascadia Code" panose="020B0609020000020004" pitchFamily="49" charset="0"/>
                <a:cs typeface="Cascadia Code" panose="020B0609020000020004" pitchFamily="49" charset="0"/>
              </a:rPr>
              <a:t>hasPet</a:t>
            </a:r>
            <a:r>
              <a:rPr lang="en-US" sz="1200" dirty="0">
                <a:latin typeface="Cascadia Code" panose="020B0609020000020004" pitchFamily="49" charset="0"/>
                <a:cs typeface="Cascadia Code" panose="020B0609020000020004" pitchFamily="49" charset="0"/>
              </a:rPr>
              <a:t> :felicia &gt;&gt; | :</a:t>
            </a:r>
            <a:r>
              <a:rPr lang="en-US" sz="1200" dirty="0" err="1">
                <a:latin typeface="Cascadia Code" panose="020B0609020000020004" pitchFamily="49" charset="0"/>
                <a:cs typeface="Cascadia Code" panose="020B0609020000020004" pitchFamily="49" charset="0"/>
              </a:rPr>
              <a:t>madeOn</a:t>
            </a:r>
            <a:r>
              <a:rPr lang="en-US" sz="1200" dirty="0">
                <a:latin typeface="Cascadia Code" panose="020B0609020000020004" pitchFamily="49" charset="0"/>
                <a:cs typeface="Cascadia Code" panose="020B0609020000020004" pitchFamily="49" charset="0"/>
              </a:rPr>
              <a:t> “2024-04-05” ; :</a:t>
            </a:r>
            <a:r>
              <a:rPr lang="en-US" sz="1200" dirty="0" err="1">
                <a:latin typeface="Cascadia Code" panose="020B0609020000020004" pitchFamily="49" charset="0"/>
                <a:cs typeface="Cascadia Code" panose="020B0609020000020004" pitchFamily="49" charset="0"/>
              </a:rPr>
              <a:t>madeAt</a:t>
            </a: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JohnsDinnerParty</a:t>
            </a:r>
            <a:r>
              <a:rPr lang="en-US" sz="1200" dirty="0">
                <a:latin typeface="Cascadia Code" panose="020B0609020000020004" pitchFamily="49" charset="0"/>
                <a:cs typeface="Cascadia Code" panose="020B0609020000020004" pitchFamily="49" charset="0"/>
              </a:rPr>
              <a:t> ;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hasValidity</a:t>
            </a:r>
            <a:r>
              <a:rPr lang="en-US" sz="1200" dirty="0">
                <a:latin typeface="Cascadia Code" panose="020B0609020000020004" pitchFamily="49" charset="0"/>
                <a:cs typeface="Cascadia Code" panose="020B0609020000020004" pitchFamily="49" charset="0"/>
              </a:rPr>
              <a:t> [ _:validityJC1 | :value false; :reason “Jane has no pets.”]].</a:t>
            </a: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r>
              <a:rPr lang="en-US" dirty="0"/>
              <a:t>Expands to:</a:t>
            </a:r>
            <a:br>
              <a:rPr lang="en-US" dirty="0"/>
            </a:br>
            <a:br>
              <a:rPr lang="en-US" dirty="0"/>
            </a:br>
            <a:r>
              <a:rPr lang="en-US" sz="1200" dirty="0">
                <a:latin typeface="Cascadia Code" panose="020B0609020000020004" pitchFamily="49" charset="0"/>
                <a:cs typeface="Cascadia Code" panose="020B0609020000020004" pitchFamily="49" charset="0"/>
              </a:rPr>
              <a:t>:john :said _:johnComment1.</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_:johnComment1</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rdf:subject</a:t>
            </a:r>
            <a:r>
              <a:rPr lang="en-US" sz="1200" dirty="0">
                <a:latin typeface="Cascadia Code" panose="020B0609020000020004" pitchFamily="49" charset="0"/>
                <a:cs typeface="Cascadia Code" panose="020B0609020000020004" pitchFamily="49" charset="0"/>
              </a:rPr>
              <a:t> :jane;</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rdf:predicate</a:t>
            </a: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hasPet</a:t>
            </a: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rdf:object</a:t>
            </a:r>
            <a:r>
              <a:rPr lang="en-US" sz="1200" dirty="0">
                <a:latin typeface="Cascadia Code" panose="020B0609020000020004" pitchFamily="49" charset="0"/>
                <a:cs typeface="Cascadia Code" panose="020B0609020000020004" pitchFamily="49" charset="0"/>
              </a:rPr>
              <a:t> :felicia ;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madeOn</a:t>
            </a:r>
            <a:r>
              <a:rPr lang="en-US" sz="1200" dirty="0">
                <a:latin typeface="Cascadia Code" panose="020B0609020000020004" pitchFamily="49" charset="0"/>
                <a:cs typeface="Cascadia Code" panose="020B0609020000020004" pitchFamily="49" charset="0"/>
              </a:rPr>
              <a:t> “2024-04-05”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madeAt</a:t>
            </a: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JohnsDinnerParty</a:t>
            </a: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hasValidity</a:t>
            </a:r>
            <a:r>
              <a:rPr lang="en-US" sz="1200" dirty="0">
                <a:latin typeface="Cascadia Code" panose="020B0609020000020004" pitchFamily="49" charset="0"/>
                <a:cs typeface="Cascadia Code" panose="020B0609020000020004" pitchFamily="49" charset="0"/>
              </a:rPr>
              <a:t>  _:</a:t>
            </a:r>
            <a:r>
              <a:rPr lang="en-US" sz="1200" dirty="0" err="1">
                <a:latin typeface="Cascadia Code" panose="020B0609020000020004" pitchFamily="49" charset="0"/>
                <a:cs typeface="Cascadia Code" panose="020B0609020000020004" pitchFamily="49" charset="0"/>
              </a:rPr>
              <a:t>validityJC</a:t>
            </a: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p>
          <a:p>
            <a:pPr lvl="1"/>
            <a:r>
              <a:rPr lang="en-US" sz="1200" dirty="0">
                <a:latin typeface="Cascadia Code" panose="020B0609020000020004" pitchFamily="49" charset="0"/>
                <a:cs typeface="Cascadia Code" panose="020B0609020000020004" pitchFamily="49" charset="0"/>
              </a:rPr>
              <a:t>_:validityJC1 :value false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:reason “Jane has no pets.”</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p>
          <a:p>
            <a:pPr lvl="1"/>
            <a:r>
              <a:rPr lang="en-US" dirty="0">
                <a:cs typeface="Cascadia Code" panose="020B0609020000020004" pitchFamily="49" charset="0"/>
              </a:rPr>
              <a:t>Please note that the reifier _:johnComment1 is a </a:t>
            </a:r>
            <a:r>
              <a:rPr lang="en-US" dirty="0" err="1">
                <a:cs typeface="Cascadia Code" panose="020B0609020000020004" pitchFamily="49" charset="0"/>
              </a:rPr>
              <a:t>bnode</a:t>
            </a:r>
            <a:r>
              <a:rPr lang="en-US" dirty="0">
                <a:cs typeface="Cascadia Code" panose="020B0609020000020004" pitchFamily="49" charset="0"/>
              </a:rPr>
              <a:t>, but it is still referenceable. </a:t>
            </a:r>
          </a:p>
        </p:txBody>
      </p:sp>
    </p:spTree>
    <p:extLst>
      <p:ext uri="{BB962C8B-B14F-4D97-AF65-F5344CB8AC3E}">
        <p14:creationId xmlns:p14="http://schemas.microsoft.com/office/powerpoint/2010/main" val="413315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Named Node Expressions and SHACL</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p:txBody>
          <a:bodyPr>
            <a:normAutofit fontScale="92500" lnSpcReduction="20000"/>
          </a:bodyPr>
          <a:lstStyle/>
          <a:p>
            <a:pPr lvl="1"/>
            <a:r>
              <a:rPr lang="en-US" sz="1200" dirty="0">
                <a:latin typeface="Cascadia Code" panose="020B0609020000020004" pitchFamily="49" charset="0"/>
                <a:cs typeface="Cascadia Code" panose="020B0609020000020004" pitchFamily="49" charset="0"/>
              </a:rPr>
              <a:t>[:jane | a Person: ; </a:t>
            </a:r>
            <a:r>
              <a:rPr lang="en-US" sz="1200" dirty="0" err="1">
                <a:latin typeface="Cascadia Code" panose="020B0609020000020004" pitchFamily="49" charset="0"/>
                <a:cs typeface="Cascadia Code" panose="020B0609020000020004" pitchFamily="49" charset="0"/>
              </a:rPr>
              <a:t>rdfs:label</a:t>
            </a:r>
            <a:r>
              <a:rPr lang="en-US" sz="1200" dirty="0">
                <a:latin typeface="Cascadia Code" panose="020B0609020000020004" pitchFamily="49" charset="0"/>
                <a:cs typeface="Cascadia Code" panose="020B0609020000020004" pitchFamily="49" charset="0"/>
              </a:rPr>
              <a:t> “Jane”] [ :</a:t>
            </a:r>
            <a:r>
              <a:rPr lang="en-US" sz="1200" dirty="0" err="1">
                <a:latin typeface="Cascadia Code" panose="020B0609020000020004" pitchFamily="49" charset="0"/>
                <a:cs typeface="Cascadia Code" panose="020B0609020000020004" pitchFamily="49" charset="0"/>
              </a:rPr>
              <a:t>hasPet</a:t>
            </a:r>
            <a:r>
              <a:rPr lang="en-US" sz="1200" dirty="0">
                <a:latin typeface="Cascadia Code" panose="020B0609020000020004" pitchFamily="49" charset="0"/>
                <a:cs typeface="Cascadia Code" panose="020B0609020000020004" pitchFamily="49" charset="0"/>
              </a:rPr>
              <a:t> | a </a:t>
            </a:r>
            <a:r>
              <a:rPr lang="en-US" sz="1200" dirty="0" err="1">
                <a:latin typeface="Cascadia Code" panose="020B0609020000020004" pitchFamily="49" charset="0"/>
                <a:cs typeface="Cascadia Code" panose="020B0609020000020004" pitchFamily="49" charset="0"/>
              </a:rPr>
              <a:t>sh:PropertyShape</a:t>
            </a:r>
            <a:r>
              <a:rPr lang="en-US" sz="1200" dirty="0">
                <a:latin typeface="Cascadia Code" panose="020B0609020000020004" pitchFamily="49" charset="0"/>
                <a:cs typeface="Cascadia Code" panose="020B0609020000020004" pitchFamily="49" charset="0"/>
              </a:rPr>
              <a:t> ; </a:t>
            </a:r>
            <a:r>
              <a:rPr lang="en-US" sz="1200" dirty="0" err="1">
                <a:latin typeface="Cascadia Code" panose="020B0609020000020004" pitchFamily="49" charset="0"/>
                <a:cs typeface="Cascadia Code" panose="020B0609020000020004" pitchFamily="49" charset="0"/>
              </a:rPr>
              <a:t>sh:name</a:t>
            </a:r>
            <a:r>
              <a:rPr lang="en-US" sz="1200" dirty="0">
                <a:latin typeface="Cascadia Code" panose="020B0609020000020004" pitchFamily="49" charset="0"/>
                <a:cs typeface="Cascadia Code" panose="020B0609020000020004" pitchFamily="49" charset="0"/>
              </a:rPr>
              <a:t> “pet” ; </a:t>
            </a:r>
            <a:r>
              <a:rPr lang="en-US" sz="1200" dirty="0" err="1">
                <a:latin typeface="Cascadia Code" panose="020B0609020000020004" pitchFamily="49" charset="0"/>
                <a:cs typeface="Cascadia Code" panose="020B0609020000020004" pitchFamily="49" charset="0"/>
              </a:rPr>
              <a:t>sh:path</a:t>
            </a: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hasPet</a:t>
            </a:r>
            <a:r>
              <a:rPr lang="en-US" sz="1200" dirty="0">
                <a:latin typeface="Cascadia Code" panose="020B0609020000020004" pitchFamily="49" charset="0"/>
                <a:cs typeface="Cascadia Code" panose="020B0609020000020004" pitchFamily="49" charset="0"/>
              </a:rPr>
              <a:t> ; </a:t>
            </a:r>
            <a:r>
              <a:rPr lang="en-US" sz="1200" dirty="0" err="1">
                <a:latin typeface="Cascadia Code" panose="020B0609020000020004" pitchFamily="49" charset="0"/>
                <a:cs typeface="Cascadia Code" panose="020B0609020000020004" pitchFamily="49" charset="0"/>
              </a:rPr>
              <a:t>sh:class</a:t>
            </a:r>
            <a:r>
              <a:rPr lang="en-US" sz="1200" dirty="0">
                <a:latin typeface="Cascadia Code" panose="020B0609020000020004" pitchFamily="49" charset="0"/>
                <a:cs typeface="Cascadia Code" panose="020B0609020000020004" pitchFamily="49" charset="0"/>
              </a:rPr>
              <a:t> Pet: ; </a:t>
            </a:r>
            <a:r>
              <a:rPr lang="en-US" sz="1200" dirty="0" err="1">
                <a:latin typeface="Cascadia Code" panose="020B0609020000020004" pitchFamily="49" charset="0"/>
                <a:cs typeface="Cascadia Code" panose="020B0609020000020004" pitchFamily="49" charset="0"/>
              </a:rPr>
              <a:t>rdfs:domain</a:t>
            </a:r>
            <a:r>
              <a:rPr lang="en-US" sz="1200" dirty="0">
                <a:latin typeface="Cascadia Code" panose="020B0609020000020004" pitchFamily="49" charset="0"/>
                <a:cs typeface="Cascadia Code" panose="020B0609020000020004" pitchFamily="49" charset="0"/>
              </a:rPr>
              <a:t> Person: ; </a:t>
            </a:r>
            <a:r>
              <a:rPr lang="en-US" sz="1200" dirty="0" err="1">
                <a:latin typeface="Cascadia Code" panose="020B0609020000020004" pitchFamily="49" charset="0"/>
                <a:cs typeface="Cascadia Code" panose="020B0609020000020004" pitchFamily="49" charset="0"/>
              </a:rPr>
              <a:t>sh:nodeKind</a:t>
            </a: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sh:IRI</a:t>
            </a:r>
            <a:r>
              <a:rPr lang="en-US" sz="1200" dirty="0">
                <a:latin typeface="Cascadia Code" panose="020B0609020000020004" pitchFamily="49" charset="0"/>
                <a:cs typeface="Cascadia Code" panose="020B0609020000020004" pitchFamily="49" charset="0"/>
              </a:rPr>
              <a:t>] [:felicia | a Pet:; </a:t>
            </a:r>
            <a:r>
              <a:rPr lang="en-US" sz="1200" dirty="0" err="1">
                <a:latin typeface="Cascadia Code" panose="020B0609020000020004" pitchFamily="49" charset="0"/>
                <a:cs typeface="Cascadia Code" panose="020B0609020000020004" pitchFamily="49" charset="0"/>
              </a:rPr>
              <a:t>rdfs:label</a:t>
            </a:r>
            <a:r>
              <a:rPr lang="en-US" sz="1200" dirty="0">
                <a:latin typeface="Cascadia Code" panose="020B0609020000020004" pitchFamily="49" charset="0"/>
                <a:cs typeface="Cascadia Code" panose="020B0609020000020004" pitchFamily="49" charset="0"/>
              </a:rPr>
              <a:t> “Felicia”; :species :Cat ].</a:t>
            </a: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r>
              <a:rPr lang="en-US" dirty="0"/>
              <a:t>Expands to:</a:t>
            </a:r>
            <a:br>
              <a:rPr lang="en-US" dirty="0"/>
            </a:br>
            <a:br>
              <a:rPr lang="en-US" dirty="0"/>
            </a:br>
            <a:r>
              <a:rPr lang="en-US" sz="1200" dirty="0">
                <a:latin typeface="Cascadia Code" panose="020B0609020000020004" pitchFamily="49" charset="0"/>
                <a:cs typeface="Cascadia Code" panose="020B0609020000020004" pitchFamily="49" charset="0"/>
              </a:rPr>
              <a:t>:jane</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 Person:;</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rdfs:label</a:t>
            </a:r>
            <a:r>
              <a:rPr lang="en-US" sz="1200" dirty="0">
                <a:latin typeface="Cascadia Code" panose="020B0609020000020004" pitchFamily="49" charset="0"/>
                <a:cs typeface="Cascadia Code" panose="020B0609020000020004" pitchFamily="49" charset="0"/>
              </a:rPr>
              <a:t> “Jane” ;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hasPet</a:t>
            </a:r>
            <a:r>
              <a:rPr lang="en-US" sz="1200" dirty="0">
                <a:latin typeface="Cascadia Code" panose="020B0609020000020004" pitchFamily="49" charset="0"/>
                <a:cs typeface="Cascadia Code" panose="020B0609020000020004" pitchFamily="49" charset="0"/>
              </a:rPr>
              <a:t> :felicia;</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a:t>
            </a:r>
            <a:r>
              <a:rPr lang="en-US" sz="1200" dirty="0" err="1">
                <a:latin typeface="Cascadia Code" panose="020B0609020000020004" pitchFamily="49" charset="0"/>
                <a:cs typeface="Cascadia Code" panose="020B0609020000020004" pitchFamily="49" charset="0"/>
              </a:rPr>
              <a:t>hasPet</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 </a:t>
            </a:r>
            <a:r>
              <a:rPr lang="en-US" sz="1200" dirty="0" err="1">
                <a:latin typeface="Cascadia Code" panose="020B0609020000020004" pitchFamily="49" charset="0"/>
                <a:cs typeface="Cascadia Code" panose="020B0609020000020004" pitchFamily="49" charset="0"/>
              </a:rPr>
              <a:t>sh:PropertyShape</a:t>
            </a:r>
            <a:r>
              <a:rPr lang="en-US" sz="1200" dirty="0">
                <a:latin typeface="Cascadia Code" panose="020B0609020000020004" pitchFamily="49" charset="0"/>
                <a:cs typeface="Cascadia Code" panose="020B0609020000020004" pitchFamily="49" charset="0"/>
              </a:rPr>
              <a:t>;</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sh:name</a:t>
            </a:r>
            <a:r>
              <a:rPr lang="en-US" sz="1200" dirty="0">
                <a:latin typeface="Cascadia Code" panose="020B0609020000020004" pitchFamily="49" charset="0"/>
                <a:cs typeface="Cascadia Code" panose="020B0609020000020004" pitchFamily="49" charset="0"/>
              </a:rPr>
              <a:t> “pet”;</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sh:path</a:t>
            </a: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hasPet</a:t>
            </a: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sh:class</a:t>
            </a:r>
            <a:r>
              <a:rPr lang="en-US" sz="1200" dirty="0">
                <a:latin typeface="Cascadia Code" panose="020B0609020000020004" pitchFamily="49" charset="0"/>
                <a:cs typeface="Cascadia Code" panose="020B0609020000020004" pitchFamily="49" charset="0"/>
              </a:rPr>
              <a:t> Pet: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rdfs:domain</a:t>
            </a:r>
            <a:r>
              <a:rPr lang="en-US" sz="1200" dirty="0">
                <a:latin typeface="Cascadia Code" panose="020B0609020000020004" pitchFamily="49" charset="0"/>
                <a:cs typeface="Cascadia Code" panose="020B0609020000020004" pitchFamily="49" charset="0"/>
              </a:rPr>
              <a:t> Person: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sh:nodeKind</a:t>
            </a: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sh:IRI</a:t>
            </a: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:felicia</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 Pet: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rdfs:label</a:t>
            </a:r>
            <a:r>
              <a:rPr lang="en-US" sz="1200" dirty="0">
                <a:latin typeface="Cascadia Code" panose="020B0609020000020004" pitchFamily="49" charset="0"/>
                <a:cs typeface="Cascadia Code" panose="020B0609020000020004" pitchFamily="49" charset="0"/>
              </a:rPr>
              <a:t> “Felicia”;</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:species :Cat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a:t>
            </a:r>
          </a:p>
          <a:p>
            <a:pPr marL="457200" lvl="1" indent="0">
              <a:buNone/>
            </a:pPr>
            <a:r>
              <a:rPr lang="en-US" dirty="0">
                <a:cs typeface="Cascadia Code" panose="020B0609020000020004" pitchFamily="49" charset="0"/>
              </a:rPr>
              <a:t> </a:t>
            </a:r>
          </a:p>
        </p:txBody>
      </p:sp>
    </p:spTree>
    <p:extLst>
      <p:ext uri="{BB962C8B-B14F-4D97-AF65-F5344CB8AC3E}">
        <p14:creationId xmlns:p14="http://schemas.microsoft.com/office/powerpoint/2010/main" val="1078024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Named Node Expressions in SPARQL</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p:txBody>
          <a:bodyPr>
            <a:normAutofit lnSpcReduction="10000"/>
          </a:bodyPr>
          <a:lstStyle/>
          <a:p>
            <a:pPr lvl="1"/>
            <a:r>
              <a:rPr lang="en-US" dirty="0">
                <a:latin typeface="Cambria" panose="02040503050406030204" pitchFamily="18" charset="0"/>
                <a:ea typeface="Cambria" panose="02040503050406030204" pitchFamily="18" charset="0"/>
              </a:rPr>
              <a:t>Named Node Expressions in SPARQL follow similar notation to Turtle NNEs. </a:t>
            </a:r>
            <a:br>
              <a:rPr lang="en-US" dirty="0">
                <a:latin typeface="Cambria" panose="02040503050406030204" pitchFamily="18" charset="0"/>
                <a:ea typeface="Cambria" panose="02040503050406030204" pitchFamily="18" charset="0"/>
              </a:rPr>
            </a:br>
            <a:br>
              <a:rPr lang="en-US" dirty="0"/>
            </a:br>
            <a:r>
              <a:rPr lang="en-US" sz="1400" dirty="0">
                <a:latin typeface="Cascadia Code" panose="020B0609020000020004" pitchFamily="49" charset="0"/>
                <a:cs typeface="Cascadia Code" panose="020B0609020000020004" pitchFamily="49" charset="0"/>
              </a:rPr>
              <a:t>SELECT ?</a:t>
            </a:r>
            <a:r>
              <a:rPr lang="en-US" sz="1400" dirty="0" err="1">
                <a:latin typeface="Cascadia Code" panose="020B0609020000020004" pitchFamily="49" charset="0"/>
                <a:cs typeface="Cascadia Code" panose="020B0609020000020004" pitchFamily="49" charset="0"/>
              </a:rPr>
              <a:t>nne</a:t>
            </a:r>
            <a:r>
              <a:rPr lang="en-US" sz="1400" dirty="0">
                <a:latin typeface="Cascadia Code" panose="020B0609020000020004" pitchFamily="49" charset="0"/>
                <a:cs typeface="Cascadia Code" panose="020B0609020000020004" pitchFamily="49" charset="0"/>
              </a:rPr>
              <a:t> where {</a:t>
            </a:r>
            <a:br>
              <a:rPr lang="en-US" sz="1400" dirty="0">
                <a:latin typeface="Cascadia Code" panose="020B0609020000020004" pitchFamily="49" charset="0"/>
                <a:cs typeface="Cascadia Code" panose="020B0609020000020004" pitchFamily="49" charset="0"/>
              </a:rPr>
            </a:br>
            <a:r>
              <a:rPr lang="en-US" sz="1400" dirty="0">
                <a:latin typeface="Cascadia Code" panose="020B0609020000020004" pitchFamily="49" charset="0"/>
                <a:cs typeface="Cascadia Code" panose="020B0609020000020004" pitchFamily="49" charset="0"/>
              </a:rPr>
              <a:t>     ?s ?p [?</a:t>
            </a:r>
            <a:r>
              <a:rPr lang="en-US" sz="1400" dirty="0" err="1">
                <a:latin typeface="Cascadia Code" panose="020B0609020000020004" pitchFamily="49" charset="0"/>
                <a:cs typeface="Cascadia Code" panose="020B0609020000020004" pitchFamily="49" charset="0"/>
              </a:rPr>
              <a:t>nne</a:t>
            </a:r>
            <a:r>
              <a:rPr lang="en-US" sz="1400" dirty="0">
                <a:latin typeface="Cascadia Code" panose="020B0609020000020004" pitchFamily="49" charset="0"/>
                <a:cs typeface="Cascadia Code" panose="020B0609020000020004" pitchFamily="49" charset="0"/>
              </a:rPr>
              <a:t> -&gt; ?p1 ?o1] .</a:t>
            </a:r>
            <a:br>
              <a:rPr lang="en-US" sz="1400" dirty="0">
                <a:latin typeface="Cascadia Code" panose="020B0609020000020004" pitchFamily="49" charset="0"/>
                <a:cs typeface="Cascadia Code" panose="020B0609020000020004" pitchFamily="49" charset="0"/>
              </a:rPr>
            </a:br>
            <a:r>
              <a:rPr lang="en-US" sz="1400" dirty="0">
                <a:latin typeface="Cascadia Code" panose="020B0609020000020004" pitchFamily="49" charset="0"/>
                <a:cs typeface="Cascadia Code" panose="020B0609020000020004" pitchFamily="49" charset="0"/>
              </a:rPr>
              <a:t>     ?</a:t>
            </a:r>
            <a:r>
              <a:rPr lang="en-US" sz="1400" dirty="0" err="1">
                <a:latin typeface="Cascadia Code" panose="020B0609020000020004" pitchFamily="49" charset="0"/>
                <a:cs typeface="Cascadia Code" panose="020B0609020000020004" pitchFamily="49" charset="0"/>
              </a:rPr>
              <a:t>nne</a:t>
            </a:r>
            <a:r>
              <a:rPr lang="en-US" sz="1400" dirty="0">
                <a:latin typeface="Cascadia Code" panose="020B0609020000020004" pitchFamily="49" charset="0"/>
                <a:cs typeface="Cascadia Code" panose="020B0609020000020004" pitchFamily="49" charset="0"/>
              </a:rPr>
              <a:t> ?p2 ?o2 .</a:t>
            </a:r>
            <a:br>
              <a:rPr lang="en-US" sz="1400" dirty="0">
                <a:latin typeface="Cascadia Code" panose="020B0609020000020004" pitchFamily="49" charset="0"/>
                <a:cs typeface="Cascadia Code" panose="020B0609020000020004" pitchFamily="49" charset="0"/>
              </a:rPr>
            </a:br>
            <a:r>
              <a:rPr lang="en-US" sz="1400" dirty="0">
                <a:latin typeface="Cascadia Code" panose="020B0609020000020004" pitchFamily="49" charset="0"/>
                <a:cs typeface="Cascadia Code" panose="020B0609020000020004" pitchFamily="49" charset="0"/>
              </a:rPr>
              <a:t>}</a:t>
            </a:r>
            <a:br>
              <a:rPr lang="en-US" sz="1400" dirty="0">
                <a:latin typeface="Cascadia Code" panose="020B0609020000020004" pitchFamily="49" charset="0"/>
                <a:cs typeface="Cascadia Code" panose="020B0609020000020004" pitchFamily="49" charset="0"/>
              </a:rPr>
            </a:br>
            <a:br>
              <a:rPr lang="en-US" dirty="0"/>
            </a:br>
            <a:r>
              <a:rPr lang="en-US" dirty="0"/>
              <a:t>This would be mapped to:</a:t>
            </a:r>
            <a:br>
              <a:rPr lang="en-US" dirty="0"/>
            </a:br>
            <a:br>
              <a:rPr lang="en-US" dirty="0"/>
            </a:br>
            <a:r>
              <a:rPr lang="en-US" sz="1200" dirty="0">
                <a:latin typeface="Cascadia Code" panose="020B0609020000020004" pitchFamily="49" charset="0"/>
                <a:cs typeface="Cascadia Code" panose="020B0609020000020004" pitchFamily="49" charset="0"/>
              </a:rPr>
              <a:t>SELECT ?</a:t>
            </a:r>
            <a:r>
              <a:rPr lang="en-US" sz="1200" dirty="0" err="1">
                <a:latin typeface="Cascadia Code" panose="020B0609020000020004" pitchFamily="49" charset="0"/>
                <a:cs typeface="Cascadia Code" panose="020B0609020000020004" pitchFamily="49" charset="0"/>
              </a:rPr>
              <a:t>nne</a:t>
            </a:r>
            <a:r>
              <a:rPr lang="en-US" sz="1200" dirty="0">
                <a:latin typeface="Cascadia Code" panose="020B0609020000020004" pitchFamily="49" charset="0"/>
                <a:cs typeface="Cascadia Code" panose="020B0609020000020004" pitchFamily="49" charset="0"/>
              </a:rPr>
              <a:t> where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?s ?p ?</a:t>
            </a:r>
            <a:r>
              <a:rPr lang="en-US" sz="1200" dirty="0" err="1">
                <a:latin typeface="Cascadia Code" panose="020B0609020000020004" pitchFamily="49" charset="0"/>
                <a:cs typeface="Cascadia Code" panose="020B0609020000020004" pitchFamily="49" charset="0"/>
              </a:rPr>
              <a:t>nne</a:t>
            </a: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nne</a:t>
            </a:r>
            <a:r>
              <a:rPr lang="en-US" sz="1200" dirty="0">
                <a:latin typeface="Cascadia Code" panose="020B0609020000020004" pitchFamily="49" charset="0"/>
                <a:cs typeface="Cascadia Code" panose="020B0609020000020004" pitchFamily="49" charset="0"/>
              </a:rPr>
              <a:t> ?p1 ?o1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nne</a:t>
            </a:r>
            <a:r>
              <a:rPr lang="en-US" sz="1200" dirty="0">
                <a:latin typeface="Cascadia Code" panose="020B0609020000020004" pitchFamily="49" charset="0"/>
                <a:cs typeface="Cascadia Code" panose="020B0609020000020004" pitchFamily="49" charset="0"/>
              </a:rPr>
              <a:t> ?p2 ?o2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a:t>
            </a:r>
          </a:p>
          <a:p>
            <a:pPr lvl="1"/>
            <a:r>
              <a:rPr lang="en-US" dirty="0">
                <a:cs typeface="Cascadia Code" panose="020B0609020000020004" pitchFamily="49" charset="0"/>
              </a:rPr>
              <a:t>It is possible that SPARQL could identify ?</a:t>
            </a:r>
            <a:r>
              <a:rPr lang="en-US" dirty="0" err="1">
                <a:cs typeface="Cascadia Code" panose="020B0609020000020004" pitchFamily="49" charset="0"/>
              </a:rPr>
              <a:t>nne</a:t>
            </a:r>
            <a:r>
              <a:rPr lang="en-US" dirty="0">
                <a:cs typeface="Cascadia Code" panose="020B0609020000020004" pitchFamily="49" charset="0"/>
              </a:rPr>
              <a:t> nodes as being bracket names (perhaps something like </a:t>
            </a:r>
            <a:r>
              <a:rPr lang="en-US" dirty="0" err="1">
                <a:cs typeface="Cascadia Code" panose="020B0609020000020004" pitchFamily="49" charset="0"/>
              </a:rPr>
              <a:t>IsBracket</a:t>
            </a:r>
            <a:r>
              <a:rPr lang="en-US" dirty="0">
                <a:cs typeface="Cascadia Code" panose="020B0609020000020004" pitchFamily="49" charset="0"/>
              </a:rPr>
              <a:t>(?</a:t>
            </a:r>
            <a:r>
              <a:rPr lang="en-US" dirty="0" err="1">
                <a:cs typeface="Cascadia Code" panose="020B0609020000020004" pitchFamily="49" charset="0"/>
              </a:rPr>
              <a:t>nne</a:t>
            </a:r>
            <a:r>
              <a:rPr lang="en-US" dirty="0">
                <a:cs typeface="Cascadia Code" panose="020B0609020000020004" pitchFamily="49" charset="0"/>
              </a:rPr>
              <a:t>)), but this would need to be determined at SPARQL parse time, as there should be no distinction from the node itself. </a:t>
            </a:r>
          </a:p>
        </p:txBody>
      </p:sp>
    </p:spTree>
    <p:extLst>
      <p:ext uri="{BB962C8B-B14F-4D97-AF65-F5344CB8AC3E}">
        <p14:creationId xmlns:p14="http://schemas.microsoft.com/office/powerpoint/2010/main" val="3639757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Reifications in SPARQL</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p:txBody>
          <a:bodyPr>
            <a:normAutofit fontScale="92500" lnSpcReduction="20000"/>
          </a:bodyPr>
          <a:lstStyle/>
          <a:p>
            <a:pPr lvl="1"/>
            <a:r>
              <a:rPr lang="en-US" dirty="0">
                <a:latin typeface="Cambria" panose="02040503050406030204" pitchFamily="18" charset="0"/>
                <a:ea typeface="Cambria" panose="02040503050406030204" pitchFamily="18" charset="0"/>
              </a:rPr>
              <a:t>The test </a:t>
            </a:r>
            <a:r>
              <a:rPr lang="en-US" sz="1400" dirty="0" err="1">
                <a:latin typeface="Cascadia Code" panose="020B0609020000020004" pitchFamily="49" charset="0"/>
                <a:ea typeface="Cambria" panose="02040503050406030204" pitchFamily="18" charset="0"/>
                <a:cs typeface="Cascadia Code" panose="020B0609020000020004" pitchFamily="49" charset="0"/>
              </a:rPr>
              <a:t>isReification</a:t>
            </a:r>
            <a:r>
              <a:rPr lang="en-US" sz="1400" dirty="0">
                <a:latin typeface="Cascadia Code" panose="020B0609020000020004" pitchFamily="49" charset="0"/>
                <a:ea typeface="Cambria" panose="02040503050406030204" pitchFamily="18" charset="0"/>
                <a:cs typeface="Cascadia Code" panose="020B0609020000020004" pitchFamily="49" charset="0"/>
              </a:rPr>
              <a:t>(?r)</a:t>
            </a:r>
            <a:r>
              <a:rPr lang="en-US" dirty="0">
                <a:latin typeface="Cambria" panose="02040503050406030204" pitchFamily="18" charset="0"/>
                <a:ea typeface="Cambria" panose="02040503050406030204" pitchFamily="18" charset="0"/>
              </a:rPr>
              <a:t> could determine whether a node is a reification by testing for conformance against a SPARQL query:</a:t>
            </a:r>
            <a:br>
              <a:rPr lang="en-US" dirty="0">
                <a:latin typeface="Cambria" panose="02040503050406030204" pitchFamily="18" charset="0"/>
                <a:ea typeface="Cambria" panose="02040503050406030204" pitchFamily="18" charset="0"/>
              </a:rPr>
            </a:br>
            <a:br>
              <a:rPr lang="en-US" dirty="0"/>
            </a:br>
            <a:r>
              <a:rPr lang="en-US" sz="1400" dirty="0">
                <a:latin typeface="Cascadia Code" panose="020B0609020000020004" pitchFamily="49" charset="0"/>
                <a:cs typeface="Cascadia Code" panose="020B0609020000020004" pitchFamily="49" charset="0"/>
              </a:rPr>
              <a:t>ASK where {</a:t>
            </a:r>
            <a:br>
              <a:rPr lang="en-US" sz="1400" dirty="0">
                <a:latin typeface="Cascadia Code" panose="020B0609020000020004" pitchFamily="49" charset="0"/>
                <a:cs typeface="Cascadia Code" panose="020B0609020000020004" pitchFamily="49" charset="0"/>
              </a:rPr>
            </a:br>
            <a:r>
              <a:rPr lang="en-US" sz="1400" dirty="0">
                <a:latin typeface="Cascadia Code" panose="020B0609020000020004" pitchFamily="49" charset="0"/>
                <a:cs typeface="Cascadia Code" panose="020B0609020000020004" pitchFamily="49" charset="0"/>
              </a:rPr>
              <a:t>     $r </a:t>
            </a:r>
            <a:r>
              <a:rPr lang="en-US" sz="1400" dirty="0" err="1">
                <a:latin typeface="Cascadia Code" panose="020B0609020000020004" pitchFamily="49" charset="0"/>
                <a:cs typeface="Cascadia Code" panose="020B0609020000020004" pitchFamily="49" charset="0"/>
              </a:rPr>
              <a:t>rdf:s</a:t>
            </a:r>
            <a:r>
              <a:rPr lang="en-US" sz="1400" dirty="0">
                <a:latin typeface="Cascadia Code" panose="020B0609020000020004" pitchFamily="49" charset="0"/>
                <a:cs typeface="Cascadia Code" panose="020B0609020000020004" pitchFamily="49" charset="0"/>
              </a:rPr>
              <a:t> ?s .</a:t>
            </a:r>
            <a:br>
              <a:rPr lang="en-US" sz="1400" dirty="0">
                <a:latin typeface="Cascadia Code" panose="020B0609020000020004" pitchFamily="49" charset="0"/>
                <a:cs typeface="Cascadia Code" panose="020B0609020000020004" pitchFamily="49" charset="0"/>
              </a:rPr>
            </a:br>
            <a:r>
              <a:rPr lang="en-US" sz="1400" dirty="0">
                <a:latin typeface="Cascadia Code" panose="020B0609020000020004" pitchFamily="49" charset="0"/>
                <a:cs typeface="Cascadia Code" panose="020B0609020000020004" pitchFamily="49" charset="0"/>
              </a:rPr>
              <a:t>     $r </a:t>
            </a:r>
            <a:r>
              <a:rPr lang="en-US" sz="1400" dirty="0" err="1">
                <a:latin typeface="Cascadia Code" panose="020B0609020000020004" pitchFamily="49" charset="0"/>
                <a:cs typeface="Cascadia Code" panose="020B0609020000020004" pitchFamily="49" charset="0"/>
              </a:rPr>
              <a:t>rdf:p</a:t>
            </a:r>
            <a:r>
              <a:rPr lang="en-US" sz="1400" dirty="0">
                <a:latin typeface="Cascadia Code" panose="020B0609020000020004" pitchFamily="49" charset="0"/>
                <a:cs typeface="Cascadia Code" panose="020B0609020000020004" pitchFamily="49" charset="0"/>
              </a:rPr>
              <a:t> ?p .</a:t>
            </a:r>
            <a:br>
              <a:rPr lang="en-US" sz="1400" dirty="0">
                <a:latin typeface="Cascadia Code" panose="020B0609020000020004" pitchFamily="49" charset="0"/>
                <a:cs typeface="Cascadia Code" panose="020B0609020000020004" pitchFamily="49" charset="0"/>
              </a:rPr>
            </a:br>
            <a:r>
              <a:rPr lang="en-US" sz="1400" dirty="0">
                <a:latin typeface="Cascadia Code" panose="020B0609020000020004" pitchFamily="49" charset="0"/>
                <a:cs typeface="Cascadia Code" panose="020B0609020000020004" pitchFamily="49" charset="0"/>
              </a:rPr>
              <a:t>     $r </a:t>
            </a:r>
            <a:r>
              <a:rPr lang="en-US" sz="1400" dirty="0" err="1">
                <a:latin typeface="Cascadia Code" panose="020B0609020000020004" pitchFamily="49" charset="0"/>
                <a:cs typeface="Cascadia Code" panose="020B0609020000020004" pitchFamily="49" charset="0"/>
              </a:rPr>
              <a:t>rdf:o</a:t>
            </a:r>
            <a:r>
              <a:rPr lang="en-US" sz="1400" dirty="0">
                <a:latin typeface="Cascadia Code" panose="020B0609020000020004" pitchFamily="49" charset="0"/>
                <a:cs typeface="Cascadia Code" panose="020B0609020000020004" pitchFamily="49" charset="0"/>
              </a:rPr>
              <a:t> ?o .</a:t>
            </a:r>
            <a:br>
              <a:rPr lang="en-US" sz="1400" dirty="0">
                <a:latin typeface="Cascadia Code" panose="020B0609020000020004" pitchFamily="49" charset="0"/>
                <a:cs typeface="Cascadia Code" panose="020B0609020000020004" pitchFamily="49" charset="0"/>
              </a:rPr>
            </a:br>
            <a:r>
              <a:rPr lang="en-US" sz="1400" dirty="0">
                <a:latin typeface="Cascadia Code" panose="020B0609020000020004" pitchFamily="49" charset="0"/>
                <a:cs typeface="Cascadia Code" panose="020B0609020000020004" pitchFamily="49" charset="0"/>
              </a:rPr>
              <a:t>}</a:t>
            </a:r>
            <a:br>
              <a:rPr lang="en-US" sz="1400" dirty="0">
                <a:latin typeface="Cascadia Code" panose="020B0609020000020004" pitchFamily="49" charset="0"/>
                <a:cs typeface="Cascadia Code" panose="020B0609020000020004" pitchFamily="49" charset="0"/>
              </a:rPr>
            </a:br>
            <a:br>
              <a:rPr lang="en-US" sz="1400" dirty="0">
                <a:latin typeface="Cascadia Code" panose="020B0609020000020004" pitchFamily="49" charset="0"/>
                <a:cs typeface="Cascadia Code" panose="020B0609020000020004" pitchFamily="49" charset="0"/>
              </a:rPr>
            </a:br>
            <a:r>
              <a:rPr lang="en-US" sz="1600" dirty="0">
                <a:latin typeface="Cambria" panose="02040503050406030204" pitchFamily="18" charset="0"/>
                <a:ea typeface="Cambria" panose="02040503050406030204" pitchFamily="18" charset="0"/>
              </a:rPr>
              <a:t>where ?r is passed as a parameter. </a:t>
            </a:r>
          </a:p>
          <a:p>
            <a:pPr lvl="1"/>
            <a:r>
              <a:rPr lang="en-US" dirty="0">
                <a:latin typeface="Cambria" panose="02040503050406030204" pitchFamily="18" charset="0"/>
                <a:ea typeface="Cambria" panose="02040503050406030204" pitchFamily="18" charset="0"/>
              </a:rPr>
              <a:t>Similarly, a reification can be turned into a triple using SPARQL Update:</a:t>
            </a:r>
            <a:br>
              <a:rPr lang="en-US" dirty="0"/>
            </a:br>
            <a:br>
              <a:rPr lang="en-US" dirty="0"/>
            </a:br>
            <a:r>
              <a:rPr lang="en-US" sz="1200" dirty="0">
                <a:latin typeface="Cascadia Code" panose="020B0609020000020004" pitchFamily="49" charset="0"/>
                <a:cs typeface="Cascadia Code" panose="020B0609020000020004" pitchFamily="49" charset="0"/>
              </a:rPr>
              <a:t>INSERT {?s ?p ?o} WHERE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$r </a:t>
            </a:r>
            <a:r>
              <a:rPr lang="en-US" sz="1200" dirty="0" err="1">
                <a:latin typeface="Cascadia Code" panose="020B0609020000020004" pitchFamily="49" charset="0"/>
                <a:cs typeface="Cascadia Code" panose="020B0609020000020004" pitchFamily="49" charset="0"/>
              </a:rPr>
              <a:t>rdf:s</a:t>
            </a:r>
            <a:r>
              <a:rPr lang="en-US" sz="1200" dirty="0">
                <a:latin typeface="Cascadia Code" panose="020B0609020000020004" pitchFamily="49" charset="0"/>
                <a:cs typeface="Cascadia Code" panose="020B0609020000020004" pitchFamily="49" charset="0"/>
              </a:rPr>
              <a:t> ?s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$r </a:t>
            </a:r>
            <a:r>
              <a:rPr lang="en-US" sz="1200" dirty="0" err="1">
                <a:latin typeface="Cascadia Code" panose="020B0609020000020004" pitchFamily="49" charset="0"/>
                <a:cs typeface="Cascadia Code" panose="020B0609020000020004" pitchFamily="49" charset="0"/>
              </a:rPr>
              <a:t>rdf:p</a:t>
            </a:r>
            <a:r>
              <a:rPr lang="en-US" sz="1200" dirty="0">
                <a:latin typeface="Cascadia Code" panose="020B0609020000020004" pitchFamily="49" charset="0"/>
                <a:cs typeface="Cascadia Code" panose="020B0609020000020004" pitchFamily="49" charset="0"/>
              </a:rPr>
              <a:t> ?p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$r </a:t>
            </a:r>
            <a:r>
              <a:rPr lang="en-US" sz="1200" dirty="0" err="1">
                <a:latin typeface="Cascadia Code" panose="020B0609020000020004" pitchFamily="49" charset="0"/>
                <a:cs typeface="Cascadia Code" panose="020B0609020000020004" pitchFamily="49" charset="0"/>
              </a:rPr>
              <a:t>rdf:o</a:t>
            </a:r>
            <a:r>
              <a:rPr lang="en-US" sz="1200" dirty="0">
                <a:latin typeface="Cascadia Code" panose="020B0609020000020004" pitchFamily="49" charset="0"/>
                <a:cs typeface="Cascadia Code" panose="020B0609020000020004" pitchFamily="49" charset="0"/>
              </a:rPr>
              <a:t> ?o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filter(NOT EXISTS {?s ?p ?o})</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a:t>
            </a: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r>
              <a:rPr lang="en-US" sz="1500" dirty="0">
                <a:latin typeface="Cambria" panose="02040503050406030204" pitchFamily="18" charset="0"/>
                <a:ea typeface="Cambria" panose="02040503050406030204" pitchFamily="18" charset="0"/>
                <a:cs typeface="Cascadia Code" panose="020B0609020000020004" pitchFamily="49" charset="0"/>
              </a:rPr>
              <a:t>where $r is passed as a parameter, and the triple does not currently exist in the graph (if it does exist, there’s no need to add it). </a:t>
            </a:r>
          </a:p>
        </p:txBody>
      </p:sp>
    </p:spTree>
    <p:extLst>
      <p:ext uri="{BB962C8B-B14F-4D97-AF65-F5344CB8AC3E}">
        <p14:creationId xmlns:p14="http://schemas.microsoft.com/office/powerpoint/2010/main" val="4051629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Reifications in SPARQL 2</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p:txBody>
          <a:bodyPr>
            <a:normAutofit fontScale="92500" lnSpcReduction="10000"/>
          </a:bodyPr>
          <a:lstStyle/>
          <a:p>
            <a:pPr lvl="1"/>
            <a:r>
              <a:rPr lang="en-US" dirty="0">
                <a:latin typeface="Cambria" panose="02040503050406030204" pitchFamily="18" charset="0"/>
                <a:ea typeface="Cambria" panose="02040503050406030204" pitchFamily="18" charset="0"/>
              </a:rPr>
              <a:t>Finally, a triple can generate a reification using almost exactly the same query</a:t>
            </a:r>
            <a:br>
              <a:rPr lang="en-US" dirty="0">
                <a:latin typeface="Cambria" panose="02040503050406030204" pitchFamily="18" charset="0"/>
                <a:ea typeface="Cambria" panose="02040503050406030204" pitchFamily="18" charset="0"/>
              </a:rPr>
            </a:br>
            <a:br>
              <a:rPr lang="en-US" dirty="0"/>
            </a:br>
            <a:r>
              <a:rPr lang="en-US" sz="1400" dirty="0">
                <a:latin typeface="Cascadia Code" panose="020B0609020000020004" pitchFamily="49" charset="0"/>
                <a:cs typeface="Cascadia Code" panose="020B0609020000020004" pitchFamily="49" charset="0"/>
              </a:rPr>
              <a:t>INSERT {?r1 </a:t>
            </a:r>
            <a:r>
              <a:rPr lang="en-US" sz="1400" dirty="0" err="1">
                <a:latin typeface="Cascadia Code" panose="020B0609020000020004" pitchFamily="49" charset="0"/>
                <a:cs typeface="Cascadia Code" panose="020B0609020000020004" pitchFamily="49" charset="0"/>
              </a:rPr>
              <a:t>rdfs:s</a:t>
            </a:r>
            <a:r>
              <a:rPr lang="en-US" sz="1400" dirty="0">
                <a:latin typeface="Cascadia Code" panose="020B0609020000020004" pitchFamily="49" charset="0"/>
                <a:cs typeface="Cascadia Code" panose="020B0609020000020004" pitchFamily="49" charset="0"/>
              </a:rPr>
              <a:t> $</a:t>
            </a:r>
            <a:r>
              <a:rPr lang="en-US" sz="1400" dirty="0" err="1">
                <a:latin typeface="Cascadia Code" panose="020B0609020000020004" pitchFamily="49" charset="0"/>
                <a:cs typeface="Cascadia Code" panose="020B0609020000020004" pitchFamily="49" charset="0"/>
              </a:rPr>
              <a:t>s;rdfs:p</a:t>
            </a:r>
            <a:r>
              <a:rPr lang="en-US" sz="1400" dirty="0">
                <a:latin typeface="Cascadia Code" panose="020B0609020000020004" pitchFamily="49" charset="0"/>
                <a:cs typeface="Cascadia Code" panose="020B0609020000020004" pitchFamily="49" charset="0"/>
              </a:rPr>
              <a:t> $</a:t>
            </a:r>
            <a:r>
              <a:rPr lang="en-US" sz="1400" dirty="0" err="1">
                <a:latin typeface="Cascadia Code" panose="020B0609020000020004" pitchFamily="49" charset="0"/>
                <a:cs typeface="Cascadia Code" panose="020B0609020000020004" pitchFamily="49" charset="0"/>
              </a:rPr>
              <a:t>p;rdfs:o</a:t>
            </a:r>
            <a:r>
              <a:rPr lang="en-US" sz="1400" dirty="0">
                <a:latin typeface="Cascadia Code" panose="020B0609020000020004" pitchFamily="49" charset="0"/>
                <a:cs typeface="Cascadia Code" panose="020B0609020000020004" pitchFamily="49" charset="0"/>
              </a:rPr>
              <a:t> $o} WHERE {</a:t>
            </a:r>
            <a:br>
              <a:rPr lang="en-US" sz="1400" dirty="0">
                <a:latin typeface="Cascadia Code" panose="020B0609020000020004" pitchFamily="49" charset="0"/>
                <a:cs typeface="Cascadia Code" panose="020B0609020000020004" pitchFamily="49" charset="0"/>
              </a:rPr>
            </a:br>
            <a:r>
              <a:rPr lang="en-US" sz="1400" dirty="0">
                <a:latin typeface="Cascadia Code" panose="020B0609020000020004" pitchFamily="49" charset="0"/>
                <a:cs typeface="Cascadia Code" panose="020B0609020000020004" pitchFamily="49" charset="0"/>
              </a:rPr>
              <a:t>   bind(coalesce($</a:t>
            </a:r>
            <a:r>
              <a:rPr lang="en-US" sz="1400" dirty="0" err="1">
                <a:latin typeface="Cascadia Code" panose="020B0609020000020004" pitchFamily="49" charset="0"/>
                <a:cs typeface="Cascadia Code" panose="020B0609020000020004" pitchFamily="49" charset="0"/>
              </a:rPr>
              <a:t>r,bnode</a:t>
            </a:r>
            <a:r>
              <a:rPr lang="en-US" sz="1400" dirty="0">
                <a:latin typeface="Cascadia Code" panose="020B0609020000020004" pitchFamily="49" charset="0"/>
                <a:cs typeface="Cascadia Code" panose="020B0609020000020004" pitchFamily="49" charset="0"/>
              </a:rPr>
              <a:t>()) as ?r1)</a:t>
            </a:r>
            <a:br>
              <a:rPr lang="en-US" sz="1400" dirty="0">
                <a:latin typeface="Cascadia Code" panose="020B0609020000020004" pitchFamily="49" charset="0"/>
                <a:cs typeface="Cascadia Code" panose="020B0609020000020004" pitchFamily="49" charset="0"/>
              </a:rPr>
            </a:br>
            <a:r>
              <a:rPr lang="en-US" sz="1400" dirty="0">
                <a:latin typeface="Cascadia Code" panose="020B0609020000020004" pitchFamily="49" charset="0"/>
                <a:cs typeface="Cascadia Code" panose="020B0609020000020004" pitchFamily="49" charset="0"/>
              </a:rPr>
              <a:t>   $s $p $o .</a:t>
            </a:r>
            <a:br>
              <a:rPr lang="en-US" sz="1400" dirty="0">
                <a:latin typeface="Cascadia Code" panose="020B0609020000020004" pitchFamily="49" charset="0"/>
                <a:cs typeface="Cascadia Code" panose="020B0609020000020004" pitchFamily="49" charset="0"/>
              </a:rPr>
            </a:br>
            <a:r>
              <a:rPr lang="en-US" sz="1400" dirty="0">
                <a:latin typeface="Cascadia Code" panose="020B0609020000020004" pitchFamily="49" charset="0"/>
                <a:cs typeface="Cascadia Code" panose="020B0609020000020004" pitchFamily="49" charset="0"/>
              </a:rPr>
              <a:t>}</a:t>
            </a:r>
            <a:br>
              <a:rPr lang="en-US" sz="1400" dirty="0">
                <a:latin typeface="Cascadia Code" panose="020B0609020000020004" pitchFamily="49" charset="0"/>
                <a:cs typeface="Cascadia Code" panose="020B0609020000020004" pitchFamily="49" charset="0"/>
              </a:rPr>
            </a:br>
            <a:br>
              <a:rPr lang="en-US" sz="1400" dirty="0">
                <a:latin typeface="Cascadia Code" panose="020B0609020000020004" pitchFamily="49" charset="0"/>
                <a:cs typeface="Cascadia Code" panose="020B0609020000020004" pitchFamily="49" charset="0"/>
              </a:rPr>
            </a:br>
            <a:r>
              <a:rPr lang="en-US" sz="1600" dirty="0">
                <a:latin typeface="Cambria" panose="02040503050406030204" pitchFamily="18" charset="0"/>
                <a:ea typeface="Cambria" panose="02040503050406030204" pitchFamily="18" charset="0"/>
              </a:rPr>
              <a:t>where ?s, ?p ?o and potentially ?r  are passed as parameters, indicated by the $ sign.</a:t>
            </a:r>
          </a:p>
          <a:p>
            <a:pPr lvl="1"/>
            <a:r>
              <a:rPr lang="en-US" dirty="0">
                <a:latin typeface="Cambria" panose="02040503050406030204" pitchFamily="18" charset="0"/>
                <a:ea typeface="Cambria" panose="02040503050406030204" pitchFamily="18" charset="0"/>
              </a:rPr>
              <a:t>Similarly, a reification can be turned into a triple using SPARQL Update:</a:t>
            </a:r>
            <a:br>
              <a:rPr lang="en-US" dirty="0"/>
            </a:br>
            <a:br>
              <a:rPr lang="en-US" dirty="0"/>
            </a:br>
            <a:r>
              <a:rPr lang="en-US" sz="1200" dirty="0">
                <a:latin typeface="Cascadia Code" panose="020B0609020000020004" pitchFamily="49" charset="0"/>
                <a:cs typeface="Cascadia Code" panose="020B0609020000020004" pitchFamily="49" charset="0"/>
              </a:rPr>
              <a:t>INSERT {?r </a:t>
            </a:r>
            <a:r>
              <a:rPr lang="en-US" sz="1200" dirty="0" err="1">
                <a:latin typeface="Cascadia Code" panose="020B0609020000020004" pitchFamily="49" charset="0"/>
                <a:cs typeface="Cascadia Code" panose="020B0609020000020004" pitchFamily="49" charset="0"/>
              </a:rPr>
              <a:t>rdfs:s</a:t>
            </a: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s;rdfs:p</a:t>
            </a: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p;rdfs:o</a:t>
            </a:r>
            <a:r>
              <a:rPr lang="en-US" sz="1200" dirty="0">
                <a:latin typeface="Cascadia Code" panose="020B0609020000020004" pitchFamily="49" charset="0"/>
                <a:cs typeface="Cascadia Code" panose="020B0609020000020004" pitchFamily="49" charset="0"/>
              </a:rPr>
              <a:t> ?o} WHERE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?r </a:t>
            </a:r>
            <a:r>
              <a:rPr lang="en-US" sz="1200" dirty="0" err="1">
                <a:latin typeface="Cascadia Code" panose="020B0609020000020004" pitchFamily="49" charset="0"/>
                <a:cs typeface="Cascadia Code" panose="020B0609020000020004" pitchFamily="49" charset="0"/>
              </a:rPr>
              <a:t>rdf:s</a:t>
            </a:r>
            <a:r>
              <a:rPr lang="en-US" sz="1200" dirty="0">
                <a:latin typeface="Cascadia Code" panose="020B0609020000020004" pitchFamily="49" charset="0"/>
                <a:cs typeface="Cascadia Code" panose="020B0609020000020004" pitchFamily="49" charset="0"/>
              </a:rPr>
              <a:t> ?s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?r </a:t>
            </a:r>
            <a:r>
              <a:rPr lang="en-US" sz="1200" dirty="0" err="1">
                <a:latin typeface="Cascadia Code" panose="020B0609020000020004" pitchFamily="49" charset="0"/>
                <a:cs typeface="Cascadia Code" panose="020B0609020000020004" pitchFamily="49" charset="0"/>
              </a:rPr>
              <a:t>rdf:p</a:t>
            </a:r>
            <a:r>
              <a:rPr lang="en-US" sz="1200" dirty="0">
                <a:latin typeface="Cascadia Code" panose="020B0609020000020004" pitchFamily="49" charset="0"/>
                <a:cs typeface="Cascadia Code" panose="020B0609020000020004" pitchFamily="49" charset="0"/>
              </a:rPr>
              <a:t> ?p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?r </a:t>
            </a:r>
            <a:r>
              <a:rPr lang="en-US" sz="1200" dirty="0" err="1">
                <a:latin typeface="Cascadia Code" panose="020B0609020000020004" pitchFamily="49" charset="0"/>
                <a:cs typeface="Cascadia Code" panose="020B0609020000020004" pitchFamily="49" charset="0"/>
              </a:rPr>
              <a:t>rdf:o</a:t>
            </a:r>
            <a:r>
              <a:rPr lang="en-US" sz="1200" dirty="0">
                <a:latin typeface="Cascadia Code" panose="020B0609020000020004" pitchFamily="49" charset="0"/>
                <a:cs typeface="Cascadia Code" panose="020B0609020000020004" pitchFamily="49" charset="0"/>
              </a:rPr>
              <a:t> ?o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filter(NOT EXISTS {?s ?p ?o})</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a:t>
            </a: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r>
              <a:rPr lang="en-US" sz="1500" dirty="0">
                <a:latin typeface="Cambria" panose="02040503050406030204" pitchFamily="18" charset="0"/>
                <a:ea typeface="Cambria" panose="02040503050406030204" pitchFamily="18" charset="0"/>
                <a:cs typeface="Cascadia Code" panose="020B0609020000020004" pitchFamily="49" charset="0"/>
              </a:rPr>
              <a:t>where ?r is passed as a parameter, and the triple does not currently exist in the graph. </a:t>
            </a:r>
          </a:p>
        </p:txBody>
      </p:sp>
    </p:spTree>
    <p:extLst>
      <p:ext uri="{BB962C8B-B14F-4D97-AF65-F5344CB8AC3E}">
        <p14:creationId xmlns:p14="http://schemas.microsoft.com/office/powerpoint/2010/main" val="463692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Comments</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p:txBody>
          <a:bodyPr>
            <a:normAutofit fontScale="92500" lnSpcReduction="10000"/>
          </a:bodyPr>
          <a:lstStyle/>
          <a:p>
            <a:r>
              <a:rPr lang="en-US" dirty="0"/>
              <a:t>Again, this is not a change to RDF, but to Turtle and SPARQL.</a:t>
            </a:r>
          </a:p>
          <a:p>
            <a:r>
              <a:rPr lang="en-US" dirty="0"/>
              <a:t>Named node and reifier expressions can make modelling and establishing constraints easier.</a:t>
            </a:r>
          </a:p>
          <a:p>
            <a:r>
              <a:rPr lang="en-US" dirty="0"/>
              <a:t>Reification can be expressed as named node expressions (NNEs).</a:t>
            </a:r>
          </a:p>
          <a:p>
            <a:r>
              <a:rPr lang="en-US" dirty="0"/>
              <a:t>While the models are slightly different, NNEs can make LPG and </a:t>
            </a:r>
            <a:r>
              <a:rPr lang="en-US" dirty="0" err="1"/>
              <a:t>OpenCypher</a:t>
            </a:r>
            <a:r>
              <a:rPr lang="en-US" dirty="0"/>
              <a:t>-like queries easier to translate into RDF and vice versa.</a:t>
            </a:r>
          </a:p>
          <a:p>
            <a:r>
              <a:rPr lang="en-US" dirty="0"/>
              <a:t>Nesting of NNEs can better emulate complex data structures.</a:t>
            </a:r>
          </a:p>
          <a:p>
            <a:r>
              <a:rPr lang="en-US" dirty="0"/>
              <a:t>NNEs work extraordinarily well with shapes, especially one-offs.</a:t>
            </a:r>
          </a:p>
          <a:p>
            <a:r>
              <a:rPr lang="en-US" dirty="0"/>
              <a:t>The defined nodes </a:t>
            </a:r>
            <a:r>
              <a:rPr lang="en-US" b="1" dirty="0" err="1"/>
              <a:t>rdf:s</a:t>
            </a:r>
            <a:r>
              <a:rPr lang="en-US" dirty="0"/>
              <a:t>, </a:t>
            </a:r>
            <a:r>
              <a:rPr lang="en-US" b="1" dirty="0" err="1"/>
              <a:t>rdf:p</a:t>
            </a:r>
            <a:r>
              <a:rPr lang="en-US" dirty="0"/>
              <a:t> and </a:t>
            </a:r>
            <a:r>
              <a:rPr lang="en-US" b="1" dirty="0" err="1"/>
              <a:t>rdf:o</a:t>
            </a:r>
            <a:r>
              <a:rPr lang="en-US" dirty="0"/>
              <a:t> might be good synonyms to declare for </a:t>
            </a:r>
            <a:r>
              <a:rPr lang="en-US" b="1" dirty="0" err="1"/>
              <a:t>rdf:subject</a:t>
            </a:r>
            <a:r>
              <a:rPr lang="en-US" dirty="0"/>
              <a:t>, </a:t>
            </a:r>
            <a:r>
              <a:rPr lang="en-US" b="1" dirty="0" err="1"/>
              <a:t>rdf:predicate</a:t>
            </a:r>
            <a:r>
              <a:rPr lang="en-US" dirty="0"/>
              <a:t> and </a:t>
            </a:r>
            <a:r>
              <a:rPr lang="en-US" b="1" dirty="0" err="1"/>
              <a:t>rdf:object</a:t>
            </a:r>
            <a:r>
              <a:rPr lang="en-US" dirty="0"/>
              <a:t> respectively.</a:t>
            </a:r>
          </a:p>
          <a:p>
            <a:r>
              <a:rPr lang="en-US" dirty="0"/>
              <a:t>Named node expressions may be a better solution to managing reifications than trying to make reification components into triples within the graph.</a:t>
            </a:r>
          </a:p>
          <a:p>
            <a:endParaRPr lang="en-US" dirty="0"/>
          </a:p>
        </p:txBody>
      </p:sp>
    </p:spTree>
    <p:extLst>
      <p:ext uri="{BB962C8B-B14F-4D97-AF65-F5344CB8AC3E}">
        <p14:creationId xmlns:p14="http://schemas.microsoft.com/office/powerpoint/2010/main" val="96380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err="1"/>
              <a:t>BNoDES</a:t>
            </a:r>
            <a:r>
              <a:rPr lang="en-US" dirty="0"/>
              <a:t> and Skolemization</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p:txBody>
          <a:bodyPr>
            <a:normAutofit lnSpcReduction="10000"/>
          </a:bodyPr>
          <a:lstStyle/>
          <a:p>
            <a:r>
              <a:rPr lang="en-US" sz="1600" dirty="0">
                <a:latin typeface="Cambria" panose="02040503050406030204" pitchFamily="18" charset="0"/>
                <a:ea typeface="Cambria" panose="02040503050406030204" pitchFamily="18" charset="0"/>
                <a:cs typeface="Cascadia Code" panose="020B0609020000020004" pitchFamily="49" charset="0"/>
              </a:rPr>
              <a:t>When a Turtle file or stream is parsed, each URI becomes the identifier for the subject, predicate, or object nodes (this holds true for literals, which are a specialized form of URI).</a:t>
            </a:r>
          </a:p>
          <a:p>
            <a:r>
              <a:rPr lang="en-US" sz="1600" dirty="0">
                <a:latin typeface="Cambria" panose="02040503050406030204" pitchFamily="18" charset="0"/>
                <a:ea typeface="Cambria" panose="02040503050406030204" pitchFamily="18" charset="0"/>
                <a:cs typeface="Cascadia Code" panose="020B0609020000020004" pitchFamily="49" charset="0"/>
              </a:rPr>
              <a:t>In some cases, the construction of a node is passed to the parser, which usually creates a unique UUID.  This is </a:t>
            </a:r>
            <a:r>
              <a:rPr lang="en-US" sz="1600" dirty="0" err="1">
                <a:latin typeface="Cambria" panose="02040503050406030204" pitchFamily="18" charset="0"/>
                <a:ea typeface="Cambria" panose="02040503050406030204" pitchFamily="18" charset="0"/>
                <a:cs typeface="Cascadia Code" panose="020B0609020000020004" pitchFamily="49" charset="0"/>
              </a:rPr>
              <a:t>signalled</a:t>
            </a:r>
            <a:r>
              <a:rPr lang="en-US" sz="1600" dirty="0">
                <a:latin typeface="Cambria" panose="02040503050406030204" pitchFamily="18" charset="0"/>
                <a:ea typeface="Cambria" panose="02040503050406030204" pitchFamily="18" charset="0"/>
                <a:cs typeface="Cascadia Code" panose="020B0609020000020004" pitchFamily="49" charset="0"/>
              </a:rPr>
              <a:t> in Turtle by the use of the underscore character for a namespace prefix (e.g., _:b1), which here will be referred to as </a:t>
            </a:r>
            <a:r>
              <a:rPr lang="en-US" sz="1600" b="1" dirty="0" err="1">
                <a:latin typeface="Cambria" panose="02040503050406030204" pitchFamily="18" charset="0"/>
                <a:ea typeface="Cambria" panose="02040503050406030204" pitchFamily="18" charset="0"/>
                <a:cs typeface="Cascadia Code" panose="020B0609020000020004" pitchFamily="49" charset="0"/>
              </a:rPr>
              <a:t>bnode</a:t>
            </a:r>
            <a:r>
              <a:rPr lang="en-US" sz="1600" b="1" dirty="0">
                <a:latin typeface="Cambria" panose="02040503050406030204" pitchFamily="18" charset="0"/>
                <a:ea typeface="Cambria" panose="02040503050406030204" pitchFamily="18" charset="0"/>
                <a:cs typeface="Cascadia Code" panose="020B0609020000020004" pitchFamily="49" charset="0"/>
              </a:rPr>
              <a:t> notation</a:t>
            </a:r>
            <a:r>
              <a:rPr lang="en-US" sz="1600" dirty="0">
                <a:latin typeface="Cambria" panose="02040503050406030204" pitchFamily="18" charset="0"/>
                <a:ea typeface="Cambria" panose="02040503050406030204" pitchFamily="18" charset="0"/>
                <a:cs typeface="Cascadia Code" panose="020B0609020000020004" pitchFamily="49" charset="0"/>
              </a:rPr>
              <a:t>, or by the use of a bracket [ ], which will be referred to here as </a:t>
            </a:r>
            <a:r>
              <a:rPr lang="en-US" sz="1600" b="1" dirty="0">
                <a:latin typeface="Cambria" panose="02040503050406030204" pitchFamily="18" charset="0"/>
                <a:ea typeface="Cambria" panose="02040503050406030204" pitchFamily="18" charset="0"/>
                <a:cs typeface="Cascadia Code" panose="020B0609020000020004" pitchFamily="49" charset="0"/>
              </a:rPr>
              <a:t>bracket notation</a:t>
            </a:r>
            <a:r>
              <a:rPr lang="en-US" sz="1600" dirty="0">
                <a:latin typeface="Cambria" panose="02040503050406030204" pitchFamily="18" charset="0"/>
                <a:ea typeface="Cambria" panose="02040503050406030204" pitchFamily="18" charset="0"/>
                <a:cs typeface="Cascadia Code" panose="020B0609020000020004" pitchFamily="49" charset="0"/>
              </a:rPr>
              <a:t>.</a:t>
            </a:r>
          </a:p>
          <a:p>
            <a:r>
              <a:rPr lang="en-US" sz="1600" dirty="0">
                <a:latin typeface="Cambria" panose="02040503050406030204" pitchFamily="18" charset="0"/>
                <a:ea typeface="Cambria" panose="02040503050406030204" pitchFamily="18" charset="0"/>
                <a:cs typeface="Cascadia Code" panose="020B0609020000020004" pitchFamily="49" charset="0"/>
              </a:rPr>
              <a:t>In </a:t>
            </a:r>
            <a:r>
              <a:rPr lang="en-US" sz="1600" dirty="0" err="1">
                <a:latin typeface="Cambria" panose="02040503050406030204" pitchFamily="18" charset="0"/>
                <a:ea typeface="Cambria" panose="02040503050406030204" pitchFamily="18" charset="0"/>
                <a:cs typeface="Cascadia Code" panose="020B0609020000020004" pitchFamily="49" charset="0"/>
              </a:rPr>
              <a:t>bnode</a:t>
            </a:r>
            <a:r>
              <a:rPr lang="en-US" sz="1600" dirty="0">
                <a:latin typeface="Cambria" panose="02040503050406030204" pitchFamily="18" charset="0"/>
                <a:ea typeface="Cambria" panose="02040503050406030204" pitchFamily="18" charset="0"/>
                <a:cs typeface="Cascadia Code" panose="020B0609020000020004" pitchFamily="49" charset="0"/>
              </a:rPr>
              <a:t> notation, during parsing, the parser converts all identical instances of the </a:t>
            </a:r>
            <a:r>
              <a:rPr lang="en-US" sz="1600" dirty="0" err="1">
                <a:latin typeface="Cambria" panose="02040503050406030204" pitchFamily="18" charset="0"/>
                <a:ea typeface="Cambria" panose="02040503050406030204" pitchFamily="18" charset="0"/>
                <a:cs typeface="Cascadia Code" panose="020B0609020000020004" pitchFamily="49" charset="0"/>
              </a:rPr>
              <a:t>bnode</a:t>
            </a:r>
            <a:r>
              <a:rPr lang="en-US" sz="1600" dirty="0">
                <a:latin typeface="Cambria" panose="02040503050406030204" pitchFamily="18" charset="0"/>
                <a:ea typeface="Cambria" panose="02040503050406030204" pitchFamily="18" charset="0"/>
                <a:cs typeface="Cascadia Code" panose="020B0609020000020004" pitchFamily="49" charset="0"/>
              </a:rPr>
              <a:t> within the stream to the same system dependent, globally unique IRI.  Different parsers will convert the same </a:t>
            </a:r>
            <a:r>
              <a:rPr lang="en-US" sz="1600" dirty="0" err="1">
                <a:latin typeface="Cambria" panose="02040503050406030204" pitchFamily="18" charset="0"/>
                <a:ea typeface="Cambria" panose="02040503050406030204" pitchFamily="18" charset="0"/>
                <a:cs typeface="Cascadia Code" panose="020B0609020000020004" pitchFamily="49" charset="0"/>
              </a:rPr>
              <a:t>bnode</a:t>
            </a:r>
            <a:r>
              <a:rPr lang="en-US" sz="1600" dirty="0">
                <a:latin typeface="Cambria" panose="02040503050406030204" pitchFamily="18" charset="0"/>
                <a:ea typeface="Cambria" panose="02040503050406030204" pitchFamily="18" charset="0"/>
                <a:cs typeface="Cascadia Code" panose="020B0609020000020004" pitchFamily="49" charset="0"/>
              </a:rPr>
              <a:t> to different identifiers, and the resulting identifiers may be distinct even from one parse to the next.</a:t>
            </a:r>
          </a:p>
          <a:p>
            <a:r>
              <a:rPr lang="en-US" sz="1600" dirty="0">
                <a:latin typeface="Cambria" panose="02040503050406030204" pitchFamily="18" charset="0"/>
                <a:ea typeface="Cambria" panose="02040503050406030204" pitchFamily="18" charset="0"/>
                <a:cs typeface="Cascadia Code" panose="020B0609020000020004" pitchFamily="49" charset="0"/>
              </a:rPr>
              <a:t>Such </a:t>
            </a:r>
            <a:r>
              <a:rPr lang="en-US" sz="1600" dirty="0" err="1">
                <a:latin typeface="Cambria" panose="02040503050406030204" pitchFamily="18" charset="0"/>
                <a:ea typeface="Cambria" panose="02040503050406030204" pitchFamily="18" charset="0"/>
                <a:cs typeface="Cascadia Code" panose="020B0609020000020004" pitchFamily="49" charset="0"/>
              </a:rPr>
              <a:t>bnodes</a:t>
            </a:r>
            <a:r>
              <a:rPr lang="en-US" sz="1600" dirty="0">
                <a:latin typeface="Cambria" panose="02040503050406030204" pitchFamily="18" charset="0"/>
                <a:ea typeface="Cambria" panose="02040503050406030204" pitchFamily="18" charset="0"/>
                <a:cs typeface="Cascadia Code" panose="020B0609020000020004" pitchFamily="49" charset="0"/>
              </a:rPr>
              <a:t> are not really anonymous. Rather they served, </a:t>
            </a:r>
            <a:r>
              <a:rPr lang="en-US" sz="1600" i="1" dirty="0">
                <a:latin typeface="Cambria" panose="02040503050406030204" pitchFamily="18" charset="0"/>
                <a:ea typeface="Cambria" panose="02040503050406030204" pitchFamily="18" charset="0"/>
                <a:cs typeface="Cascadia Code" panose="020B0609020000020004" pitchFamily="49" charset="0"/>
              </a:rPr>
              <a:t>in Turtle</a:t>
            </a:r>
            <a:r>
              <a:rPr lang="en-US" sz="1600" dirty="0">
                <a:latin typeface="Cambria" panose="02040503050406030204" pitchFamily="18" charset="0"/>
                <a:ea typeface="Cambria" panose="02040503050406030204" pitchFamily="18" charset="0"/>
                <a:cs typeface="Cascadia Code" panose="020B0609020000020004" pitchFamily="49" charset="0"/>
              </a:rPr>
              <a:t>, as a mechanism for creating a variable that could be used consistently with a parse session to represent an IRI that could preserve data structures </a:t>
            </a:r>
            <a:r>
              <a:rPr lang="en-US" sz="1600" dirty="0" err="1">
                <a:latin typeface="Cambria" panose="02040503050406030204" pitchFamily="18" charset="0"/>
                <a:ea typeface="Cambria" panose="02040503050406030204" pitchFamily="18" charset="0"/>
                <a:cs typeface="Cascadia Code" panose="020B0609020000020004" pitchFamily="49" charset="0"/>
              </a:rPr>
              <a:t>isomorphically</a:t>
            </a:r>
            <a:r>
              <a:rPr lang="en-US" sz="1600" dirty="0">
                <a:latin typeface="Cambria" panose="02040503050406030204" pitchFamily="18" charset="0"/>
                <a:ea typeface="Cambria" panose="02040503050406030204" pitchFamily="18" charset="0"/>
                <a:cs typeface="Cascadia Code" panose="020B0609020000020004" pitchFamily="49" charset="0"/>
              </a:rPr>
              <a:t>, without having to be concerned about namespace collision. </a:t>
            </a:r>
          </a:p>
          <a:p>
            <a:r>
              <a:rPr lang="en-US" sz="1600" dirty="0">
                <a:latin typeface="Cambria" panose="02040503050406030204" pitchFamily="18" charset="0"/>
                <a:ea typeface="Cambria" panose="02040503050406030204" pitchFamily="18" charset="0"/>
                <a:cs typeface="Cascadia Code" panose="020B0609020000020004" pitchFamily="49" charset="0"/>
              </a:rPr>
              <a:t>These URIs that these </a:t>
            </a:r>
            <a:r>
              <a:rPr lang="en-US" sz="1600" dirty="0" err="1">
                <a:latin typeface="Cambria" panose="02040503050406030204" pitchFamily="18" charset="0"/>
                <a:ea typeface="Cambria" panose="02040503050406030204" pitchFamily="18" charset="0"/>
                <a:cs typeface="Cascadia Code" panose="020B0609020000020004" pitchFamily="49" charset="0"/>
              </a:rPr>
              <a:t>bnodes</a:t>
            </a:r>
            <a:r>
              <a:rPr lang="en-US" sz="1600" dirty="0">
                <a:latin typeface="Cambria" panose="02040503050406030204" pitchFamily="18" charset="0"/>
                <a:ea typeface="Cambria" panose="02040503050406030204" pitchFamily="18" charset="0"/>
                <a:cs typeface="Cascadia Code" panose="020B0609020000020004" pitchFamily="49" charset="0"/>
              </a:rPr>
              <a:t> are converted to are described as being </a:t>
            </a:r>
            <a:r>
              <a:rPr lang="en-US" sz="1600" b="1" dirty="0" err="1">
                <a:latin typeface="Cambria" panose="02040503050406030204" pitchFamily="18" charset="0"/>
                <a:ea typeface="Cambria" panose="02040503050406030204" pitchFamily="18" charset="0"/>
                <a:cs typeface="Cascadia Code" panose="020B0609020000020004" pitchFamily="49" charset="0"/>
              </a:rPr>
              <a:t>skolemized</a:t>
            </a:r>
            <a:r>
              <a:rPr lang="en-US" sz="1600" dirty="0">
                <a:latin typeface="Cambria" panose="02040503050406030204" pitchFamily="18" charset="0"/>
                <a:ea typeface="Cambria" panose="02040503050406030204" pitchFamily="18" charset="0"/>
                <a:cs typeface="Cascadia Code" panose="020B0609020000020004" pitchFamily="49" charset="0"/>
              </a:rPr>
              <a:t>, meaning that they have been mapped to a system identifiable namespace that is platform dependent.  </a:t>
            </a:r>
          </a:p>
          <a:p>
            <a:endParaRPr lang="en-US" sz="1600" dirty="0">
              <a:latin typeface="+mj-lt"/>
              <a:cs typeface="Cascadia Code" panose="020B0609020000020004" pitchFamily="49" charset="0"/>
            </a:endParaRPr>
          </a:p>
        </p:txBody>
      </p:sp>
    </p:spTree>
    <p:extLst>
      <p:ext uri="{BB962C8B-B14F-4D97-AF65-F5344CB8AC3E}">
        <p14:creationId xmlns:p14="http://schemas.microsoft.com/office/powerpoint/2010/main" val="364466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Bracket Notation</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p:txBody>
          <a:bodyPr anchor="t">
            <a:normAutofit fontScale="77500" lnSpcReduction="20000"/>
          </a:bodyPr>
          <a:lstStyle/>
          <a:p>
            <a:r>
              <a:rPr lang="en-US" sz="1600" dirty="0">
                <a:latin typeface="Cambria" panose="02040503050406030204" pitchFamily="18" charset="0"/>
                <a:ea typeface="Cambria" panose="02040503050406030204" pitchFamily="18" charset="0"/>
                <a:cs typeface="Cascadia Code" panose="020B0609020000020004" pitchFamily="49" charset="0"/>
              </a:rPr>
              <a:t>An alternative </a:t>
            </a:r>
            <a:r>
              <a:rPr lang="en-US" sz="1600" i="1" dirty="0">
                <a:latin typeface="Cambria" panose="02040503050406030204" pitchFamily="18" charset="0"/>
                <a:ea typeface="Cambria" panose="02040503050406030204" pitchFamily="18" charset="0"/>
                <a:cs typeface="Cascadia Code" panose="020B0609020000020004" pitchFamily="49" charset="0"/>
              </a:rPr>
              <a:t>Turtle</a:t>
            </a:r>
            <a:r>
              <a:rPr lang="en-US" sz="1600" dirty="0">
                <a:latin typeface="Cambria" panose="02040503050406030204" pitchFamily="18" charset="0"/>
                <a:ea typeface="Cambria" panose="02040503050406030204" pitchFamily="18" charset="0"/>
                <a:cs typeface="Cascadia Code" panose="020B0609020000020004" pitchFamily="49" charset="0"/>
              </a:rPr>
              <a:t> notation is the use of square brackets, and is referred to here as </a:t>
            </a:r>
            <a:r>
              <a:rPr lang="en-US" sz="1600" b="1" dirty="0">
                <a:latin typeface="Cambria" panose="02040503050406030204" pitchFamily="18" charset="0"/>
                <a:ea typeface="Cambria" panose="02040503050406030204" pitchFamily="18" charset="0"/>
                <a:cs typeface="Cascadia Code" panose="020B0609020000020004" pitchFamily="49" charset="0"/>
              </a:rPr>
              <a:t>bracket notation</a:t>
            </a:r>
            <a:r>
              <a:rPr lang="en-US" sz="1600" dirty="0">
                <a:latin typeface="Cambria" panose="02040503050406030204" pitchFamily="18" charset="0"/>
                <a:ea typeface="Cambria" panose="02040503050406030204" pitchFamily="18" charset="0"/>
                <a:cs typeface="Cascadia Code" panose="020B0609020000020004" pitchFamily="49" charset="0"/>
              </a:rPr>
              <a:t> to designate a given node.</a:t>
            </a:r>
          </a:p>
          <a:p>
            <a:r>
              <a:rPr lang="en-US" sz="1600" dirty="0">
                <a:latin typeface="Cambria" panose="02040503050406030204" pitchFamily="18" charset="0"/>
                <a:ea typeface="Cambria" panose="02040503050406030204" pitchFamily="18" charset="0"/>
                <a:cs typeface="Cascadia Code" panose="020B0609020000020004" pitchFamily="49" charset="0"/>
              </a:rPr>
              <a:t>The bracket notation differs from </a:t>
            </a:r>
            <a:r>
              <a:rPr lang="en-US" sz="1600" dirty="0" err="1">
                <a:latin typeface="Cambria" panose="02040503050406030204" pitchFamily="18" charset="0"/>
                <a:ea typeface="Cambria" panose="02040503050406030204" pitchFamily="18" charset="0"/>
                <a:cs typeface="Cascadia Code" panose="020B0609020000020004" pitchFamily="49" charset="0"/>
              </a:rPr>
              <a:t>bnode</a:t>
            </a:r>
            <a:r>
              <a:rPr lang="en-US" sz="1600" dirty="0">
                <a:latin typeface="Cambria" panose="02040503050406030204" pitchFamily="18" charset="0"/>
                <a:ea typeface="Cambria" panose="02040503050406030204" pitchFamily="18" charset="0"/>
                <a:cs typeface="Cascadia Code" panose="020B0609020000020004" pitchFamily="49" charset="0"/>
              </a:rPr>
              <a:t> notation in that the node identifier thus produced is </a:t>
            </a:r>
            <a:r>
              <a:rPr lang="en-US" sz="1600" i="1" dirty="0">
                <a:latin typeface="Cambria" panose="02040503050406030204" pitchFamily="18" charset="0"/>
                <a:ea typeface="Cambria" panose="02040503050406030204" pitchFamily="18" charset="0"/>
                <a:cs typeface="Cascadia Code" panose="020B0609020000020004" pitchFamily="49" charset="0"/>
              </a:rPr>
              <a:t>anonymous</a:t>
            </a:r>
            <a:r>
              <a:rPr lang="en-US" sz="1600" dirty="0">
                <a:latin typeface="Cambria" panose="02040503050406030204" pitchFamily="18" charset="0"/>
                <a:ea typeface="Cambria" panose="02040503050406030204" pitchFamily="18" charset="0"/>
                <a:cs typeface="Cascadia Code" panose="020B0609020000020004" pitchFamily="49" charset="0"/>
              </a:rPr>
              <a:t> and consequently </a:t>
            </a:r>
            <a:r>
              <a:rPr lang="en-US" sz="1600" dirty="0" err="1">
                <a:latin typeface="Cambria" panose="02040503050406030204" pitchFamily="18" charset="0"/>
                <a:ea typeface="Cambria" panose="02040503050406030204" pitchFamily="18" charset="0"/>
                <a:cs typeface="Cascadia Code" panose="020B0609020000020004" pitchFamily="49" charset="0"/>
              </a:rPr>
              <a:t>unreferenceable</a:t>
            </a:r>
            <a:r>
              <a:rPr lang="en-US" sz="1600" dirty="0">
                <a:latin typeface="Cambria" panose="02040503050406030204" pitchFamily="18" charset="0"/>
                <a:ea typeface="Cambria" panose="02040503050406030204" pitchFamily="18" charset="0"/>
                <a:cs typeface="Cascadia Code" panose="020B0609020000020004" pitchFamily="49" charset="0"/>
              </a:rPr>
              <a:t> within the context of the Turtle parse session. That is to say, in the expression</a:t>
            </a:r>
            <a:br>
              <a:rPr lang="en-US" sz="1600" dirty="0">
                <a:latin typeface="+mj-lt"/>
                <a:cs typeface="Cascadia Code" panose="020B0609020000020004" pitchFamily="49" charset="0"/>
              </a:rPr>
            </a:br>
            <a:br>
              <a:rPr lang="en-US" sz="1600" dirty="0">
                <a:latin typeface="+mj-lt"/>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:p :o .</a:t>
            </a:r>
            <a:r>
              <a:rPr lang="en-US" sz="1600" dirty="0">
                <a:latin typeface="+mj-lt"/>
                <a:cs typeface="Cascadia Code" panose="020B0609020000020004" pitchFamily="49" charset="0"/>
              </a:rPr>
              <a:t> </a:t>
            </a:r>
            <a:br>
              <a:rPr lang="en-US" sz="1600" dirty="0">
                <a:latin typeface="+mj-lt"/>
                <a:cs typeface="Cascadia Code" panose="020B0609020000020004" pitchFamily="49" charset="0"/>
              </a:rPr>
            </a:br>
            <a:br>
              <a:rPr lang="en-US" sz="1600" dirty="0">
                <a:latin typeface="+mj-lt"/>
                <a:cs typeface="Cascadia Code" panose="020B0609020000020004" pitchFamily="49" charset="0"/>
              </a:rPr>
            </a:br>
            <a:r>
              <a:rPr lang="en-US" sz="1600" dirty="0">
                <a:latin typeface="Cambria" panose="02040503050406030204" pitchFamily="18" charset="0"/>
                <a:ea typeface="Cambria" panose="02040503050406030204" pitchFamily="18" charset="0"/>
                <a:cs typeface="Cascadia Code" panose="020B0609020000020004" pitchFamily="49" charset="0"/>
              </a:rPr>
              <a:t>the braced expression is a </a:t>
            </a:r>
            <a:r>
              <a:rPr lang="en-US" sz="1600" dirty="0" err="1">
                <a:latin typeface="Cambria" panose="02040503050406030204" pitchFamily="18" charset="0"/>
                <a:ea typeface="Cambria" panose="02040503050406030204" pitchFamily="18" charset="0"/>
                <a:cs typeface="Cascadia Code" panose="020B0609020000020004" pitchFamily="49" charset="0"/>
              </a:rPr>
              <a:t>bnode</a:t>
            </a:r>
            <a:r>
              <a:rPr lang="en-US" sz="1600" dirty="0">
                <a:latin typeface="Cambria" panose="02040503050406030204" pitchFamily="18" charset="0"/>
                <a:ea typeface="Cambria" panose="02040503050406030204" pitchFamily="18" charset="0"/>
                <a:cs typeface="Cascadia Code" panose="020B0609020000020004" pitchFamily="49" charset="0"/>
              </a:rPr>
              <a:t> that cannot otherwise be referenced </a:t>
            </a:r>
            <a:r>
              <a:rPr lang="en-US" sz="1600" i="1" dirty="0">
                <a:latin typeface="Cambria" panose="02040503050406030204" pitchFamily="18" charset="0"/>
                <a:ea typeface="Cambria" panose="02040503050406030204" pitchFamily="18" charset="0"/>
                <a:cs typeface="Cascadia Code" panose="020B0609020000020004" pitchFamily="49" charset="0"/>
              </a:rPr>
              <a:t>in Turtle</a:t>
            </a:r>
            <a:r>
              <a:rPr lang="en-US" sz="1600" dirty="0">
                <a:latin typeface="Cambria" panose="02040503050406030204" pitchFamily="18" charset="0"/>
                <a:ea typeface="Cambria" panose="02040503050406030204" pitchFamily="18" charset="0"/>
                <a:cs typeface="Cascadia Code" panose="020B0609020000020004" pitchFamily="49" charset="0"/>
              </a:rPr>
              <a:t>. </a:t>
            </a:r>
          </a:p>
          <a:p>
            <a:r>
              <a:rPr lang="en-US" sz="1600" dirty="0">
                <a:latin typeface="Cambria" panose="02040503050406030204" pitchFamily="18" charset="0"/>
                <a:ea typeface="Cambria" panose="02040503050406030204" pitchFamily="18" charset="0"/>
                <a:cs typeface="Cascadia Code" panose="020B0609020000020004" pitchFamily="49" charset="0"/>
              </a:rPr>
              <a:t>In Turtle, the convention has evolved whereby enclosing predicate/object pairs within the brackets, separated by semi-colons, implies that they share this common reference. Thus, </a:t>
            </a:r>
            <a:br>
              <a:rPr lang="en-US" sz="1600" dirty="0">
                <a:latin typeface="+mj-lt"/>
                <a:cs typeface="Cascadia Code" panose="020B0609020000020004" pitchFamily="49" charset="0"/>
              </a:rPr>
            </a:br>
            <a:br>
              <a:rPr lang="en-US" sz="1600" dirty="0">
                <a:latin typeface="+mj-lt"/>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:p1 :o1; :p2 :o2 ]</a:t>
            </a: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r>
              <a:rPr lang="en-US" sz="1600" dirty="0">
                <a:latin typeface="Cambria" panose="02040503050406030204" pitchFamily="18" charset="0"/>
                <a:ea typeface="Cambria" panose="02040503050406030204" pitchFamily="18" charset="0"/>
                <a:cs typeface="Cascadia Code" panose="020B0609020000020004" pitchFamily="49" charset="0"/>
              </a:rPr>
              <a:t>is isomorphic to the </a:t>
            </a:r>
            <a:r>
              <a:rPr lang="en-US" sz="1600" dirty="0" err="1">
                <a:latin typeface="Cambria" panose="02040503050406030204" pitchFamily="18" charset="0"/>
                <a:ea typeface="Cambria" panose="02040503050406030204" pitchFamily="18" charset="0"/>
                <a:cs typeface="Cascadia Code" panose="020B0609020000020004" pitchFamily="49" charset="0"/>
              </a:rPr>
              <a:t>bnode</a:t>
            </a:r>
            <a:r>
              <a:rPr lang="en-US" sz="1600" dirty="0">
                <a:latin typeface="Cambria" panose="02040503050406030204" pitchFamily="18" charset="0"/>
                <a:ea typeface="Cambria" panose="02040503050406030204" pitchFamily="18" charset="0"/>
                <a:cs typeface="Cascadia Code" panose="020B0609020000020004" pitchFamily="49" charset="0"/>
              </a:rPr>
              <a:t> expansion:</a:t>
            </a:r>
            <a:br>
              <a:rPr lang="en-US" sz="1200" dirty="0">
                <a:latin typeface="+mj-lt"/>
                <a:cs typeface="Cascadia Code" panose="020B0609020000020004" pitchFamily="49" charset="0"/>
              </a:rPr>
            </a:br>
            <a:br>
              <a:rPr lang="en-US" sz="1200" dirty="0">
                <a:latin typeface="+mj-lt"/>
                <a:cs typeface="Cascadia Code" panose="020B0609020000020004" pitchFamily="49" charset="0"/>
              </a:rPr>
            </a:br>
            <a:r>
              <a:rPr lang="en-US" sz="1200" dirty="0">
                <a:latin typeface="Cascadia Code" panose="020B0609020000020004" pitchFamily="49" charset="0"/>
                <a:cs typeface="Cascadia Code" panose="020B0609020000020004" pitchFamily="49" charset="0"/>
              </a:rPr>
              <a:t>_:</a:t>
            </a:r>
            <a:r>
              <a:rPr lang="en-US" sz="1200" dirty="0" err="1">
                <a:latin typeface="Cascadia Code" panose="020B0609020000020004" pitchFamily="49" charset="0"/>
                <a:cs typeface="Cascadia Code" panose="020B0609020000020004" pitchFamily="49" charset="0"/>
              </a:rPr>
              <a:t>bUnique</a:t>
            </a:r>
            <a:r>
              <a:rPr lang="en-US" sz="1200" dirty="0">
                <a:latin typeface="Cascadia Code" panose="020B0609020000020004" pitchFamily="49" charset="0"/>
                <a:cs typeface="Cascadia Code" panose="020B0609020000020004" pitchFamily="49" charset="0"/>
              </a:rPr>
              <a:t> :p1 :o1.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_:</a:t>
            </a:r>
            <a:r>
              <a:rPr lang="en-US" sz="1200" dirty="0" err="1">
                <a:latin typeface="Cascadia Code" panose="020B0609020000020004" pitchFamily="49" charset="0"/>
                <a:cs typeface="Cascadia Code" panose="020B0609020000020004" pitchFamily="49" charset="0"/>
              </a:rPr>
              <a:t>bUnique</a:t>
            </a:r>
            <a:r>
              <a:rPr lang="en-US" sz="1200" dirty="0">
                <a:latin typeface="Cascadia Code" panose="020B0609020000020004" pitchFamily="49" charset="0"/>
                <a:cs typeface="Cascadia Code" panose="020B0609020000020004" pitchFamily="49" charset="0"/>
              </a:rPr>
              <a:t> :p2 :o2.</a:t>
            </a: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r>
              <a:rPr lang="en-US" sz="1500" dirty="0">
                <a:latin typeface="Cambria" panose="02040503050406030204" pitchFamily="18" charset="0"/>
                <a:ea typeface="Cambria" panose="02040503050406030204" pitchFamily="18" charset="0"/>
                <a:cs typeface="Cascadia Code" panose="020B0609020000020004" pitchFamily="49" charset="0"/>
              </a:rPr>
              <a:t>where _:</a:t>
            </a:r>
            <a:r>
              <a:rPr lang="en-US" sz="1500" dirty="0" err="1">
                <a:latin typeface="Cambria" panose="02040503050406030204" pitchFamily="18" charset="0"/>
                <a:ea typeface="Cambria" panose="02040503050406030204" pitchFamily="18" charset="0"/>
                <a:cs typeface="Cascadia Code" panose="020B0609020000020004" pitchFamily="49" charset="0"/>
              </a:rPr>
              <a:t>bUnique</a:t>
            </a:r>
            <a:r>
              <a:rPr lang="en-US" sz="1500" dirty="0">
                <a:latin typeface="Cambria" panose="02040503050406030204" pitchFamily="18" charset="0"/>
                <a:ea typeface="Cambria" panose="02040503050406030204" pitchFamily="18" charset="0"/>
                <a:cs typeface="Cascadia Code" panose="020B0609020000020004" pitchFamily="49" charset="0"/>
              </a:rPr>
              <a:t> is not otherwise referenceable.</a:t>
            </a:r>
          </a:p>
          <a:p>
            <a:r>
              <a:rPr lang="en-US" sz="1600" dirty="0">
                <a:latin typeface="Cambria" panose="02040503050406030204" pitchFamily="18" charset="0"/>
                <a:ea typeface="Cambria" panose="02040503050406030204" pitchFamily="18" charset="0"/>
                <a:cs typeface="Cascadia Code" panose="020B0609020000020004" pitchFamily="49" charset="0"/>
              </a:rPr>
              <a:t>It is worth reiterating that a bracket expression </a:t>
            </a:r>
            <a:r>
              <a:rPr lang="en-US" sz="1600" i="1" dirty="0">
                <a:latin typeface="Cambria" panose="02040503050406030204" pitchFamily="18" charset="0"/>
                <a:ea typeface="Cambria" panose="02040503050406030204" pitchFamily="18" charset="0"/>
                <a:cs typeface="Cascadia Code" panose="020B0609020000020004" pitchFamily="49" charset="0"/>
              </a:rPr>
              <a:t>always</a:t>
            </a:r>
            <a:r>
              <a:rPr lang="en-US" sz="1600" dirty="0">
                <a:latin typeface="Cambria" panose="02040503050406030204" pitchFamily="18" charset="0"/>
                <a:ea typeface="Cambria" panose="02040503050406030204" pitchFamily="18" charset="0"/>
                <a:cs typeface="Cascadia Code" panose="020B0609020000020004" pitchFamily="49" charset="0"/>
              </a:rPr>
              <a:t> evaluates to a single node – the blank node - even if multiple triples are defined within. This gives rise to data structures.</a:t>
            </a:r>
            <a:br>
              <a:rPr lang="en-US" sz="1200" dirty="0">
                <a:latin typeface="+mj-lt"/>
                <a:cs typeface="Cascadia Code" panose="020B0609020000020004" pitchFamily="49" charset="0"/>
              </a:rPr>
            </a:br>
            <a:endParaRPr lang="en-US" sz="1200" dirty="0">
              <a:latin typeface="Cascadia Code" panose="020B0609020000020004" pitchFamily="49" charset="0"/>
              <a:cs typeface="Cascadia Code" panose="020B0609020000020004" pitchFamily="49" charset="0"/>
            </a:endParaRPr>
          </a:p>
          <a:p>
            <a:endParaRPr lang="en-US" sz="1600" dirty="0">
              <a:latin typeface="+mj-lt"/>
              <a:cs typeface="Cascadia Code" panose="020B0609020000020004" pitchFamily="49" charset="0"/>
            </a:endParaRPr>
          </a:p>
        </p:txBody>
      </p:sp>
    </p:spTree>
    <p:extLst>
      <p:ext uri="{BB962C8B-B14F-4D97-AF65-F5344CB8AC3E}">
        <p14:creationId xmlns:p14="http://schemas.microsoft.com/office/powerpoint/2010/main" val="261482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Bracket Notation and Data Structures</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a:xfrm>
            <a:off x="581192" y="2180496"/>
            <a:ext cx="5018419" cy="3678303"/>
          </a:xfrm>
        </p:spPr>
        <p:txBody>
          <a:bodyPr anchor="t">
            <a:normAutofit fontScale="92500" lnSpcReduction="10000"/>
          </a:bodyPr>
          <a:lstStyle/>
          <a:p>
            <a:r>
              <a:rPr lang="en-US" sz="1500" dirty="0">
                <a:latin typeface="Cambria" panose="02040503050406030204" pitchFamily="18" charset="0"/>
                <a:ea typeface="Cambria" panose="02040503050406030204" pitchFamily="18" charset="0"/>
                <a:cs typeface="Cascadia Code" panose="020B0609020000020004" pitchFamily="49" charset="0"/>
              </a:rPr>
              <a:t>The bracket notation consequently is frequently used to specify data structures. For instance,</a:t>
            </a:r>
            <a:br>
              <a:rPr lang="en-US" sz="1600" dirty="0">
                <a:latin typeface="+mj-lt"/>
                <a:cs typeface="Cascadia Code" panose="020B0609020000020004" pitchFamily="49" charset="0"/>
              </a:rPr>
            </a:br>
            <a:br>
              <a:rPr lang="en-US" sz="1600" dirty="0">
                <a:latin typeface="+mj-lt"/>
                <a:cs typeface="Cascadia Code" panose="020B0609020000020004" pitchFamily="49" charset="0"/>
              </a:rPr>
            </a:br>
            <a:r>
              <a:rPr lang="en-US" sz="1200" dirty="0">
                <a:latin typeface="Cascadia Code" panose="020B0609020000020004" pitchFamily="49" charset="0"/>
                <a:cs typeface="Cascadia Code" panose="020B0609020000020004" pitchFamily="49" charset="0"/>
              </a:rPr>
              <a:t>:jane :</a:t>
            </a:r>
            <a:r>
              <a:rPr lang="en-US" sz="1200" dirty="0" err="1">
                <a:latin typeface="Cascadia Code" panose="020B0609020000020004" pitchFamily="49" charset="0"/>
                <a:cs typeface="Cascadia Code" panose="020B0609020000020004" pitchFamily="49" charset="0"/>
              </a:rPr>
              <a:t>hasName</a:t>
            </a:r>
            <a:r>
              <a:rPr lang="en-US" sz="1200" dirty="0">
                <a:latin typeface="Cascadia Code" panose="020B0609020000020004" pitchFamily="49" charset="0"/>
                <a:cs typeface="Cascadia Code" panose="020B0609020000020004" pitchFamily="49" charset="0"/>
              </a:rPr>
              <a:t> [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firstName</a:t>
            </a:r>
            <a:r>
              <a:rPr lang="en-US" sz="1200" dirty="0">
                <a:latin typeface="Cascadia Code" panose="020B0609020000020004" pitchFamily="49" charset="0"/>
                <a:cs typeface="Cascadia Code" panose="020B0609020000020004" pitchFamily="49" charset="0"/>
              </a:rPr>
              <a:t> “Jane”;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lastName</a:t>
            </a:r>
            <a:r>
              <a:rPr lang="en-US" sz="1200" dirty="0">
                <a:latin typeface="Cascadia Code" panose="020B0609020000020004" pitchFamily="49" charset="0"/>
                <a:cs typeface="Cascadia Code" panose="020B0609020000020004" pitchFamily="49" charset="0"/>
              </a:rPr>
              <a:t> “Doe”;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middleName</a:t>
            </a:r>
            <a:r>
              <a:rPr lang="en-US" sz="1200" dirty="0">
                <a:latin typeface="Cascadia Code" panose="020B0609020000020004" pitchFamily="49" charset="0"/>
                <a:cs typeface="Cascadia Code" panose="020B0609020000020004" pitchFamily="49" charset="0"/>
              </a:rPr>
              <a:t> “Elizabeth” ].</a:t>
            </a: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r>
              <a:rPr lang="en-US" sz="1500" dirty="0">
                <a:latin typeface="Cambria" panose="02040503050406030204" pitchFamily="18" charset="0"/>
                <a:ea typeface="Cambria" panose="02040503050406030204" pitchFamily="18" charset="0"/>
                <a:cs typeface="Cascadia Code" panose="020B0609020000020004" pitchFamily="49" charset="0"/>
              </a:rPr>
              <a:t>produces a </a:t>
            </a:r>
            <a:r>
              <a:rPr lang="en-US" sz="1500" i="1" dirty="0">
                <a:latin typeface="Cambria" panose="02040503050406030204" pitchFamily="18" charset="0"/>
                <a:ea typeface="Cambria" panose="02040503050406030204" pitchFamily="18" charset="0"/>
                <a:cs typeface="Cascadia Code" panose="020B0609020000020004" pitchFamily="49" charset="0"/>
              </a:rPr>
              <a:t>data structure</a:t>
            </a:r>
            <a:r>
              <a:rPr lang="en-US" sz="1500" dirty="0">
                <a:latin typeface="Cambria" panose="02040503050406030204" pitchFamily="18" charset="0"/>
                <a:ea typeface="Cambria" panose="02040503050406030204" pitchFamily="18" charset="0"/>
                <a:cs typeface="Cascadia Code" panose="020B0609020000020004" pitchFamily="49" charset="0"/>
              </a:rPr>
              <a:t> of the form given at right, with the black box being the anonymous blank node.</a:t>
            </a:r>
          </a:p>
          <a:p>
            <a:r>
              <a:rPr lang="en-US" sz="1500" dirty="0">
                <a:latin typeface="Cambria" panose="02040503050406030204" pitchFamily="18" charset="0"/>
                <a:ea typeface="Cambria" panose="02040503050406030204" pitchFamily="18" charset="0"/>
                <a:cs typeface="Cascadia Code" panose="020B0609020000020004" pitchFamily="49" charset="0"/>
              </a:rPr>
              <a:t>Notice that such a blank node implicitly assumes that there is a shape or class that describes the collection of such predicates (such as “Name” here). This is equivalent to adding a </a:t>
            </a:r>
            <a:r>
              <a:rPr lang="en-US" sz="1500" dirty="0" err="1">
                <a:latin typeface="Cambria" panose="02040503050406030204" pitchFamily="18" charset="0"/>
                <a:ea typeface="Cambria" panose="02040503050406030204" pitchFamily="18" charset="0"/>
                <a:cs typeface="Cascadia Code" panose="020B0609020000020004" pitchFamily="49" charset="0"/>
              </a:rPr>
              <a:t>rdf:type</a:t>
            </a:r>
            <a:r>
              <a:rPr lang="en-US" sz="1500" dirty="0">
                <a:latin typeface="Cambria" panose="02040503050406030204" pitchFamily="18" charset="0"/>
                <a:ea typeface="Cambria" panose="02040503050406030204" pitchFamily="18" charset="0"/>
                <a:cs typeface="Cascadia Code" panose="020B0609020000020004" pitchFamily="49" charset="0"/>
              </a:rPr>
              <a:t> declaration to the bracketed expression:</a:t>
            </a:r>
            <a:br>
              <a:rPr lang="en-US" sz="1600" dirty="0">
                <a:latin typeface="+mj-lt"/>
                <a:cs typeface="Cascadia Code" panose="020B0609020000020004" pitchFamily="49" charset="0"/>
              </a:rPr>
            </a:br>
            <a:br>
              <a:rPr lang="en-US" sz="1600" dirty="0">
                <a:latin typeface="+mj-lt"/>
                <a:cs typeface="Cascadia Code" panose="020B0609020000020004" pitchFamily="49" charset="0"/>
              </a:rPr>
            </a:br>
            <a:r>
              <a:rPr lang="en-US" sz="1200" dirty="0">
                <a:latin typeface="Cascadia Code" panose="020B0609020000020004" pitchFamily="49" charset="0"/>
                <a:cs typeface="Cascadia Code" panose="020B0609020000020004" pitchFamily="49" charset="0"/>
              </a:rPr>
              <a:t>:jane :</a:t>
            </a:r>
            <a:r>
              <a:rPr lang="en-US" sz="1200" dirty="0" err="1">
                <a:latin typeface="Cascadia Code" panose="020B0609020000020004" pitchFamily="49" charset="0"/>
                <a:cs typeface="Cascadia Code" panose="020B0609020000020004" pitchFamily="49" charset="0"/>
              </a:rPr>
              <a:t>hasName</a:t>
            </a:r>
            <a:r>
              <a:rPr lang="en-US" sz="1200" dirty="0">
                <a:latin typeface="Cascadia Code" panose="020B0609020000020004" pitchFamily="49" charset="0"/>
                <a:cs typeface="Cascadia Code" panose="020B0609020000020004" pitchFamily="49" charset="0"/>
              </a:rPr>
              <a:t> [ a Name: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firstName</a:t>
            </a:r>
            <a:r>
              <a:rPr lang="en-US" sz="1200" dirty="0">
                <a:latin typeface="Cascadia Code" panose="020B0609020000020004" pitchFamily="49" charset="0"/>
                <a:cs typeface="Cascadia Code" panose="020B0609020000020004" pitchFamily="49" charset="0"/>
              </a:rPr>
              <a:t> “Jane”;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lastName</a:t>
            </a:r>
            <a:r>
              <a:rPr lang="en-US" sz="1200" dirty="0">
                <a:latin typeface="Cascadia Code" panose="020B0609020000020004" pitchFamily="49" charset="0"/>
                <a:cs typeface="Cascadia Code" panose="020B0609020000020004" pitchFamily="49" charset="0"/>
              </a:rPr>
              <a:t> “Doe”;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middleName</a:t>
            </a:r>
            <a:r>
              <a:rPr lang="en-US" sz="1200" dirty="0">
                <a:latin typeface="Cascadia Code" panose="020B0609020000020004" pitchFamily="49" charset="0"/>
                <a:cs typeface="Cascadia Code" panose="020B0609020000020004" pitchFamily="49" charset="0"/>
              </a:rPr>
              <a:t> “Elizabeth”; ].</a:t>
            </a:r>
          </a:p>
        </p:txBody>
      </p:sp>
      <p:pic>
        <p:nvPicPr>
          <p:cNvPr id="5" name="Picture 4" descr="A diagram of a data flow&#10;&#10;Description automatically generated">
            <a:extLst>
              <a:ext uri="{FF2B5EF4-FFF2-40B4-BE49-F238E27FC236}">
                <a16:creationId xmlns:a16="http://schemas.microsoft.com/office/drawing/2014/main" id="{CF24D796-1935-295F-B3B7-01F71F376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5848" y="2681123"/>
            <a:ext cx="4043599" cy="2547257"/>
          </a:xfrm>
          <a:prstGeom prst="rect">
            <a:avLst/>
          </a:prstGeom>
        </p:spPr>
      </p:pic>
    </p:spTree>
    <p:extLst>
      <p:ext uri="{BB962C8B-B14F-4D97-AF65-F5344CB8AC3E}">
        <p14:creationId xmlns:p14="http://schemas.microsoft.com/office/powerpoint/2010/main" val="280817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Bracket Nesting</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a:xfrm>
            <a:off x="581192" y="2180496"/>
            <a:ext cx="5018419" cy="4241276"/>
          </a:xfrm>
        </p:spPr>
        <p:txBody>
          <a:bodyPr anchor="t">
            <a:normAutofit fontScale="92500" lnSpcReduction="20000"/>
          </a:bodyPr>
          <a:lstStyle/>
          <a:p>
            <a:r>
              <a:rPr lang="en-US" sz="1500" dirty="0">
                <a:latin typeface="Cambria" panose="02040503050406030204" pitchFamily="18" charset="0"/>
                <a:ea typeface="Cambria" panose="02040503050406030204" pitchFamily="18" charset="0"/>
                <a:cs typeface="Cascadia Code" panose="020B0609020000020004" pitchFamily="49" charset="0"/>
              </a:rPr>
              <a:t>Bracket notation similarly can be compositional (nested)</a:t>
            </a:r>
            <a:br>
              <a:rPr lang="en-US" sz="1600" dirty="0">
                <a:latin typeface="+mj-lt"/>
                <a:cs typeface="Cascadia Code" panose="020B0609020000020004" pitchFamily="49" charset="0"/>
              </a:rPr>
            </a:br>
            <a:br>
              <a:rPr lang="en-US" sz="1600" dirty="0">
                <a:latin typeface="+mj-lt"/>
                <a:cs typeface="Cascadia Code" panose="020B0609020000020004" pitchFamily="49" charset="0"/>
              </a:rPr>
            </a:br>
            <a:r>
              <a:rPr lang="en-US" sz="1200" dirty="0">
                <a:latin typeface="Cascadia Code" panose="020B0609020000020004" pitchFamily="49" charset="0"/>
                <a:cs typeface="Cascadia Code" panose="020B0609020000020004" pitchFamily="49" charset="0"/>
              </a:rPr>
              <a:t>:jane :</a:t>
            </a:r>
            <a:r>
              <a:rPr lang="en-US" sz="1200" dirty="0" err="1">
                <a:latin typeface="Cascadia Code" panose="020B0609020000020004" pitchFamily="49" charset="0"/>
                <a:cs typeface="Cascadia Code" panose="020B0609020000020004" pitchFamily="49" charset="0"/>
              </a:rPr>
              <a:t>hasName</a:t>
            </a:r>
            <a:r>
              <a:rPr lang="en-US" sz="1200" dirty="0">
                <a:latin typeface="Cascadia Code" panose="020B0609020000020004" pitchFamily="49" charset="0"/>
                <a:cs typeface="Cascadia Code" panose="020B0609020000020004" pitchFamily="49" charset="0"/>
              </a:rPr>
              <a:t> [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firstName</a:t>
            </a:r>
            <a:r>
              <a:rPr lang="en-US" sz="1200" dirty="0">
                <a:latin typeface="Cascadia Code" panose="020B0609020000020004" pitchFamily="49" charset="0"/>
                <a:cs typeface="Cascadia Code" panose="020B0609020000020004" pitchFamily="49" charset="0"/>
              </a:rPr>
              <a:t> “Jane”;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lastName</a:t>
            </a:r>
            <a:r>
              <a:rPr lang="en-US" sz="1200" dirty="0">
                <a:latin typeface="Cascadia Code" panose="020B0609020000020004" pitchFamily="49" charset="0"/>
                <a:cs typeface="Cascadia Code" panose="020B0609020000020004" pitchFamily="49" charset="0"/>
              </a:rPr>
              <a:t> “Doe”;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middleName</a:t>
            </a:r>
            <a:r>
              <a:rPr lang="en-US" sz="1200" dirty="0">
                <a:latin typeface="Cascadia Code" panose="020B0609020000020004" pitchFamily="49" charset="0"/>
                <a:cs typeface="Cascadia Code" panose="020B0609020000020004" pitchFamily="49" charset="0"/>
              </a:rPr>
              <a:t> “Elizabeth”;</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validInterval</a:t>
            </a: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 Interval:;</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:from “2011-03-02”^^</a:t>
            </a:r>
            <a:r>
              <a:rPr lang="en-US" sz="1200" dirty="0" err="1">
                <a:latin typeface="Cascadia Code" panose="020B0609020000020004" pitchFamily="49" charset="0"/>
                <a:cs typeface="Cascadia Code" panose="020B0609020000020004" pitchFamily="49" charset="0"/>
              </a:rPr>
              <a:t>xsd:date</a:t>
            </a:r>
            <a:r>
              <a:rPr lang="en-US" sz="1200" dirty="0">
                <a:latin typeface="Cascadia Code" panose="020B0609020000020004" pitchFamily="49" charset="0"/>
                <a:cs typeface="Cascadia Code" panose="020B0609020000020004" pitchFamily="49" charset="0"/>
              </a:rPr>
              <a:t>;</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:to “2024-07-15”^^</a:t>
            </a:r>
            <a:r>
              <a:rPr lang="en-US" sz="1200" dirty="0" err="1">
                <a:latin typeface="Cascadia Code" panose="020B0609020000020004" pitchFamily="49" charset="0"/>
                <a:cs typeface="Cascadia Code" panose="020B0609020000020004" pitchFamily="49" charset="0"/>
              </a:rPr>
              <a:t>xsd:date</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r>
              <a:rPr lang="en-US" sz="1500" dirty="0">
                <a:latin typeface="Cambria" panose="02040503050406030204" pitchFamily="18" charset="0"/>
                <a:ea typeface="Cambria" panose="02040503050406030204" pitchFamily="18" charset="0"/>
                <a:cs typeface="Cascadia Code" panose="020B0609020000020004" pitchFamily="49" charset="0"/>
              </a:rPr>
              <a:t>Bracket expressions consequently are key in building data shapes without the need to explicitly declare </a:t>
            </a:r>
            <a:r>
              <a:rPr lang="en-US" sz="1500" dirty="0" err="1">
                <a:latin typeface="Cambria" panose="02040503050406030204" pitchFamily="18" charset="0"/>
                <a:ea typeface="Cambria" panose="02040503050406030204" pitchFamily="18" charset="0"/>
                <a:cs typeface="Cascadia Code" panose="020B0609020000020004" pitchFamily="49" charset="0"/>
              </a:rPr>
              <a:t>bnodes</a:t>
            </a:r>
            <a:r>
              <a:rPr lang="en-US" sz="1500" dirty="0">
                <a:latin typeface="Cambria" panose="02040503050406030204" pitchFamily="18" charset="0"/>
                <a:ea typeface="Cambria" panose="02040503050406030204" pitchFamily="18" charset="0"/>
                <a:cs typeface="Cascadia Code" panose="020B0609020000020004" pitchFamily="49" charset="0"/>
              </a:rPr>
              <a:t>. This expands to baseline triples, as follows:</a:t>
            </a:r>
            <a:br>
              <a:rPr lang="en-US" sz="1600" dirty="0">
                <a:latin typeface="+mj-lt"/>
                <a:cs typeface="Cascadia Code" panose="020B0609020000020004" pitchFamily="49" charset="0"/>
              </a:rPr>
            </a:br>
            <a:br>
              <a:rPr lang="en-US" sz="1600" dirty="0">
                <a:latin typeface="+mj-lt"/>
                <a:cs typeface="Cascadia Code" panose="020B0609020000020004" pitchFamily="49" charset="0"/>
              </a:rPr>
            </a:br>
            <a:r>
              <a:rPr lang="en-US" sz="1200" dirty="0">
                <a:latin typeface="Cascadia Code" panose="020B0609020000020004" pitchFamily="49" charset="0"/>
                <a:cs typeface="Cascadia Code" panose="020B0609020000020004" pitchFamily="49" charset="0"/>
              </a:rPr>
              <a:t>:jane :</a:t>
            </a:r>
            <a:r>
              <a:rPr lang="en-US" sz="1200" dirty="0" err="1">
                <a:latin typeface="Cascadia Code" panose="020B0609020000020004" pitchFamily="49" charset="0"/>
                <a:cs typeface="Cascadia Code" panose="020B0609020000020004" pitchFamily="49" charset="0"/>
              </a:rPr>
              <a:t>hasName</a:t>
            </a:r>
            <a:r>
              <a:rPr lang="en-US" sz="1200" dirty="0">
                <a:latin typeface="Cascadia Code" panose="020B0609020000020004" pitchFamily="49" charset="0"/>
                <a:cs typeface="Cascadia Code" panose="020B0609020000020004" pitchFamily="49" charset="0"/>
              </a:rPr>
              <a:t> _:b1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_b1 a Name: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firstName</a:t>
            </a:r>
            <a:r>
              <a:rPr lang="en-US" sz="1200" dirty="0">
                <a:latin typeface="Cascadia Code" panose="020B0609020000020004" pitchFamily="49" charset="0"/>
                <a:cs typeface="Cascadia Code" panose="020B0609020000020004" pitchFamily="49" charset="0"/>
              </a:rPr>
              <a:t> “Jane”;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lastName</a:t>
            </a:r>
            <a:r>
              <a:rPr lang="en-US" sz="1200" dirty="0">
                <a:latin typeface="Cascadia Code" panose="020B0609020000020004" pitchFamily="49" charset="0"/>
                <a:cs typeface="Cascadia Code" panose="020B0609020000020004" pitchFamily="49" charset="0"/>
              </a:rPr>
              <a:t> “Doe”;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middleName</a:t>
            </a:r>
            <a:r>
              <a:rPr lang="en-US" sz="1200" dirty="0">
                <a:latin typeface="Cascadia Code" panose="020B0609020000020004" pitchFamily="49" charset="0"/>
                <a:cs typeface="Cascadia Code" panose="020B0609020000020004" pitchFamily="49" charset="0"/>
              </a:rPr>
              <a:t> “Elizabeth”;</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validInterval</a:t>
            </a:r>
            <a:r>
              <a:rPr lang="en-US" sz="1200" dirty="0">
                <a:latin typeface="Cascadia Code" panose="020B0609020000020004" pitchFamily="49" charset="0"/>
                <a:cs typeface="Cascadia Code" panose="020B0609020000020004" pitchFamily="49" charset="0"/>
              </a:rPr>
              <a:t> _:b2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_:b2 a Interval :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:from “2011-03-02”^^</a:t>
            </a:r>
            <a:r>
              <a:rPr lang="en-US" sz="1200" dirty="0" err="1">
                <a:latin typeface="Cascadia Code" panose="020B0609020000020004" pitchFamily="49" charset="0"/>
                <a:cs typeface="Cascadia Code" panose="020B0609020000020004" pitchFamily="49" charset="0"/>
              </a:rPr>
              <a:t>xsd:date</a:t>
            </a:r>
            <a:r>
              <a:rPr lang="en-US" sz="1200" dirty="0">
                <a:latin typeface="Cascadia Code" panose="020B0609020000020004" pitchFamily="49" charset="0"/>
                <a:cs typeface="Cascadia Code" panose="020B0609020000020004" pitchFamily="49" charset="0"/>
              </a:rPr>
              <a:t>;</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:to “2024-07-15”^^</a:t>
            </a:r>
            <a:r>
              <a:rPr lang="en-US" sz="1200" dirty="0" err="1">
                <a:latin typeface="Cascadia Code" panose="020B0609020000020004" pitchFamily="49" charset="0"/>
                <a:cs typeface="Cascadia Code" panose="020B0609020000020004" pitchFamily="49" charset="0"/>
              </a:rPr>
              <a:t>xsd:date</a:t>
            </a: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endParaRPr lang="en-US" sz="1200" dirty="0">
              <a:latin typeface="Cascadia Code" panose="020B0609020000020004" pitchFamily="49" charset="0"/>
              <a:cs typeface="Cascadia Code" panose="020B0609020000020004" pitchFamily="49" charset="0"/>
            </a:endParaRPr>
          </a:p>
        </p:txBody>
      </p:sp>
      <p:pic>
        <p:nvPicPr>
          <p:cNvPr id="5" name="Picture 4">
            <a:extLst>
              <a:ext uri="{FF2B5EF4-FFF2-40B4-BE49-F238E27FC236}">
                <a16:creationId xmlns:a16="http://schemas.microsoft.com/office/drawing/2014/main" id="{CF24D796-1935-295F-B3B7-01F71F3765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65097" y="2681123"/>
            <a:ext cx="3705101" cy="2547257"/>
          </a:xfrm>
          <a:prstGeom prst="rect">
            <a:avLst/>
          </a:prstGeom>
        </p:spPr>
      </p:pic>
    </p:spTree>
    <p:extLst>
      <p:ext uri="{BB962C8B-B14F-4D97-AF65-F5344CB8AC3E}">
        <p14:creationId xmlns:p14="http://schemas.microsoft.com/office/powerpoint/2010/main" val="1963320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Multiple bracketed Nodes</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a:xfrm>
            <a:off x="581192" y="2180496"/>
            <a:ext cx="5018419" cy="4241276"/>
          </a:xfrm>
        </p:spPr>
        <p:txBody>
          <a:bodyPr anchor="t">
            <a:normAutofit/>
          </a:bodyPr>
          <a:lstStyle/>
          <a:p>
            <a:r>
              <a:rPr lang="en-US" sz="1500" dirty="0">
                <a:latin typeface="Cambria" panose="02040503050406030204" pitchFamily="18" charset="0"/>
                <a:ea typeface="Cambria" panose="02040503050406030204" pitchFamily="18" charset="0"/>
                <a:cs typeface="Cascadia Code" panose="020B0609020000020004" pitchFamily="49" charset="0"/>
              </a:rPr>
              <a:t>Bracketed expressions frequently are used for items in a set, such as the following, where a person has name change:</a:t>
            </a:r>
            <a:br>
              <a:rPr lang="en-US" sz="1600" dirty="0">
                <a:latin typeface="+mj-lt"/>
                <a:cs typeface="Cascadia Code" panose="020B0609020000020004" pitchFamily="49" charset="0"/>
              </a:rPr>
            </a:br>
            <a:br>
              <a:rPr lang="en-US" sz="1600" dirty="0">
                <a:latin typeface="+mj-lt"/>
                <a:cs typeface="Cascadia Code" panose="020B0609020000020004" pitchFamily="49" charset="0"/>
              </a:rPr>
            </a:br>
            <a:r>
              <a:rPr lang="en-US" sz="1200" dirty="0">
                <a:latin typeface="Cascadia Code" panose="020B0609020000020004" pitchFamily="49" charset="0"/>
                <a:cs typeface="Cascadia Code" panose="020B0609020000020004" pitchFamily="49" charset="0"/>
              </a:rPr>
              <a:t>:jane :</a:t>
            </a:r>
            <a:r>
              <a:rPr lang="en-US" sz="1200" dirty="0" err="1">
                <a:latin typeface="Cascadia Code" panose="020B0609020000020004" pitchFamily="49" charset="0"/>
                <a:cs typeface="Cascadia Code" panose="020B0609020000020004" pitchFamily="49" charset="0"/>
              </a:rPr>
              <a:t>hasName</a:t>
            </a:r>
            <a:r>
              <a:rPr lang="en-US" sz="1200" dirty="0">
                <a:latin typeface="Cascadia Code" panose="020B0609020000020004" pitchFamily="49" charset="0"/>
                <a:cs typeface="Cascadia Code" panose="020B0609020000020004" pitchFamily="49" charset="0"/>
              </a:rPr>
              <a:t> [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firstName</a:t>
            </a:r>
            <a:r>
              <a:rPr lang="en-US" sz="1200" dirty="0">
                <a:latin typeface="Cascadia Code" panose="020B0609020000020004" pitchFamily="49" charset="0"/>
                <a:cs typeface="Cascadia Code" panose="020B0609020000020004" pitchFamily="49" charset="0"/>
              </a:rPr>
              <a:t> “Jane”;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middleName</a:t>
            </a:r>
            <a:r>
              <a:rPr lang="en-US" sz="1200" dirty="0">
                <a:latin typeface="Cascadia Code" panose="020B0609020000020004" pitchFamily="49" charset="0"/>
                <a:cs typeface="Cascadia Code" panose="020B0609020000020004" pitchFamily="49" charset="0"/>
              </a:rPr>
              <a:t> “Elizabeth”;</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lastName</a:t>
            </a:r>
            <a:r>
              <a:rPr lang="en-US" sz="1200" dirty="0">
                <a:latin typeface="Cascadia Code" panose="020B0609020000020004" pitchFamily="49" charset="0"/>
                <a:cs typeface="Cascadia Code" panose="020B0609020000020004" pitchFamily="49" charset="0"/>
              </a:rPr>
              <a:t> “Doe”;</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:reason :Birth</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firstName</a:t>
            </a:r>
            <a:r>
              <a:rPr lang="en-US" sz="1200" dirty="0">
                <a:latin typeface="Cascadia Code" panose="020B0609020000020004" pitchFamily="49" charset="0"/>
                <a:cs typeface="Cascadia Code" panose="020B0609020000020004" pitchFamily="49" charset="0"/>
              </a:rPr>
              <a:t> “Jane”;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middleName</a:t>
            </a:r>
            <a:r>
              <a:rPr lang="en-US" sz="1200" dirty="0">
                <a:latin typeface="Cascadia Code" panose="020B0609020000020004" pitchFamily="49" charset="0"/>
                <a:cs typeface="Cascadia Code" panose="020B0609020000020004" pitchFamily="49" charset="0"/>
              </a:rPr>
              <a:t> “Elizabeth”;</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lastName</a:t>
            </a:r>
            <a:r>
              <a:rPr lang="en-US" sz="1200" dirty="0">
                <a:latin typeface="Cascadia Code" panose="020B0609020000020004" pitchFamily="49" charset="0"/>
                <a:cs typeface="Cascadia Code" panose="020B0609020000020004" pitchFamily="49" charset="0"/>
              </a:rPr>
              <a:t> “Smith”,</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:reason :Marriage</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r>
              <a:rPr lang="en-US" sz="1200" dirty="0">
                <a:latin typeface="Cambria" panose="02040503050406030204" pitchFamily="18" charset="0"/>
                <a:ea typeface="Cambria" panose="02040503050406030204" pitchFamily="18" charset="0"/>
                <a:cs typeface="Cascadia Code" panose="020B0609020000020004" pitchFamily="49" charset="0"/>
              </a:rPr>
              <a:t>However, such expressions have one major drawback: there is no way to refer to such substructures subsequently in Turtle. </a:t>
            </a:r>
            <a:br>
              <a:rPr lang="en-US" sz="1200" dirty="0">
                <a:latin typeface="Cascadia Code" panose="020B0609020000020004" pitchFamily="49" charset="0"/>
                <a:cs typeface="Cascadia Code" panose="020B0609020000020004" pitchFamily="49" charset="0"/>
              </a:rPr>
            </a:br>
            <a:endParaRPr lang="en-US" sz="1200" dirty="0">
              <a:latin typeface="Cascadia Code" panose="020B0609020000020004" pitchFamily="49" charset="0"/>
              <a:cs typeface="Cascadia Code" panose="020B0609020000020004" pitchFamily="49" charset="0"/>
            </a:endParaRPr>
          </a:p>
        </p:txBody>
      </p:sp>
      <p:pic>
        <p:nvPicPr>
          <p:cNvPr id="5" name="Picture 4">
            <a:extLst>
              <a:ext uri="{FF2B5EF4-FFF2-40B4-BE49-F238E27FC236}">
                <a16:creationId xmlns:a16="http://schemas.microsoft.com/office/drawing/2014/main" id="{CF24D796-1935-295F-B3B7-01F71F3765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68065" y="2681123"/>
            <a:ext cx="2614214" cy="3506317"/>
          </a:xfrm>
          <a:prstGeom prst="rect">
            <a:avLst/>
          </a:prstGeom>
        </p:spPr>
      </p:pic>
    </p:spTree>
    <p:extLst>
      <p:ext uri="{BB962C8B-B14F-4D97-AF65-F5344CB8AC3E}">
        <p14:creationId xmlns:p14="http://schemas.microsoft.com/office/powerpoint/2010/main" val="29770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p:txBody>
          <a:bodyPr/>
          <a:lstStyle/>
          <a:p>
            <a:r>
              <a:rPr lang="en-US" dirty="0"/>
              <a:t>The problem with bracketed Expressions</a:t>
            </a:r>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a:xfrm>
            <a:off x="581192" y="2180496"/>
            <a:ext cx="5018419" cy="4241276"/>
          </a:xfrm>
        </p:spPr>
        <p:txBody>
          <a:bodyPr anchor="t">
            <a:normAutofit lnSpcReduction="10000"/>
          </a:bodyPr>
          <a:lstStyle/>
          <a:p>
            <a:r>
              <a:rPr lang="en-US" sz="1500" dirty="0">
                <a:latin typeface="Cambria" panose="02040503050406030204" pitchFamily="18" charset="0"/>
                <a:ea typeface="Cambria" panose="02040503050406030204" pitchFamily="18" charset="0"/>
                <a:cs typeface="Cascadia Code" panose="020B0609020000020004" pitchFamily="49" charset="0"/>
              </a:rPr>
              <a:t>The problem with bracketed expressions, however, is that there is no way to subsequently refer to these nodes within Turtle, without losing the convenience of bracketing. This isn’t an RDF problem, but a Turtle notational problem:</a:t>
            </a:r>
            <a:br>
              <a:rPr lang="en-US" sz="1600" dirty="0">
                <a:latin typeface="+mj-lt"/>
                <a:cs typeface="Cascadia Code" panose="020B0609020000020004" pitchFamily="49" charset="0"/>
              </a:rPr>
            </a:br>
            <a:br>
              <a:rPr lang="en-US" sz="1600" dirty="0">
                <a:latin typeface="+mj-lt"/>
                <a:cs typeface="Cascadia Code" panose="020B0609020000020004" pitchFamily="49" charset="0"/>
              </a:rPr>
            </a:br>
            <a:r>
              <a:rPr lang="en-US" sz="1200" dirty="0">
                <a:latin typeface="Cascadia Code" panose="020B0609020000020004" pitchFamily="49" charset="0"/>
                <a:cs typeface="Cascadia Code" panose="020B0609020000020004" pitchFamily="49" charset="0"/>
              </a:rPr>
              <a:t>:jane :</a:t>
            </a:r>
            <a:r>
              <a:rPr lang="en-US" sz="1200" dirty="0" err="1">
                <a:latin typeface="Cascadia Code" panose="020B0609020000020004" pitchFamily="49" charset="0"/>
                <a:cs typeface="Cascadia Code" panose="020B0609020000020004" pitchFamily="49" charset="0"/>
              </a:rPr>
              <a:t>hasName</a:t>
            </a:r>
            <a:r>
              <a:rPr lang="en-US" sz="1200" dirty="0">
                <a:latin typeface="Cascadia Code" panose="020B0609020000020004" pitchFamily="49" charset="0"/>
                <a:cs typeface="Cascadia Code" panose="020B0609020000020004" pitchFamily="49" charset="0"/>
              </a:rPr>
              <a:t> :name1, :name2.</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:name1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firstName</a:t>
            </a:r>
            <a:r>
              <a:rPr lang="en-US" sz="1200" dirty="0">
                <a:latin typeface="Cascadia Code" panose="020B0609020000020004" pitchFamily="49" charset="0"/>
                <a:cs typeface="Cascadia Code" panose="020B0609020000020004" pitchFamily="49" charset="0"/>
              </a:rPr>
              <a:t> “Jane”;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middleName</a:t>
            </a:r>
            <a:r>
              <a:rPr lang="en-US" sz="1200" dirty="0">
                <a:latin typeface="Cascadia Code" panose="020B0609020000020004" pitchFamily="49" charset="0"/>
                <a:cs typeface="Cascadia Code" panose="020B0609020000020004" pitchFamily="49" charset="0"/>
              </a:rPr>
              <a:t> “Elizabeth”;</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lastName</a:t>
            </a:r>
            <a:r>
              <a:rPr lang="en-US" sz="1200" dirty="0">
                <a:latin typeface="Cascadia Code" panose="020B0609020000020004" pitchFamily="49" charset="0"/>
                <a:cs typeface="Cascadia Code" panose="020B0609020000020004" pitchFamily="49" charset="0"/>
              </a:rPr>
              <a:t> “Doe”;</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:reason :Birth</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:name2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firstName</a:t>
            </a:r>
            <a:r>
              <a:rPr lang="en-US" sz="1200" dirty="0">
                <a:latin typeface="Cascadia Code" panose="020B0609020000020004" pitchFamily="49" charset="0"/>
                <a:cs typeface="Cascadia Code" panose="020B0609020000020004" pitchFamily="49" charset="0"/>
              </a:rPr>
              <a:t> “Jane”; </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middleName</a:t>
            </a:r>
            <a:r>
              <a:rPr lang="en-US" sz="1200" dirty="0">
                <a:latin typeface="Cascadia Code" panose="020B0609020000020004" pitchFamily="49" charset="0"/>
                <a:cs typeface="Cascadia Code" panose="020B0609020000020004" pitchFamily="49" charset="0"/>
              </a:rPr>
              <a:t> “Elizabeth”;</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r>
              <a:rPr lang="en-US" sz="1200" dirty="0" err="1">
                <a:latin typeface="Cascadia Code" panose="020B0609020000020004" pitchFamily="49" charset="0"/>
                <a:cs typeface="Cascadia Code" panose="020B0609020000020004" pitchFamily="49" charset="0"/>
              </a:rPr>
              <a:t>lastName</a:t>
            </a:r>
            <a:r>
              <a:rPr lang="en-US" sz="1200" dirty="0">
                <a:latin typeface="Cascadia Code" panose="020B0609020000020004" pitchFamily="49" charset="0"/>
                <a:cs typeface="Cascadia Code" panose="020B0609020000020004" pitchFamily="49" charset="0"/>
              </a:rPr>
              <a:t> “Smith”,</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:reason :Marriage</a:t>
            </a:r>
            <a:br>
              <a:rPr lang="en-US" sz="1200" dirty="0">
                <a:latin typeface="Cascadia Code" panose="020B0609020000020004" pitchFamily="49" charset="0"/>
                <a:cs typeface="Cascadia Code" panose="020B0609020000020004" pitchFamily="49" charset="0"/>
              </a:rPr>
            </a:br>
            <a:r>
              <a:rPr lang="en-US" sz="1200" dirty="0">
                <a:latin typeface="Cascadia Code" panose="020B0609020000020004" pitchFamily="49" charset="0"/>
                <a:cs typeface="Cascadia Code" panose="020B0609020000020004" pitchFamily="49" charset="0"/>
              </a:rPr>
              <a:t>    .</a:t>
            </a: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br>
              <a:rPr lang="en-US" sz="1200" dirty="0">
                <a:latin typeface="Cascadia Code" panose="020B0609020000020004" pitchFamily="49" charset="0"/>
                <a:cs typeface="Cascadia Code" panose="020B0609020000020004" pitchFamily="49" charset="0"/>
              </a:rPr>
            </a:br>
            <a:endParaRPr lang="en-US" sz="1200" dirty="0">
              <a:latin typeface="Cascadia Code" panose="020B0609020000020004" pitchFamily="49" charset="0"/>
              <a:cs typeface="Cascadia Code" panose="020B0609020000020004" pitchFamily="49" charset="0"/>
            </a:endParaRPr>
          </a:p>
        </p:txBody>
      </p:sp>
      <p:pic>
        <p:nvPicPr>
          <p:cNvPr id="5" name="Picture 4">
            <a:extLst>
              <a:ext uri="{FF2B5EF4-FFF2-40B4-BE49-F238E27FC236}">
                <a16:creationId xmlns:a16="http://schemas.microsoft.com/office/drawing/2014/main" id="{CF24D796-1935-295F-B3B7-01F71F3765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18287" y="2681123"/>
            <a:ext cx="2022523" cy="3506317"/>
          </a:xfrm>
          <a:prstGeom prst="rect">
            <a:avLst/>
          </a:prstGeom>
        </p:spPr>
      </p:pic>
      <p:pic>
        <p:nvPicPr>
          <p:cNvPr id="4" name="Picture 3">
            <a:extLst>
              <a:ext uri="{FF2B5EF4-FFF2-40B4-BE49-F238E27FC236}">
                <a16:creationId xmlns:a16="http://schemas.microsoft.com/office/drawing/2014/main" id="{9B2161CB-80C1-B4E8-5A94-8D2384621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09087" y="2707628"/>
            <a:ext cx="2022523" cy="3453307"/>
          </a:xfrm>
          <a:prstGeom prst="rect">
            <a:avLst/>
          </a:prstGeom>
        </p:spPr>
      </p:pic>
    </p:spTree>
    <p:extLst>
      <p:ext uri="{BB962C8B-B14F-4D97-AF65-F5344CB8AC3E}">
        <p14:creationId xmlns:p14="http://schemas.microsoft.com/office/powerpoint/2010/main" val="2680883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01208A-9D29-07A1-5797-BEF2F0D7B21C}"/>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The Node Reference Problem</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75CD4DD-2B5A-7C7C-C12E-B5E9033E75C0}"/>
              </a:ext>
            </a:extLst>
          </p:cNvPr>
          <p:cNvSpPr>
            <a:spLocks noGrp="1"/>
          </p:cNvSpPr>
          <p:nvPr>
            <p:ph idx="1"/>
          </p:nvPr>
        </p:nvSpPr>
        <p:spPr>
          <a:xfrm>
            <a:off x="6755769" y="1033390"/>
            <a:ext cx="4855037" cy="4825409"/>
          </a:xfrm>
          <a:ln w="57150">
            <a:noFill/>
          </a:ln>
        </p:spPr>
        <p:txBody>
          <a:bodyPr anchor="ctr">
            <a:normAutofit lnSpcReduction="10000"/>
          </a:bodyPr>
          <a:lstStyle/>
          <a:p>
            <a:pPr>
              <a:lnSpc>
                <a:spcPct val="90000"/>
              </a:lnSpc>
            </a:pPr>
            <a:r>
              <a:rPr lang="en-US" sz="2000" dirty="0">
                <a:solidFill>
                  <a:schemeClr val="accent2">
                    <a:lumMod val="50000"/>
                  </a:schemeClr>
                </a:solidFill>
                <a:latin typeface="Cambria" panose="02040503050406030204" pitchFamily="18" charset="0"/>
                <a:ea typeface="Cambria" panose="02040503050406030204" pitchFamily="18" charset="0"/>
              </a:rPr>
              <a:t>The primary issue with bracket notation is that there is no way, with a bracketed container, that you can currently assign a named node to such a bracket in Turtle.</a:t>
            </a:r>
          </a:p>
          <a:p>
            <a:pPr>
              <a:lnSpc>
                <a:spcPct val="90000"/>
              </a:lnSpc>
            </a:pPr>
            <a:r>
              <a:rPr lang="en-US" sz="2000" dirty="0">
                <a:solidFill>
                  <a:schemeClr val="accent2">
                    <a:lumMod val="50000"/>
                  </a:schemeClr>
                </a:solidFill>
                <a:latin typeface="Cambria" panose="02040503050406030204" pitchFamily="18" charset="0"/>
                <a:ea typeface="Cambria" panose="02040503050406030204" pitchFamily="18" charset="0"/>
              </a:rPr>
              <a:t>This means that you cannot reference structure that have blank node subjects from within Turtle without having to build formal “by-reference” constructs.</a:t>
            </a:r>
          </a:p>
          <a:p>
            <a:pPr>
              <a:lnSpc>
                <a:spcPct val="90000"/>
              </a:lnSpc>
            </a:pPr>
            <a:r>
              <a:rPr lang="en-US" sz="2000" dirty="0">
                <a:solidFill>
                  <a:schemeClr val="accent2">
                    <a:lumMod val="50000"/>
                  </a:schemeClr>
                </a:solidFill>
                <a:latin typeface="Cambria" panose="02040503050406030204" pitchFamily="18" charset="0"/>
                <a:ea typeface="Cambria" panose="02040503050406030204" pitchFamily="18" charset="0"/>
              </a:rPr>
              <a:t>This often translates into verbose Turtle datasets that can be difficult to write or debug, and adds to the perception that Turtle is complex and difficult to work with.</a:t>
            </a:r>
          </a:p>
          <a:p>
            <a:pPr>
              <a:lnSpc>
                <a:spcPct val="90000"/>
              </a:lnSpc>
            </a:pPr>
            <a:r>
              <a:rPr lang="en-US" sz="2000" dirty="0">
                <a:solidFill>
                  <a:schemeClr val="accent2">
                    <a:lumMod val="50000"/>
                  </a:schemeClr>
                </a:solidFill>
                <a:latin typeface="Cambria" panose="02040503050406030204" pitchFamily="18" charset="0"/>
                <a:ea typeface="Cambria" panose="02040503050406030204" pitchFamily="18" charset="0"/>
              </a:rPr>
              <a:t>What’s needed, then, is a way to assign a name to a blank node.</a:t>
            </a:r>
          </a:p>
        </p:txBody>
      </p:sp>
    </p:spTree>
    <p:extLst>
      <p:ext uri="{BB962C8B-B14F-4D97-AF65-F5344CB8AC3E}">
        <p14:creationId xmlns:p14="http://schemas.microsoft.com/office/powerpoint/2010/main" val="367711986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30DF406-89B2-46C0-8842-6133AF3FA7F2}">
  <we:reference id="wa200001409" version="1.0.0.3" store="en-US" storeType="OMEX"/>
  <we:alternateReferences>
    <we:reference id="WA200001409" version="1.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TM03457464[[fn=Dividend]]</Template>
  <TotalTime>3513</TotalTime>
  <Words>4185</Words>
  <Application>Microsoft Office PowerPoint</Application>
  <PresentationFormat>Widescreen</PresentationFormat>
  <Paragraphs>113</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Cambria</vt:lpstr>
      <vt:lpstr>Cascadia Code</vt:lpstr>
      <vt:lpstr>Gill Sans MT</vt:lpstr>
      <vt:lpstr>Roboto Mono</vt:lpstr>
      <vt:lpstr>Wingdings 2</vt:lpstr>
      <vt:lpstr>Dividend</vt:lpstr>
      <vt:lpstr>Named Node Expressions and Reifications</vt:lpstr>
      <vt:lpstr>What Is A Triple?</vt:lpstr>
      <vt:lpstr>BNoDES and Skolemization</vt:lpstr>
      <vt:lpstr>Bracket Notation</vt:lpstr>
      <vt:lpstr>Bracket Notation and Data Structures</vt:lpstr>
      <vt:lpstr>Bracket Nesting</vt:lpstr>
      <vt:lpstr>Multiple bracketed Nodes</vt:lpstr>
      <vt:lpstr>The problem with bracketed Expressions</vt:lpstr>
      <vt:lpstr>The Node Reference Problem</vt:lpstr>
      <vt:lpstr>Proposal: Named Node Expressions</vt:lpstr>
      <vt:lpstr>Benefits of Named Node Expressions</vt:lpstr>
      <vt:lpstr>Multiple bracketed Expressions Revisited</vt:lpstr>
      <vt:lpstr>Named Node Expressions  and Annotations</vt:lpstr>
      <vt:lpstr>Named Node Expressions  and Nesting</vt:lpstr>
      <vt:lpstr>Named Node Expressions  As Predicates</vt:lpstr>
      <vt:lpstr>Named Node Expressions  As Subjects</vt:lpstr>
      <vt:lpstr>Named Node Expressions &amp; OpenCypher</vt:lpstr>
      <vt:lpstr>Reifications</vt:lpstr>
      <vt:lpstr>Reifications Are Not Triples</vt:lpstr>
      <vt:lpstr>Reifier Expressions</vt:lpstr>
      <vt:lpstr>Reifier Expression Examples</vt:lpstr>
      <vt:lpstr>Named Node Expressions and SHACL</vt:lpstr>
      <vt:lpstr>Named Node Expressions in SPARQL</vt:lpstr>
      <vt:lpstr>Reifications in SPARQL</vt:lpstr>
      <vt:lpstr>Reifications in SPARQL 2</vt:lpstr>
      <vt:lpstr>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Reification and  Named Node Expressions</dc:title>
  <dc:creator>Kurt Cagle</dc:creator>
  <cp:lastModifiedBy>Kurt Cagle</cp:lastModifiedBy>
  <cp:revision>11</cp:revision>
  <dcterms:created xsi:type="dcterms:W3CDTF">2024-05-23T23:04:23Z</dcterms:created>
  <dcterms:modified xsi:type="dcterms:W3CDTF">2024-05-28T00:44:57Z</dcterms:modified>
</cp:coreProperties>
</file>