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5620"/>
    <p:restoredTop sz="94660"/>
  </p:normalViewPr>
  <p:slideViewPr>
    <p:cSldViewPr snapToGrid="0" snapToObjects="1">
      <p:cViewPr varScale="1">
        <p:scale>
          <a:sx n="163" d="100"/>
          <a:sy n="163" d="100"/>
        </p:scale>
        <p:origin x="-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5F6A4-2039-084C-B8F1-CEC7E161C8DF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5DF2D-2349-6D4C-A2BD-EE2C7AB8B4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5DF2D-2349-6D4C-A2BD-EE2C7AB8B4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0729-5D7F-E545-B154-95FC67781A0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094F-851E-3142-B1F3-432B36B0F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0729-5D7F-E545-B154-95FC67781A0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094F-851E-3142-B1F3-432B36B0F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0729-5D7F-E545-B154-95FC67781A0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094F-851E-3142-B1F3-432B36B0F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0729-5D7F-E545-B154-95FC67781A0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094F-851E-3142-B1F3-432B36B0F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0729-5D7F-E545-B154-95FC67781A0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094F-851E-3142-B1F3-432B36B0F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0729-5D7F-E545-B154-95FC67781A0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094F-851E-3142-B1F3-432B36B0F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0729-5D7F-E545-B154-95FC67781A0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094F-851E-3142-B1F3-432B36B0F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0729-5D7F-E545-B154-95FC67781A0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094F-851E-3142-B1F3-432B36B0F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0729-5D7F-E545-B154-95FC67781A0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094F-851E-3142-B1F3-432B36B0F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0729-5D7F-E545-B154-95FC67781A0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094F-851E-3142-B1F3-432B36B0F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0729-5D7F-E545-B154-95FC67781A0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094F-851E-3142-B1F3-432B36B0F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60729-5D7F-E545-B154-95FC67781A0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B094F-851E-3142-B1F3-432B36B0F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.org/2005/Incubator/prov/XGR-prov-20101214/" TargetMode="External"/><Relationship Id="rId3" Type="http://schemas.openxmlformats.org/officeDocument/2006/relationships/hyperlink" Target="http://www.w3.org/2011/prov/wiki/ProvenanceExampl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11/prov/wiki/ConsolidatedConcepts%23IVP_of" TargetMode="External"/><Relationship Id="rId4" Type="http://schemas.openxmlformats.org/officeDocument/2006/relationships/hyperlink" Target="http://www.w3.org/2011/prov/wiki/ConsolidatedConcepts%23Process_execution" TargetMode="External"/><Relationship Id="rId5" Type="http://schemas.openxmlformats.org/officeDocument/2006/relationships/hyperlink" Target="http://www.w3.org/2011/prov/wiki/ConsolidatedConcepts%23Derivatio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.org/2011/prov/wiki/ConsolidatedConcepts%23Thi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Garamond"/>
              </a:rPr>
              <a:t>Model Task Force</a:t>
            </a:r>
            <a:br>
              <a:rPr lang="en-US" dirty="0" smtClean="0">
                <a:latin typeface="Garamond"/>
              </a:rPr>
            </a:br>
            <a:r>
              <a:rPr lang="en-US" dirty="0" smtClean="0">
                <a:latin typeface="Garamond"/>
              </a:rPr>
              <a:t>First Provenance WG F2F</a:t>
            </a:r>
            <a:endParaRPr lang="en-US" dirty="0">
              <a:latin typeface="Garamon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30614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/>
              </a:rPr>
              <a:t>Satya Sahoo, Paolo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/>
              </a:rPr>
              <a:t>Missier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/>
              </a:rPr>
              <a:t>, Khalid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/>
              </a:rPr>
              <a:t>Belhajjame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/>
              </a:rPr>
              <a:t>, Jun Zhao</a:t>
            </a:r>
          </a:p>
          <a:p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Garamond"/>
            </a:endParaRPr>
          </a:p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/>
              </a:rPr>
              <a:t>Boston, MA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012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Garamond"/>
                <a:cs typeface="Garamond"/>
              </a:rPr>
              <a:t>Background</a:t>
            </a:r>
            <a:endParaRPr lang="en-US" sz="3600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7379"/>
            <a:ext cx="8229600" cy="536903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Objective: Define the provenance model to be used in PIL</a:t>
            </a:r>
          </a:p>
          <a:p>
            <a:r>
              <a:rPr lang="en-US" sz="2800" dirty="0" smtClean="0">
                <a:latin typeface="Garamond"/>
                <a:cs typeface="Garamond"/>
              </a:rPr>
              <a:t>Tasks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latin typeface="Garamond"/>
                <a:cs typeface="Garamond"/>
              </a:rPr>
              <a:t>Identify and provide description of provenance concepts using</a:t>
            </a:r>
          </a:p>
          <a:p>
            <a:pPr lvl="2">
              <a:buFont typeface="Courier New"/>
              <a:buChar char="o"/>
            </a:pPr>
            <a:r>
              <a:rPr lang="en-US" sz="2600" dirty="0" smtClean="0">
                <a:solidFill>
                  <a:schemeClr val="tx2"/>
                </a:solidFill>
                <a:latin typeface="Garamond"/>
                <a:cs typeface="Garamond"/>
                <a:hlinkClick r:id="rId2"/>
              </a:rPr>
              <a:t>Provenance XG final report</a:t>
            </a:r>
            <a:endParaRPr lang="en-US" sz="2600" dirty="0" smtClean="0">
              <a:solidFill>
                <a:schemeClr val="tx2"/>
              </a:solidFill>
              <a:latin typeface="Garamond"/>
              <a:cs typeface="Garamond"/>
            </a:endParaRPr>
          </a:p>
          <a:p>
            <a:pPr lvl="2">
              <a:buFont typeface="Courier New"/>
              <a:buChar char="o"/>
            </a:pPr>
            <a:r>
              <a:rPr lang="en-US" sz="2600" dirty="0" smtClean="0">
                <a:solidFill>
                  <a:schemeClr val="tx2"/>
                </a:solidFill>
                <a:latin typeface="Garamond"/>
                <a:cs typeface="Garamond"/>
                <a:hlinkClick r:id="rId3"/>
              </a:rPr>
              <a:t>Journalism example scenario</a:t>
            </a:r>
            <a:endParaRPr lang="en-US" sz="2600" dirty="0" smtClean="0">
              <a:solidFill>
                <a:schemeClr val="tx2"/>
              </a:solidFill>
              <a:latin typeface="Garamond"/>
              <a:cs typeface="Garamond"/>
            </a:endParaRP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latin typeface="Garamond"/>
                <a:cs typeface="Garamond"/>
              </a:rPr>
              <a:t>Use Semantic Web technologies to define the provenance concepts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latin typeface="Garamond"/>
                <a:cs typeface="Garamond"/>
              </a:rPr>
              <a:t>Provide formal semantics of the provenance model</a:t>
            </a:r>
          </a:p>
          <a:p>
            <a:pPr lvl="1">
              <a:buFont typeface="Wingdings" charset="2"/>
              <a:buChar char="§"/>
            </a:pPr>
            <a:endParaRPr lang="en-US" dirty="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012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Garamond"/>
                <a:cs typeface="Garamond"/>
              </a:rPr>
              <a:t>Agenda for first F2F</a:t>
            </a:r>
            <a:endParaRPr lang="en-US" sz="3600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7379"/>
            <a:ext cx="8229600" cy="5500414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A set of prioritized provenance concepts identified (ref: journalism example)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Garamond"/>
                <a:cs typeface="Garamond"/>
              </a:rPr>
              <a:t>Thing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Garamond"/>
                <a:cs typeface="Garamond"/>
              </a:rPr>
              <a:t>Invariant View or Perspective on Thing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Garamond"/>
                <a:cs typeface="Garamond"/>
              </a:rPr>
              <a:t>Process Execution 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Garamond"/>
                <a:cs typeface="Garamond"/>
              </a:rPr>
              <a:t>Derivation 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Garamond"/>
                <a:cs typeface="Garamond"/>
              </a:rPr>
              <a:t>Use 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Garamond"/>
                <a:cs typeface="Garamond"/>
              </a:rPr>
              <a:t>Generation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Garamond"/>
                <a:cs typeface="Garamond"/>
              </a:rPr>
              <a:t>Agent 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Garamond"/>
                <a:cs typeface="Garamond"/>
              </a:rPr>
              <a:t>Temporal ordering</a:t>
            </a:r>
            <a:r>
              <a:rPr lang="en-US" dirty="0" smtClean="0">
                <a:solidFill>
                  <a:schemeClr val="tx2"/>
                </a:solidFill>
                <a:latin typeface="Garamond"/>
                <a:cs typeface="Garamond"/>
              </a:rPr>
              <a:t> </a:t>
            </a:r>
            <a:endParaRPr lang="en-US" dirty="0" smtClean="0">
              <a:latin typeface="Garamond"/>
              <a:cs typeface="Garamond"/>
            </a:endParaRPr>
          </a:p>
          <a:p>
            <a:r>
              <a:rPr lang="en-US" sz="2800" dirty="0" smtClean="0">
                <a:latin typeface="Garamond"/>
                <a:cs typeface="Garamond"/>
              </a:rPr>
              <a:t>Reach agreement on the definitions of prioritized provenance concepts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012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Garamond"/>
                <a:cs typeface="Garamond"/>
              </a:rPr>
              <a:t>Agenda for first F2F</a:t>
            </a:r>
            <a:endParaRPr lang="en-US" sz="3600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517" y="1173655"/>
            <a:ext cx="8415283" cy="532524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Work completed prior to first F2F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Review, curation, and consolidation of prioritized concept definitions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Enumerate outstanding issues related to prioritized concepts</a:t>
            </a:r>
          </a:p>
          <a:p>
            <a:r>
              <a:rPr lang="en-US" sz="2600" dirty="0" smtClean="0">
                <a:latin typeface="Garamond"/>
                <a:cs typeface="Garamond"/>
              </a:rPr>
              <a:t>Issues for discussion: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Finalize definitions of prioritized concepts (reconcile outstanding issues)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Evolve consolidated list of prioritized concepts towards a report/descriptive document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Review status of concepts not prioritized for F2F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Coordinate with provenance access and query task force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012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Garamond"/>
                <a:cs typeface="Garamond"/>
              </a:rPr>
              <a:t>Agreement on Provenance Concepts</a:t>
            </a:r>
            <a:endParaRPr lang="en-US" sz="3600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7379"/>
            <a:ext cx="8229600" cy="5526690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Garamond"/>
                <a:cs typeface="Garamond"/>
              </a:rPr>
              <a:t>Agreement reached during weekly meetings among WG members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The subject of provenance may be anything, whether physical, digital, conceptual or otherwise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To define provenance-related concepts independently of the web architecture in a first instance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Definition of </a:t>
            </a:r>
            <a:r>
              <a:rPr lang="en-US" sz="2200" dirty="0" smtClean="0">
                <a:solidFill>
                  <a:schemeClr val="accent2"/>
                </a:solidFill>
                <a:latin typeface="Garamond"/>
                <a:cs typeface="Garamond"/>
                <a:hlinkClick r:id="rId2"/>
              </a:rPr>
              <a:t>thing</a:t>
            </a: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 and the </a:t>
            </a:r>
            <a:r>
              <a:rPr lang="en-US" sz="2200" dirty="0" smtClean="0">
                <a:solidFill>
                  <a:srgbClr val="C0504D"/>
                </a:solidFill>
                <a:latin typeface="Garamond"/>
                <a:cs typeface="Garamond"/>
                <a:hlinkClick r:id="rId3"/>
              </a:rPr>
              <a:t>invariant view or perspective of thing</a:t>
            </a:r>
            <a:endParaRPr lang="en-US" sz="2200" dirty="0" smtClean="0">
              <a:solidFill>
                <a:srgbClr val="C0504D"/>
              </a:solidFill>
              <a:latin typeface="Garamond"/>
              <a:cs typeface="Garamond"/>
            </a:endParaRP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Definition of </a:t>
            </a:r>
            <a:r>
              <a:rPr lang="en-US" sz="2200" dirty="0" smtClean="0">
                <a:solidFill>
                  <a:srgbClr val="C0504D"/>
                </a:solidFill>
                <a:latin typeface="Garamond"/>
                <a:cs typeface="Garamond"/>
                <a:hlinkClick r:id="rId4"/>
              </a:rPr>
              <a:t>process execution</a:t>
            </a: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 (differentiate between execution and specification, has duration, and start of execution is always in past)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Definition of </a:t>
            </a:r>
            <a:r>
              <a:rPr lang="en-US" sz="2200" dirty="0" smtClean="0">
                <a:solidFill>
                  <a:srgbClr val="C0504D"/>
                </a:solidFill>
                <a:latin typeface="Garamond"/>
                <a:cs typeface="Garamond"/>
                <a:hlinkClick r:id="rId5"/>
              </a:rPr>
              <a:t>derivation</a:t>
            </a:r>
            <a:endParaRPr lang="en-US" sz="2200" dirty="0" smtClean="0">
              <a:solidFill>
                <a:schemeClr val="tx2"/>
              </a:solidFill>
              <a:latin typeface="Garamond"/>
              <a:cs typeface="Garamond"/>
            </a:endParaRP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chemeClr val="tx2"/>
                </a:solidFill>
                <a:latin typeface="Garamond"/>
                <a:cs typeface="Garamond"/>
              </a:rPr>
              <a:t>PIL is an assertion language</a:t>
            </a:r>
            <a:endParaRPr lang="en-US" sz="2200" dirty="0" smtClean="0">
              <a:solidFill>
                <a:srgbClr val="C0504D"/>
              </a:solidFill>
              <a:latin typeface="Garamond"/>
              <a:cs typeface="Garamond"/>
            </a:endParaRPr>
          </a:p>
          <a:p>
            <a:pPr lvl="1">
              <a:buFont typeface="Wingdings" charset="2"/>
              <a:buChar char="§"/>
            </a:pPr>
            <a:r>
              <a:rPr lang="en-US" sz="2200" dirty="0" smtClean="0">
                <a:solidFill>
                  <a:srgbClr val="1F497D"/>
                </a:solidFill>
                <a:latin typeface="Garamond"/>
                <a:cs typeface="Garamond"/>
              </a:rPr>
              <a:t>Use constraints introduced in definitions of concepts as building blocks for understanding PIL</a:t>
            </a:r>
            <a:endParaRPr lang="en-US" dirty="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012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Garamond"/>
                <a:cs typeface="Garamond"/>
              </a:rPr>
              <a:t>Outstanding Issues</a:t>
            </a:r>
            <a:endParaRPr lang="en-US" sz="3600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7379"/>
            <a:ext cx="8229600" cy="536903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Resolve outstanding issues for concepts with agreement over their definitions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IVPT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Process execution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Derivation</a:t>
            </a:r>
          </a:p>
          <a:p>
            <a:r>
              <a:rPr lang="en-US" sz="2800" dirty="0" smtClean="0">
                <a:latin typeface="Garamond"/>
                <a:cs typeface="Garamond"/>
              </a:rPr>
              <a:t>Agree on definitions of following prioritized concepts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>
                <a:solidFill>
                  <a:schemeClr val="tx2"/>
                </a:solidFill>
                <a:latin typeface="Garamond"/>
                <a:cs typeface="Garamond"/>
              </a:rPr>
              <a:t>Agent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>
                <a:solidFill>
                  <a:schemeClr val="tx2"/>
                </a:solidFill>
                <a:latin typeface="Garamond"/>
                <a:cs typeface="Garamond"/>
              </a:rPr>
              <a:t>Use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>
                <a:solidFill>
                  <a:schemeClr val="tx2"/>
                </a:solidFill>
                <a:latin typeface="Garamond"/>
                <a:cs typeface="Garamond"/>
              </a:rPr>
              <a:t>Generation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>
                <a:solidFill>
                  <a:schemeClr val="tx2"/>
                </a:solidFill>
                <a:latin typeface="Garamond"/>
                <a:cs typeface="Garamond"/>
              </a:rPr>
              <a:t>Ordering of process execution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>
                <a:solidFill>
                  <a:schemeClr val="tx2"/>
                </a:solidFill>
                <a:latin typeface="Garamond"/>
                <a:cs typeface="Garamond"/>
              </a:rPr>
              <a:t>Time</a:t>
            </a:r>
          </a:p>
          <a:p>
            <a:pPr lvl="1">
              <a:buNone/>
            </a:pPr>
            <a:endParaRPr lang="en-US" dirty="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012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Garamond"/>
                <a:cs typeface="Garamond"/>
              </a:rPr>
              <a:t>Next steps for the Model TF</a:t>
            </a:r>
            <a:endParaRPr lang="en-US" sz="3600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7379"/>
            <a:ext cx="8229600" cy="536903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Formalization of the prioritized provenance concepts</a:t>
            </a:r>
          </a:p>
          <a:p>
            <a:r>
              <a:rPr lang="en-US" sz="2800" dirty="0" smtClean="0">
                <a:latin typeface="Garamond"/>
                <a:cs typeface="Garamond"/>
              </a:rPr>
              <a:t>Describe the journalism example using the prioritized concepts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Represent the description using Semantic Web technologies (RDF)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Define semantics of the encoding</a:t>
            </a:r>
          </a:p>
          <a:p>
            <a:r>
              <a:rPr lang="en-US" sz="2800" dirty="0" smtClean="0">
                <a:latin typeface="Garamond"/>
                <a:cs typeface="Garamond"/>
              </a:rPr>
              <a:t>Rephrase provenance queries in journalism example using prioritized concepts</a:t>
            </a:r>
          </a:p>
          <a:p>
            <a:r>
              <a:rPr lang="en-US" sz="2800" dirty="0" smtClean="0">
                <a:latin typeface="Garamond"/>
                <a:cs typeface="Garamond"/>
              </a:rPr>
              <a:t>Primer on provenance model</a:t>
            </a:r>
          </a:p>
          <a:p>
            <a:pPr lvl="1">
              <a:buNone/>
            </a:pPr>
            <a:endParaRPr lang="en-US" sz="2200" dirty="0" smtClean="0">
              <a:solidFill>
                <a:srgbClr val="1F497D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354</Words>
  <Application>Microsoft Macintosh PowerPoint</Application>
  <PresentationFormat>On-screen Show (4:3)</PresentationFormat>
  <Paragraphs>60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Model Task Force First Provenance WG F2F</vt:lpstr>
      <vt:lpstr>Background</vt:lpstr>
      <vt:lpstr>Agenda for first F2F</vt:lpstr>
      <vt:lpstr>Agenda for first F2F</vt:lpstr>
      <vt:lpstr>Agreement on Provenance Concepts</vt:lpstr>
      <vt:lpstr>Outstanding Issues</vt:lpstr>
      <vt:lpstr>Next steps for the Model TF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Task Force First Provenance WG F2F</dc:title>
  <dc:creator>satya sahoo</dc:creator>
  <cp:lastModifiedBy>satya sahoo</cp:lastModifiedBy>
  <cp:revision>77</cp:revision>
  <dcterms:created xsi:type="dcterms:W3CDTF">2011-07-05T19:05:09Z</dcterms:created>
  <dcterms:modified xsi:type="dcterms:W3CDTF">2011-07-05T19:12:28Z</dcterms:modified>
</cp:coreProperties>
</file>