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D7CD-D575-4F7B-9304-756F48B896B9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C-9949-4F92-A969-A6079D879195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D7CD-D575-4F7B-9304-756F48B896B9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C-9949-4F92-A969-A6079D879195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D7CD-D575-4F7B-9304-756F48B896B9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C-9949-4F92-A969-A6079D879195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D7CD-D575-4F7B-9304-756F48B896B9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C-9949-4F92-A969-A6079D879195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D7CD-D575-4F7B-9304-756F48B896B9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C-9949-4F92-A969-A6079D879195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D7CD-D575-4F7B-9304-756F48B896B9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C-9949-4F92-A969-A6079D879195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D7CD-D575-4F7B-9304-756F48B896B9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C-9949-4F92-A969-A6079D879195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D7CD-D575-4F7B-9304-756F48B896B9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C-9949-4F92-A969-A6079D879195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D7CD-D575-4F7B-9304-756F48B896B9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C-9949-4F92-A969-A6079D879195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D7CD-D575-4F7B-9304-756F48B896B9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C-9949-4F92-A969-A6079D879195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D7CD-D575-4F7B-9304-756F48B896B9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C-9949-4F92-A969-A6079D879195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8D7CD-D575-4F7B-9304-756F48B896B9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7BFDC-9949-4F92-A969-A6079D879195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355976" y="116632"/>
            <a:ext cx="122413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Variants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76256" y="1988840"/>
            <a:ext cx="2232248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TranslationVariants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427984" y="1988840"/>
            <a:ext cx="237626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TerminologicalVariants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1988840"/>
            <a:ext cx="237626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Morphological</a:t>
            </a:r>
            <a:r>
              <a:rPr lang="en-GB" dirty="0" err="1" smtClean="0">
                <a:solidFill>
                  <a:schemeClr val="tx1"/>
                </a:solidFill>
              </a:rPr>
              <a:t>Variants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" name="8 Conector recto de flecha"/>
          <p:cNvCxnSpPr>
            <a:stCxn id="7" idx="0"/>
            <a:endCxn id="15" idx="2"/>
          </p:cNvCxnSpPr>
          <p:nvPr/>
        </p:nvCxnSpPr>
        <p:spPr>
          <a:xfrm flipV="1">
            <a:off x="1439652" y="1556792"/>
            <a:ext cx="1296144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stCxn id="6" idx="0"/>
            <a:endCxn id="17" idx="2"/>
          </p:cNvCxnSpPr>
          <p:nvPr/>
        </p:nvCxnSpPr>
        <p:spPr>
          <a:xfrm flipV="1">
            <a:off x="5616116" y="1556792"/>
            <a:ext cx="108012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5" idx="0"/>
            <a:endCxn id="17" idx="2"/>
          </p:cNvCxnSpPr>
          <p:nvPr/>
        </p:nvCxnSpPr>
        <p:spPr>
          <a:xfrm flipH="1" flipV="1">
            <a:off x="6696236" y="1556792"/>
            <a:ext cx="1296144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5148064" y="1052736"/>
            <a:ext cx="309634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SenseVariants</a:t>
            </a:r>
            <a:r>
              <a:rPr lang="en-GB" dirty="0" smtClean="0">
                <a:solidFill>
                  <a:schemeClr val="tx1"/>
                </a:solidFill>
              </a:rPr>
              <a:t> or Semantically-related </a:t>
            </a:r>
            <a:r>
              <a:rPr lang="en-GB" dirty="0" smtClean="0">
                <a:solidFill>
                  <a:schemeClr val="tx1"/>
                </a:solidFill>
              </a:rPr>
              <a:t>Variants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5" name="24 Conector recto de flecha"/>
          <p:cNvCxnSpPr>
            <a:stCxn id="17" idx="0"/>
            <a:endCxn id="4" idx="2"/>
          </p:cNvCxnSpPr>
          <p:nvPr/>
        </p:nvCxnSpPr>
        <p:spPr>
          <a:xfrm flipH="1" flipV="1">
            <a:off x="4968044" y="620688"/>
            <a:ext cx="1728192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2699792" y="1988840"/>
            <a:ext cx="158417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Form</a:t>
            </a:r>
            <a:r>
              <a:rPr lang="en-GB" dirty="0" err="1" smtClean="0">
                <a:solidFill>
                  <a:schemeClr val="tx1"/>
                </a:solidFill>
              </a:rPr>
              <a:t>Variants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1" name="30 Conector recto de flecha"/>
          <p:cNvCxnSpPr>
            <a:stCxn id="28" idx="0"/>
            <a:endCxn id="15" idx="2"/>
          </p:cNvCxnSpPr>
          <p:nvPr/>
        </p:nvCxnSpPr>
        <p:spPr>
          <a:xfrm flipH="1" flipV="1">
            <a:off x="2735796" y="1556792"/>
            <a:ext cx="756084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Rectángulo"/>
          <p:cNvSpPr/>
          <p:nvPr/>
        </p:nvSpPr>
        <p:spPr>
          <a:xfrm>
            <a:off x="35496" y="2708920"/>
            <a:ext cx="1728192" cy="39604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chemeClr val="tx1"/>
                </a:solidFill>
              </a:rPr>
              <a:t>Variation at the Form level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b="1" dirty="0" smtClean="0">
                <a:solidFill>
                  <a:srgbClr val="FF0000"/>
                </a:solidFill>
              </a:rPr>
              <a:t>Different Lexical </a:t>
            </a:r>
            <a:r>
              <a:rPr lang="en-GB" sz="1400" b="1" dirty="0" smtClean="0">
                <a:solidFill>
                  <a:srgbClr val="FF0000"/>
                </a:solidFill>
              </a:rPr>
              <a:t>Entry and </a:t>
            </a:r>
            <a:r>
              <a:rPr lang="en-GB" sz="1400" b="1" dirty="0" smtClean="0">
                <a:solidFill>
                  <a:srgbClr val="FF0000"/>
                </a:solidFill>
              </a:rPr>
              <a:t>different </a:t>
            </a:r>
            <a:r>
              <a:rPr lang="en-GB" sz="1400" b="1" dirty="0" err="1" smtClean="0">
                <a:solidFill>
                  <a:srgbClr val="FF0000"/>
                </a:solidFill>
              </a:rPr>
              <a:t>LexicalSense</a:t>
            </a:r>
            <a:endParaRPr lang="en-GB" sz="1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chemeClr val="tx1"/>
                </a:solidFill>
              </a:rPr>
              <a:t>Same or different language (do vs. undo; constipated vs. </a:t>
            </a:r>
            <a:r>
              <a:rPr lang="en-GB" sz="1400" dirty="0" err="1" smtClean="0">
                <a:solidFill>
                  <a:schemeClr val="tx1"/>
                </a:solidFill>
              </a:rPr>
              <a:t>constipado</a:t>
            </a:r>
            <a:r>
              <a:rPr lang="en-GB" sz="1400" dirty="0" smtClean="0">
                <a:solidFill>
                  <a:schemeClr val="tx1"/>
                </a:solidFill>
              </a:rPr>
              <a:t>)</a:t>
            </a:r>
            <a:endParaRPr lang="en-GB" sz="14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b="1" dirty="0" smtClean="0">
                <a:solidFill>
                  <a:srgbClr val="FF0000"/>
                </a:solidFill>
              </a:rPr>
              <a:t>Different </a:t>
            </a:r>
            <a:r>
              <a:rPr lang="en-GB" sz="1400" dirty="0" smtClean="0">
                <a:solidFill>
                  <a:schemeClr val="tx1"/>
                </a:solidFill>
              </a:rPr>
              <a:t>ontology </a:t>
            </a:r>
            <a:r>
              <a:rPr lang="en-GB" sz="1400" dirty="0" smtClean="0">
                <a:solidFill>
                  <a:schemeClr val="tx1"/>
                </a:solidFill>
              </a:rPr>
              <a:t>entity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187624" y="1052736"/>
            <a:ext cx="309634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LexVariants</a:t>
            </a:r>
            <a:r>
              <a:rPr lang="en-GB" dirty="0" smtClean="0">
                <a:solidFill>
                  <a:schemeClr val="tx1"/>
                </a:solidFill>
              </a:rPr>
              <a:t> or Lexically-related </a:t>
            </a:r>
            <a:r>
              <a:rPr lang="en-GB" dirty="0" smtClean="0">
                <a:solidFill>
                  <a:schemeClr val="tx1"/>
                </a:solidFill>
              </a:rPr>
              <a:t>Variants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6" name="15 Conector recto de flecha"/>
          <p:cNvCxnSpPr>
            <a:stCxn id="15" idx="0"/>
            <a:endCxn id="4" idx="2"/>
          </p:cNvCxnSpPr>
          <p:nvPr/>
        </p:nvCxnSpPr>
        <p:spPr>
          <a:xfrm flipV="1">
            <a:off x="2735796" y="620688"/>
            <a:ext cx="2232248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1835696" y="2708920"/>
            <a:ext cx="1656184" cy="39604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chemeClr val="tx1"/>
                </a:solidFill>
              </a:rPr>
              <a:t>Variation at the Form level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b="1" dirty="0" smtClean="0">
                <a:solidFill>
                  <a:srgbClr val="FF0000"/>
                </a:solidFill>
              </a:rPr>
              <a:t>Same Lexical </a:t>
            </a:r>
            <a:r>
              <a:rPr lang="en-GB" sz="1400" b="1" dirty="0" smtClean="0">
                <a:solidFill>
                  <a:srgbClr val="FF0000"/>
                </a:solidFill>
              </a:rPr>
              <a:t>Entry and </a:t>
            </a:r>
            <a:r>
              <a:rPr lang="en-GB" sz="1400" b="1" dirty="0" smtClean="0">
                <a:solidFill>
                  <a:srgbClr val="FF0000"/>
                </a:solidFill>
              </a:rPr>
              <a:t>same </a:t>
            </a:r>
            <a:r>
              <a:rPr lang="en-GB" sz="1400" b="1" dirty="0" err="1" smtClean="0">
                <a:solidFill>
                  <a:srgbClr val="FF0000"/>
                </a:solidFill>
              </a:rPr>
              <a:t>LexicalSense</a:t>
            </a:r>
            <a:endParaRPr lang="en-GB" sz="1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chemeClr val="tx1"/>
                </a:solidFill>
              </a:rPr>
              <a:t>Same language (FAO vs. Food and Agriculture Organization)</a:t>
            </a:r>
            <a:endParaRPr lang="en-GB" sz="14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b="1" dirty="0" smtClean="0">
                <a:solidFill>
                  <a:srgbClr val="FF0000"/>
                </a:solidFill>
              </a:rPr>
              <a:t>Same </a:t>
            </a:r>
            <a:r>
              <a:rPr lang="en-GB" sz="1400" dirty="0" smtClean="0">
                <a:solidFill>
                  <a:schemeClr val="tx1"/>
                </a:solidFill>
              </a:rPr>
              <a:t>ontology </a:t>
            </a:r>
            <a:r>
              <a:rPr lang="en-GB" sz="1400" dirty="0" smtClean="0">
                <a:solidFill>
                  <a:schemeClr val="tx1"/>
                </a:solidFill>
              </a:rPr>
              <a:t>entity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3563888" y="2708920"/>
            <a:ext cx="2880320" cy="4149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GB" sz="1300" dirty="0" smtClean="0">
                <a:solidFill>
                  <a:schemeClr val="tx1"/>
                </a:solidFill>
              </a:rPr>
              <a:t>Variation at </a:t>
            </a:r>
            <a:r>
              <a:rPr lang="en-GB" sz="1300" dirty="0" err="1" smtClean="0">
                <a:solidFill>
                  <a:schemeClr val="tx1"/>
                </a:solidFill>
              </a:rPr>
              <a:t>LexicalSense</a:t>
            </a:r>
            <a:r>
              <a:rPr lang="en-GB" sz="1300" dirty="0" smtClean="0">
                <a:solidFill>
                  <a:schemeClr val="tx1"/>
                </a:solidFill>
              </a:rPr>
              <a:t> level (e.g., </a:t>
            </a:r>
            <a:r>
              <a:rPr lang="es-ES" sz="1300" dirty="0" err="1" smtClean="0">
                <a:solidFill>
                  <a:schemeClr val="tx1"/>
                </a:solidFill>
              </a:rPr>
              <a:t>headache</a:t>
            </a:r>
            <a:r>
              <a:rPr lang="es-ES" sz="1300" dirty="0" smtClean="0">
                <a:solidFill>
                  <a:schemeClr val="tx1"/>
                </a:solidFill>
              </a:rPr>
              <a:t> and </a:t>
            </a:r>
            <a:r>
              <a:rPr lang="es-ES" sz="1300" dirty="0" err="1" smtClean="0">
                <a:solidFill>
                  <a:schemeClr val="tx1"/>
                </a:solidFill>
              </a:rPr>
              <a:t>cephalalgia</a:t>
            </a:r>
            <a:r>
              <a:rPr lang="en-GB" sz="13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GB" sz="13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300" b="1" dirty="0" smtClean="0">
                <a:solidFill>
                  <a:srgbClr val="FF0000"/>
                </a:solidFill>
              </a:rPr>
              <a:t>Different </a:t>
            </a:r>
            <a:r>
              <a:rPr lang="en-GB" sz="1300" b="1" dirty="0" err="1" smtClean="0">
                <a:solidFill>
                  <a:srgbClr val="FF0000"/>
                </a:solidFill>
              </a:rPr>
              <a:t>LexicalSense</a:t>
            </a:r>
            <a:r>
              <a:rPr lang="en-GB" sz="1300" b="1" dirty="0" smtClean="0">
                <a:solidFill>
                  <a:srgbClr val="FF0000"/>
                </a:solidFill>
              </a:rPr>
              <a:t>, same Ontology reference</a:t>
            </a:r>
            <a:endParaRPr lang="en-GB" sz="1300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13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300" dirty="0" smtClean="0">
                <a:solidFill>
                  <a:schemeClr val="tx1"/>
                </a:solidFill>
              </a:rPr>
              <a:t>Same or different language (</a:t>
            </a:r>
            <a:r>
              <a:rPr lang="en-GB" sz="1300" dirty="0" err="1" smtClean="0">
                <a:solidFill>
                  <a:schemeClr val="tx1"/>
                </a:solidFill>
              </a:rPr>
              <a:t>vientre</a:t>
            </a:r>
            <a:r>
              <a:rPr lang="en-GB" sz="1300" dirty="0" smtClean="0">
                <a:solidFill>
                  <a:schemeClr val="tx1"/>
                </a:solidFill>
              </a:rPr>
              <a:t> de </a:t>
            </a:r>
            <a:r>
              <a:rPr lang="en-GB" sz="1300" dirty="0" err="1" smtClean="0">
                <a:solidFill>
                  <a:schemeClr val="tx1"/>
                </a:solidFill>
              </a:rPr>
              <a:t>alquiler</a:t>
            </a:r>
            <a:r>
              <a:rPr lang="en-GB" sz="1300" dirty="0" smtClean="0">
                <a:solidFill>
                  <a:schemeClr val="tx1"/>
                </a:solidFill>
              </a:rPr>
              <a:t> and </a:t>
            </a:r>
            <a:r>
              <a:rPr lang="en-GB" sz="1300" dirty="0" err="1" smtClean="0">
                <a:solidFill>
                  <a:schemeClr val="tx1"/>
                </a:solidFill>
              </a:rPr>
              <a:t>mère</a:t>
            </a:r>
            <a:r>
              <a:rPr lang="en-GB" sz="1300" dirty="0" smtClean="0">
                <a:solidFill>
                  <a:schemeClr val="tx1"/>
                </a:solidFill>
              </a:rPr>
              <a:t> </a:t>
            </a:r>
            <a:r>
              <a:rPr lang="en-GB" sz="1300" dirty="0" err="1" smtClean="0">
                <a:solidFill>
                  <a:schemeClr val="tx1"/>
                </a:solidFill>
              </a:rPr>
              <a:t>porteuse</a:t>
            </a:r>
            <a:r>
              <a:rPr lang="en-GB" sz="1300" dirty="0" smtClean="0">
                <a:solidFill>
                  <a:schemeClr val="tx1"/>
                </a:solidFill>
              </a:rPr>
              <a:t>, apart from being translations they can also be considered dimensional variants)</a:t>
            </a:r>
          </a:p>
          <a:p>
            <a:pPr marL="342900" indent="-342900">
              <a:buFont typeface="+mj-lt"/>
              <a:buAutoNum type="arabicPeriod"/>
            </a:pPr>
            <a:endParaRPr lang="en-GB" sz="13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300" dirty="0" smtClean="0">
                <a:solidFill>
                  <a:schemeClr val="tx1"/>
                </a:solidFill>
              </a:rPr>
              <a:t>Same </a:t>
            </a:r>
            <a:r>
              <a:rPr lang="en-GB" sz="1300" dirty="0" smtClean="0">
                <a:solidFill>
                  <a:schemeClr val="tx1"/>
                </a:solidFill>
              </a:rPr>
              <a:t>(or different) </a:t>
            </a:r>
            <a:r>
              <a:rPr lang="en-GB" sz="1300" dirty="0" smtClean="0">
                <a:solidFill>
                  <a:schemeClr val="tx1"/>
                </a:solidFill>
              </a:rPr>
              <a:t>ontology entity (in the case of </a:t>
            </a:r>
            <a:r>
              <a:rPr lang="en-GB" sz="1300" dirty="0" err="1" smtClean="0">
                <a:solidFill>
                  <a:schemeClr val="tx1"/>
                </a:solidFill>
              </a:rPr>
              <a:t>vientre</a:t>
            </a:r>
            <a:r>
              <a:rPr lang="en-GB" sz="1300" dirty="0" smtClean="0">
                <a:solidFill>
                  <a:schemeClr val="tx1"/>
                </a:solidFill>
              </a:rPr>
              <a:t> de </a:t>
            </a:r>
            <a:r>
              <a:rPr lang="en-GB" sz="1300" dirty="0" err="1" smtClean="0">
                <a:solidFill>
                  <a:schemeClr val="tx1"/>
                </a:solidFill>
              </a:rPr>
              <a:t>alquiler</a:t>
            </a:r>
            <a:r>
              <a:rPr lang="en-GB" sz="1300" dirty="0" smtClean="0">
                <a:solidFill>
                  <a:schemeClr val="tx1"/>
                </a:solidFill>
              </a:rPr>
              <a:t> and </a:t>
            </a:r>
            <a:r>
              <a:rPr lang="en-GB" sz="1300" dirty="0" err="1" smtClean="0">
                <a:solidFill>
                  <a:schemeClr val="tx1"/>
                </a:solidFill>
              </a:rPr>
              <a:t>mère</a:t>
            </a:r>
            <a:r>
              <a:rPr lang="en-GB" sz="1300" dirty="0" smtClean="0">
                <a:solidFill>
                  <a:schemeClr val="tx1"/>
                </a:solidFill>
              </a:rPr>
              <a:t> </a:t>
            </a:r>
            <a:r>
              <a:rPr lang="en-GB" sz="1300" dirty="0" err="1" smtClean="0">
                <a:solidFill>
                  <a:schemeClr val="tx1"/>
                </a:solidFill>
              </a:rPr>
              <a:t>porteuse</a:t>
            </a:r>
            <a:r>
              <a:rPr lang="en-GB" sz="1300" dirty="0" smtClean="0">
                <a:solidFill>
                  <a:schemeClr val="tx1"/>
                </a:solidFill>
              </a:rPr>
              <a:t>, each could be referring to a different ontology entity)</a:t>
            </a:r>
          </a:p>
          <a:p>
            <a:pPr marL="342900" indent="-342900">
              <a:buFont typeface="+mj-lt"/>
              <a:buAutoNum type="arabicPeriod"/>
            </a:pP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6516216" y="2708920"/>
            <a:ext cx="2555776" cy="4149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GB" sz="1200" dirty="0" smtClean="0">
                <a:solidFill>
                  <a:schemeClr val="tx1"/>
                </a:solidFill>
              </a:rPr>
              <a:t>Variation at the </a:t>
            </a:r>
            <a:r>
              <a:rPr lang="en-GB" sz="1200" dirty="0" err="1" smtClean="0">
                <a:solidFill>
                  <a:schemeClr val="tx1"/>
                </a:solidFill>
              </a:rPr>
              <a:t>LexicalSense</a:t>
            </a:r>
            <a:r>
              <a:rPr lang="en-GB" sz="1200" dirty="0" smtClean="0">
                <a:solidFill>
                  <a:schemeClr val="tx1"/>
                </a:solidFill>
              </a:rPr>
              <a:t> level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200" b="1" dirty="0" smtClean="0">
                <a:solidFill>
                  <a:srgbClr val="FF0000"/>
                </a:solidFill>
              </a:rPr>
              <a:t>Different </a:t>
            </a:r>
            <a:r>
              <a:rPr lang="en-GB" sz="1200" b="1" dirty="0" err="1" smtClean="0">
                <a:solidFill>
                  <a:srgbClr val="FF0000"/>
                </a:solidFill>
              </a:rPr>
              <a:t>LexicalSense</a:t>
            </a:r>
            <a:r>
              <a:rPr lang="en-GB" sz="1200" b="1" dirty="0" smtClean="0">
                <a:solidFill>
                  <a:srgbClr val="FF0000"/>
                </a:solidFill>
              </a:rPr>
              <a:t>, same or different Ontology reference</a:t>
            </a:r>
            <a:endParaRPr lang="en-GB" sz="1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12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>
                <a:solidFill>
                  <a:schemeClr val="tx1"/>
                </a:solidFill>
              </a:rPr>
              <a:t>Different language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>
                <a:solidFill>
                  <a:schemeClr val="tx1"/>
                </a:solidFill>
              </a:rPr>
              <a:t>Same or different ontology entity (there may be an ontology to which lexicons in different languages have been related, so payment method and </a:t>
            </a:r>
            <a:r>
              <a:rPr lang="en-GB" sz="1200" dirty="0" err="1" smtClean="0">
                <a:solidFill>
                  <a:schemeClr val="tx1"/>
                </a:solidFill>
              </a:rPr>
              <a:t>método</a:t>
            </a:r>
            <a:r>
              <a:rPr lang="en-GB" sz="1200" dirty="0" smtClean="0">
                <a:solidFill>
                  <a:schemeClr val="tx1"/>
                </a:solidFill>
              </a:rPr>
              <a:t> de </a:t>
            </a:r>
            <a:r>
              <a:rPr lang="en-GB" sz="1200" dirty="0" err="1" smtClean="0">
                <a:solidFill>
                  <a:schemeClr val="tx1"/>
                </a:solidFill>
              </a:rPr>
              <a:t>pago</a:t>
            </a:r>
            <a:r>
              <a:rPr lang="en-GB" sz="1200" dirty="0" smtClean="0">
                <a:solidFill>
                  <a:schemeClr val="tx1"/>
                </a:solidFill>
              </a:rPr>
              <a:t> may be referring to the same ontology entity; and lexicons associated to different </a:t>
            </a:r>
            <a:r>
              <a:rPr lang="en-GB" sz="1200" dirty="0" err="1" smtClean="0">
                <a:solidFill>
                  <a:schemeClr val="tx1"/>
                </a:solidFill>
              </a:rPr>
              <a:t>ontologies</a:t>
            </a:r>
            <a:r>
              <a:rPr lang="en-GB" sz="1200" dirty="0" smtClean="0">
                <a:solidFill>
                  <a:schemeClr val="tx1"/>
                </a:solidFill>
              </a:rPr>
              <a:t> in which </a:t>
            </a:r>
            <a:r>
              <a:rPr lang="en-GB" sz="1200" dirty="0" err="1" smtClean="0">
                <a:solidFill>
                  <a:schemeClr val="tx1"/>
                </a:solidFill>
              </a:rPr>
              <a:t>LexicalSenses</a:t>
            </a:r>
            <a:r>
              <a:rPr lang="en-GB" sz="1200" dirty="0" smtClean="0">
                <a:solidFill>
                  <a:schemeClr val="tx1"/>
                </a:solidFill>
              </a:rPr>
              <a:t> are related</a:t>
            </a:r>
            <a:r>
              <a:rPr lang="es-ES" sz="1200" dirty="0" smtClean="0">
                <a:solidFill>
                  <a:schemeClr val="tx1"/>
                </a:solidFill>
              </a:rPr>
              <a:t> </a:t>
            </a:r>
            <a:r>
              <a:rPr lang="es-ES" sz="1200" dirty="0" err="1" smtClean="0">
                <a:solidFill>
                  <a:schemeClr val="tx1"/>
                </a:solidFill>
              </a:rPr>
              <a:t>headache</a:t>
            </a:r>
            <a:r>
              <a:rPr lang="es-ES" sz="1200" dirty="0" smtClean="0">
                <a:solidFill>
                  <a:schemeClr val="tx1"/>
                </a:solidFill>
              </a:rPr>
              <a:t> and </a:t>
            </a:r>
            <a:r>
              <a:rPr lang="es-ES" sz="1200" dirty="0" smtClean="0">
                <a:solidFill>
                  <a:schemeClr val="tx1"/>
                </a:solidFill>
              </a:rPr>
              <a:t>dolor de cabeza </a:t>
            </a:r>
            <a:endParaRPr lang="en-GB" sz="12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AO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40" y="260648"/>
            <a:ext cx="8460432" cy="63453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130927_123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048" y="234026"/>
            <a:ext cx="8388424" cy="62913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3866</TotalTime>
  <Words>205</Words>
  <Application>Microsoft Office PowerPoint</Application>
  <PresentationFormat>Presentación en pantalla (4:3)</PresentationFormat>
  <Paragraphs>35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Diapositiva 2</vt:lpstr>
      <vt:lpstr>Diapositiva 3</vt:lpstr>
    </vt:vector>
  </TitlesOfParts>
  <Company>OEG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emontiel</dc:creator>
  <cp:lastModifiedBy>emontiel</cp:lastModifiedBy>
  <cp:revision>11</cp:revision>
  <dcterms:created xsi:type="dcterms:W3CDTF">2014-10-17T07:21:41Z</dcterms:created>
  <dcterms:modified xsi:type="dcterms:W3CDTF">2014-10-31T12:17:55Z</dcterms:modified>
</cp:coreProperties>
</file>