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embeddedFontLst>
    <p:embeddedFont>
      <p:font typeface="Roboto Mono"/>
      <p:regular r:id="rId44"/>
      <p:bold r:id="rId45"/>
      <p:italic r:id="rId46"/>
      <p:boldItalic r:id="rId47"/>
    </p:embeddedFont>
    <p:embeddedFont>
      <p:font typeface="Open Sans"/>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RobotoMono-regular.fntdata"/><Relationship Id="rId43" Type="http://schemas.openxmlformats.org/officeDocument/2006/relationships/slide" Target="slides/slide38.xml"/><Relationship Id="rId46" Type="http://schemas.openxmlformats.org/officeDocument/2006/relationships/font" Target="fonts/RobotoMono-italic.fntdata"/><Relationship Id="rId45" Type="http://schemas.openxmlformats.org/officeDocument/2006/relationships/font" Target="fonts/RobotoMon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regular.fntdata"/><Relationship Id="rId47" Type="http://schemas.openxmlformats.org/officeDocument/2006/relationships/font" Target="fonts/RobotoMono-boldItalic.fntdata"/><Relationship Id="rId49"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boldItalic.fntdata"/><Relationship Id="rId5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woutslabbinck/UCR-test-suite/blob/main/data/ODRL/documentation" TargetMode="External"/><Relationship Id="rId3" Type="http://schemas.openxmlformats.org/officeDocument/2006/relationships/hyperlink" Target="https://github.com/woutslabbinck/UCR-test-suite/blob/main/data/ODRL/documentation" TargetMode="External"/><Relationship Id="rId4" Type="http://schemas.openxmlformats.org/officeDocument/2006/relationships/hyperlink" Target="https://cosasbuenas.es/pdf/098.pdf" TargetMode="External"/><Relationship Id="rId11" Type="http://schemas.openxmlformats.org/officeDocument/2006/relationships/hyperlink" Target="https://github.com/woutslabbinck/UCR-test-suite/blob/main/documentation/ODRL-Example.md#usage-control-scenario" TargetMode="External"/><Relationship Id="rId10" Type="http://schemas.openxmlformats.org/officeDocument/2006/relationships/hyperlink" Target="https://github.com/woutslabbinck/UCR-test-suite/blob/main/documentation/ODRL-Example.md#usage-control-scenario" TargetMode="External"/><Relationship Id="rId9" Type="http://schemas.openxmlformats.org/officeDocument/2006/relationships/hyperlink" Target="https://besteves4.github.io/odrl-access-control-profile/oac.html#x5-4-request-policy" TargetMode="External"/><Relationship Id="rId5" Type="http://schemas.openxmlformats.org/officeDocument/2006/relationships/hyperlink" Target="https://cosasbuenas.es/pdf/098.pdf" TargetMode="External"/><Relationship Id="rId6" Type="http://schemas.openxmlformats.org/officeDocument/2006/relationships/hyperlink" Target="https://w3id.org/oac" TargetMode="External"/><Relationship Id="rId7" Type="http://schemas.openxmlformats.org/officeDocument/2006/relationships/hyperlink" Target="https://w3id.org/oac" TargetMode="External"/><Relationship Id="rId8" Type="http://schemas.openxmlformats.org/officeDocument/2006/relationships/hyperlink" Target="https://besteves4.github.io/odrl-access-control-profile/oac.html#x5-4-request-policy"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woutslabbinck/UCR-test-suite/tree/main"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olidlabresearch.github.io/WhatsInAPod/" TargetMode="External"/><Relationship Id="rId3" Type="http://schemas.openxmlformats.org/officeDocument/2006/relationships/hyperlink" Target="https://github.com/solid/data-interoperability-panel/issues/31" TargetMode="External"/><Relationship Id="rId4" Type="http://schemas.openxmlformats.org/officeDocument/2006/relationships/hyperlink" Target="https://github.com/solid/web-access-control-spec/pull/37"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esteves4.github.io/"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woutslabbinck/UCR-test-suite/blob/main/documentation/ODRL-Example.md"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07a5efff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07a5efff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07a5efff81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07a5efff81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ODRL profiles are out of scope, that is currently</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Maybe in the future, we might extend our model to include profiles properly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**Motivation ODRL support of profiles**</a:t>
            </a:r>
            <a:endParaRPr b="1">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There is nothing wrong with not using odrl profile, still a valid evaluator</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Problem with profiles as well is that it is not formally defined in the spec what it means.</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The profiles are just toy examples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07a5efff81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07a5efff81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Transparency &amp; Auditability</a:t>
            </a:r>
            <a:r>
              <a:rPr lang="en-GB"/>
              <a:t>: </a:t>
            </a:r>
            <a:r>
              <a:rPr b="1" lang="en-GB"/>
              <a:t>When</a:t>
            </a:r>
            <a:r>
              <a:rPr lang="en-GB"/>
              <a:t> was the policy evaluated -&gt; Check!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07a5efff81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07a5efff81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Transparency &amp; Auditability: When was the policy evaluated -&gt; Check!</a:t>
            </a:r>
            <a:endParaRPr>
              <a:solidFill>
                <a:schemeClr val="dk1"/>
              </a:solidFill>
            </a:endParaRPr>
          </a:p>
          <a:p>
            <a:pPr indent="0" lvl="0" marL="0" rtl="0" algn="l">
              <a:spcBef>
                <a:spcPts val="0"/>
              </a:spcBef>
              <a:spcAft>
                <a:spcPts val="0"/>
              </a:spcAft>
              <a:buNone/>
            </a:pPr>
            <a:r>
              <a:rPr b="1" lang="en-GB"/>
              <a:t>Explainability</a:t>
            </a:r>
            <a:r>
              <a:rPr lang="en-GB"/>
              <a:t>:</a:t>
            </a:r>
            <a:endParaRPr/>
          </a:p>
          <a:p>
            <a:pPr indent="-298450" lvl="0" marL="457200" rtl="0" algn="l">
              <a:spcBef>
                <a:spcPts val="0"/>
              </a:spcBef>
              <a:spcAft>
                <a:spcPts val="0"/>
              </a:spcAft>
              <a:buSzPts val="1100"/>
              <a:buChar char="●"/>
            </a:pPr>
            <a:r>
              <a:rPr b="1" lang="en-GB"/>
              <a:t>Which policy</a:t>
            </a:r>
            <a:r>
              <a:rPr lang="en-GB"/>
              <a:t> -&gt; Check!</a:t>
            </a:r>
            <a:endParaRPr/>
          </a:p>
          <a:p>
            <a:pPr indent="-298450" lvl="0" marL="457200" rtl="0" algn="l">
              <a:spcBef>
                <a:spcPts val="0"/>
              </a:spcBef>
              <a:spcAft>
                <a:spcPts val="0"/>
              </a:spcAft>
              <a:buSzPts val="1100"/>
              <a:buChar char="●"/>
            </a:pPr>
            <a:r>
              <a:rPr lang="en-GB"/>
              <a:t>Access Control request scenario: </a:t>
            </a:r>
            <a:r>
              <a:rPr b="1" lang="en-GB"/>
              <a:t>Which request</a:t>
            </a:r>
            <a:r>
              <a:rPr lang="en-GB"/>
              <a:t> -&gt; Check</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07a5efff81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07a5efff81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Transparency &amp; Auditability: When was the policy evaluated -&gt; Check!</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Explainability</a:t>
            </a:r>
            <a:r>
              <a:rPr lang="en-GB">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Which policy -&gt; Check!</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Access Control request scenario: Which request -&gt; Check</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Which rule</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07a5efff81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07a5efff81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Transparency &amp; Auditability: When was the policy evaluated -&gt; Check!</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Explainability</a:t>
            </a:r>
            <a:r>
              <a:rPr lang="en-GB">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Which policy -&gt; Check!</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Access Control request scenario: Which request -&gt; Check</a:t>
            </a:r>
            <a:endParaRPr>
              <a:solidFill>
                <a:schemeClr val="dk1"/>
              </a:solidFill>
            </a:endParaRPr>
          </a:p>
          <a:p>
            <a:pPr indent="-298450" lvl="0" marL="457200" rtl="0" algn="l">
              <a:spcBef>
                <a:spcPts val="0"/>
              </a:spcBef>
              <a:spcAft>
                <a:spcPts val="0"/>
              </a:spcAft>
              <a:buClr>
                <a:schemeClr val="dk1"/>
              </a:buClr>
              <a:buSzPts val="1100"/>
              <a:buChar char="●"/>
            </a:pPr>
            <a:r>
              <a:rPr b="1" lang="en-GB">
                <a:solidFill>
                  <a:schemeClr val="dk1"/>
                </a:solidFill>
              </a:rPr>
              <a:t>Which rule</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07a5efff81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07a5efff81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Transparency &amp; Auditability: When was the policy evaluated -&gt; Check!</a:t>
            </a:r>
            <a:endParaRPr>
              <a:solidFill>
                <a:schemeClr val="dk1"/>
              </a:solidFill>
            </a:endParaRPr>
          </a:p>
          <a:p>
            <a:pPr indent="0" lvl="0" marL="0" rtl="0" algn="l">
              <a:spcBef>
                <a:spcPts val="0"/>
              </a:spcBef>
              <a:spcAft>
                <a:spcPts val="0"/>
              </a:spcAft>
              <a:buNone/>
            </a:pPr>
            <a:r>
              <a:rPr b="1" lang="en-GB">
                <a:solidFill>
                  <a:schemeClr val="dk1"/>
                </a:solidFill>
              </a:rPr>
              <a:t>Explainability</a:t>
            </a:r>
            <a:r>
              <a:rPr lang="en-GB">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Which policy -&gt; Check!</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Access Control request scenario: Which request -&gt; Check</a:t>
            </a:r>
            <a:endParaRPr>
              <a:solidFill>
                <a:schemeClr val="dk1"/>
              </a:solidFill>
            </a:endParaRPr>
          </a:p>
          <a:p>
            <a:pPr indent="-298450" lvl="0" marL="457200" rtl="0" algn="l">
              <a:spcBef>
                <a:spcPts val="0"/>
              </a:spcBef>
              <a:spcAft>
                <a:spcPts val="0"/>
              </a:spcAft>
              <a:buClr>
                <a:schemeClr val="dk1"/>
              </a:buClr>
              <a:buSzPts val="1100"/>
              <a:buChar char="●"/>
            </a:pPr>
            <a:r>
              <a:rPr b="1" lang="en-GB">
                <a:solidFill>
                  <a:schemeClr val="dk1"/>
                </a:solidFill>
              </a:rPr>
              <a:t>Which rule</a:t>
            </a:r>
            <a:endParaRPr b="1">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What is the </a:t>
            </a:r>
            <a:r>
              <a:rPr b="1" lang="en-GB">
                <a:solidFill>
                  <a:schemeClr val="dk1"/>
                </a:solidFill>
              </a:rPr>
              <a:t>evaluation state</a:t>
            </a:r>
            <a:r>
              <a:rPr lang="en-GB">
                <a:solidFill>
                  <a:schemeClr val="dk1"/>
                </a:solidFill>
              </a:rPr>
              <a:t> -&gt; Check!</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07a5efff81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07a5efff81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Transparency &amp; Auditability: When was the policy evaluated -&gt; Check!</a:t>
            </a:r>
            <a:endParaRPr>
              <a:solidFill>
                <a:schemeClr val="dk1"/>
              </a:solidFill>
            </a:endParaRPr>
          </a:p>
          <a:p>
            <a:pPr indent="0" lvl="0" marL="0" rtl="0" algn="l">
              <a:spcBef>
                <a:spcPts val="0"/>
              </a:spcBef>
              <a:spcAft>
                <a:spcPts val="0"/>
              </a:spcAft>
              <a:buNone/>
            </a:pPr>
            <a:r>
              <a:rPr b="1" lang="en-GB">
                <a:solidFill>
                  <a:schemeClr val="dk1"/>
                </a:solidFill>
              </a:rPr>
              <a:t>Explainability</a:t>
            </a:r>
            <a:r>
              <a:rPr lang="en-GB">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Which policy -&gt; Check!</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Access Control request scenario: Which request -&gt; Check!</a:t>
            </a:r>
            <a:endParaRPr>
              <a:solidFill>
                <a:schemeClr val="dk1"/>
              </a:solidFill>
            </a:endParaRPr>
          </a:p>
          <a:p>
            <a:pPr indent="-298450" lvl="0" marL="457200" rtl="0" algn="l">
              <a:spcBef>
                <a:spcPts val="0"/>
              </a:spcBef>
              <a:spcAft>
                <a:spcPts val="0"/>
              </a:spcAft>
              <a:buClr>
                <a:schemeClr val="dk1"/>
              </a:buClr>
              <a:buSzPts val="1100"/>
              <a:buChar char="●"/>
            </a:pPr>
            <a:r>
              <a:rPr b="1" lang="en-GB">
                <a:solidFill>
                  <a:schemeClr val="dk1"/>
                </a:solidFill>
              </a:rPr>
              <a:t>Which rule -&gt; Check!</a:t>
            </a:r>
            <a:endParaRPr b="1">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What is the evaluation state -&gt; Check!</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07a5efff81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07a5efff81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Transparency &amp; Auditability: When was the policy evaluated -&gt; Check!</a:t>
            </a:r>
            <a:endParaRPr>
              <a:solidFill>
                <a:schemeClr val="dk1"/>
              </a:solidFill>
            </a:endParaRPr>
          </a:p>
          <a:p>
            <a:pPr indent="0" lvl="0" marL="0" rtl="0" algn="l">
              <a:spcBef>
                <a:spcPts val="0"/>
              </a:spcBef>
              <a:spcAft>
                <a:spcPts val="0"/>
              </a:spcAft>
              <a:buNone/>
            </a:pPr>
            <a:r>
              <a:rPr b="1" lang="en-GB">
                <a:solidFill>
                  <a:schemeClr val="dk1"/>
                </a:solidFill>
              </a:rPr>
              <a:t>Explainability</a:t>
            </a:r>
            <a:r>
              <a:rPr lang="en-GB">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Which policy -&gt; Check!</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Access Control request scenario: Which request -&gt; Check!</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Which rule -&gt; Check!</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What is the evaluation state -&gt; Check!</a:t>
            </a:r>
            <a:endParaRPr>
              <a:solidFill>
                <a:schemeClr val="dk1"/>
              </a:solidFill>
            </a:endParaRPr>
          </a:p>
          <a:p>
            <a:pPr indent="-298450" lvl="0" marL="457200" rtl="0" algn="l">
              <a:spcBef>
                <a:spcPts val="0"/>
              </a:spcBef>
              <a:spcAft>
                <a:spcPts val="0"/>
              </a:spcAft>
              <a:buClr>
                <a:schemeClr val="dk1"/>
              </a:buClr>
              <a:buSzPts val="1100"/>
              <a:buChar char="●"/>
            </a:pPr>
            <a:r>
              <a:rPr b="1" lang="en-GB">
                <a:solidFill>
                  <a:schemeClr val="dk1"/>
                </a:solidFill>
              </a:rPr>
              <a:t>Which constraints?</a:t>
            </a:r>
            <a:endParaRPr b="1">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07a5efff81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07a5efff81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Transparency &amp; Auditability: When was the policy evaluated -&gt; Check!</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Explainability</a:t>
            </a:r>
            <a:r>
              <a:rPr lang="en-GB">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Which policy -&gt; Check!</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Access Control request scenario: Which request -&gt; Check!</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Which rule -&gt; Check!</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What is the evaluation state -&gt; Check!</a:t>
            </a:r>
            <a:endParaRPr>
              <a:solidFill>
                <a:schemeClr val="dk1"/>
              </a:solidFill>
            </a:endParaRPr>
          </a:p>
          <a:p>
            <a:pPr indent="-298450" lvl="0" marL="457200" rtl="0" algn="l">
              <a:spcBef>
                <a:spcPts val="0"/>
              </a:spcBef>
              <a:spcAft>
                <a:spcPts val="0"/>
              </a:spcAft>
              <a:buClr>
                <a:schemeClr val="dk1"/>
              </a:buClr>
              <a:buSzPts val="1100"/>
              <a:buChar char="●"/>
            </a:pPr>
            <a:r>
              <a:rPr b="1" lang="en-GB">
                <a:solidFill>
                  <a:schemeClr val="dk1"/>
                </a:solidFill>
              </a:rPr>
              <a:t>Which constraints -&gt; Check!</a:t>
            </a:r>
            <a:endParaRPr b="1">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What is the </a:t>
            </a:r>
            <a:r>
              <a:rPr b="1" lang="en-GB">
                <a:solidFill>
                  <a:schemeClr val="dk1"/>
                </a:solidFill>
              </a:rPr>
              <a:t>satisfaction state -&gt; Check!</a:t>
            </a:r>
            <a:endParaRPr b="1">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07a5efff81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07a5efff81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Interoperability</a:t>
            </a:r>
            <a:r>
              <a:rPr lang="en-GB">
                <a:solidFill>
                  <a:schemeClr val="dk1"/>
                </a:solidFill>
              </a:rPr>
              <a:t>: Machine-readable with semantics -&gt; </a:t>
            </a:r>
            <a:r>
              <a:rPr b="1" lang="en-GB">
                <a:solidFill>
                  <a:schemeClr val="dk1"/>
                </a:solidFill>
              </a:rPr>
              <a:t>RDF model with proper descriptions and implications</a:t>
            </a:r>
            <a:endParaRPr b="1">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Transparency &amp; Auditability: When was the policy evaluated -&gt; Check!</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Explainability:</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Which policy -&gt; Check!</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Access Control request scenario: Which request -&gt; Check!</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Which rule -&gt; Check!</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What is the evaluation state -&gt; Check!</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Which constraints -&gt; Check!</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What is the satisfaction state -&gt; Check!</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07a5efff8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07a5efff8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07a5efff81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07a5efff81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07a5efff81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07a5efff81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800"/>
              </a:spcBef>
              <a:spcAft>
                <a:spcPts val="0"/>
              </a:spcAft>
              <a:buClr>
                <a:schemeClr val="dk1"/>
              </a:buClr>
              <a:buSzPts val="1100"/>
              <a:buFont typeface="Arial"/>
              <a:buNone/>
            </a:pPr>
            <a:r>
              <a:rPr b="1" lang="en-GB" sz="1700">
                <a:solidFill>
                  <a:schemeClr val="dk1"/>
                </a:solidFill>
              </a:rPr>
              <a:t>Assumptions</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GB">
                <a:solidFill>
                  <a:schemeClr val="dk1"/>
                </a:solidFill>
              </a:rPr>
              <a:t>State of the world and evaluation time</a:t>
            </a:r>
            <a:r>
              <a:rPr lang="en-GB">
                <a:solidFill>
                  <a:schemeClr val="dk1"/>
                </a:solidFill>
              </a:rPr>
              <a:t>: The ODRL Evaluator MUST not generate the time at evaluation, it MUST always be in the </a:t>
            </a:r>
            <a:r>
              <a:rPr b="1" lang="en-GB">
                <a:solidFill>
                  <a:schemeClr val="dk1"/>
                </a:solidFill>
              </a:rPr>
              <a:t>state of the world</a:t>
            </a:r>
            <a:r>
              <a:rPr lang="en-GB">
                <a:solidFill>
                  <a:schemeClr val="dk1"/>
                </a:solidFill>
              </a:rPr>
              <a:t>. Note: For debugging reasons and forgetfulness, this might be nice to have.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highlight>
                  <a:srgbClr val="FFFF00"/>
                </a:highlight>
              </a:rPr>
              <a:t>Reason: otherwise, re-evaluation might be impossible</a:t>
            </a:r>
            <a:endParaRPr>
              <a:solidFill>
                <a:schemeClr val="dk1"/>
              </a:solidFill>
              <a:highlight>
                <a:srgbClr val="FFFF00"/>
              </a:highlight>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Multiple constraints behaviour</a:t>
            </a:r>
            <a:r>
              <a:rPr lang="en-GB">
                <a:solidFill>
                  <a:schemeClr val="dk1"/>
                </a:solidFill>
              </a:rPr>
              <a:t>: When having multiple constraints, the ODRL Evaluator it will be interpreted as being a logical constraint </a:t>
            </a:r>
            <a:r>
              <a:rPr b="1" lang="en-GB">
                <a:solidFill>
                  <a:schemeClr val="dk1"/>
                </a:solidFill>
              </a:rPr>
              <a:t>and</a:t>
            </a:r>
            <a:r>
              <a:rPr lang="en-GB">
                <a:solidFill>
                  <a:schemeClr val="dk1"/>
                </a:solidFill>
              </a:rPr>
              <a:t> refinement. Either you have a logical constraint refinement about multiple constraints or they MUST be interpreted as and.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Performance state</a:t>
            </a:r>
            <a:r>
              <a:rPr lang="en-GB">
                <a:solidFill>
                  <a:schemeClr val="dk1"/>
                </a:solidFill>
              </a:rPr>
              <a:t>:The ODRL Evaluator does not decide on whether an action will be PERFORMED. </a:t>
            </a:r>
            <a:r>
              <a:rPr lang="en-GB">
                <a:solidFill>
                  <a:schemeClr val="dk1"/>
                </a:solidFill>
                <a:highlight>
                  <a:srgbClr val="FFFF00"/>
                </a:highlight>
              </a:rPr>
              <a:t>Reason: an ODRL Evaluator might be part of a usage control system. It provides a decision that some action MAY be performed (when the permission is active). The usage control system might know that the action is later performed. If so, it must then add this to the state of the world. Note: a permission can only be performed if the report states it is both ACTIVE and ATTEMPTED.</a:t>
            </a:r>
            <a:endParaRPr>
              <a:solidFill>
                <a:schemeClr val="dk1"/>
              </a:solidFill>
              <a:highlight>
                <a:srgbClr val="FFFF00"/>
              </a:highlight>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State of the world and Collections</a:t>
            </a:r>
            <a:r>
              <a:rPr lang="en-GB">
                <a:solidFill>
                  <a:schemeClr val="dk1"/>
                </a:solidFill>
              </a:rPr>
              <a:t>: Collections (</a:t>
            </a:r>
            <a:r>
              <a:rPr lang="en-GB">
                <a:solidFill>
                  <a:srgbClr val="188038"/>
                </a:solidFill>
                <a:latin typeface="Roboto Mono"/>
                <a:ea typeface="Roboto Mono"/>
                <a:cs typeface="Roboto Mono"/>
                <a:sym typeface="Roboto Mono"/>
              </a:rPr>
              <a:t>odrl:PartyCollection</a:t>
            </a:r>
            <a:r>
              <a:rPr lang="en-GB">
                <a:solidFill>
                  <a:schemeClr val="dk1"/>
                </a:solidFill>
              </a:rPr>
              <a:t> and </a:t>
            </a:r>
            <a:r>
              <a:rPr lang="en-GB">
                <a:solidFill>
                  <a:srgbClr val="188038"/>
                </a:solidFill>
                <a:latin typeface="Roboto Mono"/>
                <a:ea typeface="Roboto Mono"/>
                <a:cs typeface="Roboto Mono"/>
                <a:sym typeface="Roboto Mono"/>
              </a:rPr>
              <a:t>odrl:AssetCollection</a:t>
            </a:r>
            <a:r>
              <a:rPr lang="en-GB">
                <a:solidFill>
                  <a:schemeClr val="dk1"/>
                </a:solidFill>
              </a:rPr>
              <a:t>) MUST be part of the state of the world (see</a:t>
            </a:r>
            <a:r>
              <a:rPr lang="en-GB">
                <a:solidFill>
                  <a:schemeClr val="dk1"/>
                </a:solidFill>
                <a:uFill>
                  <a:noFill/>
                </a:uFill>
                <a:hlinkClick r:id="rId2">
                  <a:extLst>
                    <a:ext uri="{A12FA001-AC4F-418D-AE19-62706E023703}">
                      <ahyp:hlinkClr val="tx"/>
                    </a:ext>
                  </a:extLst>
                </a:hlinkClick>
              </a:rPr>
              <a:t> </a:t>
            </a:r>
            <a:r>
              <a:rPr lang="en-GB" u="sng">
                <a:solidFill>
                  <a:schemeClr val="hlink"/>
                </a:solidFill>
                <a:hlinkClick r:id="rId3"/>
              </a:rPr>
              <a:t>examples</a:t>
            </a:r>
            <a:r>
              <a:rPr lang="en-GB">
                <a:solidFill>
                  <a:schemeClr val="dk1"/>
                </a:solidFill>
              </a:rPr>
              <a:t> 16 and 17). The ODRL evaluator is NOT responsible for getting it there.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Requests</a:t>
            </a:r>
            <a:r>
              <a:rPr lang="en-GB">
                <a:solidFill>
                  <a:schemeClr val="dk1"/>
                </a:solidFill>
              </a:rPr>
              <a:t>: In case of the access control scenario, requests MUST be modelled as </a:t>
            </a:r>
            <a:r>
              <a:rPr lang="en-GB">
                <a:solidFill>
                  <a:srgbClr val="188038"/>
                </a:solidFill>
                <a:latin typeface="Roboto Mono"/>
                <a:ea typeface="Roboto Mono"/>
                <a:cs typeface="Roboto Mono"/>
                <a:sym typeface="Roboto Mono"/>
              </a:rPr>
              <a:t>odrl:Request</a:t>
            </a:r>
            <a:r>
              <a:rPr lang="en-GB">
                <a:solidFill>
                  <a:schemeClr val="dk1"/>
                </a:solidFill>
              </a:rPr>
              <a:t>. </a:t>
            </a:r>
            <a:r>
              <a:rPr lang="en-GB">
                <a:solidFill>
                  <a:schemeClr val="dk1"/>
                </a:solidFill>
                <a:highlight>
                  <a:srgbClr val="FFFF00"/>
                </a:highlight>
              </a:rPr>
              <a:t>The motivation is that a vocabulary is required anyway and re-use of ODRL makes sense + Beatriz has used it the following paper:</a:t>
            </a:r>
            <a:r>
              <a:rPr lang="en-GB">
                <a:solidFill>
                  <a:schemeClr val="dk1"/>
                </a:solidFill>
                <a:highlight>
                  <a:srgbClr val="FFFF00"/>
                </a:highlight>
                <a:uFill>
                  <a:noFill/>
                </a:uFill>
                <a:hlinkClick r:id="rId4">
                  <a:extLst>
                    <a:ext uri="{A12FA001-AC4F-418D-AE19-62706E023703}">
                      <ahyp:hlinkClr val="tx"/>
                    </a:ext>
                  </a:extLst>
                </a:hlinkClick>
              </a:rPr>
              <a:t> </a:t>
            </a:r>
            <a:r>
              <a:rPr lang="en-GB" u="sng">
                <a:solidFill>
                  <a:schemeClr val="hlink"/>
                </a:solidFill>
                <a:highlight>
                  <a:srgbClr val="FFFF00"/>
                </a:highlight>
                <a:hlinkClick r:id="rId5"/>
              </a:rPr>
              <a:t>ODRL Profile for Expressing Consent through Granular Access Control Policies in Solid on how to express application information</a:t>
            </a:r>
            <a:r>
              <a:rPr lang="en-GB">
                <a:solidFill>
                  <a:schemeClr val="dk1"/>
                </a:solidFill>
                <a:highlight>
                  <a:srgbClr val="FFFF00"/>
                </a:highlight>
              </a:rPr>
              <a:t> (listing 3, though the general </a:t>
            </a:r>
            <a:r>
              <a:rPr lang="en-GB">
                <a:solidFill>
                  <a:srgbClr val="188038"/>
                </a:solidFill>
                <a:highlight>
                  <a:srgbClr val="FFFF00"/>
                </a:highlight>
                <a:latin typeface="Roboto Mono"/>
                <a:ea typeface="Roboto Mono"/>
                <a:cs typeface="Roboto Mono"/>
                <a:sym typeface="Roboto Mono"/>
              </a:rPr>
              <a:t>odrl:Policy</a:t>
            </a:r>
            <a:r>
              <a:rPr lang="en-GB">
                <a:solidFill>
                  <a:schemeClr val="dk1"/>
                </a:solidFill>
                <a:highlight>
                  <a:srgbClr val="FFFF00"/>
                </a:highlight>
              </a:rPr>
              <a:t> is used there, </a:t>
            </a:r>
            <a:r>
              <a:rPr lang="en-GB">
                <a:solidFill>
                  <a:srgbClr val="188038"/>
                </a:solidFill>
                <a:highlight>
                  <a:srgbClr val="FFFF00"/>
                </a:highlight>
                <a:latin typeface="Roboto Mono"/>
                <a:ea typeface="Roboto Mono"/>
                <a:cs typeface="Roboto Mono"/>
                <a:sym typeface="Roboto Mono"/>
              </a:rPr>
              <a:t>odrl:Request</a:t>
            </a:r>
            <a:r>
              <a:rPr lang="en-GB">
                <a:solidFill>
                  <a:schemeClr val="dk1"/>
                </a:solidFill>
                <a:highlight>
                  <a:srgbClr val="FFFF00"/>
                </a:highlight>
              </a:rPr>
              <a:t> makes more sense).</a:t>
            </a:r>
            <a:endParaRPr>
              <a:solidFill>
                <a:schemeClr val="dk1"/>
              </a:solidFill>
              <a:highlight>
                <a:srgbClr val="FFFF00"/>
              </a:highlight>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Note: in the</a:t>
            </a:r>
            <a:r>
              <a:rPr lang="en-GB">
                <a:solidFill>
                  <a:schemeClr val="dk1"/>
                </a:solidFill>
                <a:uFill>
                  <a:noFill/>
                </a:uFill>
                <a:hlinkClick r:id="rId6">
                  <a:extLst>
                    <a:ext uri="{A12FA001-AC4F-418D-AE19-62706E023703}">
                      <ahyp:hlinkClr val="tx"/>
                    </a:ext>
                  </a:extLst>
                </a:hlinkClick>
              </a:rPr>
              <a:t> </a:t>
            </a:r>
            <a:r>
              <a:rPr lang="en-GB" u="sng">
                <a:solidFill>
                  <a:schemeClr val="hlink"/>
                </a:solidFill>
                <a:hlinkClick r:id="rId7"/>
              </a:rPr>
              <a:t>OAC specification</a:t>
            </a:r>
            <a:r>
              <a:rPr lang="en-GB">
                <a:solidFill>
                  <a:schemeClr val="dk1"/>
                </a:solidFill>
              </a:rPr>
              <a:t>, examples requests are using </a:t>
            </a:r>
            <a:r>
              <a:rPr lang="en-GB">
                <a:solidFill>
                  <a:srgbClr val="188038"/>
                </a:solidFill>
                <a:latin typeface="Roboto Mono"/>
                <a:ea typeface="Roboto Mono"/>
                <a:cs typeface="Roboto Mono"/>
                <a:sym typeface="Roboto Mono"/>
              </a:rPr>
              <a:t>odrl:Request</a:t>
            </a:r>
            <a:r>
              <a:rPr lang="en-GB">
                <a:solidFill>
                  <a:schemeClr val="dk1"/>
                </a:solidFill>
              </a:rPr>
              <a:t> (e.g.</a:t>
            </a:r>
            <a:r>
              <a:rPr lang="en-GB">
                <a:solidFill>
                  <a:schemeClr val="dk1"/>
                </a:solidFill>
                <a:uFill>
                  <a:noFill/>
                </a:uFill>
                <a:hlinkClick r:id="rId8">
                  <a:extLst>
                    <a:ext uri="{A12FA001-AC4F-418D-AE19-62706E023703}">
                      <ahyp:hlinkClr val="tx"/>
                    </a:ext>
                  </a:extLst>
                </a:hlinkClick>
              </a:rPr>
              <a:t> </a:t>
            </a:r>
            <a:r>
              <a:rPr lang="en-GB" u="sng">
                <a:solidFill>
                  <a:schemeClr val="hlink"/>
                </a:solidFill>
                <a:hlinkClick r:id="rId9"/>
              </a:rPr>
              <a:t>example 5.4</a:t>
            </a:r>
            <a:r>
              <a:rPr lang="en-GB">
                <a:solidFill>
                  <a:schemeClr val="dk1"/>
                </a:solidFill>
              </a:rPr>
              <a:t>)</a:t>
            </a:r>
            <a:endParaRPr>
              <a:solidFill>
                <a:schemeClr val="dk1"/>
              </a:solidFill>
            </a:endParaRPr>
          </a:p>
          <a:p>
            <a:pPr indent="0" lvl="0" marL="0" rtl="0" algn="l">
              <a:lnSpc>
                <a:spcPct val="115000"/>
              </a:lnSpc>
              <a:spcBef>
                <a:spcPts val="1800"/>
              </a:spcBef>
              <a:spcAft>
                <a:spcPts val="0"/>
              </a:spcAft>
              <a:buClr>
                <a:schemeClr val="dk1"/>
              </a:buClr>
              <a:buSzPts val="1100"/>
              <a:buFont typeface="Arial"/>
              <a:buNone/>
            </a:pPr>
            <a:r>
              <a:rPr b="1" lang="en-GB" sz="1700">
                <a:solidFill>
                  <a:schemeClr val="dk1"/>
                </a:solidFill>
              </a:rPr>
              <a:t>Considerations when using an ODRL evaluator</a:t>
            </a:r>
            <a:endParaRPr b="1" sz="1700">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GB">
                <a:solidFill>
                  <a:schemeClr val="dk1"/>
                </a:solidFill>
              </a:rPr>
              <a:t>State of the world in usage control scenario</a:t>
            </a:r>
            <a:r>
              <a:rPr lang="en-GB">
                <a:solidFill>
                  <a:schemeClr val="dk1"/>
                </a:solidFill>
              </a:rPr>
              <a:t>: When using an ODRL evaluator in a usage control scenario, it is up to the implementer to provide a correct state of the world for the evaluator. That is picking the relevant policy compliance reports that might influence current policy</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see</a:t>
            </a:r>
            <a:r>
              <a:rPr lang="en-GB">
                <a:solidFill>
                  <a:schemeClr val="dk1"/>
                </a:solidFill>
                <a:uFill>
                  <a:noFill/>
                </a:uFill>
                <a:hlinkClick r:id="rId10">
                  <a:extLst>
                    <a:ext uri="{A12FA001-AC4F-418D-AE19-62706E023703}">
                      <ahyp:hlinkClr val="tx"/>
                    </a:ext>
                  </a:extLst>
                </a:hlinkClick>
              </a:rPr>
              <a:t> </a:t>
            </a:r>
            <a:r>
              <a:rPr lang="en-GB" u="sng">
                <a:solidFill>
                  <a:schemeClr val="hlink"/>
                </a:solidFill>
                <a:hlinkClick r:id="rId11"/>
              </a:rPr>
              <a:t>usage control constraint explanation</a:t>
            </a:r>
            <a:r>
              <a:rPr lang="en-GB">
                <a:solidFill>
                  <a:schemeClr val="dk1"/>
                </a:solidFill>
              </a:rPr>
              <a:t> for more information.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Policy fetching</a:t>
            </a:r>
            <a:r>
              <a:rPr lang="en-GB">
                <a:solidFill>
                  <a:schemeClr val="dk1"/>
                </a:solidFill>
              </a:rPr>
              <a:t>: It is important that for a given request, the appropriate policy/policies are fetched. It might be required to take into account the state of the world first (regarding membership in collections) and perform queries of the form (party, action, target) (if present). Refinements in policies would have to be dealt with executing those queries. Furthermore, as currently inter policy conflict resolution is out of scope it is up to implementers to deal with inconsistent resulting evaluations.</a:t>
            </a:r>
            <a:endParaRPr>
              <a:solidFill>
                <a:schemeClr val="dk1"/>
              </a:solidFill>
            </a:endParaRPr>
          </a:p>
          <a:p>
            <a:pPr indent="0" lvl="0" marL="0" rtl="0" algn="l">
              <a:spcBef>
                <a:spcPts val="12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07a5efff81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07a5efff81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Note: for a first version focus on one policy and one request at a time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07a5efff81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07a5efff81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07a5efff81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07a5efff81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07a5efff81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07a5efff81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07a5efff81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07a5efff81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07a5efff81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07a5efff81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07a5efff81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07a5efff81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https://github.com/woutslabbinck/UCR-test-suite/blob/be-comments/documentation/ODRL-Evaluator.md#how-does-the-odrl-evaluator-work</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07a5efff81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07a5efff81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07a5efff8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07a5efff8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07a5efff81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07a5efff81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07a5efff81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07a5efff81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First and foremost, the code written requires a test case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07a5efff81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07a5efff81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07a5efff81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307a5efff81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07a5efff81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07a5efff81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07a5efff81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07a5efff81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07a5efff81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07a5efff81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https://github.com/woutslabbinck/UCR-test-suite/tree/main</a:t>
            </a:r>
            <a:r>
              <a:rPr lang="en-GB"/>
              <a:t>	</a:t>
            </a:r>
            <a:endParaRPr/>
          </a:p>
          <a:p>
            <a:pPr indent="0" lvl="0" marL="0" rtl="0" algn="l">
              <a:spcBef>
                <a:spcPts val="0"/>
              </a:spcBef>
              <a:spcAft>
                <a:spcPts val="0"/>
              </a:spcAft>
              <a:buNone/>
            </a:pPr>
            <a:r>
              <a:rPr lang="en-GB"/>
              <a:t>See readme at </a:t>
            </a:r>
            <a:r>
              <a:rPr b="1" lang="en-GB"/>
              <a:t>24-10-02_ODRL-Formal-Semantics</a:t>
            </a:r>
            <a:endParaRPr b="1"/>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07a5efff81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07a5efff81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07a5efff81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07a5efff81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07a5efff8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07a5efff8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Based on the </a:t>
            </a:r>
            <a:r>
              <a:rPr i="1" lang="en-GB">
                <a:solidFill>
                  <a:schemeClr val="dk1"/>
                </a:solidFill>
              </a:rPr>
              <a:t>separation of data and applications</a:t>
            </a:r>
            <a:r>
              <a:rPr lang="en-GB">
                <a:solidFill>
                  <a:schemeClr val="dk1"/>
                </a:solidFill>
              </a:rPr>
              <a:t>, the vision defines an ecosystem that facilitates the integration of data in different applications, while keeping people in direct control of their data.</a:t>
            </a:r>
            <a:endParaRPr>
              <a:solidFill>
                <a:schemeClr val="dk1"/>
              </a:solidFill>
            </a:endParaRPr>
          </a:p>
          <a:p>
            <a:pPr indent="0" lvl="0" marL="0" rtl="0" algn="l">
              <a:spcBef>
                <a:spcPts val="0"/>
              </a:spcBef>
              <a:spcAft>
                <a:spcPts val="0"/>
              </a:spcAft>
              <a:buNone/>
            </a:pPr>
            <a:r>
              <a:rPr lang="en-GB" u="sng">
                <a:solidFill>
                  <a:schemeClr val="hlink"/>
                </a:solidFill>
                <a:hlinkClick r:id="rId2"/>
              </a:rPr>
              <a:t>https://solidlabresearch.github.io/WhatsInAPod/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Since some aspects have been proposed quite a while ago and are still not part of the spec, that approach seems not be the right path</a:t>
            </a:r>
            <a:br>
              <a:rPr lang="en-GB">
                <a:solidFill>
                  <a:schemeClr val="dk1"/>
                </a:solidFill>
              </a:rPr>
            </a:br>
            <a:endParaRPr>
              <a:solidFill>
                <a:schemeClr val="dk1"/>
              </a:solidFill>
            </a:endParaRPr>
          </a:p>
          <a:p>
            <a:pPr indent="0" lvl="0" marL="0" rtl="0" algn="l">
              <a:spcBef>
                <a:spcPts val="0"/>
              </a:spcBef>
              <a:spcAft>
                <a:spcPts val="0"/>
              </a:spcAft>
              <a:buNone/>
            </a:pPr>
            <a:r>
              <a:rPr lang="en-GB">
                <a:solidFill>
                  <a:schemeClr val="dk1"/>
                </a:solidFill>
              </a:rPr>
              <a:t>Extra info:</a:t>
            </a:r>
            <a:br>
              <a:rPr lang="en-GB">
                <a:solidFill>
                  <a:schemeClr val="dk1"/>
                </a:solidFill>
              </a:rPr>
            </a:br>
            <a:r>
              <a:rPr lang="en-GB">
                <a:solidFill>
                  <a:schemeClr val="dk1"/>
                </a:solidFill>
              </a:rPr>
              <a:t>Also ODRL in Solid in data interoperability panel </a:t>
            </a:r>
            <a:r>
              <a:rPr lang="en-GB" u="sng">
                <a:solidFill>
                  <a:schemeClr val="hlink"/>
                </a:solidFill>
                <a:hlinkClick r:id="rId3"/>
              </a:rPr>
              <a:t>https://github.com/solid/data-interoperability-panel/issues/31</a:t>
            </a:r>
            <a:r>
              <a:rPr lang="en-GB">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Timestamps and ACL caching, </a:t>
            </a:r>
            <a:r>
              <a:rPr lang="en-GB" u="sng">
                <a:solidFill>
                  <a:schemeClr val="hlink"/>
                </a:solidFill>
                <a:hlinkClick r:id="rId4"/>
              </a:rPr>
              <a:t>https://github.com/solid/web-access-control-spec/pull/37</a:t>
            </a:r>
            <a:r>
              <a:rPr lang="en-GB">
                <a:solidFill>
                  <a:schemeClr val="dk1"/>
                </a:solidFill>
              </a:rPr>
              <a:t>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07a5efff8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07a5efff8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 myself got introduced mainly thanks to visiting researchers including</a:t>
            </a:r>
            <a:endParaRPr/>
          </a:p>
          <a:p>
            <a:pPr indent="-298450" lvl="0" marL="457200" rtl="0" algn="l">
              <a:spcBef>
                <a:spcPts val="0"/>
              </a:spcBef>
              <a:spcAft>
                <a:spcPts val="0"/>
              </a:spcAft>
              <a:buClr>
                <a:schemeClr val="dk1"/>
              </a:buClr>
              <a:buSzPts val="1100"/>
              <a:buChar char="-"/>
            </a:pPr>
            <a:r>
              <a:rPr lang="en-GB">
                <a:solidFill>
                  <a:schemeClr val="dk1"/>
                </a:solidFill>
              </a:rPr>
              <a:t>Harsh Pandit (October 2022) https://harshp.com/me</a:t>
            </a:r>
            <a:endParaRPr/>
          </a:p>
          <a:p>
            <a:pPr indent="-298450" lvl="0" marL="457200" rtl="0" algn="l">
              <a:spcBef>
                <a:spcPts val="0"/>
              </a:spcBef>
              <a:spcAft>
                <a:spcPts val="0"/>
              </a:spcAft>
              <a:buSzPts val="1100"/>
              <a:buChar char="-"/>
            </a:pPr>
            <a:r>
              <a:rPr lang="en-GB"/>
              <a:t>Sabrina Kirrane (Januari 2023) http://sabrinakirrane.com/</a:t>
            </a:r>
            <a:endParaRPr/>
          </a:p>
          <a:p>
            <a:pPr indent="-298450" lvl="0" marL="457200" rtl="0" algn="l">
              <a:spcBef>
                <a:spcPts val="0"/>
              </a:spcBef>
              <a:spcAft>
                <a:spcPts val="0"/>
              </a:spcAft>
              <a:buSzPts val="1100"/>
              <a:buChar char="-"/>
            </a:pPr>
            <a:r>
              <a:rPr lang="en-GB"/>
              <a:t>Ines Akaichi (May - June 2023)</a:t>
            </a:r>
            <a:endParaRPr/>
          </a:p>
          <a:p>
            <a:pPr indent="-298450" lvl="0" marL="457200" rtl="0" algn="l">
              <a:spcBef>
                <a:spcPts val="0"/>
              </a:spcBef>
              <a:spcAft>
                <a:spcPts val="0"/>
              </a:spcAft>
              <a:buClr>
                <a:schemeClr val="dk1"/>
              </a:buClr>
              <a:buSzPts val="1100"/>
              <a:buChar char="-"/>
            </a:pPr>
            <a:r>
              <a:rPr lang="en-GB">
                <a:solidFill>
                  <a:schemeClr val="dk1"/>
                </a:solidFill>
              </a:rPr>
              <a:t>Beatriz (March 2023) </a:t>
            </a:r>
            <a:r>
              <a:rPr lang="en-GB" u="sng">
                <a:solidFill>
                  <a:schemeClr val="hlink"/>
                </a:solidFill>
                <a:hlinkClick r:id="rId2"/>
              </a:rPr>
              <a:t>https://besteves4.github.io/</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07a5efff8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07a5efff8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Due to non standardization, it would only work for that given project/software.</a:t>
            </a:r>
            <a:endParaRPr/>
          </a:p>
          <a:p>
            <a:pPr indent="0" lvl="0" marL="0" rtl="0" algn="l">
              <a:spcBef>
                <a:spcPts val="0"/>
              </a:spcBef>
              <a:spcAft>
                <a:spcPts val="0"/>
              </a:spcAft>
              <a:buNone/>
            </a:pPr>
            <a:r>
              <a:rPr lang="en-GB"/>
              <a:t>Even more problematic, </a:t>
            </a:r>
            <a:r>
              <a:rPr b="1" lang="en-GB"/>
              <a:t>others</a:t>
            </a:r>
            <a:r>
              <a:rPr lang="en-GB"/>
              <a:t> using that software might now know how we came to certain conclusions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07a5efff8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07a5efff8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Make clear what is currently standardized:</a:t>
            </a:r>
            <a:endParaRPr/>
          </a:p>
          <a:p>
            <a:pPr indent="-298450" lvl="0" marL="457200" rtl="0" algn="l">
              <a:spcBef>
                <a:spcPts val="0"/>
              </a:spcBef>
              <a:spcAft>
                <a:spcPts val="0"/>
              </a:spcAft>
              <a:buSzPts val="1100"/>
              <a:buChar char="●"/>
            </a:pPr>
            <a:r>
              <a:rPr lang="en-GB"/>
              <a:t>ODRL Policy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is being touched upon in the ODRL CG</a:t>
            </a:r>
            <a:endParaRPr/>
          </a:p>
          <a:p>
            <a:pPr indent="-298450" lvl="0" marL="457200" rtl="0" algn="l">
              <a:spcBef>
                <a:spcPts val="0"/>
              </a:spcBef>
              <a:spcAft>
                <a:spcPts val="0"/>
              </a:spcAft>
              <a:buSzPts val="1100"/>
              <a:buChar char="●"/>
            </a:pPr>
            <a:r>
              <a:rPr lang="en-GB"/>
              <a:t>ODRL Evaluator</a:t>
            </a:r>
            <a:endParaRPr/>
          </a:p>
          <a:p>
            <a:pPr indent="-298450" lvl="0" marL="457200" rtl="0" algn="l">
              <a:spcBef>
                <a:spcPts val="0"/>
              </a:spcBef>
              <a:spcAft>
                <a:spcPts val="0"/>
              </a:spcAft>
              <a:buSzPts val="1100"/>
              <a:buChar char="●"/>
            </a:pPr>
            <a:r>
              <a:rPr lang="en-GB"/>
              <a:t>State of the world </a:t>
            </a:r>
            <a:endParaRPr/>
          </a:p>
          <a:p>
            <a:pPr indent="-298450" lvl="0" marL="457200" rtl="0" algn="l">
              <a:spcBef>
                <a:spcPts val="0"/>
              </a:spcBef>
              <a:spcAft>
                <a:spcPts val="0"/>
              </a:spcAft>
              <a:buSzPts val="1100"/>
              <a:buChar char="●"/>
            </a:pPr>
            <a:r>
              <a:rPr lang="en-GB"/>
              <a:t>Output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have I tried</a:t>
            </a:r>
            <a:endParaRPr/>
          </a:p>
          <a:p>
            <a:pPr indent="-298450" lvl="0" marL="457200" rtl="0" algn="l">
              <a:spcBef>
                <a:spcPts val="0"/>
              </a:spcBef>
              <a:spcAft>
                <a:spcPts val="0"/>
              </a:spcAft>
              <a:buSzPts val="1100"/>
              <a:buChar char="●"/>
            </a:pPr>
            <a:r>
              <a:rPr lang="en-GB"/>
              <a:t>Some engine (instead of evaluator)</a:t>
            </a:r>
            <a:endParaRPr/>
          </a:p>
          <a:p>
            <a:pPr indent="-298450" lvl="0" marL="457200" rtl="0" algn="l">
              <a:spcBef>
                <a:spcPts val="0"/>
              </a:spcBef>
              <a:spcAft>
                <a:spcPts val="0"/>
              </a:spcAft>
              <a:buSzPts val="1100"/>
              <a:buChar char="●"/>
            </a:pPr>
            <a:r>
              <a:rPr lang="en-GB"/>
              <a:t>Custom input</a:t>
            </a:r>
            <a:endParaRPr/>
          </a:p>
          <a:p>
            <a:pPr indent="-298450" lvl="0" marL="457200" rtl="0" algn="l">
              <a:spcBef>
                <a:spcPts val="0"/>
              </a:spcBef>
              <a:spcAft>
                <a:spcPts val="0"/>
              </a:spcAft>
              <a:buSzPts val="1100"/>
              <a:buChar char="●"/>
            </a:pPr>
            <a:r>
              <a:rPr lang="en-GB"/>
              <a:t>Custom output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07a5efff81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07a5efff81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The is inspired by the formal semantics specification and our own learned lessons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07a5efff81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07a5efff81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u="sng">
                <a:solidFill>
                  <a:schemeClr val="hlink"/>
                </a:solidFill>
                <a:hlinkClick r:id="rId2"/>
              </a:rPr>
              <a:t>https://github.com/woutslabbinck/UCR-test-suite/blob/main/documentation/ODRL-Example.md</a:t>
            </a:r>
            <a:r>
              <a:rPr lang="en-GB">
                <a:solidFill>
                  <a:schemeClr val="dk1"/>
                </a:solidFill>
              </a:rPr>
              <a:t> -&gt; assumptions, considerations and limitations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github.com/w3c/odrl/issues/6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w3c.github.io/odrl/formal-semantics/#sectionPermission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github.com/solid/web-access-control-spec/issues/10" TargetMode="External"/><Relationship Id="rId4" Type="http://schemas.openxmlformats.org/officeDocument/2006/relationships/hyperlink" Target="https://github.com/solid/web-access-control-spec/issues/87" TargetMode="External"/><Relationship Id="rId5" Type="http://schemas.openxmlformats.org/officeDocument/2006/relationships/hyperlink" Target="https://github.com/solid/specification/issues/56#issuecomment-872020854" TargetMode="External"/><Relationship Id="rId6" Type="http://schemas.openxmlformats.org/officeDocument/2006/relationships/hyperlink" Target="https://solid.github.io/authorization-panel/authorization-ucr/#conditional-time" TargetMode="External"/><Relationship Id="rId7" Type="http://schemas.openxmlformats.org/officeDocument/2006/relationships/image" Target="../media/image2.png"/><Relationship Id="rId8" Type="http://schemas.openxmlformats.org/officeDocument/2006/relationships/hyperlink" Target="https://solidproject.org/TR/protoco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hyperlink" Target="https://github.com/woutslabbinck/ucp-enforcement" TargetMode="External"/><Relationship Id="rId5" Type="http://schemas.openxmlformats.org/officeDocument/2006/relationships/hyperlink" Target="https://github.com/solid/authorization-panel/issues/55" TargetMode="External"/><Relationship Id="rId6" Type="http://schemas.openxmlformats.org/officeDocument/2006/relationships/hyperlink" Target="https://pod.woutslabbinck.com/WIP/24-06-21_Enforcing_UCP_in_Solid-using_Rule-based_Web_Agents.pdf" TargetMode="External"/><Relationship Id="rId7" Type="http://schemas.openxmlformats.org/officeDocument/2006/relationships/hyperlink" Target="https://github.com/SolidLabResearch/Solid-Agent/blob/feat/sosy/documentation/sosy/README.md" TargetMode="External"/><Relationship Id="rId8" Type="http://schemas.openxmlformats.org/officeDocument/2006/relationships/hyperlink" Target="https://raw.githubusercontent.com/woutslabbinck/Solid-Agent/58da48d3bf0cadf113a26911f5304456288e4441/documentation/ucp/demo-Duration-UCP.mp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Compliance Report Model </a:t>
            </a:r>
            <a:br>
              <a:rPr lang="en-GB"/>
            </a:br>
            <a:r>
              <a:rPr lang="en-GB"/>
              <a:t>&amp; ODRL Evaluator</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GB"/>
              <a:t>Wout Slabbinck</a:t>
            </a:r>
            <a:endParaRPr/>
          </a:p>
          <a:p>
            <a:pPr indent="0" lvl="0" marL="0" rtl="0" algn="ctr">
              <a:spcBef>
                <a:spcPts val="0"/>
              </a:spcBef>
              <a:spcAft>
                <a:spcPts val="0"/>
              </a:spcAft>
              <a:buNone/>
            </a:pPr>
            <a:r>
              <a:rPr lang="en-GB"/>
              <a:t>Beatriz Esteves</a:t>
            </a:r>
            <a:endParaRPr/>
          </a:p>
        </p:txBody>
      </p:sp>
      <p:pic>
        <p:nvPicPr>
          <p:cNvPr id="56" name="Google Shape;56;p13"/>
          <p:cNvPicPr preferRelativeResize="0"/>
          <p:nvPr/>
        </p:nvPicPr>
        <p:blipFill>
          <a:blip r:embed="rId3">
            <a:alphaModFix/>
          </a:blip>
          <a:stretch>
            <a:fillRect/>
          </a:stretch>
        </p:blipFill>
        <p:spPr>
          <a:xfrm>
            <a:off x="7456717" y="4448155"/>
            <a:ext cx="1484634" cy="5194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Compliance report as output of an ODRL Evaluator</a:t>
            </a:r>
            <a:endParaRPr/>
          </a:p>
        </p:txBody>
      </p:sp>
      <p:sp>
        <p:nvSpPr>
          <p:cNvPr id="142" name="Google Shape;142;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t>Requirements</a:t>
            </a:r>
            <a:endParaRPr b="1"/>
          </a:p>
          <a:p>
            <a:pPr indent="-342900" lvl="0" marL="457200" rtl="0" algn="l">
              <a:spcBef>
                <a:spcPts val="1200"/>
              </a:spcBef>
              <a:spcAft>
                <a:spcPts val="0"/>
              </a:spcAft>
              <a:buSzPts val="1800"/>
              <a:buChar char="●"/>
            </a:pPr>
            <a:r>
              <a:rPr lang="en-GB"/>
              <a:t>…</a:t>
            </a:r>
            <a:endParaRPr b="1"/>
          </a:p>
        </p:txBody>
      </p:sp>
      <p:sp>
        <p:nvSpPr>
          <p:cNvPr id="143" name="Google Shape;143;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a:p>
          <a:p>
            <a:pPr indent="0" lvl="0" marL="0" rtl="0" algn="l">
              <a:spcBef>
                <a:spcPts val="1200"/>
              </a:spcBef>
              <a:spcAft>
                <a:spcPts val="0"/>
              </a:spcAft>
              <a:buNone/>
            </a:pPr>
            <a:r>
              <a:t/>
            </a:r>
            <a:endParaRPr b="1"/>
          </a:p>
          <a:p>
            <a:pPr indent="0" lvl="0" marL="0" rtl="0" algn="l">
              <a:spcBef>
                <a:spcPts val="1200"/>
              </a:spcBef>
              <a:spcAft>
                <a:spcPts val="0"/>
              </a:spcAft>
              <a:buNone/>
            </a:pPr>
            <a:r>
              <a:rPr b="1" lang="en-GB"/>
              <a:t>Assumptions</a:t>
            </a:r>
            <a:endParaRPr b="1"/>
          </a:p>
          <a:p>
            <a:pPr indent="-342900" lvl="0" marL="457200" rtl="0" algn="l">
              <a:spcBef>
                <a:spcPts val="1200"/>
              </a:spcBef>
              <a:spcAft>
                <a:spcPts val="0"/>
              </a:spcAft>
              <a:buSzPts val="1800"/>
              <a:buChar char="●"/>
            </a:pPr>
            <a:r>
              <a:rPr lang="en-GB"/>
              <a:t>An </a:t>
            </a:r>
            <a:r>
              <a:rPr b="1" lang="en-GB" sz="1500">
                <a:solidFill>
                  <a:srgbClr val="657B83"/>
                </a:solidFill>
                <a:latin typeface="Courier New"/>
                <a:ea typeface="Courier New"/>
                <a:cs typeface="Courier New"/>
                <a:sym typeface="Courier New"/>
              </a:rPr>
              <a:t>odrl</a:t>
            </a:r>
            <a:r>
              <a:rPr lang="en-GB" sz="1500">
                <a:solidFill>
                  <a:srgbClr val="657B83"/>
                </a:solidFill>
                <a:latin typeface="Courier New"/>
                <a:ea typeface="Courier New"/>
                <a:cs typeface="Courier New"/>
                <a:sym typeface="Courier New"/>
              </a:rPr>
              <a:t>:refinement</a:t>
            </a:r>
            <a:r>
              <a:rPr lang="en-GB"/>
              <a:t> is just a </a:t>
            </a:r>
            <a:r>
              <a:rPr b="1" lang="en-GB" sz="1500">
                <a:solidFill>
                  <a:srgbClr val="657B83"/>
                </a:solidFill>
                <a:latin typeface="Courier New"/>
                <a:ea typeface="Courier New"/>
                <a:cs typeface="Courier New"/>
                <a:sym typeface="Courier New"/>
              </a:rPr>
              <a:t>odrl</a:t>
            </a:r>
            <a:r>
              <a:rPr lang="en-GB" sz="1500">
                <a:solidFill>
                  <a:srgbClr val="657B83"/>
                </a:solidFill>
                <a:latin typeface="Courier New"/>
                <a:ea typeface="Courier New"/>
                <a:cs typeface="Courier New"/>
                <a:sym typeface="Courier New"/>
              </a:rPr>
              <a:t>:constraint</a:t>
            </a:r>
            <a:endParaRPr/>
          </a:p>
          <a:p>
            <a:pPr indent="-342900" lvl="0" marL="457200" rtl="0" algn="l">
              <a:spcBef>
                <a:spcPts val="0"/>
              </a:spcBef>
              <a:spcAft>
                <a:spcPts val="0"/>
              </a:spcAft>
              <a:buSzPts val="1800"/>
              <a:buChar char="●"/>
            </a:pPr>
            <a:r>
              <a:rPr lang="en-GB"/>
              <a:t>ODRL profiles are out of scope</a:t>
            </a:r>
            <a:endParaRPr/>
          </a:p>
          <a:p>
            <a:pPr indent="-317500" lvl="1" marL="914400" rtl="0" algn="l">
              <a:spcBef>
                <a:spcPts val="0"/>
              </a:spcBef>
              <a:spcAft>
                <a:spcPts val="0"/>
              </a:spcAft>
              <a:buSzPts val="1400"/>
              <a:buChar char="○"/>
            </a:pPr>
            <a:r>
              <a:rPr lang="en-GB"/>
              <a:t>Reason: in the ODRL specification, we have not found formal examples of profiles</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Compliance Report Model</a:t>
            </a:r>
            <a:endParaRPr/>
          </a:p>
        </p:txBody>
      </p:sp>
      <p:sp>
        <p:nvSpPr>
          <p:cNvPr id="149" name="Google Shape;149;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0" name="Google Shape;150;p23"/>
          <p:cNvPicPr preferRelativeResize="0"/>
          <p:nvPr/>
        </p:nvPicPr>
        <p:blipFill>
          <a:blip r:embed="rId3">
            <a:alphaModFix/>
          </a:blip>
          <a:stretch>
            <a:fillRect/>
          </a:stretch>
        </p:blipFill>
        <p:spPr>
          <a:xfrm>
            <a:off x="2603600" y="1152475"/>
            <a:ext cx="3936801" cy="3657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Compliance Report Model</a:t>
            </a:r>
            <a:endParaRPr/>
          </a:p>
          <a:p>
            <a:pPr indent="0" lvl="0" marL="0" rtl="0" algn="l">
              <a:spcBef>
                <a:spcPts val="0"/>
              </a:spcBef>
              <a:spcAft>
                <a:spcPts val="0"/>
              </a:spcAft>
              <a:buNone/>
            </a:pPr>
            <a:r>
              <a:t/>
            </a:r>
            <a:endParaRPr/>
          </a:p>
        </p:txBody>
      </p:sp>
      <p:sp>
        <p:nvSpPr>
          <p:cNvPr id="156" name="Google Shape;156;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7" name="Google Shape;157;p24"/>
          <p:cNvPicPr preferRelativeResize="0"/>
          <p:nvPr/>
        </p:nvPicPr>
        <p:blipFill>
          <a:blip r:embed="rId3">
            <a:alphaModFix/>
          </a:blip>
          <a:stretch>
            <a:fillRect/>
          </a:stretch>
        </p:blipFill>
        <p:spPr>
          <a:xfrm>
            <a:off x="234088" y="1695925"/>
            <a:ext cx="8675823" cy="2100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Compliance Report Model</a:t>
            </a:r>
            <a:endParaRPr/>
          </a:p>
          <a:p>
            <a:pPr indent="0" lvl="0" marL="0" rtl="0" algn="l">
              <a:spcBef>
                <a:spcPts val="0"/>
              </a:spcBef>
              <a:spcAft>
                <a:spcPts val="0"/>
              </a:spcAft>
              <a:buNone/>
            </a:pPr>
            <a:r>
              <a:t/>
            </a:r>
            <a:endParaRPr/>
          </a:p>
        </p:txBody>
      </p:sp>
      <p:sp>
        <p:nvSpPr>
          <p:cNvPr id="163" name="Google Shape;163;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4" name="Google Shape;164;p25"/>
          <p:cNvPicPr preferRelativeResize="0"/>
          <p:nvPr/>
        </p:nvPicPr>
        <p:blipFill>
          <a:blip r:embed="rId3">
            <a:alphaModFix/>
          </a:blip>
          <a:stretch>
            <a:fillRect/>
          </a:stretch>
        </p:blipFill>
        <p:spPr>
          <a:xfrm>
            <a:off x="3198200" y="1077500"/>
            <a:ext cx="2960297" cy="3803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Compliance Report Model</a:t>
            </a:r>
            <a:endParaRPr/>
          </a:p>
          <a:p>
            <a:pPr indent="0" lvl="0" marL="0" rtl="0" algn="l">
              <a:spcBef>
                <a:spcPts val="0"/>
              </a:spcBef>
              <a:spcAft>
                <a:spcPts val="0"/>
              </a:spcAft>
              <a:buNone/>
            </a:pPr>
            <a:r>
              <a:t/>
            </a:r>
            <a:endParaRPr/>
          </a:p>
        </p:txBody>
      </p:sp>
      <p:sp>
        <p:nvSpPr>
          <p:cNvPr id="170" name="Google Shape;170;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1" name="Google Shape;171;p26"/>
          <p:cNvPicPr preferRelativeResize="0"/>
          <p:nvPr/>
        </p:nvPicPr>
        <p:blipFill>
          <a:blip r:embed="rId3">
            <a:alphaModFix/>
          </a:blip>
          <a:stretch>
            <a:fillRect/>
          </a:stretch>
        </p:blipFill>
        <p:spPr>
          <a:xfrm>
            <a:off x="3574400" y="888650"/>
            <a:ext cx="2385370" cy="3944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Compliance Report Model</a:t>
            </a:r>
            <a:endParaRPr/>
          </a:p>
          <a:p>
            <a:pPr indent="0" lvl="0" marL="0" rtl="0" algn="l">
              <a:spcBef>
                <a:spcPts val="0"/>
              </a:spcBef>
              <a:spcAft>
                <a:spcPts val="0"/>
              </a:spcAft>
              <a:buNone/>
            </a:pPr>
            <a:r>
              <a:t/>
            </a:r>
            <a:endParaRPr/>
          </a:p>
        </p:txBody>
      </p:sp>
      <p:sp>
        <p:nvSpPr>
          <p:cNvPr id="177" name="Google Shape;177;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8" name="Google Shape;178;p27"/>
          <p:cNvPicPr preferRelativeResize="0"/>
          <p:nvPr/>
        </p:nvPicPr>
        <p:blipFill>
          <a:blip r:embed="rId3">
            <a:alphaModFix/>
          </a:blip>
          <a:stretch>
            <a:fillRect/>
          </a:stretch>
        </p:blipFill>
        <p:spPr>
          <a:xfrm>
            <a:off x="155850" y="1089009"/>
            <a:ext cx="8832301" cy="354332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Compliance Report Model</a:t>
            </a:r>
            <a:endParaRPr/>
          </a:p>
          <a:p>
            <a:pPr indent="0" lvl="0" marL="0" rtl="0" algn="l">
              <a:spcBef>
                <a:spcPts val="0"/>
              </a:spcBef>
              <a:spcAft>
                <a:spcPts val="0"/>
              </a:spcAft>
              <a:buNone/>
            </a:pPr>
            <a:r>
              <a:t/>
            </a:r>
            <a:endParaRPr/>
          </a:p>
        </p:txBody>
      </p:sp>
      <p:sp>
        <p:nvSpPr>
          <p:cNvPr id="184" name="Google Shape;184;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5" name="Google Shape;185;p28"/>
          <p:cNvPicPr preferRelativeResize="0"/>
          <p:nvPr/>
        </p:nvPicPr>
        <p:blipFill>
          <a:blip r:embed="rId3">
            <a:alphaModFix/>
          </a:blip>
          <a:stretch>
            <a:fillRect/>
          </a:stretch>
        </p:blipFill>
        <p:spPr>
          <a:xfrm>
            <a:off x="1674725" y="1017725"/>
            <a:ext cx="5794548" cy="41018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Compliance Report Model</a:t>
            </a:r>
            <a:endParaRPr/>
          </a:p>
          <a:p>
            <a:pPr indent="0" lvl="0" marL="0" rtl="0" algn="l">
              <a:spcBef>
                <a:spcPts val="0"/>
              </a:spcBef>
              <a:spcAft>
                <a:spcPts val="0"/>
              </a:spcAft>
              <a:buNone/>
            </a:pPr>
            <a:r>
              <a:t/>
            </a:r>
            <a:endParaRPr/>
          </a:p>
        </p:txBody>
      </p:sp>
      <p:sp>
        <p:nvSpPr>
          <p:cNvPr id="191" name="Google Shape;191;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2" name="Google Shape;192;p29"/>
          <p:cNvPicPr preferRelativeResize="0"/>
          <p:nvPr/>
        </p:nvPicPr>
        <p:blipFill>
          <a:blip r:embed="rId3">
            <a:alphaModFix/>
          </a:blip>
          <a:stretch>
            <a:fillRect/>
          </a:stretch>
        </p:blipFill>
        <p:spPr>
          <a:xfrm>
            <a:off x="3797197" y="1017725"/>
            <a:ext cx="1549600" cy="39030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Compliance Report Model</a:t>
            </a:r>
            <a:endParaRPr/>
          </a:p>
          <a:p>
            <a:pPr indent="0" lvl="0" marL="0" rtl="0" algn="l">
              <a:spcBef>
                <a:spcPts val="0"/>
              </a:spcBef>
              <a:spcAft>
                <a:spcPts val="0"/>
              </a:spcAft>
              <a:buNone/>
            </a:pPr>
            <a:r>
              <a:t/>
            </a:r>
            <a:endParaRPr/>
          </a:p>
        </p:txBody>
      </p:sp>
      <p:sp>
        <p:nvSpPr>
          <p:cNvPr id="198" name="Google Shape;198;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9" name="Google Shape;199;p30"/>
          <p:cNvPicPr preferRelativeResize="0"/>
          <p:nvPr/>
        </p:nvPicPr>
        <p:blipFill>
          <a:blip r:embed="rId3">
            <a:alphaModFix/>
          </a:blip>
          <a:stretch>
            <a:fillRect/>
          </a:stretch>
        </p:blipFill>
        <p:spPr>
          <a:xfrm>
            <a:off x="260975" y="1259225"/>
            <a:ext cx="8622049" cy="3202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5" name="Google Shape;205;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6" name="Google Shape;206;p31"/>
          <p:cNvPicPr preferRelativeResize="0"/>
          <p:nvPr/>
        </p:nvPicPr>
        <p:blipFill>
          <a:blip r:embed="rId3">
            <a:alphaModFix/>
          </a:blip>
          <a:stretch>
            <a:fillRect/>
          </a:stretch>
        </p:blipFill>
        <p:spPr>
          <a:xfrm>
            <a:off x="1204389" y="0"/>
            <a:ext cx="6735222"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Agenda</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Motivation</a:t>
            </a:r>
            <a:endParaRPr/>
          </a:p>
          <a:p>
            <a:pPr indent="-342900" lvl="0" marL="457200" rtl="0" algn="l">
              <a:spcBef>
                <a:spcPts val="0"/>
              </a:spcBef>
              <a:spcAft>
                <a:spcPts val="0"/>
              </a:spcAft>
              <a:buSzPts val="1800"/>
              <a:buChar char="●"/>
            </a:pPr>
            <a:r>
              <a:rPr lang="en-GB"/>
              <a:t>Compliance Report Model</a:t>
            </a:r>
            <a:endParaRPr/>
          </a:p>
          <a:p>
            <a:pPr indent="-342900" lvl="0" marL="457200" rtl="0" algn="l">
              <a:spcBef>
                <a:spcPts val="0"/>
              </a:spcBef>
              <a:spcAft>
                <a:spcPts val="0"/>
              </a:spcAft>
              <a:buSzPts val="1800"/>
              <a:buChar char="●"/>
            </a:pPr>
            <a:r>
              <a:rPr lang="en-GB"/>
              <a:t>ODRL Evaluator</a:t>
            </a:r>
            <a:endParaRPr/>
          </a:p>
          <a:p>
            <a:pPr indent="-342900" lvl="0" marL="457200" rtl="0" algn="l">
              <a:spcBef>
                <a:spcPts val="0"/>
              </a:spcBef>
              <a:spcAft>
                <a:spcPts val="0"/>
              </a:spcAft>
              <a:buSzPts val="1800"/>
              <a:buChar char="●"/>
            </a:pPr>
            <a:r>
              <a:rPr lang="en-GB"/>
              <a:t>Test Suite</a:t>
            </a:r>
            <a:endParaRPr/>
          </a:p>
          <a:p>
            <a:pPr indent="-342900" lvl="0" marL="457200" rtl="0" algn="l">
              <a:spcBef>
                <a:spcPts val="0"/>
              </a:spcBef>
              <a:spcAft>
                <a:spcPts val="0"/>
              </a:spcAft>
              <a:buSzPts val="1800"/>
              <a:buChar char="●"/>
            </a:pPr>
            <a:r>
              <a:rPr lang="en-GB"/>
              <a:t>Demo</a:t>
            </a:r>
            <a:endParaRPr/>
          </a:p>
          <a:p>
            <a:pPr indent="-342900" lvl="0" marL="457200" rtl="0" algn="l">
              <a:spcBef>
                <a:spcPts val="0"/>
              </a:spcBef>
              <a:spcAft>
                <a:spcPts val="0"/>
              </a:spcAft>
              <a:buSzPts val="1800"/>
              <a:buChar char="●"/>
            </a:pPr>
            <a:r>
              <a:rPr lang="en-GB"/>
              <a:t>Future Work</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Agenda</a:t>
            </a:r>
            <a:endParaRPr/>
          </a:p>
        </p:txBody>
      </p:sp>
      <p:sp>
        <p:nvSpPr>
          <p:cNvPr id="212" name="Google Shape;212;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Motivation</a:t>
            </a:r>
            <a:endParaRPr/>
          </a:p>
          <a:p>
            <a:pPr indent="-342900" lvl="0" marL="457200" rtl="0" algn="l">
              <a:spcBef>
                <a:spcPts val="0"/>
              </a:spcBef>
              <a:spcAft>
                <a:spcPts val="0"/>
              </a:spcAft>
              <a:buSzPts val="1800"/>
              <a:buChar char="●"/>
            </a:pPr>
            <a:r>
              <a:rPr lang="en-GB"/>
              <a:t>Compliance Report Model</a:t>
            </a:r>
            <a:endParaRPr/>
          </a:p>
          <a:p>
            <a:pPr indent="-342900" lvl="0" marL="457200" rtl="0" algn="l">
              <a:spcBef>
                <a:spcPts val="0"/>
              </a:spcBef>
              <a:spcAft>
                <a:spcPts val="0"/>
              </a:spcAft>
              <a:buSzPts val="1800"/>
              <a:buChar char="●"/>
            </a:pPr>
            <a:r>
              <a:rPr b="1" lang="en-GB"/>
              <a:t>ODRL Evaluator</a:t>
            </a:r>
            <a:endParaRPr b="1"/>
          </a:p>
          <a:p>
            <a:pPr indent="-342900" lvl="0" marL="457200" rtl="0" algn="l">
              <a:spcBef>
                <a:spcPts val="0"/>
              </a:spcBef>
              <a:spcAft>
                <a:spcPts val="0"/>
              </a:spcAft>
              <a:buSzPts val="1800"/>
              <a:buChar char="●"/>
            </a:pPr>
            <a:r>
              <a:rPr lang="en-GB"/>
              <a:t>Test Suite</a:t>
            </a:r>
            <a:endParaRPr/>
          </a:p>
          <a:p>
            <a:pPr indent="-342900" lvl="0" marL="457200" rtl="0" algn="l">
              <a:spcBef>
                <a:spcPts val="0"/>
              </a:spcBef>
              <a:spcAft>
                <a:spcPts val="0"/>
              </a:spcAft>
              <a:buSzPts val="1800"/>
              <a:buChar char="●"/>
            </a:pPr>
            <a:r>
              <a:rPr lang="en-GB"/>
              <a:t>Demo</a:t>
            </a:r>
            <a:endParaRPr/>
          </a:p>
          <a:p>
            <a:pPr indent="-342900" lvl="0" marL="457200" rtl="0" algn="l">
              <a:spcBef>
                <a:spcPts val="0"/>
              </a:spcBef>
              <a:spcAft>
                <a:spcPts val="0"/>
              </a:spcAft>
              <a:buSzPts val="1800"/>
              <a:buChar char="●"/>
            </a:pPr>
            <a:r>
              <a:rPr lang="en-GB"/>
              <a:t>Future Work</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Assumptions and considerations</a:t>
            </a:r>
            <a:endParaRPr/>
          </a:p>
        </p:txBody>
      </p:sp>
      <p:sp>
        <p:nvSpPr>
          <p:cNvPr id="218" name="Google Shape;218;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GB"/>
              <a:t>Current time</a:t>
            </a:r>
            <a:r>
              <a:rPr lang="en-GB"/>
              <a:t> must be part of the </a:t>
            </a:r>
            <a:r>
              <a:rPr b="1" lang="en-GB"/>
              <a:t>state of the world</a:t>
            </a:r>
            <a:endParaRPr b="1"/>
          </a:p>
          <a:p>
            <a:pPr indent="-342900" lvl="0" marL="457200" rtl="0" algn="l">
              <a:spcBef>
                <a:spcPts val="0"/>
              </a:spcBef>
              <a:spcAft>
                <a:spcPts val="0"/>
              </a:spcAft>
              <a:buSzPts val="1800"/>
              <a:buChar char="●"/>
            </a:pPr>
            <a:r>
              <a:rPr b="1" lang="en-GB"/>
              <a:t>Multiple constraints </a:t>
            </a:r>
            <a:r>
              <a:rPr lang="en-GB"/>
              <a:t>without logical operand are interpreted as </a:t>
            </a:r>
            <a:r>
              <a:rPr b="1" lang="en-GB" sz="1500">
                <a:solidFill>
                  <a:srgbClr val="657B83"/>
                </a:solidFill>
                <a:latin typeface="Courier New"/>
                <a:ea typeface="Courier New"/>
                <a:cs typeface="Courier New"/>
                <a:sym typeface="Courier New"/>
              </a:rPr>
              <a:t>odrl</a:t>
            </a:r>
            <a:r>
              <a:rPr lang="en-GB" sz="1500">
                <a:solidFill>
                  <a:srgbClr val="657B83"/>
                </a:solidFill>
                <a:latin typeface="Courier New"/>
                <a:ea typeface="Courier New"/>
                <a:cs typeface="Courier New"/>
                <a:sym typeface="Courier New"/>
              </a:rPr>
              <a:t>:and</a:t>
            </a:r>
            <a:r>
              <a:rPr lang="en-GB"/>
              <a:t> </a:t>
            </a:r>
            <a:endParaRPr/>
          </a:p>
          <a:p>
            <a:pPr indent="-342900" lvl="0" marL="457200" rtl="0" algn="l">
              <a:spcBef>
                <a:spcPts val="0"/>
              </a:spcBef>
              <a:spcAft>
                <a:spcPts val="0"/>
              </a:spcAft>
              <a:buSzPts val="1800"/>
              <a:buChar char="●"/>
            </a:pPr>
            <a:r>
              <a:rPr b="1" lang="en-GB"/>
              <a:t>Performance state </a:t>
            </a:r>
            <a:r>
              <a:rPr lang="en-GB"/>
              <a:t>is not decided by the </a:t>
            </a:r>
            <a:r>
              <a:rPr b="1" lang="en-GB"/>
              <a:t>ODRL Evaluator</a:t>
            </a:r>
            <a:endParaRPr b="1"/>
          </a:p>
          <a:p>
            <a:pPr indent="-342900" lvl="0" marL="457200" rtl="0" algn="l">
              <a:spcBef>
                <a:spcPts val="0"/>
              </a:spcBef>
              <a:spcAft>
                <a:spcPts val="0"/>
              </a:spcAft>
              <a:buSzPts val="1800"/>
              <a:buChar char="●"/>
            </a:pPr>
            <a:r>
              <a:rPr lang="en-GB"/>
              <a:t>As request </a:t>
            </a:r>
            <a:r>
              <a:rPr b="1" lang="en-GB" sz="1500">
                <a:solidFill>
                  <a:srgbClr val="657B83"/>
                </a:solidFill>
                <a:latin typeface="Courier New"/>
                <a:ea typeface="Courier New"/>
                <a:cs typeface="Courier New"/>
                <a:sym typeface="Courier New"/>
              </a:rPr>
              <a:t>odrl</a:t>
            </a:r>
            <a:r>
              <a:rPr lang="en-GB" sz="1500">
                <a:solidFill>
                  <a:srgbClr val="657B83"/>
                </a:solidFill>
                <a:latin typeface="Courier New"/>
                <a:ea typeface="Courier New"/>
                <a:cs typeface="Courier New"/>
                <a:sym typeface="Courier New"/>
              </a:rPr>
              <a:t>:Request</a:t>
            </a:r>
            <a:r>
              <a:rPr lang="en-GB"/>
              <a:t> is used</a:t>
            </a:r>
            <a:endParaRPr/>
          </a:p>
          <a:p>
            <a:pPr indent="-342900" lvl="0" marL="457200" rtl="0" algn="l">
              <a:spcBef>
                <a:spcPts val="0"/>
              </a:spcBef>
              <a:spcAft>
                <a:spcPts val="0"/>
              </a:spcAft>
              <a:buSzPts val="1800"/>
              <a:buChar char="●"/>
            </a:pPr>
            <a:r>
              <a:rPr lang="en-GB"/>
              <a:t>Collection (Party/Asset) membership (</a:t>
            </a:r>
            <a:r>
              <a:rPr b="1" lang="en-GB" sz="1500">
                <a:solidFill>
                  <a:srgbClr val="657B83"/>
                </a:solidFill>
                <a:latin typeface="Courier New"/>
                <a:ea typeface="Courier New"/>
                <a:cs typeface="Courier New"/>
                <a:sym typeface="Courier New"/>
              </a:rPr>
              <a:t>odrl</a:t>
            </a:r>
            <a:r>
              <a:rPr lang="en-GB" sz="1500">
                <a:solidFill>
                  <a:srgbClr val="657B83"/>
                </a:solidFill>
                <a:latin typeface="Courier New"/>
                <a:ea typeface="Courier New"/>
                <a:cs typeface="Courier New"/>
                <a:sym typeface="Courier New"/>
              </a:rPr>
              <a:t>:partOf</a:t>
            </a:r>
            <a:r>
              <a:rPr lang="en-GB"/>
              <a:t>) must be part of the </a:t>
            </a:r>
            <a:r>
              <a:rPr b="1" lang="en-GB"/>
              <a:t>state of the world</a:t>
            </a:r>
            <a:endParaRPr b="1"/>
          </a:p>
          <a:p>
            <a:pPr indent="-342900" lvl="0" marL="457200" rtl="0" algn="l">
              <a:spcBef>
                <a:spcPts val="0"/>
              </a:spcBef>
              <a:spcAft>
                <a:spcPts val="0"/>
              </a:spcAft>
              <a:buSzPts val="1800"/>
              <a:buChar char="●"/>
            </a:pPr>
            <a:r>
              <a:rPr lang="en-GB"/>
              <a:t>It is up to the user of the ODRL Evaluator to provide a correct </a:t>
            </a:r>
            <a:r>
              <a:rPr b="1" lang="en-GB"/>
              <a:t>state of the world </a:t>
            </a:r>
            <a:r>
              <a:rPr lang="en-GB"/>
              <a:t>and relevant </a:t>
            </a:r>
            <a:r>
              <a:rPr b="1" lang="en-GB"/>
              <a:t>policies</a:t>
            </a:r>
            <a:endParaRPr b="1"/>
          </a:p>
          <a:p>
            <a:pPr indent="-317500" lvl="1" marL="914400" rtl="0" algn="l">
              <a:spcBef>
                <a:spcPts val="0"/>
              </a:spcBef>
              <a:spcAft>
                <a:spcPts val="0"/>
              </a:spcAft>
              <a:buSzPts val="1400"/>
              <a:buChar char="○"/>
            </a:pPr>
            <a:r>
              <a:rPr lang="en-GB"/>
              <a:t>When a usage control scenario is envisioned, a Compliance Report could be added to the state of the world to show which actions were executed when [9]</a:t>
            </a:r>
            <a:endParaRPr/>
          </a:p>
        </p:txBody>
      </p:sp>
      <p:sp>
        <p:nvSpPr>
          <p:cNvPr id="219" name="Google Shape;219;p33"/>
          <p:cNvSpPr txBox="1"/>
          <p:nvPr/>
        </p:nvSpPr>
        <p:spPr>
          <a:xfrm>
            <a:off x="-165025" y="4063250"/>
            <a:ext cx="9309000" cy="1046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r>
              <a:rPr lang="en-GB" sz="1100">
                <a:latin typeface="Open Sans"/>
                <a:ea typeface="Open Sans"/>
                <a:cs typeface="Open Sans"/>
                <a:sym typeface="Open Sans"/>
              </a:rPr>
              <a:t>[9] How to represent executed actions in the state of the world: </a:t>
            </a:r>
            <a:r>
              <a:rPr lang="en-GB" sz="1100" u="sng">
                <a:solidFill>
                  <a:schemeClr val="hlink"/>
                </a:solidFill>
                <a:latin typeface="Open Sans"/>
                <a:ea typeface="Open Sans"/>
                <a:cs typeface="Open Sans"/>
                <a:sym typeface="Open Sans"/>
                <a:hlinkClick r:id="rId3"/>
              </a:rPr>
              <a:t>https://github.com/w3c/odrl/issues/61</a:t>
            </a:r>
            <a:endParaRPr sz="1100">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6" st="6"/>
                                            </p:txEl>
                                          </p:spTgt>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Extra assumptions for first version of an ODRL Evaluator</a:t>
            </a:r>
            <a:endParaRPr/>
          </a:p>
        </p:txBody>
      </p:sp>
      <p:sp>
        <p:nvSpPr>
          <p:cNvPr id="225" name="Google Shape;225;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Focus on Permission Rule only</a:t>
            </a:r>
            <a:endParaRPr/>
          </a:p>
          <a:p>
            <a:pPr indent="-342900" lvl="0" marL="457200" rtl="0" algn="l">
              <a:spcBef>
                <a:spcPts val="0"/>
              </a:spcBef>
              <a:spcAft>
                <a:spcPts val="0"/>
              </a:spcAft>
              <a:buSzPts val="1800"/>
              <a:buChar char="●"/>
            </a:pPr>
            <a:r>
              <a:rPr lang="en-GB"/>
              <a:t>Focus on access control scenario</a:t>
            </a:r>
            <a:endParaRPr/>
          </a:p>
          <a:p>
            <a:pPr indent="0" lvl="0" marL="0" rtl="0" algn="l">
              <a:spcBef>
                <a:spcPts val="1200"/>
              </a:spcBef>
              <a:spcAft>
                <a:spcPts val="0"/>
              </a:spcAft>
              <a:buNone/>
            </a:pPr>
            <a:r>
              <a:rPr b="1" lang="en-GB"/>
              <a:t>Goal:</a:t>
            </a:r>
            <a:endParaRPr b="1"/>
          </a:p>
          <a:p>
            <a:pPr indent="0" lvl="0" marL="0" rtl="0" algn="l">
              <a:spcBef>
                <a:spcPts val="1200"/>
              </a:spcBef>
              <a:spcAft>
                <a:spcPts val="0"/>
              </a:spcAft>
              <a:buNone/>
            </a:pPr>
            <a:r>
              <a:rPr lang="en-GB"/>
              <a:t>Given an ODRL policy, a request and the state of the world, </a:t>
            </a:r>
            <a:br>
              <a:rPr lang="en-GB"/>
            </a:br>
            <a:r>
              <a:rPr lang="en-GB"/>
              <a:t>Determine which rules are </a:t>
            </a:r>
            <a:r>
              <a:rPr b="1" lang="en-GB"/>
              <a:t>active </a:t>
            </a:r>
            <a:r>
              <a:rPr lang="en-GB"/>
              <a:t>and present that with a machine-readable model (i.e. Compliance Report).</a:t>
            </a:r>
            <a:endParaRPr/>
          </a:p>
          <a:p>
            <a:pPr indent="0" lvl="0" marL="0" rtl="0" algn="l">
              <a:spcBef>
                <a:spcPts val="1200"/>
              </a:spcBef>
              <a:spcAft>
                <a:spcPts val="12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5"/>
          <p:cNvSpPr/>
          <p:nvPr/>
        </p:nvSpPr>
        <p:spPr>
          <a:xfrm>
            <a:off x="3616050" y="2848200"/>
            <a:ext cx="1911900" cy="572700"/>
          </a:xfrm>
          <a:prstGeom prst="rect">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1" name="Google Shape;231;p35"/>
          <p:cNvSpPr/>
          <p:nvPr/>
        </p:nvSpPr>
        <p:spPr>
          <a:xfrm>
            <a:off x="3616050" y="2285200"/>
            <a:ext cx="1911900" cy="5727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2" name="Google Shape;232;p35"/>
          <p:cNvSpPr/>
          <p:nvPr/>
        </p:nvSpPr>
        <p:spPr>
          <a:xfrm>
            <a:off x="3616050" y="2285200"/>
            <a:ext cx="1911900" cy="112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ODRL Evaluator</a:t>
            </a:r>
            <a:endParaRPr/>
          </a:p>
        </p:txBody>
      </p:sp>
      <p:sp>
        <p:nvSpPr>
          <p:cNvPr id="233" name="Google Shape;233;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Our take on an ODRL Evaluator</a:t>
            </a:r>
            <a:endParaRPr/>
          </a:p>
        </p:txBody>
      </p:sp>
      <p:sp>
        <p:nvSpPr>
          <p:cNvPr id="234" name="Google Shape;234;p35"/>
          <p:cNvSpPr/>
          <p:nvPr/>
        </p:nvSpPr>
        <p:spPr>
          <a:xfrm>
            <a:off x="863775" y="1568250"/>
            <a:ext cx="1507500" cy="63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ODRL Policy</a:t>
            </a:r>
            <a:endParaRPr/>
          </a:p>
        </p:txBody>
      </p:sp>
      <p:sp>
        <p:nvSpPr>
          <p:cNvPr id="235" name="Google Shape;235;p35"/>
          <p:cNvSpPr/>
          <p:nvPr/>
        </p:nvSpPr>
        <p:spPr>
          <a:xfrm>
            <a:off x="863775" y="2528350"/>
            <a:ext cx="1507500" cy="6399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ODRL Request</a:t>
            </a:r>
            <a:endParaRPr/>
          </a:p>
        </p:txBody>
      </p:sp>
      <p:sp>
        <p:nvSpPr>
          <p:cNvPr id="236" name="Google Shape;236;p35"/>
          <p:cNvSpPr/>
          <p:nvPr/>
        </p:nvSpPr>
        <p:spPr>
          <a:xfrm>
            <a:off x="863775" y="3488450"/>
            <a:ext cx="1507500" cy="639900"/>
          </a:xfrm>
          <a:prstGeom prst="rect">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State of the world</a:t>
            </a:r>
            <a:endParaRPr/>
          </a:p>
        </p:txBody>
      </p:sp>
      <p:sp>
        <p:nvSpPr>
          <p:cNvPr id="237" name="Google Shape;237;p35"/>
          <p:cNvSpPr/>
          <p:nvPr/>
        </p:nvSpPr>
        <p:spPr>
          <a:xfrm>
            <a:off x="6772725" y="2528350"/>
            <a:ext cx="1507500" cy="6399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Compliance Report</a:t>
            </a:r>
            <a:endParaRPr/>
          </a:p>
        </p:txBody>
      </p:sp>
      <p:cxnSp>
        <p:nvCxnSpPr>
          <p:cNvPr id="238" name="Google Shape;238;p35"/>
          <p:cNvCxnSpPr>
            <a:stCxn id="234" idx="3"/>
            <a:endCxn id="232" idx="1"/>
          </p:cNvCxnSpPr>
          <p:nvPr/>
        </p:nvCxnSpPr>
        <p:spPr>
          <a:xfrm>
            <a:off x="2371275" y="1888200"/>
            <a:ext cx="1244700" cy="960000"/>
          </a:xfrm>
          <a:prstGeom prst="straightConnector1">
            <a:avLst/>
          </a:prstGeom>
          <a:noFill/>
          <a:ln cap="flat" cmpd="sng" w="9525">
            <a:solidFill>
              <a:schemeClr val="dk2"/>
            </a:solidFill>
            <a:prstDash val="solid"/>
            <a:round/>
            <a:headEnd len="med" w="med" type="none"/>
            <a:tailEnd len="med" w="med" type="triangle"/>
          </a:ln>
        </p:spPr>
      </p:cxnSp>
      <p:cxnSp>
        <p:nvCxnSpPr>
          <p:cNvPr id="239" name="Google Shape;239;p35"/>
          <p:cNvCxnSpPr>
            <a:stCxn id="235" idx="3"/>
            <a:endCxn id="232" idx="1"/>
          </p:cNvCxnSpPr>
          <p:nvPr/>
        </p:nvCxnSpPr>
        <p:spPr>
          <a:xfrm>
            <a:off x="2371275" y="2848300"/>
            <a:ext cx="1244700" cy="0"/>
          </a:xfrm>
          <a:prstGeom prst="straightConnector1">
            <a:avLst/>
          </a:prstGeom>
          <a:noFill/>
          <a:ln cap="flat" cmpd="sng" w="9525">
            <a:solidFill>
              <a:schemeClr val="dk2"/>
            </a:solidFill>
            <a:prstDash val="solid"/>
            <a:round/>
            <a:headEnd len="med" w="med" type="none"/>
            <a:tailEnd len="med" w="med" type="triangle"/>
          </a:ln>
        </p:spPr>
      </p:cxnSp>
      <p:cxnSp>
        <p:nvCxnSpPr>
          <p:cNvPr id="240" name="Google Shape;240;p35"/>
          <p:cNvCxnSpPr>
            <a:stCxn id="236" idx="3"/>
            <a:endCxn id="232" idx="1"/>
          </p:cNvCxnSpPr>
          <p:nvPr/>
        </p:nvCxnSpPr>
        <p:spPr>
          <a:xfrm flipH="1" rot="10800000">
            <a:off x="2371275" y="2848400"/>
            <a:ext cx="1244700" cy="960000"/>
          </a:xfrm>
          <a:prstGeom prst="straightConnector1">
            <a:avLst/>
          </a:prstGeom>
          <a:noFill/>
          <a:ln cap="flat" cmpd="sng" w="9525">
            <a:solidFill>
              <a:schemeClr val="dk2"/>
            </a:solidFill>
            <a:prstDash val="solid"/>
            <a:round/>
            <a:headEnd len="med" w="med" type="none"/>
            <a:tailEnd len="med" w="med" type="triangle"/>
          </a:ln>
        </p:spPr>
      </p:cxnSp>
      <p:cxnSp>
        <p:nvCxnSpPr>
          <p:cNvPr id="241" name="Google Shape;241;p35"/>
          <p:cNvCxnSpPr>
            <a:stCxn id="232" idx="3"/>
            <a:endCxn id="237" idx="1"/>
          </p:cNvCxnSpPr>
          <p:nvPr/>
        </p:nvCxnSpPr>
        <p:spPr>
          <a:xfrm>
            <a:off x="5527950" y="2848300"/>
            <a:ext cx="1244700" cy="0"/>
          </a:xfrm>
          <a:prstGeom prst="straightConnector1">
            <a:avLst/>
          </a:prstGeom>
          <a:noFill/>
          <a:ln cap="flat" cmpd="sng" w="9525">
            <a:solidFill>
              <a:schemeClr val="dk2"/>
            </a:solidFill>
            <a:prstDash val="solid"/>
            <a:round/>
            <a:headEnd len="med" w="med" type="none"/>
            <a:tailEnd len="med" w="med" type="triangle"/>
          </a:ln>
        </p:spPr>
      </p:cxnSp>
      <p:sp>
        <p:nvSpPr>
          <p:cNvPr id="242" name="Google Shape;242;p35"/>
          <p:cNvSpPr/>
          <p:nvPr/>
        </p:nvSpPr>
        <p:spPr>
          <a:xfrm>
            <a:off x="7306150" y="774525"/>
            <a:ext cx="1641000" cy="6399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Our proposal</a:t>
            </a:r>
            <a:endParaRPr/>
          </a:p>
        </p:txBody>
      </p:sp>
      <p:sp>
        <p:nvSpPr>
          <p:cNvPr id="243" name="Google Shape;243;p35"/>
          <p:cNvSpPr/>
          <p:nvPr/>
        </p:nvSpPr>
        <p:spPr>
          <a:xfrm>
            <a:off x="7306150" y="134625"/>
            <a:ext cx="1641000" cy="63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Standardized</a:t>
            </a:r>
            <a:endParaRPr/>
          </a:p>
        </p:txBody>
      </p:sp>
      <p:sp>
        <p:nvSpPr>
          <p:cNvPr id="244" name="Google Shape;244;p35"/>
          <p:cNvSpPr/>
          <p:nvPr/>
        </p:nvSpPr>
        <p:spPr>
          <a:xfrm>
            <a:off x="7306150" y="1414425"/>
            <a:ext cx="1641000" cy="639900"/>
          </a:xfrm>
          <a:prstGeom prst="rect">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Formalizing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6"/>
          <p:cNvSpPr txBox="1"/>
          <p:nvPr>
            <p:ph type="title"/>
          </p:nvPr>
        </p:nvSpPr>
        <p:spPr>
          <a:xfrm>
            <a:off x="311700" y="445025"/>
            <a:ext cx="8713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Compliance Report Model as output of an ODRL evaluation</a:t>
            </a:r>
            <a:endParaRPr/>
          </a:p>
        </p:txBody>
      </p:sp>
      <p:sp>
        <p:nvSpPr>
          <p:cNvPr id="250" name="Google Shape;250;p36"/>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ODRL Policy</a:t>
            </a:r>
            <a:endParaRPr b="1" sz="1250">
              <a:solidFill>
                <a:srgbClr val="586E75"/>
              </a:solidFill>
              <a:latin typeface="Courier New"/>
              <a:ea typeface="Courier New"/>
              <a:cs typeface="Courier New"/>
              <a:sym typeface="Courier New"/>
            </a:endParaRPr>
          </a:p>
          <a:p>
            <a:pPr indent="0" lvl="0" marL="0" rtl="0" algn="l">
              <a:lnSpc>
                <a:spcPct val="135714"/>
              </a:lnSpc>
              <a:spcBef>
                <a:spcPts val="1200"/>
              </a:spcBef>
              <a:spcAft>
                <a:spcPts val="0"/>
              </a:spcAft>
              <a:buNone/>
            </a:pPr>
            <a:r>
              <a:rPr b="1" lang="en-GB" sz="1250">
                <a:solidFill>
                  <a:srgbClr val="586E75"/>
                </a:solidFill>
                <a:latin typeface="Courier New"/>
                <a:ea typeface="Courier New"/>
                <a:cs typeface="Courier New"/>
                <a:sym typeface="Courier New"/>
              </a:rPr>
              <a:t>e</a:t>
            </a:r>
            <a:r>
              <a:rPr b="1" lang="en-GB" sz="1250">
                <a:solidFill>
                  <a:srgbClr val="657B83"/>
                </a:solidFill>
                <a:latin typeface="Courier New"/>
                <a:ea typeface="Courier New"/>
                <a:cs typeface="Courier New"/>
                <a:sym typeface="Courier New"/>
              </a:rPr>
              <a:t>x</a:t>
            </a:r>
            <a:r>
              <a:rPr lang="en-GB" sz="1250">
                <a:solidFill>
                  <a:srgbClr val="657B83"/>
                </a:solidFill>
                <a:latin typeface="Courier New"/>
                <a:ea typeface="Courier New"/>
                <a:cs typeface="Courier New"/>
                <a:sym typeface="Courier New"/>
              </a:rPr>
              <a:t>:policy </a:t>
            </a:r>
            <a:r>
              <a:rPr lang="en-GB" sz="1250">
                <a:solidFill>
                  <a:srgbClr val="859900"/>
                </a:solidFill>
                <a:latin typeface="Courier New"/>
                <a:ea typeface="Courier New"/>
                <a:cs typeface="Courier New"/>
                <a:sym typeface="Courier New"/>
              </a:rPr>
              <a:t>a</a:t>
            </a: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odrl</a:t>
            </a:r>
            <a:r>
              <a:rPr lang="en-GB" sz="1250">
                <a:solidFill>
                  <a:srgbClr val="657B83"/>
                </a:solidFill>
                <a:latin typeface="Courier New"/>
                <a:ea typeface="Courier New"/>
                <a:cs typeface="Courier New"/>
                <a:sym typeface="Courier New"/>
              </a:rPr>
              <a:t>:Set;</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GB" sz="1250">
                <a:solidFill>
                  <a:srgbClr val="657B83"/>
                </a:solidFill>
                <a:latin typeface="Courier New"/>
                <a:ea typeface="Courier New"/>
                <a:cs typeface="Courier New"/>
                <a:sym typeface="Courier New"/>
              </a:rPr>
              <a:t>  odrl</a:t>
            </a:r>
            <a:r>
              <a:rPr lang="en-GB" sz="1250">
                <a:solidFill>
                  <a:srgbClr val="657B83"/>
                </a:solidFill>
                <a:latin typeface="Courier New"/>
                <a:ea typeface="Courier New"/>
                <a:cs typeface="Courier New"/>
                <a:sym typeface="Courier New"/>
              </a:rPr>
              <a:t>:uid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:policy;</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GB" sz="1250">
                <a:solidFill>
                  <a:srgbClr val="657B83"/>
                </a:solidFill>
                <a:latin typeface="Courier New"/>
                <a:ea typeface="Courier New"/>
                <a:cs typeface="Courier New"/>
                <a:sym typeface="Courier New"/>
              </a:rPr>
              <a:t>  odrl</a:t>
            </a:r>
            <a:r>
              <a:rPr lang="en-GB" sz="1250">
                <a:solidFill>
                  <a:srgbClr val="657B83"/>
                </a:solidFill>
                <a:latin typeface="Courier New"/>
                <a:ea typeface="Courier New"/>
                <a:cs typeface="Courier New"/>
                <a:sym typeface="Courier New"/>
              </a:rPr>
              <a:t>:permission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:permission.</a:t>
            </a:r>
            <a:br>
              <a:rPr lang="en-GB" sz="1250">
                <a:solidFill>
                  <a:srgbClr val="657B83"/>
                </a:solidFill>
                <a:latin typeface="Courier New"/>
                <a:ea typeface="Courier New"/>
                <a:cs typeface="Courier New"/>
                <a:sym typeface="Courier New"/>
              </a:rPr>
            </a:b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:permission </a:t>
            </a:r>
            <a:r>
              <a:rPr lang="en-GB" sz="1250">
                <a:solidFill>
                  <a:srgbClr val="859900"/>
                </a:solidFill>
                <a:latin typeface="Courier New"/>
                <a:ea typeface="Courier New"/>
                <a:cs typeface="Courier New"/>
                <a:sym typeface="Courier New"/>
              </a:rPr>
              <a:t>a</a:t>
            </a: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odrl</a:t>
            </a:r>
            <a:r>
              <a:rPr lang="en-GB" sz="1250">
                <a:solidFill>
                  <a:srgbClr val="657B83"/>
                </a:solidFill>
                <a:latin typeface="Courier New"/>
                <a:ea typeface="Courier New"/>
                <a:cs typeface="Courier New"/>
                <a:sym typeface="Courier New"/>
              </a:rPr>
              <a:t>:Permission;</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odrl</a:t>
            </a:r>
            <a:r>
              <a:rPr lang="en-GB" sz="1250">
                <a:solidFill>
                  <a:srgbClr val="657B83"/>
                </a:solidFill>
                <a:latin typeface="Courier New"/>
                <a:ea typeface="Courier New"/>
                <a:cs typeface="Courier New"/>
                <a:sym typeface="Courier New"/>
              </a:rPr>
              <a:t>:target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:x;</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odrl</a:t>
            </a:r>
            <a:r>
              <a:rPr lang="en-GB" sz="1250">
                <a:solidFill>
                  <a:srgbClr val="657B83"/>
                </a:solidFill>
                <a:latin typeface="Courier New"/>
                <a:ea typeface="Courier New"/>
                <a:cs typeface="Courier New"/>
                <a:sym typeface="Courier New"/>
              </a:rPr>
              <a:t>:assignee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:alice;</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odrl</a:t>
            </a:r>
            <a:r>
              <a:rPr lang="en-GB" sz="1250">
                <a:solidFill>
                  <a:srgbClr val="657B83"/>
                </a:solidFill>
                <a:latin typeface="Courier New"/>
                <a:ea typeface="Courier New"/>
                <a:cs typeface="Courier New"/>
                <a:sym typeface="Courier New"/>
              </a:rPr>
              <a:t>:action </a:t>
            </a:r>
            <a:r>
              <a:rPr b="1" lang="en-GB" sz="1250">
                <a:solidFill>
                  <a:srgbClr val="657B83"/>
                </a:solidFill>
                <a:latin typeface="Courier New"/>
                <a:ea typeface="Courier New"/>
                <a:cs typeface="Courier New"/>
                <a:sym typeface="Courier New"/>
              </a:rPr>
              <a:t>odrl</a:t>
            </a:r>
            <a:r>
              <a:rPr lang="en-GB" sz="1250">
                <a:solidFill>
                  <a:srgbClr val="657B83"/>
                </a:solidFill>
                <a:latin typeface="Courier New"/>
                <a:ea typeface="Courier New"/>
                <a:cs typeface="Courier New"/>
                <a:sym typeface="Courier New"/>
              </a:rPr>
              <a:t>:read.</a:t>
            </a:r>
            <a:endParaRPr/>
          </a:p>
        </p:txBody>
      </p:sp>
      <p:sp>
        <p:nvSpPr>
          <p:cNvPr id="251" name="Google Shape;251;p36"/>
          <p:cNvSpPr txBox="1"/>
          <p:nvPr>
            <p:ph idx="1" type="body"/>
          </p:nvPr>
        </p:nvSpPr>
        <p:spPr>
          <a:xfrm>
            <a:off x="4350225"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ODRL Request</a:t>
            </a:r>
            <a:endParaRPr b="1" sz="1250">
              <a:solidFill>
                <a:srgbClr val="586E75"/>
              </a:solidFill>
              <a:latin typeface="Courier New"/>
              <a:ea typeface="Courier New"/>
              <a:cs typeface="Courier New"/>
              <a:sym typeface="Courier New"/>
            </a:endParaRPr>
          </a:p>
          <a:p>
            <a:pPr indent="0" lvl="0" marL="0" rtl="0" algn="l">
              <a:lnSpc>
                <a:spcPct val="135714"/>
              </a:lnSpc>
              <a:spcBef>
                <a:spcPts val="1200"/>
              </a:spcBef>
              <a:spcAft>
                <a:spcPts val="0"/>
              </a:spcAft>
              <a:buNone/>
            </a:pPr>
            <a:r>
              <a:rPr b="1" lang="en-GB" sz="1250">
                <a:solidFill>
                  <a:srgbClr val="586E75"/>
                </a:solidFill>
                <a:latin typeface="Courier New"/>
                <a:ea typeface="Courier New"/>
                <a:cs typeface="Courier New"/>
                <a:sym typeface="Courier New"/>
              </a:rPr>
              <a:t>e</a:t>
            </a:r>
            <a:r>
              <a:rPr b="1" lang="en-GB" sz="1250">
                <a:solidFill>
                  <a:srgbClr val="657B83"/>
                </a:solidFill>
                <a:latin typeface="Courier New"/>
                <a:ea typeface="Courier New"/>
                <a:cs typeface="Courier New"/>
                <a:sym typeface="Courier New"/>
              </a:rPr>
              <a:t>x</a:t>
            </a:r>
            <a:r>
              <a:rPr lang="en-GB" sz="1250">
                <a:solidFill>
                  <a:srgbClr val="657B83"/>
                </a:solidFill>
                <a:latin typeface="Courier New"/>
                <a:ea typeface="Courier New"/>
                <a:cs typeface="Courier New"/>
                <a:sym typeface="Courier New"/>
              </a:rPr>
              <a:t>:request </a:t>
            </a:r>
            <a:r>
              <a:rPr lang="en-GB" sz="1250">
                <a:solidFill>
                  <a:srgbClr val="859900"/>
                </a:solidFill>
                <a:latin typeface="Courier New"/>
                <a:ea typeface="Courier New"/>
                <a:cs typeface="Courier New"/>
                <a:sym typeface="Courier New"/>
              </a:rPr>
              <a:t>a</a:t>
            </a: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odrl</a:t>
            </a:r>
            <a:r>
              <a:rPr lang="en-GB" sz="1250">
                <a:solidFill>
                  <a:srgbClr val="657B83"/>
                </a:solidFill>
                <a:latin typeface="Courier New"/>
                <a:ea typeface="Courier New"/>
                <a:cs typeface="Courier New"/>
                <a:sym typeface="Courier New"/>
              </a:rPr>
              <a:t>:Request;</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b="1" lang="en-GB" sz="1250">
                <a:solidFill>
                  <a:srgbClr val="657B83"/>
                </a:solidFill>
                <a:latin typeface="Courier New"/>
                <a:ea typeface="Courier New"/>
                <a:cs typeface="Courier New"/>
                <a:sym typeface="Courier New"/>
              </a:rPr>
              <a:t>  odrl</a:t>
            </a:r>
            <a:r>
              <a:rPr lang="en-GB" sz="1250">
                <a:solidFill>
                  <a:srgbClr val="657B83"/>
                </a:solidFill>
                <a:latin typeface="Courier New"/>
                <a:ea typeface="Courier New"/>
                <a:cs typeface="Courier New"/>
                <a:sym typeface="Courier New"/>
              </a:rPr>
              <a:t>:uid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:request;</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b="1" lang="en-GB" sz="1250">
                <a:solidFill>
                  <a:srgbClr val="657B83"/>
                </a:solidFill>
                <a:latin typeface="Courier New"/>
                <a:ea typeface="Courier New"/>
                <a:cs typeface="Courier New"/>
                <a:sym typeface="Courier New"/>
              </a:rPr>
              <a:t>  odrl</a:t>
            </a:r>
            <a:r>
              <a:rPr lang="en-GB" sz="1250">
                <a:solidFill>
                  <a:srgbClr val="657B83"/>
                </a:solidFill>
                <a:latin typeface="Courier New"/>
                <a:ea typeface="Courier New"/>
                <a:cs typeface="Courier New"/>
                <a:sym typeface="Courier New"/>
              </a:rPr>
              <a:t>:permission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:permissionRequest.</a:t>
            </a:r>
            <a:br>
              <a:rPr lang="en-GB" sz="1250">
                <a:solidFill>
                  <a:srgbClr val="657B83"/>
                </a:solidFill>
                <a:latin typeface="Courier New"/>
                <a:ea typeface="Courier New"/>
                <a:cs typeface="Courier New"/>
                <a:sym typeface="Courier New"/>
              </a:rPr>
            </a:b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:permissionRequest </a:t>
            </a:r>
            <a:r>
              <a:rPr lang="en-GB" sz="1250">
                <a:solidFill>
                  <a:srgbClr val="859900"/>
                </a:solidFill>
                <a:latin typeface="Courier New"/>
                <a:ea typeface="Courier New"/>
                <a:cs typeface="Courier New"/>
                <a:sym typeface="Courier New"/>
              </a:rPr>
              <a:t>a</a:t>
            </a: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odrl</a:t>
            </a:r>
            <a:r>
              <a:rPr lang="en-GB" sz="1250">
                <a:solidFill>
                  <a:srgbClr val="657B83"/>
                </a:solidFill>
                <a:latin typeface="Courier New"/>
                <a:ea typeface="Courier New"/>
                <a:cs typeface="Courier New"/>
                <a:sym typeface="Courier New"/>
              </a:rPr>
              <a:t>:Permission;</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odrl</a:t>
            </a:r>
            <a:r>
              <a:rPr lang="en-GB" sz="1250">
                <a:solidFill>
                  <a:srgbClr val="657B83"/>
                </a:solidFill>
                <a:latin typeface="Courier New"/>
                <a:ea typeface="Courier New"/>
                <a:cs typeface="Courier New"/>
                <a:sym typeface="Courier New"/>
              </a:rPr>
              <a:t>:target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:x;</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odrl</a:t>
            </a:r>
            <a:r>
              <a:rPr lang="en-GB" sz="1250">
                <a:solidFill>
                  <a:srgbClr val="657B83"/>
                </a:solidFill>
                <a:latin typeface="Courier New"/>
                <a:ea typeface="Courier New"/>
                <a:cs typeface="Courier New"/>
                <a:sym typeface="Courier New"/>
              </a:rPr>
              <a:t>:assignee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:alice;</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odrl</a:t>
            </a:r>
            <a:r>
              <a:rPr lang="en-GB" sz="1250">
                <a:solidFill>
                  <a:srgbClr val="657B83"/>
                </a:solidFill>
                <a:latin typeface="Courier New"/>
                <a:ea typeface="Courier New"/>
                <a:cs typeface="Courier New"/>
                <a:sym typeface="Courier New"/>
              </a:rPr>
              <a:t>:action </a:t>
            </a:r>
            <a:r>
              <a:rPr b="1" lang="en-GB" sz="1250">
                <a:solidFill>
                  <a:srgbClr val="657B83"/>
                </a:solidFill>
                <a:latin typeface="Courier New"/>
                <a:ea typeface="Courier New"/>
                <a:cs typeface="Courier New"/>
                <a:sym typeface="Courier New"/>
              </a:rPr>
              <a:t>odrl</a:t>
            </a:r>
            <a:r>
              <a:rPr lang="en-GB" sz="1250">
                <a:solidFill>
                  <a:srgbClr val="657B83"/>
                </a:solidFill>
                <a:latin typeface="Courier New"/>
                <a:ea typeface="Courier New"/>
                <a:cs typeface="Courier New"/>
                <a:sym typeface="Courier New"/>
              </a:rPr>
              <a:t>:read.</a:t>
            </a:r>
            <a:endParaRPr/>
          </a:p>
        </p:txBody>
      </p:sp>
      <p:sp>
        <p:nvSpPr>
          <p:cNvPr id="252" name="Google Shape;252;p36"/>
          <p:cNvSpPr txBox="1"/>
          <p:nvPr>
            <p:ph idx="1" type="body"/>
          </p:nvPr>
        </p:nvSpPr>
        <p:spPr>
          <a:xfrm>
            <a:off x="264050" y="3824300"/>
            <a:ext cx="7841400" cy="1414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State of the world</a:t>
            </a:r>
            <a:endParaRPr b="1" sz="1250">
              <a:solidFill>
                <a:srgbClr val="586E75"/>
              </a:solidFill>
              <a:latin typeface="Courier New"/>
              <a:ea typeface="Courier New"/>
              <a:cs typeface="Courier New"/>
              <a:sym typeface="Courier New"/>
            </a:endParaRPr>
          </a:p>
          <a:p>
            <a:pPr indent="0" lvl="0" marL="0" rtl="0" algn="l">
              <a:lnSpc>
                <a:spcPct val="135714"/>
              </a:lnSpc>
              <a:spcBef>
                <a:spcPts val="1200"/>
              </a:spcBef>
              <a:spcAft>
                <a:spcPts val="0"/>
              </a:spcAft>
              <a:buNone/>
            </a:pPr>
            <a:r>
              <a:rPr b="1" lang="en-GB" sz="1250">
                <a:solidFill>
                  <a:srgbClr val="586E75"/>
                </a:solidFill>
                <a:latin typeface="Courier New"/>
                <a:ea typeface="Courier New"/>
                <a:cs typeface="Courier New"/>
                <a:sym typeface="Courier New"/>
              </a:rPr>
              <a:t>temp</a:t>
            </a:r>
            <a:r>
              <a:rPr lang="en-GB" sz="1250">
                <a:solidFill>
                  <a:srgbClr val="586E75"/>
                </a:solidFill>
                <a:latin typeface="Courier New"/>
                <a:ea typeface="Courier New"/>
                <a:cs typeface="Courier New"/>
                <a:sym typeface="Courier New"/>
              </a:rPr>
              <a:t>:currentTime</a:t>
            </a: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dct:</a:t>
            </a:r>
            <a:r>
              <a:rPr lang="en-GB" sz="1250">
                <a:solidFill>
                  <a:srgbClr val="657B83"/>
                </a:solidFill>
                <a:latin typeface="Courier New"/>
                <a:ea typeface="Courier New"/>
                <a:cs typeface="Courier New"/>
                <a:sym typeface="Courier New"/>
              </a:rPr>
              <a:t>created</a:t>
            </a:r>
            <a:r>
              <a:rPr b="1" lang="en-GB" sz="1250">
                <a:solidFill>
                  <a:srgbClr val="657B83"/>
                </a:solidFill>
                <a:latin typeface="Courier New"/>
                <a:ea typeface="Courier New"/>
                <a:cs typeface="Courier New"/>
                <a:sym typeface="Courier New"/>
              </a:rPr>
              <a:t> </a:t>
            </a:r>
            <a:r>
              <a:rPr lang="en-GB" sz="1250">
                <a:solidFill>
                  <a:srgbClr val="657B83"/>
                </a:solidFill>
                <a:latin typeface="Courier New"/>
                <a:ea typeface="Courier New"/>
                <a:cs typeface="Courier New"/>
                <a:sym typeface="Courier New"/>
              </a:rPr>
              <a:t>"2024-02-12T11:20:10Z"^^</a:t>
            </a:r>
            <a:r>
              <a:rPr b="1" lang="en-GB" sz="1250">
                <a:solidFill>
                  <a:srgbClr val="657B83"/>
                </a:solidFill>
                <a:latin typeface="Courier New"/>
                <a:ea typeface="Courier New"/>
                <a:cs typeface="Courier New"/>
                <a:sym typeface="Courier New"/>
              </a:rPr>
              <a:t>xsd</a:t>
            </a:r>
            <a:r>
              <a:rPr lang="en-GB" sz="1250">
                <a:solidFill>
                  <a:srgbClr val="657B83"/>
                </a:solidFill>
                <a:latin typeface="Courier New"/>
                <a:ea typeface="Courier New"/>
                <a:cs typeface="Courier New"/>
                <a:sym typeface="Courier New"/>
              </a:rPr>
              <a:t>:dateTime.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7"/>
          <p:cNvSpPr txBox="1"/>
          <p:nvPr>
            <p:ph type="title"/>
          </p:nvPr>
        </p:nvSpPr>
        <p:spPr>
          <a:xfrm>
            <a:off x="311700" y="445025"/>
            <a:ext cx="8713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Compliance Report Model as output of an ODRL evaluation</a:t>
            </a:r>
            <a:endParaRPr/>
          </a:p>
        </p:txBody>
      </p:sp>
      <p:sp>
        <p:nvSpPr>
          <p:cNvPr id="258" name="Google Shape;258;p37"/>
          <p:cNvSpPr txBox="1"/>
          <p:nvPr>
            <p:ph idx="1" type="body"/>
          </p:nvPr>
        </p:nvSpPr>
        <p:spPr>
          <a:xfrm>
            <a:off x="311700" y="1152475"/>
            <a:ext cx="3711900" cy="3416400"/>
          </a:xfrm>
          <a:prstGeom prst="rect">
            <a:avLst/>
          </a:prstGeom>
        </p:spPr>
        <p:txBody>
          <a:bodyPr anchorCtr="0" anchor="t" bIns="91425" lIns="91425" spcFirstLastPara="1" rIns="91425" wrap="square" tIns="91425">
            <a:normAutofit/>
          </a:bodyPr>
          <a:lstStyle/>
          <a:p>
            <a:pPr indent="0" lvl="0" marL="0" rtl="0" algn="l">
              <a:lnSpc>
                <a:spcPct val="135714"/>
              </a:lnSpc>
              <a:spcBef>
                <a:spcPts val="0"/>
              </a:spcBef>
              <a:spcAft>
                <a:spcPts val="0"/>
              </a:spcAft>
              <a:buNone/>
            </a:pPr>
            <a:r>
              <a:rPr b="1" lang="en-GB" sz="1250">
                <a:solidFill>
                  <a:srgbClr val="586E75"/>
                </a:solidFill>
                <a:latin typeface="Courier New"/>
                <a:ea typeface="Courier New"/>
                <a:cs typeface="Courier New"/>
                <a:sym typeface="Courier New"/>
              </a:rPr>
              <a:t>e</a:t>
            </a:r>
            <a:r>
              <a:rPr b="1" lang="en-GB" sz="1250">
                <a:solidFill>
                  <a:srgbClr val="657B83"/>
                </a:solidFill>
                <a:latin typeface="Courier New"/>
                <a:ea typeface="Courier New"/>
                <a:cs typeface="Courier New"/>
                <a:sym typeface="Courier New"/>
              </a:rPr>
              <a:t>x</a:t>
            </a:r>
            <a:r>
              <a:rPr lang="en-GB" sz="1250">
                <a:solidFill>
                  <a:srgbClr val="657B83"/>
                </a:solidFill>
                <a:latin typeface="Courier New"/>
                <a:ea typeface="Courier New"/>
                <a:cs typeface="Courier New"/>
                <a:sym typeface="Courier New"/>
              </a:rPr>
              <a:t>:policy </a:t>
            </a:r>
            <a:r>
              <a:rPr lang="en-GB" sz="1250">
                <a:solidFill>
                  <a:srgbClr val="859900"/>
                </a:solidFill>
                <a:latin typeface="Courier New"/>
                <a:ea typeface="Courier New"/>
                <a:cs typeface="Courier New"/>
                <a:sym typeface="Courier New"/>
              </a:rPr>
              <a:t>a</a:t>
            </a: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odrl</a:t>
            </a:r>
            <a:r>
              <a:rPr lang="en-GB" sz="1250">
                <a:solidFill>
                  <a:srgbClr val="657B83"/>
                </a:solidFill>
                <a:latin typeface="Courier New"/>
                <a:ea typeface="Courier New"/>
                <a:cs typeface="Courier New"/>
                <a:sym typeface="Courier New"/>
              </a:rPr>
              <a:t>:Set;</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b="1" lang="en-GB" sz="1250">
                <a:solidFill>
                  <a:srgbClr val="657B83"/>
                </a:solidFill>
                <a:latin typeface="Courier New"/>
                <a:ea typeface="Courier New"/>
                <a:cs typeface="Courier New"/>
                <a:sym typeface="Courier New"/>
              </a:rPr>
              <a:t>  odrl</a:t>
            </a:r>
            <a:r>
              <a:rPr lang="en-GB" sz="1250">
                <a:solidFill>
                  <a:srgbClr val="657B83"/>
                </a:solidFill>
                <a:latin typeface="Courier New"/>
                <a:ea typeface="Courier New"/>
                <a:cs typeface="Courier New"/>
                <a:sym typeface="Courier New"/>
              </a:rPr>
              <a:t>:uid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:policy;</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b="1" lang="en-GB" sz="1250">
                <a:solidFill>
                  <a:srgbClr val="657B83"/>
                </a:solidFill>
                <a:latin typeface="Courier New"/>
                <a:ea typeface="Courier New"/>
                <a:cs typeface="Courier New"/>
                <a:sym typeface="Courier New"/>
              </a:rPr>
              <a:t>  odrl</a:t>
            </a:r>
            <a:r>
              <a:rPr lang="en-GB" sz="1250">
                <a:solidFill>
                  <a:srgbClr val="657B83"/>
                </a:solidFill>
                <a:latin typeface="Courier New"/>
                <a:ea typeface="Courier New"/>
                <a:cs typeface="Courier New"/>
                <a:sym typeface="Courier New"/>
              </a:rPr>
              <a:t>:permission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:permission.</a:t>
            </a:r>
            <a:br>
              <a:rPr lang="en-GB" sz="1250">
                <a:solidFill>
                  <a:srgbClr val="657B83"/>
                </a:solidFill>
                <a:latin typeface="Courier New"/>
                <a:ea typeface="Courier New"/>
                <a:cs typeface="Courier New"/>
                <a:sym typeface="Courier New"/>
              </a:rPr>
            </a:b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:permission </a:t>
            </a:r>
            <a:r>
              <a:rPr lang="en-GB" sz="1250">
                <a:solidFill>
                  <a:srgbClr val="859900"/>
                </a:solidFill>
                <a:latin typeface="Courier New"/>
                <a:ea typeface="Courier New"/>
                <a:cs typeface="Courier New"/>
                <a:sym typeface="Courier New"/>
              </a:rPr>
              <a:t>a</a:t>
            </a: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odrl</a:t>
            </a:r>
            <a:r>
              <a:rPr lang="en-GB" sz="1250">
                <a:solidFill>
                  <a:srgbClr val="657B83"/>
                </a:solidFill>
                <a:latin typeface="Courier New"/>
                <a:ea typeface="Courier New"/>
                <a:cs typeface="Courier New"/>
                <a:sym typeface="Courier New"/>
              </a:rPr>
              <a:t>:Permission;</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odrl</a:t>
            </a:r>
            <a:r>
              <a:rPr lang="en-GB" sz="1250">
                <a:solidFill>
                  <a:srgbClr val="657B83"/>
                </a:solidFill>
                <a:latin typeface="Courier New"/>
                <a:ea typeface="Courier New"/>
                <a:cs typeface="Courier New"/>
                <a:sym typeface="Courier New"/>
              </a:rPr>
              <a:t>:target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:x;</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odrl</a:t>
            </a:r>
            <a:r>
              <a:rPr lang="en-GB" sz="1250">
                <a:solidFill>
                  <a:srgbClr val="657B83"/>
                </a:solidFill>
                <a:latin typeface="Courier New"/>
                <a:ea typeface="Courier New"/>
                <a:cs typeface="Courier New"/>
                <a:sym typeface="Courier New"/>
              </a:rPr>
              <a:t>:assignee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:alice;</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odrl</a:t>
            </a:r>
            <a:r>
              <a:rPr lang="en-GB" sz="1250">
                <a:solidFill>
                  <a:srgbClr val="657B83"/>
                </a:solidFill>
                <a:latin typeface="Courier New"/>
                <a:ea typeface="Courier New"/>
                <a:cs typeface="Courier New"/>
                <a:sym typeface="Courier New"/>
              </a:rPr>
              <a:t>:action </a:t>
            </a:r>
            <a:r>
              <a:rPr b="1" lang="en-GB" sz="1250">
                <a:solidFill>
                  <a:srgbClr val="657B83"/>
                </a:solidFill>
                <a:latin typeface="Courier New"/>
                <a:ea typeface="Courier New"/>
                <a:cs typeface="Courier New"/>
                <a:sym typeface="Courier New"/>
              </a:rPr>
              <a:t>odrl</a:t>
            </a:r>
            <a:r>
              <a:rPr lang="en-GB" sz="1250">
                <a:solidFill>
                  <a:srgbClr val="657B83"/>
                </a:solidFill>
                <a:latin typeface="Courier New"/>
                <a:ea typeface="Courier New"/>
                <a:cs typeface="Courier New"/>
                <a:sym typeface="Courier New"/>
              </a:rPr>
              <a:t>:read.</a:t>
            </a:r>
            <a:endParaRPr/>
          </a:p>
        </p:txBody>
      </p:sp>
      <p:sp>
        <p:nvSpPr>
          <p:cNvPr id="259" name="Google Shape;259;p37"/>
          <p:cNvSpPr txBox="1"/>
          <p:nvPr>
            <p:ph idx="1" type="body"/>
          </p:nvPr>
        </p:nvSpPr>
        <p:spPr>
          <a:xfrm>
            <a:off x="4169125" y="1152475"/>
            <a:ext cx="4686000" cy="3416400"/>
          </a:xfrm>
          <a:prstGeom prst="rect">
            <a:avLst/>
          </a:prstGeom>
          <a:solidFill>
            <a:srgbClr val="EFEFEF"/>
          </a:solidFill>
        </p:spPr>
        <p:txBody>
          <a:bodyPr anchorCtr="0" anchor="t" bIns="91425" lIns="91425" spcFirstLastPara="1" rIns="91425" wrap="square" tIns="91425">
            <a:normAutofit/>
          </a:bodyPr>
          <a:lstStyle/>
          <a:p>
            <a:pPr indent="0" lvl="0" marL="0" rtl="0" algn="l">
              <a:lnSpc>
                <a:spcPct val="135714"/>
              </a:lnSpc>
              <a:spcBef>
                <a:spcPts val="0"/>
              </a:spcBef>
              <a:spcAft>
                <a:spcPts val="0"/>
              </a:spcAft>
              <a:buNone/>
            </a:pPr>
            <a:r>
              <a:rPr b="1" lang="en-GB" sz="1250">
                <a:solidFill>
                  <a:srgbClr val="586E75"/>
                </a:solidFill>
                <a:latin typeface="Courier New"/>
                <a:ea typeface="Courier New"/>
                <a:cs typeface="Courier New"/>
                <a:sym typeface="Courier New"/>
              </a:rPr>
              <a:t>e</a:t>
            </a:r>
            <a:r>
              <a:rPr b="1" lang="en-GB" sz="1250">
                <a:solidFill>
                  <a:srgbClr val="657B83"/>
                </a:solidFill>
                <a:latin typeface="Courier New"/>
                <a:ea typeface="Courier New"/>
                <a:cs typeface="Courier New"/>
                <a:sym typeface="Courier New"/>
              </a:rPr>
              <a:t>x</a:t>
            </a:r>
            <a:r>
              <a:rPr lang="en-GB" sz="1250">
                <a:solidFill>
                  <a:srgbClr val="657B83"/>
                </a:solidFill>
                <a:latin typeface="Courier New"/>
                <a:ea typeface="Courier New"/>
                <a:cs typeface="Courier New"/>
                <a:sym typeface="Courier New"/>
              </a:rPr>
              <a:t>:policyReport1 </a:t>
            </a:r>
            <a:r>
              <a:rPr lang="en-GB" sz="1250">
                <a:solidFill>
                  <a:srgbClr val="859900"/>
                </a:solidFill>
                <a:latin typeface="Courier New"/>
                <a:ea typeface="Courier New"/>
                <a:cs typeface="Courier New"/>
                <a:sym typeface="Courier New"/>
              </a:rPr>
              <a:t>a</a:t>
            </a: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report</a:t>
            </a:r>
            <a:r>
              <a:rPr lang="en-GB" sz="1250">
                <a:solidFill>
                  <a:srgbClr val="657B83"/>
                </a:solidFill>
                <a:latin typeface="Courier New"/>
                <a:ea typeface="Courier New"/>
                <a:cs typeface="Courier New"/>
                <a:sym typeface="Courier New"/>
              </a:rPr>
              <a:t>:PolicyReport;</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b="1" lang="en-GB" sz="1250">
                <a:solidFill>
                  <a:srgbClr val="657B83"/>
                </a:solidFill>
                <a:latin typeface="Courier New"/>
                <a:ea typeface="Courier New"/>
                <a:cs typeface="Courier New"/>
                <a:sym typeface="Courier New"/>
              </a:rPr>
              <a:t>  report</a:t>
            </a:r>
            <a:r>
              <a:rPr lang="en-GB" sz="1250">
                <a:solidFill>
                  <a:srgbClr val="657B83"/>
                </a:solidFill>
                <a:latin typeface="Courier New"/>
                <a:ea typeface="Courier New"/>
                <a:cs typeface="Courier New"/>
                <a:sym typeface="Courier New"/>
              </a:rPr>
              <a:t>:policy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:policy;</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b="1" lang="en-GB" sz="1250">
                <a:solidFill>
                  <a:srgbClr val="657B83"/>
                </a:solidFill>
                <a:latin typeface="Courier New"/>
                <a:ea typeface="Courier New"/>
                <a:cs typeface="Courier New"/>
                <a:sym typeface="Courier New"/>
              </a:rPr>
              <a:t>  report</a:t>
            </a:r>
            <a:r>
              <a:rPr lang="en-GB" sz="1250">
                <a:solidFill>
                  <a:srgbClr val="657B83"/>
                </a:solidFill>
                <a:latin typeface="Courier New"/>
                <a:ea typeface="Courier New"/>
                <a:cs typeface="Courier New"/>
                <a:sym typeface="Courier New"/>
              </a:rPr>
              <a:t>:request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:request;</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rPr b="1" lang="en-GB" sz="1250">
                <a:solidFill>
                  <a:srgbClr val="657B83"/>
                </a:solidFill>
                <a:latin typeface="Courier New"/>
                <a:ea typeface="Courier New"/>
                <a:cs typeface="Courier New"/>
                <a:sym typeface="Courier New"/>
              </a:rPr>
              <a:t>  dct:</a:t>
            </a:r>
            <a:r>
              <a:rPr lang="en-GB" sz="1250">
                <a:solidFill>
                  <a:srgbClr val="657B83"/>
                </a:solidFill>
                <a:latin typeface="Courier New"/>
                <a:ea typeface="Courier New"/>
                <a:cs typeface="Courier New"/>
                <a:sym typeface="Courier New"/>
              </a:rPr>
              <a:t>created</a:t>
            </a:r>
            <a:r>
              <a:rPr b="1" lang="en-GB" sz="1250">
                <a:solidFill>
                  <a:srgbClr val="657B83"/>
                </a:solidFill>
                <a:latin typeface="Courier New"/>
                <a:ea typeface="Courier New"/>
                <a:cs typeface="Courier New"/>
                <a:sym typeface="Courier New"/>
              </a:rPr>
              <a:t> </a:t>
            </a:r>
            <a:r>
              <a:rPr lang="en-GB" sz="1250">
                <a:solidFill>
                  <a:srgbClr val="657B83"/>
                </a:solidFill>
                <a:latin typeface="Courier New"/>
                <a:ea typeface="Courier New"/>
                <a:cs typeface="Courier New"/>
                <a:sym typeface="Courier New"/>
              </a:rPr>
              <a:t>"2024-02-12T11:20:10Z"^^</a:t>
            </a:r>
            <a:r>
              <a:rPr b="1" lang="en-GB" sz="1250">
                <a:solidFill>
                  <a:srgbClr val="657B83"/>
                </a:solidFill>
                <a:latin typeface="Courier New"/>
                <a:ea typeface="Courier New"/>
                <a:cs typeface="Courier New"/>
                <a:sym typeface="Courier New"/>
              </a:rPr>
              <a:t>xsd</a:t>
            </a:r>
            <a:r>
              <a:rPr lang="en-GB" sz="1250">
                <a:solidFill>
                  <a:srgbClr val="657B83"/>
                </a:solidFill>
                <a:latin typeface="Courier New"/>
                <a:ea typeface="Courier New"/>
                <a:cs typeface="Courier New"/>
                <a:sym typeface="Courier New"/>
              </a:rPr>
              <a:t>:...;</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b="1" lang="en-GB" sz="1250">
                <a:solidFill>
                  <a:srgbClr val="657B83"/>
                </a:solidFill>
                <a:latin typeface="Courier New"/>
                <a:ea typeface="Courier New"/>
                <a:cs typeface="Courier New"/>
                <a:sym typeface="Courier New"/>
              </a:rPr>
              <a:t>  report</a:t>
            </a:r>
            <a:r>
              <a:rPr lang="en-GB" sz="1250">
                <a:solidFill>
                  <a:srgbClr val="657B83"/>
                </a:solidFill>
                <a:latin typeface="Courier New"/>
                <a:ea typeface="Courier New"/>
                <a:cs typeface="Courier New"/>
                <a:sym typeface="Courier New"/>
              </a:rPr>
              <a:t>:ruleReport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:permissionReport1.</a:t>
            </a:r>
            <a:br>
              <a:rPr lang="en-GB" sz="1250">
                <a:solidFill>
                  <a:srgbClr val="657B83"/>
                </a:solidFill>
                <a:latin typeface="Courier New"/>
                <a:ea typeface="Courier New"/>
                <a:cs typeface="Courier New"/>
                <a:sym typeface="Courier New"/>
              </a:rPr>
            </a:b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:permissionReport1 </a:t>
            </a:r>
            <a:r>
              <a:rPr lang="en-GB" sz="1250">
                <a:solidFill>
                  <a:srgbClr val="859900"/>
                </a:solidFill>
                <a:latin typeface="Courier New"/>
                <a:ea typeface="Courier New"/>
                <a:cs typeface="Courier New"/>
                <a:sym typeface="Courier New"/>
              </a:rPr>
              <a:t>a</a:t>
            </a: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report</a:t>
            </a:r>
            <a:r>
              <a:rPr lang="en-GB" sz="1250">
                <a:solidFill>
                  <a:srgbClr val="657B83"/>
                </a:solidFill>
                <a:latin typeface="Courier New"/>
                <a:ea typeface="Courier New"/>
                <a:cs typeface="Courier New"/>
                <a:sym typeface="Courier New"/>
              </a:rPr>
              <a:t>:PermissionReport;</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report:</a:t>
            </a:r>
            <a:r>
              <a:rPr lang="en-GB" sz="1250">
                <a:solidFill>
                  <a:srgbClr val="657B83"/>
                </a:solidFill>
                <a:latin typeface="Courier New"/>
                <a:ea typeface="Courier New"/>
                <a:cs typeface="Courier New"/>
                <a:sym typeface="Courier New"/>
              </a:rPr>
              <a:t>activationState</a:t>
            </a:r>
            <a:r>
              <a:rPr b="1" lang="en-GB" sz="1250">
                <a:solidFill>
                  <a:srgbClr val="657B83"/>
                </a:solidFill>
                <a:latin typeface="Courier New"/>
                <a:ea typeface="Courier New"/>
                <a:cs typeface="Courier New"/>
                <a:sym typeface="Courier New"/>
              </a:rPr>
              <a:t> </a:t>
            </a:r>
            <a:r>
              <a:rPr b="1" lang="en-GB" sz="1250">
                <a:solidFill>
                  <a:srgbClr val="657B83"/>
                </a:solidFill>
                <a:highlight>
                  <a:srgbClr val="FFD966"/>
                </a:highlight>
                <a:latin typeface="Courier New"/>
                <a:ea typeface="Courier New"/>
                <a:cs typeface="Courier New"/>
                <a:sym typeface="Courier New"/>
              </a:rPr>
              <a:t>report:</a:t>
            </a:r>
            <a:r>
              <a:rPr lang="en-GB" sz="1250">
                <a:solidFill>
                  <a:srgbClr val="657B83"/>
                </a:solidFill>
                <a:highlight>
                  <a:srgbClr val="FFD966"/>
                </a:highlight>
                <a:latin typeface="Courier New"/>
                <a:ea typeface="Courier New"/>
                <a:cs typeface="Courier New"/>
                <a:sym typeface="Courier New"/>
              </a:rPr>
              <a:t>Active</a:t>
            </a:r>
            <a:r>
              <a:rPr lang="en-GB" sz="1250">
                <a:solidFill>
                  <a:srgbClr val="657B83"/>
                </a:solidFill>
                <a:latin typeface="Courier New"/>
                <a:ea typeface="Courier New"/>
                <a:cs typeface="Courier New"/>
                <a:sym typeface="Courier New"/>
              </a:rPr>
              <a:t> .</a:t>
            </a:r>
            <a:endParaRPr/>
          </a:p>
        </p:txBody>
      </p:sp>
      <p:sp>
        <p:nvSpPr>
          <p:cNvPr id="260" name="Google Shape;260;p37"/>
          <p:cNvSpPr/>
          <p:nvPr/>
        </p:nvSpPr>
        <p:spPr>
          <a:xfrm>
            <a:off x="4572000" y="3417950"/>
            <a:ext cx="3393792" cy="1597428"/>
          </a:xfrm>
          <a:prstGeom prst="cloud">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t>What does it mean to be </a:t>
            </a:r>
            <a:r>
              <a:rPr b="1" lang="en-GB" sz="1800"/>
              <a:t>active</a:t>
            </a:r>
            <a:r>
              <a:rPr lang="en-GB" sz="1800"/>
              <a:t>?</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When is a permission active?</a:t>
            </a:r>
            <a:endParaRPr/>
          </a:p>
        </p:txBody>
      </p:sp>
      <p:sp>
        <p:nvSpPr>
          <p:cNvPr id="266" name="Google Shape;266;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A permission is active [10]</a:t>
            </a:r>
            <a:endParaRPr/>
          </a:p>
          <a:p>
            <a:pPr indent="-342900" lvl="0" marL="457200" rtl="0" algn="l">
              <a:spcBef>
                <a:spcPts val="1200"/>
              </a:spcBef>
              <a:spcAft>
                <a:spcPts val="0"/>
              </a:spcAft>
              <a:buSzPts val="1800"/>
              <a:buChar char="●"/>
            </a:pPr>
            <a:r>
              <a:rPr lang="en-GB"/>
              <a:t>All its constraints are </a:t>
            </a:r>
            <a:r>
              <a:rPr b="1" lang="en-GB"/>
              <a:t>satisfied</a:t>
            </a:r>
            <a:endParaRPr b="1"/>
          </a:p>
          <a:p>
            <a:pPr indent="-342900" lvl="0" marL="457200" rtl="0" algn="l">
              <a:spcBef>
                <a:spcPts val="0"/>
              </a:spcBef>
              <a:spcAft>
                <a:spcPts val="0"/>
              </a:spcAft>
              <a:buSzPts val="1800"/>
              <a:buChar char="●"/>
            </a:pPr>
            <a:r>
              <a:rPr lang="en-GB"/>
              <a:t>All its duties are fulfilled or inactive (not applicable for first version)</a:t>
            </a:r>
            <a:endParaRPr/>
          </a:p>
          <a:p>
            <a:pPr indent="-342900" lvl="0" marL="457200" rtl="0" algn="l">
              <a:spcBef>
                <a:spcPts val="0"/>
              </a:spcBef>
              <a:spcAft>
                <a:spcPts val="0"/>
              </a:spcAft>
              <a:buSzPts val="1800"/>
              <a:buChar char="●"/>
            </a:pPr>
            <a:r>
              <a:rPr lang="en-GB"/>
              <a:t>All the existing refinements of the Action, AssetCollection, PartyCollection are satisfied by the attempted action.</a:t>
            </a:r>
            <a:endParaRPr/>
          </a:p>
        </p:txBody>
      </p:sp>
      <p:sp>
        <p:nvSpPr>
          <p:cNvPr id="267" name="Google Shape;267;p38"/>
          <p:cNvSpPr txBox="1"/>
          <p:nvPr/>
        </p:nvSpPr>
        <p:spPr>
          <a:xfrm>
            <a:off x="0" y="4063250"/>
            <a:ext cx="9144000" cy="1046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r>
              <a:rPr lang="en-GB" sz="1100">
                <a:latin typeface="Open Sans"/>
                <a:ea typeface="Open Sans"/>
                <a:cs typeface="Open Sans"/>
                <a:sym typeface="Open Sans"/>
              </a:rPr>
              <a:t>[10] </a:t>
            </a:r>
            <a:r>
              <a:rPr lang="en-GB" sz="1100" u="sng">
                <a:solidFill>
                  <a:schemeClr val="hlink"/>
                </a:solidFill>
                <a:latin typeface="Open Sans"/>
                <a:ea typeface="Open Sans"/>
                <a:cs typeface="Open Sans"/>
                <a:sym typeface="Open Sans"/>
                <a:hlinkClick r:id="rId3"/>
              </a:rPr>
              <a:t>https://w3c.github.io/odrl/formal-semantics/#sectionPermissions</a:t>
            </a:r>
            <a:r>
              <a:rPr lang="en-GB" sz="1100">
                <a:latin typeface="Open Sans"/>
                <a:ea typeface="Open Sans"/>
                <a:cs typeface="Open Sans"/>
                <a:sym typeface="Open Sans"/>
              </a:rPr>
              <a:t> </a:t>
            </a:r>
            <a:endParaRPr sz="1100">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9"/>
          <p:cNvSpPr txBox="1"/>
          <p:nvPr>
            <p:ph type="title"/>
          </p:nvPr>
        </p:nvSpPr>
        <p:spPr>
          <a:xfrm>
            <a:off x="311700" y="445025"/>
            <a:ext cx="8713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Compliance Report Model as output of an ODRL evaluation</a:t>
            </a:r>
            <a:endParaRPr/>
          </a:p>
        </p:txBody>
      </p:sp>
      <p:sp>
        <p:nvSpPr>
          <p:cNvPr id="273" name="Google Shape;273;p39"/>
          <p:cNvSpPr txBox="1"/>
          <p:nvPr>
            <p:ph idx="1" type="body"/>
          </p:nvPr>
        </p:nvSpPr>
        <p:spPr>
          <a:xfrm>
            <a:off x="311700" y="1152475"/>
            <a:ext cx="3711900" cy="3416400"/>
          </a:xfrm>
          <a:prstGeom prst="rect">
            <a:avLst/>
          </a:prstGeom>
        </p:spPr>
        <p:txBody>
          <a:bodyPr anchorCtr="0" anchor="t" bIns="91425" lIns="91425" spcFirstLastPara="1" rIns="91425" wrap="square" tIns="91425">
            <a:normAutofit/>
          </a:bodyPr>
          <a:lstStyle/>
          <a:p>
            <a:pPr indent="0" lvl="0" marL="0" rtl="0" algn="l">
              <a:lnSpc>
                <a:spcPct val="135714"/>
              </a:lnSpc>
              <a:spcBef>
                <a:spcPts val="0"/>
              </a:spcBef>
              <a:spcAft>
                <a:spcPts val="0"/>
              </a:spcAft>
              <a:buNone/>
            </a:pPr>
            <a:r>
              <a:rPr b="1" lang="en-GB" sz="1250">
                <a:solidFill>
                  <a:srgbClr val="586E75"/>
                </a:solidFill>
                <a:latin typeface="Courier New"/>
                <a:ea typeface="Courier New"/>
                <a:cs typeface="Courier New"/>
                <a:sym typeface="Courier New"/>
              </a:rPr>
              <a:t>e</a:t>
            </a:r>
            <a:r>
              <a:rPr b="1" lang="en-GB" sz="1250">
                <a:solidFill>
                  <a:srgbClr val="657B83"/>
                </a:solidFill>
                <a:latin typeface="Courier New"/>
                <a:ea typeface="Courier New"/>
                <a:cs typeface="Courier New"/>
                <a:sym typeface="Courier New"/>
              </a:rPr>
              <a:t>x</a:t>
            </a:r>
            <a:r>
              <a:rPr lang="en-GB" sz="1250">
                <a:solidFill>
                  <a:srgbClr val="657B83"/>
                </a:solidFill>
                <a:latin typeface="Courier New"/>
                <a:ea typeface="Courier New"/>
                <a:cs typeface="Courier New"/>
                <a:sym typeface="Courier New"/>
              </a:rPr>
              <a:t>:policy </a:t>
            </a:r>
            <a:r>
              <a:rPr lang="en-GB" sz="1250">
                <a:solidFill>
                  <a:srgbClr val="859900"/>
                </a:solidFill>
                <a:latin typeface="Courier New"/>
                <a:ea typeface="Courier New"/>
                <a:cs typeface="Courier New"/>
                <a:sym typeface="Courier New"/>
              </a:rPr>
              <a:t>a</a:t>
            </a: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odrl</a:t>
            </a:r>
            <a:r>
              <a:rPr lang="en-GB" sz="1250">
                <a:solidFill>
                  <a:srgbClr val="657B83"/>
                </a:solidFill>
                <a:latin typeface="Courier New"/>
                <a:ea typeface="Courier New"/>
                <a:cs typeface="Courier New"/>
                <a:sym typeface="Courier New"/>
              </a:rPr>
              <a:t>:Set;</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b="1" lang="en-GB" sz="1250">
                <a:solidFill>
                  <a:srgbClr val="657B83"/>
                </a:solidFill>
                <a:latin typeface="Courier New"/>
                <a:ea typeface="Courier New"/>
                <a:cs typeface="Courier New"/>
                <a:sym typeface="Courier New"/>
              </a:rPr>
              <a:t>  odrl</a:t>
            </a:r>
            <a:r>
              <a:rPr lang="en-GB" sz="1250">
                <a:solidFill>
                  <a:srgbClr val="657B83"/>
                </a:solidFill>
                <a:latin typeface="Courier New"/>
                <a:ea typeface="Courier New"/>
                <a:cs typeface="Courier New"/>
                <a:sym typeface="Courier New"/>
              </a:rPr>
              <a:t>:uid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:policy;</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b="1" lang="en-GB" sz="1250">
                <a:solidFill>
                  <a:srgbClr val="657B83"/>
                </a:solidFill>
                <a:latin typeface="Courier New"/>
                <a:ea typeface="Courier New"/>
                <a:cs typeface="Courier New"/>
                <a:sym typeface="Courier New"/>
              </a:rPr>
              <a:t>  odrl</a:t>
            </a:r>
            <a:r>
              <a:rPr lang="en-GB" sz="1250">
                <a:solidFill>
                  <a:srgbClr val="657B83"/>
                </a:solidFill>
                <a:latin typeface="Courier New"/>
                <a:ea typeface="Courier New"/>
                <a:cs typeface="Courier New"/>
                <a:sym typeface="Courier New"/>
              </a:rPr>
              <a:t>:permission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:permission.</a:t>
            </a:r>
            <a:br>
              <a:rPr lang="en-GB" sz="1250">
                <a:solidFill>
                  <a:srgbClr val="657B83"/>
                </a:solidFill>
                <a:latin typeface="Courier New"/>
                <a:ea typeface="Courier New"/>
                <a:cs typeface="Courier New"/>
                <a:sym typeface="Courier New"/>
              </a:rPr>
            </a:b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:permission </a:t>
            </a:r>
            <a:r>
              <a:rPr lang="en-GB" sz="1250">
                <a:solidFill>
                  <a:srgbClr val="859900"/>
                </a:solidFill>
                <a:latin typeface="Courier New"/>
                <a:ea typeface="Courier New"/>
                <a:cs typeface="Courier New"/>
                <a:sym typeface="Courier New"/>
              </a:rPr>
              <a:t>a</a:t>
            </a: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odrl</a:t>
            </a:r>
            <a:r>
              <a:rPr lang="en-GB" sz="1250">
                <a:solidFill>
                  <a:srgbClr val="657B83"/>
                </a:solidFill>
                <a:latin typeface="Courier New"/>
                <a:ea typeface="Courier New"/>
                <a:cs typeface="Courier New"/>
                <a:sym typeface="Courier New"/>
              </a:rPr>
              <a:t>:Permission;</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odrl</a:t>
            </a:r>
            <a:r>
              <a:rPr lang="en-GB" sz="1250">
                <a:solidFill>
                  <a:srgbClr val="657B83"/>
                </a:solidFill>
                <a:latin typeface="Courier New"/>
                <a:ea typeface="Courier New"/>
                <a:cs typeface="Courier New"/>
                <a:sym typeface="Courier New"/>
              </a:rPr>
              <a:t>:target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:x;</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odrl</a:t>
            </a:r>
            <a:r>
              <a:rPr lang="en-GB" sz="1250">
                <a:solidFill>
                  <a:srgbClr val="657B83"/>
                </a:solidFill>
                <a:latin typeface="Courier New"/>
                <a:ea typeface="Courier New"/>
                <a:cs typeface="Courier New"/>
                <a:sym typeface="Courier New"/>
              </a:rPr>
              <a:t>:assignee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:alice;</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odrl</a:t>
            </a:r>
            <a:r>
              <a:rPr lang="en-GB" sz="1250">
                <a:solidFill>
                  <a:srgbClr val="657B83"/>
                </a:solidFill>
                <a:latin typeface="Courier New"/>
                <a:ea typeface="Courier New"/>
                <a:cs typeface="Courier New"/>
                <a:sym typeface="Courier New"/>
              </a:rPr>
              <a:t>:action </a:t>
            </a:r>
            <a:r>
              <a:rPr b="1" lang="en-GB" sz="1250">
                <a:solidFill>
                  <a:srgbClr val="657B83"/>
                </a:solidFill>
                <a:latin typeface="Courier New"/>
                <a:ea typeface="Courier New"/>
                <a:cs typeface="Courier New"/>
                <a:sym typeface="Courier New"/>
              </a:rPr>
              <a:t>odrl</a:t>
            </a:r>
            <a:r>
              <a:rPr lang="en-GB" sz="1250">
                <a:solidFill>
                  <a:srgbClr val="657B83"/>
                </a:solidFill>
                <a:latin typeface="Courier New"/>
                <a:ea typeface="Courier New"/>
                <a:cs typeface="Courier New"/>
                <a:sym typeface="Courier New"/>
              </a:rPr>
              <a:t>:read.</a:t>
            </a:r>
            <a:endParaRPr/>
          </a:p>
        </p:txBody>
      </p:sp>
      <p:sp>
        <p:nvSpPr>
          <p:cNvPr id="274" name="Google Shape;274;p39"/>
          <p:cNvSpPr txBox="1"/>
          <p:nvPr>
            <p:ph idx="1" type="body"/>
          </p:nvPr>
        </p:nvSpPr>
        <p:spPr>
          <a:xfrm>
            <a:off x="4169125" y="1152475"/>
            <a:ext cx="4686000" cy="3416400"/>
          </a:xfrm>
          <a:prstGeom prst="rect">
            <a:avLst/>
          </a:prstGeom>
          <a:solidFill>
            <a:srgbClr val="EFEFEF"/>
          </a:solidFill>
        </p:spPr>
        <p:txBody>
          <a:bodyPr anchorCtr="0" anchor="t" bIns="91425" lIns="91425" spcFirstLastPara="1" rIns="91425" wrap="square" tIns="91425">
            <a:normAutofit lnSpcReduction="20000"/>
          </a:bodyPr>
          <a:lstStyle/>
          <a:p>
            <a:pPr indent="0" lvl="0" marL="0" rtl="0" algn="l">
              <a:lnSpc>
                <a:spcPct val="135714"/>
              </a:lnSpc>
              <a:spcBef>
                <a:spcPts val="0"/>
              </a:spcBef>
              <a:spcAft>
                <a:spcPts val="0"/>
              </a:spcAft>
              <a:buNone/>
            </a:pPr>
            <a:r>
              <a:rPr b="1" lang="en-GB" sz="1250">
                <a:solidFill>
                  <a:srgbClr val="586E75"/>
                </a:solidFill>
                <a:latin typeface="Courier New"/>
                <a:ea typeface="Courier New"/>
                <a:cs typeface="Courier New"/>
                <a:sym typeface="Courier New"/>
              </a:rPr>
              <a:t>e</a:t>
            </a:r>
            <a:r>
              <a:rPr b="1" lang="en-GB" sz="1250">
                <a:solidFill>
                  <a:srgbClr val="657B83"/>
                </a:solidFill>
                <a:latin typeface="Courier New"/>
                <a:ea typeface="Courier New"/>
                <a:cs typeface="Courier New"/>
                <a:sym typeface="Courier New"/>
              </a:rPr>
              <a:t>x</a:t>
            </a:r>
            <a:r>
              <a:rPr lang="en-GB" sz="1250">
                <a:solidFill>
                  <a:srgbClr val="657B83"/>
                </a:solidFill>
                <a:latin typeface="Courier New"/>
                <a:ea typeface="Courier New"/>
                <a:cs typeface="Courier New"/>
                <a:sym typeface="Courier New"/>
              </a:rPr>
              <a:t>:policyReport1 </a:t>
            </a:r>
            <a:r>
              <a:rPr lang="en-GB" sz="1250">
                <a:solidFill>
                  <a:srgbClr val="859900"/>
                </a:solidFill>
                <a:latin typeface="Courier New"/>
                <a:ea typeface="Courier New"/>
                <a:cs typeface="Courier New"/>
                <a:sym typeface="Courier New"/>
              </a:rPr>
              <a:t>a</a:t>
            </a: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report</a:t>
            </a:r>
            <a:r>
              <a:rPr lang="en-GB" sz="1250">
                <a:solidFill>
                  <a:srgbClr val="657B83"/>
                </a:solidFill>
                <a:latin typeface="Courier New"/>
                <a:ea typeface="Courier New"/>
                <a:cs typeface="Courier New"/>
                <a:sym typeface="Courier New"/>
              </a:rPr>
              <a:t>:PolicyReport;</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b="1" lang="en-GB" sz="1250">
                <a:solidFill>
                  <a:srgbClr val="657B83"/>
                </a:solidFill>
                <a:latin typeface="Courier New"/>
                <a:ea typeface="Courier New"/>
                <a:cs typeface="Courier New"/>
                <a:sym typeface="Courier New"/>
              </a:rPr>
              <a:t>  report</a:t>
            </a:r>
            <a:r>
              <a:rPr lang="en-GB" sz="1250">
                <a:solidFill>
                  <a:srgbClr val="657B83"/>
                </a:solidFill>
                <a:latin typeface="Courier New"/>
                <a:ea typeface="Courier New"/>
                <a:cs typeface="Courier New"/>
                <a:sym typeface="Courier New"/>
              </a:rPr>
              <a:t>:policy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:policy;</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b="1" lang="en-GB" sz="1250">
                <a:solidFill>
                  <a:srgbClr val="657B83"/>
                </a:solidFill>
                <a:latin typeface="Courier New"/>
                <a:ea typeface="Courier New"/>
                <a:cs typeface="Courier New"/>
                <a:sym typeface="Courier New"/>
              </a:rPr>
              <a:t>  report</a:t>
            </a:r>
            <a:r>
              <a:rPr lang="en-GB" sz="1250">
                <a:solidFill>
                  <a:srgbClr val="657B83"/>
                </a:solidFill>
                <a:latin typeface="Courier New"/>
                <a:ea typeface="Courier New"/>
                <a:cs typeface="Courier New"/>
                <a:sym typeface="Courier New"/>
              </a:rPr>
              <a:t>:request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:request;</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b="1" lang="en-GB" sz="1250">
                <a:solidFill>
                  <a:srgbClr val="657B83"/>
                </a:solidFill>
                <a:latin typeface="Courier New"/>
                <a:ea typeface="Courier New"/>
                <a:cs typeface="Courier New"/>
                <a:sym typeface="Courier New"/>
              </a:rPr>
              <a:t>  dct:</a:t>
            </a:r>
            <a:r>
              <a:rPr lang="en-GB" sz="1250">
                <a:solidFill>
                  <a:srgbClr val="657B83"/>
                </a:solidFill>
                <a:latin typeface="Courier New"/>
                <a:ea typeface="Courier New"/>
                <a:cs typeface="Courier New"/>
                <a:sym typeface="Courier New"/>
              </a:rPr>
              <a:t>created</a:t>
            </a:r>
            <a:r>
              <a:rPr b="1" lang="en-GB" sz="1250">
                <a:solidFill>
                  <a:srgbClr val="657B83"/>
                </a:solidFill>
                <a:latin typeface="Courier New"/>
                <a:ea typeface="Courier New"/>
                <a:cs typeface="Courier New"/>
                <a:sym typeface="Courier New"/>
              </a:rPr>
              <a:t> </a:t>
            </a:r>
            <a:r>
              <a:rPr lang="en-GB" sz="1250">
                <a:solidFill>
                  <a:srgbClr val="657B83"/>
                </a:solidFill>
                <a:latin typeface="Courier New"/>
                <a:ea typeface="Courier New"/>
                <a:cs typeface="Courier New"/>
                <a:sym typeface="Courier New"/>
              </a:rPr>
              <a:t>"2024-02-12T11:20:10Z"^^</a:t>
            </a:r>
            <a:r>
              <a:rPr b="1" lang="en-GB" sz="1250">
                <a:solidFill>
                  <a:srgbClr val="657B83"/>
                </a:solidFill>
                <a:latin typeface="Courier New"/>
                <a:ea typeface="Courier New"/>
                <a:cs typeface="Courier New"/>
                <a:sym typeface="Courier New"/>
              </a:rPr>
              <a:t>xsd</a:t>
            </a:r>
            <a:r>
              <a:rPr lang="en-GB" sz="1250">
                <a:solidFill>
                  <a:srgbClr val="657B83"/>
                </a:solidFill>
                <a:latin typeface="Courier New"/>
                <a:ea typeface="Courier New"/>
                <a:cs typeface="Courier New"/>
                <a:sym typeface="Courier New"/>
              </a:rPr>
              <a:t>:...;</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b="1" lang="en-GB" sz="1250">
                <a:solidFill>
                  <a:srgbClr val="657B83"/>
                </a:solidFill>
                <a:latin typeface="Courier New"/>
                <a:ea typeface="Courier New"/>
                <a:cs typeface="Courier New"/>
                <a:sym typeface="Courier New"/>
              </a:rPr>
              <a:t>  report</a:t>
            </a:r>
            <a:r>
              <a:rPr lang="en-GB" sz="1250">
                <a:solidFill>
                  <a:srgbClr val="657B83"/>
                </a:solidFill>
                <a:latin typeface="Courier New"/>
                <a:ea typeface="Courier New"/>
                <a:cs typeface="Courier New"/>
                <a:sym typeface="Courier New"/>
              </a:rPr>
              <a:t>:ruleReport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:permissionReport1.</a:t>
            </a:r>
            <a:br>
              <a:rPr lang="en-GB" sz="1250">
                <a:solidFill>
                  <a:srgbClr val="657B83"/>
                </a:solidFill>
                <a:latin typeface="Courier New"/>
                <a:ea typeface="Courier New"/>
                <a:cs typeface="Courier New"/>
                <a:sym typeface="Courier New"/>
              </a:rPr>
            </a:b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:permissionReport1 </a:t>
            </a:r>
            <a:r>
              <a:rPr lang="en-GB" sz="1250">
                <a:solidFill>
                  <a:srgbClr val="859900"/>
                </a:solidFill>
                <a:latin typeface="Courier New"/>
                <a:ea typeface="Courier New"/>
                <a:cs typeface="Courier New"/>
                <a:sym typeface="Courier New"/>
              </a:rPr>
              <a:t>a</a:t>
            </a: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report</a:t>
            </a:r>
            <a:r>
              <a:rPr lang="en-GB" sz="1250">
                <a:solidFill>
                  <a:srgbClr val="657B83"/>
                </a:solidFill>
                <a:latin typeface="Courier New"/>
                <a:ea typeface="Courier New"/>
                <a:cs typeface="Courier New"/>
                <a:sym typeface="Courier New"/>
              </a:rPr>
              <a:t>:PermissionReport;</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report:</a:t>
            </a:r>
            <a:r>
              <a:rPr lang="en-GB" sz="1250">
                <a:solidFill>
                  <a:srgbClr val="657B83"/>
                </a:solidFill>
                <a:latin typeface="Courier New"/>
                <a:ea typeface="Courier New"/>
                <a:cs typeface="Courier New"/>
                <a:sym typeface="Courier New"/>
              </a:rPr>
              <a:t>activationState</a:t>
            </a:r>
            <a:r>
              <a:rPr b="1" lang="en-GB" sz="1250">
                <a:solidFill>
                  <a:srgbClr val="657B83"/>
                </a:solidFill>
                <a:latin typeface="Courier New"/>
                <a:ea typeface="Courier New"/>
                <a:cs typeface="Courier New"/>
                <a:sym typeface="Courier New"/>
              </a:rPr>
              <a:t> </a:t>
            </a:r>
            <a:r>
              <a:rPr b="1" lang="en-GB" sz="1250">
                <a:solidFill>
                  <a:srgbClr val="657B83"/>
                </a:solidFill>
                <a:highlight>
                  <a:srgbClr val="FFD966"/>
                </a:highlight>
                <a:latin typeface="Courier New"/>
                <a:ea typeface="Courier New"/>
                <a:cs typeface="Courier New"/>
                <a:sym typeface="Courier New"/>
              </a:rPr>
              <a:t>report:</a:t>
            </a:r>
            <a:r>
              <a:rPr lang="en-GB" sz="1250">
                <a:solidFill>
                  <a:srgbClr val="657B83"/>
                </a:solidFill>
                <a:highlight>
                  <a:srgbClr val="FFD966"/>
                </a:highlight>
                <a:latin typeface="Courier New"/>
                <a:ea typeface="Courier New"/>
                <a:cs typeface="Courier New"/>
                <a:sym typeface="Courier New"/>
              </a:rPr>
              <a:t>Active</a:t>
            </a:r>
            <a:r>
              <a:rPr lang="en-GB" sz="1250">
                <a:solidFill>
                  <a:srgbClr val="657B83"/>
                </a:solidFill>
                <a:latin typeface="Courier New"/>
                <a:ea typeface="Courier New"/>
                <a:cs typeface="Courier New"/>
                <a:sym typeface="Courier New"/>
              </a:rPr>
              <a:t>;</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report</a:t>
            </a:r>
            <a:r>
              <a:rPr lang="en-GB" sz="1250">
                <a:solidFill>
                  <a:srgbClr val="657B83"/>
                </a:solidFill>
                <a:latin typeface="Courier New"/>
                <a:ea typeface="Courier New"/>
                <a:cs typeface="Courier New"/>
                <a:sym typeface="Courier New"/>
              </a:rPr>
              <a:t>:constraintReport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:partyReport,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:targetReport,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:actionReport.</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:partyReport </a:t>
            </a:r>
            <a:r>
              <a:rPr lang="en-GB" sz="1250">
                <a:solidFill>
                  <a:srgbClr val="859900"/>
                </a:solidFill>
                <a:latin typeface="Courier New"/>
                <a:ea typeface="Courier New"/>
                <a:cs typeface="Courier New"/>
                <a:sym typeface="Courier New"/>
              </a:rPr>
              <a:t>a</a:t>
            </a: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report</a:t>
            </a:r>
            <a:r>
              <a:rPr lang="en-GB" sz="1250">
                <a:solidFill>
                  <a:srgbClr val="657B83"/>
                </a:solidFill>
                <a:latin typeface="Courier New"/>
                <a:ea typeface="Courier New"/>
                <a:cs typeface="Courier New"/>
                <a:sym typeface="Courier New"/>
              </a:rPr>
              <a:t>:PartyReport;</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report</a:t>
            </a:r>
            <a:r>
              <a:rPr lang="en-GB" sz="1250">
                <a:solidFill>
                  <a:srgbClr val="657B83"/>
                </a:solidFill>
                <a:latin typeface="Courier New"/>
                <a:ea typeface="Courier New"/>
                <a:cs typeface="Courier New"/>
                <a:sym typeface="Courier New"/>
              </a:rPr>
              <a:t>:satisfactionState </a:t>
            </a:r>
            <a:r>
              <a:rPr b="1" lang="en-GB" sz="1250">
                <a:solidFill>
                  <a:srgbClr val="657B83"/>
                </a:solidFill>
                <a:latin typeface="Courier New"/>
                <a:ea typeface="Courier New"/>
                <a:cs typeface="Courier New"/>
                <a:sym typeface="Courier New"/>
              </a:rPr>
              <a:t>report</a:t>
            </a:r>
            <a:r>
              <a:rPr lang="en-GB" sz="1250">
                <a:solidFill>
                  <a:srgbClr val="657B83"/>
                </a:solidFill>
                <a:latin typeface="Courier New"/>
                <a:ea typeface="Courier New"/>
                <a:cs typeface="Courier New"/>
                <a:sym typeface="Courier New"/>
              </a:rPr>
              <a:t>:Satisfied.</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lang="en-GB" sz="1250">
                <a:solidFill>
                  <a:srgbClr val="657B83"/>
                </a:solidFill>
                <a:latin typeface="Courier New"/>
                <a:ea typeface="Courier New"/>
                <a:cs typeface="Courier New"/>
                <a:sym typeface="Courier New"/>
              </a:rPr>
              <a:t>...</a:t>
            </a:r>
            <a:endParaRPr sz="1250">
              <a:solidFill>
                <a:srgbClr val="657B83"/>
              </a:solidFill>
              <a:latin typeface="Courier New"/>
              <a:ea typeface="Courier New"/>
              <a:cs typeface="Courier New"/>
              <a:sym typeface="Courier New"/>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Architecture of our ODRL Evaluator</a:t>
            </a:r>
            <a:endParaRPr/>
          </a:p>
        </p:txBody>
      </p:sp>
      <p:sp>
        <p:nvSpPr>
          <p:cNvPr id="280" name="Google Shape;280;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Validation</a:t>
            </a:r>
            <a:endParaRPr/>
          </a:p>
          <a:p>
            <a:pPr indent="-317500" lvl="1" marL="914400" rtl="0" algn="l">
              <a:spcBef>
                <a:spcPts val="0"/>
              </a:spcBef>
              <a:spcAft>
                <a:spcPts val="0"/>
              </a:spcAft>
              <a:buSzPts val="1400"/>
              <a:buChar char="○"/>
            </a:pPr>
            <a:r>
              <a:rPr lang="en-GB"/>
              <a:t>Ensure triples</a:t>
            </a:r>
            <a:endParaRPr/>
          </a:p>
          <a:p>
            <a:pPr indent="-317500" lvl="1" marL="914400" rtl="0" algn="l">
              <a:spcBef>
                <a:spcPts val="0"/>
              </a:spcBef>
              <a:spcAft>
                <a:spcPts val="0"/>
              </a:spcAft>
              <a:buSzPts val="1400"/>
              <a:buChar char="○"/>
            </a:pPr>
            <a:r>
              <a:rPr lang="en-GB"/>
              <a:t>SHACL validation -&gt; Are the policy and request valid ODRL?</a:t>
            </a:r>
            <a:endParaRPr/>
          </a:p>
          <a:p>
            <a:pPr indent="-317500" lvl="1" marL="914400" rtl="0" algn="l">
              <a:spcBef>
                <a:spcPts val="0"/>
              </a:spcBef>
              <a:spcAft>
                <a:spcPts val="0"/>
              </a:spcAft>
              <a:buSzPts val="1400"/>
              <a:buChar char="○"/>
            </a:pPr>
            <a:r>
              <a:rPr lang="en-GB"/>
              <a:t>Cardinality check: at least one ODRL policy </a:t>
            </a:r>
            <a:endParaRPr/>
          </a:p>
          <a:p>
            <a:pPr indent="-317500" lvl="1" marL="914400" rtl="0" algn="l">
              <a:spcBef>
                <a:spcPts val="0"/>
              </a:spcBef>
              <a:spcAft>
                <a:spcPts val="0"/>
              </a:spcAft>
              <a:buSzPts val="1400"/>
              <a:buChar char="○"/>
            </a:pPr>
            <a:r>
              <a:rPr lang="en-GB"/>
              <a:t>State of the world check: Is the current time present?</a:t>
            </a:r>
            <a:endParaRPr/>
          </a:p>
          <a:p>
            <a:pPr indent="-317500" lvl="1" marL="914400" rtl="0" algn="l">
              <a:spcBef>
                <a:spcPts val="0"/>
              </a:spcBef>
              <a:spcAft>
                <a:spcPts val="0"/>
              </a:spcAft>
              <a:buSzPts val="1400"/>
              <a:buChar char="○"/>
            </a:pPr>
            <a:r>
              <a:rPr lang="en-GB"/>
              <a:t>Policy decomposition</a:t>
            </a:r>
            <a:endParaRPr/>
          </a:p>
          <a:p>
            <a:pPr indent="-342900" lvl="0" marL="457200" rtl="0" algn="l">
              <a:spcBef>
                <a:spcPts val="0"/>
              </a:spcBef>
              <a:spcAft>
                <a:spcPts val="0"/>
              </a:spcAft>
              <a:buSzPts val="1800"/>
              <a:buChar char="●"/>
            </a:pPr>
            <a:r>
              <a:rPr lang="en-GB"/>
              <a:t>Evaluation</a:t>
            </a:r>
            <a:endParaRPr/>
          </a:p>
          <a:p>
            <a:pPr indent="-317500" lvl="1" marL="914400" rtl="0" algn="l">
              <a:spcBef>
                <a:spcPts val="0"/>
              </a:spcBef>
              <a:spcAft>
                <a:spcPts val="0"/>
              </a:spcAft>
              <a:buSzPts val="1400"/>
              <a:buChar char="○"/>
            </a:pPr>
            <a:r>
              <a:rPr lang="en-GB"/>
              <a:t>Create the Compliance Report based on the validated input</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GB"/>
              <a:t>Note: not all validation steps are currently implemented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Agenda</a:t>
            </a:r>
            <a:endParaRPr/>
          </a:p>
        </p:txBody>
      </p:sp>
      <p:sp>
        <p:nvSpPr>
          <p:cNvPr id="286" name="Google Shape;286;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Motivation</a:t>
            </a:r>
            <a:endParaRPr/>
          </a:p>
          <a:p>
            <a:pPr indent="-342900" lvl="0" marL="457200" rtl="0" algn="l">
              <a:spcBef>
                <a:spcPts val="0"/>
              </a:spcBef>
              <a:spcAft>
                <a:spcPts val="0"/>
              </a:spcAft>
              <a:buSzPts val="1800"/>
              <a:buChar char="●"/>
            </a:pPr>
            <a:r>
              <a:rPr lang="en-GB"/>
              <a:t>Compliance Report Model</a:t>
            </a:r>
            <a:endParaRPr/>
          </a:p>
          <a:p>
            <a:pPr indent="-342900" lvl="0" marL="457200" rtl="0" algn="l">
              <a:spcBef>
                <a:spcPts val="0"/>
              </a:spcBef>
              <a:spcAft>
                <a:spcPts val="0"/>
              </a:spcAft>
              <a:buSzPts val="1800"/>
              <a:buChar char="●"/>
            </a:pPr>
            <a:r>
              <a:rPr lang="en-GB"/>
              <a:t>ODRL Evaluator</a:t>
            </a:r>
            <a:endParaRPr/>
          </a:p>
          <a:p>
            <a:pPr indent="-342900" lvl="0" marL="457200" rtl="0" algn="l">
              <a:spcBef>
                <a:spcPts val="0"/>
              </a:spcBef>
              <a:spcAft>
                <a:spcPts val="0"/>
              </a:spcAft>
              <a:buSzPts val="1800"/>
              <a:buChar char="●"/>
            </a:pPr>
            <a:r>
              <a:rPr b="1" lang="en-GB"/>
              <a:t>Test Suite</a:t>
            </a:r>
            <a:endParaRPr b="1"/>
          </a:p>
          <a:p>
            <a:pPr indent="-342900" lvl="0" marL="457200" rtl="0" algn="l">
              <a:spcBef>
                <a:spcPts val="0"/>
              </a:spcBef>
              <a:spcAft>
                <a:spcPts val="0"/>
              </a:spcAft>
              <a:buSzPts val="1800"/>
              <a:buChar char="●"/>
            </a:pPr>
            <a:r>
              <a:rPr lang="en-GB"/>
              <a:t>Demo</a:t>
            </a:r>
            <a:endParaRPr/>
          </a:p>
          <a:p>
            <a:pPr indent="-342900" lvl="0" marL="457200" rtl="0" algn="l">
              <a:spcBef>
                <a:spcPts val="0"/>
              </a:spcBef>
              <a:spcAft>
                <a:spcPts val="0"/>
              </a:spcAft>
              <a:buSzPts val="1800"/>
              <a:buChar char="●"/>
            </a:pPr>
            <a:r>
              <a:rPr lang="en-GB"/>
              <a:t>Future Work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Agenda</a:t>
            </a: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GB"/>
              <a:t>Motivation</a:t>
            </a:r>
            <a:endParaRPr b="1"/>
          </a:p>
          <a:p>
            <a:pPr indent="-342900" lvl="0" marL="457200" rtl="0" algn="l">
              <a:spcBef>
                <a:spcPts val="0"/>
              </a:spcBef>
              <a:spcAft>
                <a:spcPts val="0"/>
              </a:spcAft>
              <a:buSzPts val="1800"/>
              <a:buChar char="●"/>
            </a:pPr>
            <a:r>
              <a:rPr lang="en-GB"/>
              <a:t>Compliance Report Model</a:t>
            </a:r>
            <a:endParaRPr/>
          </a:p>
          <a:p>
            <a:pPr indent="-342900" lvl="0" marL="457200" rtl="0" algn="l">
              <a:spcBef>
                <a:spcPts val="0"/>
              </a:spcBef>
              <a:spcAft>
                <a:spcPts val="0"/>
              </a:spcAft>
              <a:buSzPts val="1800"/>
              <a:buChar char="●"/>
            </a:pPr>
            <a:r>
              <a:rPr lang="en-GB"/>
              <a:t>ODRL Evaluator</a:t>
            </a:r>
            <a:endParaRPr/>
          </a:p>
          <a:p>
            <a:pPr indent="-342900" lvl="0" marL="457200" rtl="0" algn="l">
              <a:spcBef>
                <a:spcPts val="0"/>
              </a:spcBef>
              <a:spcAft>
                <a:spcPts val="0"/>
              </a:spcAft>
              <a:buSzPts val="1800"/>
              <a:buChar char="●"/>
            </a:pPr>
            <a:r>
              <a:rPr lang="en-GB"/>
              <a:t>Test Suite</a:t>
            </a:r>
            <a:endParaRPr/>
          </a:p>
          <a:p>
            <a:pPr indent="-342900" lvl="0" marL="457200" rtl="0" algn="l">
              <a:spcBef>
                <a:spcPts val="0"/>
              </a:spcBef>
              <a:spcAft>
                <a:spcPts val="0"/>
              </a:spcAft>
              <a:buSzPts val="1800"/>
              <a:buChar char="●"/>
            </a:pPr>
            <a:r>
              <a:rPr lang="en-GB"/>
              <a:t>Demo</a:t>
            </a:r>
            <a:endParaRPr/>
          </a:p>
          <a:p>
            <a:pPr indent="-342900" lvl="0" marL="457200" rtl="0" algn="l">
              <a:spcBef>
                <a:spcPts val="0"/>
              </a:spcBef>
              <a:spcAft>
                <a:spcPts val="0"/>
              </a:spcAft>
              <a:buSzPts val="1800"/>
              <a:buChar char="●"/>
            </a:pPr>
            <a:r>
              <a:rPr lang="en-GB"/>
              <a:t>Future Work</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Why a Test Suite?</a:t>
            </a:r>
            <a:endParaRPr/>
          </a:p>
        </p:txBody>
      </p:sp>
      <p:sp>
        <p:nvSpPr>
          <p:cNvPr id="292" name="Google Shape;292;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Want to have an overview of which ODRL example policies can be evaluated</a:t>
            </a:r>
            <a:endParaRPr/>
          </a:p>
          <a:p>
            <a:pPr indent="-342900" lvl="0" marL="457200" rtl="0" algn="l">
              <a:spcBef>
                <a:spcPts val="0"/>
              </a:spcBef>
              <a:spcAft>
                <a:spcPts val="0"/>
              </a:spcAft>
              <a:buSzPts val="1800"/>
              <a:buChar char="●"/>
            </a:pPr>
            <a:r>
              <a:rPr lang="en-GB"/>
              <a:t>Want to make it possible for other implementations of an ODRL evaluator to guarantee to reproduce the same result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3"/>
          <p:cNvSpPr/>
          <p:nvPr/>
        </p:nvSpPr>
        <p:spPr>
          <a:xfrm>
            <a:off x="392725" y="1722025"/>
            <a:ext cx="3741900" cy="2257200"/>
          </a:xfrm>
          <a:prstGeom prst="rect">
            <a:avLst/>
          </a:prstGeom>
          <a:solidFill>
            <a:srgbClr val="99999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Test Case</a:t>
            </a:r>
            <a:endParaRPr/>
          </a:p>
        </p:txBody>
      </p:sp>
      <p:sp>
        <p:nvSpPr>
          <p:cNvPr id="298" name="Google Shape;298;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does one test case look like?</a:t>
            </a:r>
            <a:endParaRPr/>
          </a:p>
        </p:txBody>
      </p:sp>
      <p:sp>
        <p:nvSpPr>
          <p:cNvPr id="299" name="Google Shape;299;p43"/>
          <p:cNvSpPr/>
          <p:nvPr/>
        </p:nvSpPr>
        <p:spPr>
          <a:xfrm>
            <a:off x="656300" y="2220325"/>
            <a:ext cx="1507500" cy="63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ODRL Policy</a:t>
            </a:r>
            <a:endParaRPr/>
          </a:p>
        </p:txBody>
      </p:sp>
      <p:sp>
        <p:nvSpPr>
          <p:cNvPr id="300" name="Google Shape;300;p43"/>
          <p:cNvSpPr/>
          <p:nvPr/>
        </p:nvSpPr>
        <p:spPr>
          <a:xfrm>
            <a:off x="656300" y="3180425"/>
            <a:ext cx="1507500" cy="63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ODRL Request</a:t>
            </a:r>
            <a:endParaRPr/>
          </a:p>
        </p:txBody>
      </p:sp>
      <p:sp>
        <p:nvSpPr>
          <p:cNvPr id="301" name="Google Shape;301;p43"/>
          <p:cNvSpPr/>
          <p:nvPr/>
        </p:nvSpPr>
        <p:spPr>
          <a:xfrm>
            <a:off x="2363750" y="2220325"/>
            <a:ext cx="1507500" cy="63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State of the world</a:t>
            </a:r>
            <a:endParaRPr/>
          </a:p>
        </p:txBody>
      </p:sp>
      <p:sp>
        <p:nvSpPr>
          <p:cNvPr id="302" name="Google Shape;302;p43"/>
          <p:cNvSpPr/>
          <p:nvPr/>
        </p:nvSpPr>
        <p:spPr>
          <a:xfrm>
            <a:off x="2363750" y="3180425"/>
            <a:ext cx="1507500" cy="63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Expected Compliance Report</a:t>
            </a:r>
            <a:endParaRPr/>
          </a:p>
        </p:txBody>
      </p:sp>
      <p:sp>
        <p:nvSpPr>
          <p:cNvPr id="303" name="Google Shape;303;p43"/>
          <p:cNvSpPr txBox="1"/>
          <p:nvPr>
            <p:ph idx="1" type="body"/>
          </p:nvPr>
        </p:nvSpPr>
        <p:spPr>
          <a:xfrm>
            <a:off x="4350225" y="1152475"/>
            <a:ext cx="4408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Example test case</a:t>
            </a:r>
            <a:endParaRPr b="1" sz="1250">
              <a:solidFill>
                <a:srgbClr val="586E75"/>
              </a:solidFill>
              <a:latin typeface="Courier New"/>
              <a:ea typeface="Courier New"/>
              <a:cs typeface="Courier New"/>
              <a:sym typeface="Courier New"/>
            </a:endParaRPr>
          </a:p>
          <a:p>
            <a:pPr indent="0" lvl="0" marL="0" rtl="0" algn="l">
              <a:lnSpc>
                <a:spcPct val="135714"/>
              </a:lnSpc>
              <a:spcBef>
                <a:spcPts val="1200"/>
              </a:spcBef>
              <a:spcAft>
                <a:spcPts val="0"/>
              </a:spcAft>
              <a:buNone/>
            </a:pPr>
            <a:r>
              <a:rPr lang="en-GB" sz="1250">
                <a:solidFill>
                  <a:srgbClr val="586E75"/>
                </a:solidFill>
                <a:latin typeface="Courier New"/>
                <a:ea typeface="Courier New"/>
                <a:cs typeface="Courier New"/>
                <a:sym typeface="Courier New"/>
              </a:rPr>
              <a:t>&lt;TestCaseIdentifier&gt;</a:t>
            </a:r>
            <a:r>
              <a:rPr lang="en-GB" sz="1250">
                <a:solidFill>
                  <a:srgbClr val="657B83"/>
                </a:solidFill>
                <a:latin typeface="Courier New"/>
                <a:ea typeface="Courier New"/>
                <a:cs typeface="Courier New"/>
                <a:sym typeface="Courier New"/>
              </a:rPr>
              <a:t> </a:t>
            </a:r>
            <a:r>
              <a:rPr lang="en-GB" sz="1250">
                <a:solidFill>
                  <a:srgbClr val="859900"/>
                </a:solidFill>
                <a:latin typeface="Courier New"/>
                <a:ea typeface="Courier New"/>
                <a:cs typeface="Courier New"/>
                <a:sym typeface="Courier New"/>
              </a:rPr>
              <a:t>a</a:t>
            </a:r>
            <a:r>
              <a:rPr lang="en-GB" sz="1250">
                <a:solidFill>
                  <a:srgbClr val="657B83"/>
                </a:solidFill>
                <a:latin typeface="Courier New"/>
                <a:ea typeface="Courier New"/>
                <a:cs typeface="Courier New"/>
                <a:sym typeface="Courier New"/>
              </a:rPr>
              <a:t> </a:t>
            </a:r>
            <a:r>
              <a:rPr b="1" lang="en-GB" sz="1250">
                <a:solidFill>
                  <a:srgbClr val="657B83"/>
                </a:solidFill>
                <a:latin typeface="Courier New"/>
                <a:ea typeface="Courier New"/>
                <a:cs typeface="Courier New"/>
                <a:sym typeface="Courier New"/>
              </a:rPr>
              <a:t>ex</a:t>
            </a:r>
            <a:r>
              <a:rPr lang="en-GB" sz="1250">
                <a:solidFill>
                  <a:srgbClr val="657B83"/>
                </a:solidFill>
                <a:latin typeface="Courier New"/>
                <a:ea typeface="Courier New"/>
                <a:cs typeface="Courier New"/>
                <a:sym typeface="Courier New"/>
              </a:rPr>
              <a:t>:Testcase;</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b="1" lang="en-GB" sz="1250">
                <a:solidFill>
                  <a:srgbClr val="657B83"/>
                </a:solidFill>
                <a:latin typeface="Courier New"/>
                <a:ea typeface="Courier New"/>
                <a:cs typeface="Courier New"/>
                <a:sym typeface="Courier New"/>
              </a:rPr>
              <a:t>  dct</a:t>
            </a:r>
            <a:r>
              <a:rPr lang="en-GB" sz="1250">
                <a:solidFill>
                  <a:srgbClr val="657B83"/>
                </a:solidFill>
                <a:latin typeface="Courier New"/>
                <a:ea typeface="Courier New"/>
                <a:cs typeface="Courier New"/>
                <a:sym typeface="Courier New"/>
              </a:rPr>
              <a:t>:title "Title of the test case.";</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b="1" lang="en-GB" sz="1250">
                <a:solidFill>
                  <a:srgbClr val="657B83"/>
                </a:solidFill>
                <a:latin typeface="Courier New"/>
                <a:ea typeface="Courier New"/>
                <a:cs typeface="Courier New"/>
                <a:sym typeface="Courier New"/>
              </a:rPr>
              <a:t>  ex</a:t>
            </a:r>
            <a:r>
              <a:rPr lang="en-GB" sz="1250">
                <a:solidFill>
                  <a:srgbClr val="657B83"/>
                </a:solidFill>
                <a:latin typeface="Courier New"/>
                <a:ea typeface="Courier New"/>
                <a:cs typeface="Courier New"/>
                <a:sym typeface="Courier New"/>
              </a:rPr>
              <a:t>:policy &lt;PolicyIdentifier&gt;;</a:t>
            </a:r>
            <a:br>
              <a:rPr lang="en-GB" sz="1250">
                <a:solidFill>
                  <a:srgbClr val="657B83"/>
                </a:solidFill>
                <a:latin typeface="Courier New"/>
                <a:ea typeface="Courier New"/>
                <a:cs typeface="Courier New"/>
                <a:sym typeface="Courier New"/>
              </a:rPr>
            </a:br>
            <a:r>
              <a:rPr b="1" lang="en-GB" sz="1250">
                <a:solidFill>
                  <a:srgbClr val="657B83"/>
                </a:solidFill>
                <a:latin typeface="Courier New"/>
                <a:ea typeface="Courier New"/>
                <a:cs typeface="Courier New"/>
                <a:sym typeface="Courier New"/>
              </a:rPr>
              <a:t>  ex</a:t>
            </a:r>
            <a:r>
              <a:rPr lang="en-GB" sz="1250">
                <a:solidFill>
                  <a:srgbClr val="657B83"/>
                </a:solidFill>
                <a:latin typeface="Courier New"/>
                <a:ea typeface="Courier New"/>
                <a:cs typeface="Courier New"/>
                <a:sym typeface="Courier New"/>
              </a:rPr>
              <a:t>:request &lt;RequestIdentifier&gt;;</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b="1" lang="en-GB" sz="1250">
                <a:solidFill>
                  <a:srgbClr val="657B83"/>
                </a:solidFill>
                <a:latin typeface="Courier New"/>
                <a:ea typeface="Courier New"/>
                <a:cs typeface="Courier New"/>
                <a:sym typeface="Courier New"/>
              </a:rPr>
              <a:t>  ex</a:t>
            </a:r>
            <a:r>
              <a:rPr lang="en-GB" sz="1250">
                <a:solidFill>
                  <a:srgbClr val="657B83"/>
                </a:solidFill>
                <a:latin typeface="Courier New"/>
                <a:ea typeface="Courier New"/>
                <a:cs typeface="Courier New"/>
                <a:sym typeface="Courier New"/>
              </a:rPr>
              <a:t>:sotw &lt;StateOfTheWorldIdentifier&gt;;</a:t>
            </a:r>
            <a:endParaRPr sz="1250">
              <a:solidFill>
                <a:srgbClr val="657B83"/>
              </a:solidFill>
              <a:latin typeface="Courier New"/>
              <a:ea typeface="Courier New"/>
              <a:cs typeface="Courier New"/>
              <a:sym typeface="Courier New"/>
            </a:endParaRPr>
          </a:p>
          <a:p>
            <a:pPr indent="0" lvl="0" marL="0" rtl="0" algn="l">
              <a:lnSpc>
                <a:spcPct val="135714"/>
              </a:lnSpc>
              <a:spcBef>
                <a:spcPts val="0"/>
              </a:spcBef>
              <a:spcAft>
                <a:spcPts val="0"/>
              </a:spcAft>
              <a:buNone/>
            </a:pPr>
            <a:r>
              <a:rPr b="1" lang="en-GB" sz="1250">
                <a:solidFill>
                  <a:srgbClr val="657B83"/>
                </a:solidFill>
                <a:latin typeface="Courier New"/>
                <a:ea typeface="Courier New"/>
                <a:cs typeface="Courier New"/>
                <a:sym typeface="Courier New"/>
              </a:rPr>
              <a:t>  ex</a:t>
            </a:r>
            <a:r>
              <a:rPr lang="en-GB" sz="1250">
                <a:solidFill>
                  <a:srgbClr val="657B83"/>
                </a:solidFill>
                <a:latin typeface="Courier New"/>
                <a:ea typeface="Courier New"/>
                <a:cs typeface="Courier New"/>
                <a:sym typeface="Courier New"/>
              </a:rPr>
              <a:t>:expectedReport &lt;ReportIdentifier&gt;.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4"/>
          <p:cNvSpPr/>
          <p:nvPr/>
        </p:nvSpPr>
        <p:spPr>
          <a:xfrm>
            <a:off x="518700" y="1163525"/>
            <a:ext cx="8106600" cy="3666000"/>
          </a:xfrm>
          <a:prstGeom prst="rect">
            <a:avLst/>
          </a:prstGeom>
          <a:solidFill>
            <a:srgbClr val="3C78D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chemeClr val="lt1"/>
                </a:solidFill>
              </a:rPr>
              <a:t>Test Suite</a:t>
            </a:r>
            <a:endParaRPr sz="2000">
              <a:solidFill>
                <a:schemeClr val="lt1"/>
              </a:solidFill>
            </a:endParaRPr>
          </a:p>
        </p:txBody>
      </p:sp>
      <p:sp>
        <p:nvSpPr>
          <p:cNvPr id="309" name="Google Shape;309;p44"/>
          <p:cNvSpPr/>
          <p:nvPr/>
        </p:nvSpPr>
        <p:spPr>
          <a:xfrm>
            <a:off x="1074350" y="1716475"/>
            <a:ext cx="3741900" cy="2257200"/>
          </a:xfrm>
          <a:prstGeom prst="rect">
            <a:avLst/>
          </a:prstGeom>
          <a:solidFill>
            <a:srgbClr val="999999"/>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t>Test Case</a:t>
            </a:r>
            <a:endParaRPr/>
          </a:p>
        </p:txBody>
      </p:sp>
      <p:sp>
        <p:nvSpPr>
          <p:cNvPr id="310" name="Google Shape;310;p44"/>
          <p:cNvSpPr/>
          <p:nvPr/>
        </p:nvSpPr>
        <p:spPr>
          <a:xfrm>
            <a:off x="911300" y="1867925"/>
            <a:ext cx="3741900" cy="2257200"/>
          </a:xfrm>
          <a:prstGeom prst="rect">
            <a:avLst/>
          </a:prstGeom>
          <a:solidFill>
            <a:srgbClr val="999999"/>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t>Test Case</a:t>
            </a:r>
            <a:endParaRPr/>
          </a:p>
        </p:txBody>
      </p:sp>
      <p:sp>
        <p:nvSpPr>
          <p:cNvPr id="311" name="Google Shape;311;p44"/>
          <p:cNvSpPr/>
          <p:nvPr/>
        </p:nvSpPr>
        <p:spPr>
          <a:xfrm>
            <a:off x="773725" y="2026825"/>
            <a:ext cx="3741900" cy="2257200"/>
          </a:xfrm>
          <a:prstGeom prst="rect">
            <a:avLst/>
          </a:prstGeom>
          <a:solidFill>
            <a:srgbClr val="999999"/>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t>Test Case</a:t>
            </a:r>
            <a:endParaRPr/>
          </a:p>
        </p:txBody>
      </p:sp>
      <p:sp>
        <p:nvSpPr>
          <p:cNvPr id="312" name="Google Shape;312;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does the test suite look like?</a:t>
            </a:r>
            <a:endParaRPr/>
          </a:p>
        </p:txBody>
      </p:sp>
      <p:sp>
        <p:nvSpPr>
          <p:cNvPr id="313" name="Google Shape;313;p44"/>
          <p:cNvSpPr/>
          <p:nvPr/>
        </p:nvSpPr>
        <p:spPr>
          <a:xfrm>
            <a:off x="1037300" y="2525125"/>
            <a:ext cx="1507500" cy="63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ODRL Policy</a:t>
            </a:r>
            <a:endParaRPr/>
          </a:p>
        </p:txBody>
      </p:sp>
      <p:sp>
        <p:nvSpPr>
          <p:cNvPr id="314" name="Google Shape;314;p44"/>
          <p:cNvSpPr/>
          <p:nvPr/>
        </p:nvSpPr>
        <p:spPr>
          <a:xfrm>
            <a:off x="1037300" y="3485225"/>
            <a:ext cx="1507500" cy="63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ODRL Request</a:t>
            </a:r>
            <a:endParaRPr/>
          </a:p>
        </p:txBody>
      </p:sp>
      <p:sp>
        <p:nvSpPr>
          <p:cNvPr id="315" name="Google Shape;315;p44"/>
          <p:cNvSpPr/>
          <p:nvPr/>
        </p:nvSpPr>
        <p:spPr>
          <a:xfrm>
            <a:off x="2744750" y="2525125"/>
            <a:ext cx="1507500" cy="63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State of the world</a:t>
            </a:r>
            <a:endParaRPr/>
          </a:p>
        </p:txBody>
      </p:sp>
      <p:sp>
        <p:nvSpPr>
          <p:cNvPr id="316" name="Google Shape;316;p44"/>
          <p:cNvSpPr/>
          <p:nvPr/>
        </p:nvSpPr>
        <p:spPr>
          <a:xfrm>
            <a:off x="2744750" y="3485225"/>
            <a:ext cx="1507500" cy="63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Expected Compliance Report</a:t>
            </a:r>
            <a:endParaRPr/>
          </a:p>
        </p:txBody>
      </p:sp>
      <p:sp>
        <p:nvSpPr>
          <p:cNvPr id="317" name="Google Shape;317;p44"/>
          <p:cNvSpPr/>
          <p:nvPr/>
        </p:nvSpPr>
        <p:spPr>
          <a:xfrm>
            <a:off x="5990375" y="1682163"/>
            <a:ext cx="1911900" cy="1126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ODRL Evaluator</a:t>
            </a:r>
            <a:endParaRPr/>
          </a:p>
        </p:txBody>
      </p:sp>
      <p:cxnSp>
        <p:nvCxnSpPr>
          <p:cNvPr id="318" name="Google Shape;318;p44"/>
          <p:cNvCxnSpPr>
            <a:stCxn id="313" idx="0"/>
            <a:endCxn id="317" idx="1"/>
          </p:cNvCxnSpPr>
          <p:nvPr/>
        </p:nvCxnSpPr>
        <p:spPr>
          <a:xfrm rot="-5400000">
            <a:off x="3750800" y="285475"/>
            <a:ext cx="279900" cy="4199400"/>
          </a:xfrm>
          <a:prstGeom prst="curvedConnector2">
            <a:avLst/>
          </a:prstGeom>
          <a:noFill/>
          <a:ln cap="flat" cmpd="sng" w="28575">
            <a:solidFill>
              <a:schemeClr val="dk2"/>
            </a:solidFill>
            <a:prstDash val="solid"/>
            <a:round/>
            <a:headEnd len="med" w="med" type="none"/>
            <a:tailEnd len="med" w="med" type="triangle"/>
          </a:ln>
        </p:spPr>
      </p:cxnSp>
      <p:cxnSp>
        <p:nvCxnSpPr>
          <p:cNvPr id="319" name="Google Shape;319;p44"/>
          <p:cNvCxnSpPr>
            <a:endCxn id="317" idx="1"/>
          </p:cNvCxnSpPr>
          <p:nvPr/>
        </p:nvCxnSpPr>
        <p:spPr>
          <a:xfrm flipH="1" rot="10800000">
            <a:off x="4261475" y="2245263"/>
            <a:ext cx="1728900" cy="601200"/>
          </a:xfrm>
          <a:prstGeom prst="straightConnector1">
            <a:avLst/>
          </a:prstGeom>
          <a:noFill/>
          <a:ln cap="flat" cmpd="sng" w="28575">
            <a:solidFill>
              <a:schemeClr val="dk2"/>
            </a:solidFill>
            <a:prstDash val="solid"/>
            <a:round/>
            <a:headEnd len="med" w="med" type="none"/>
            <a:tailEnd len="med" w="med" type="triangle"/>
          </a:ln>
        </p:spPr>
      </p:cxnSp>
      <p:cxnSp>
        <p:nvCxnSpPr>
          <p:cNvPr id="320" name="Google Shape;320;p44"/>
          <p:cNvCxnSpPr>
            <a:stCxn id="314" idx="2"/>
            <a:endCxn id="317" idx="1"/>
          </p:cNvCxnSpPr>
          <p:nvPr/>
        </p:nvCxnSpPr>
        <p:spPr>
          <a:xfrm rot="-5400000">
            <a:off x="2950850" y="1085525"/>
            <a:ext cx="1879800" cy="4199400"/>
          </a:xfrm>
          <a:prstGeom prst="curvedConnector4">
            <a:avLst>
              <a:gd fmla="val -12668" name="adj1"/>
              <a:gd fmla="val 85705" name="adj2"/>
            </a:avLst>
          </a:prstGeom>
          <a:noFill/>
          <a:ln cap="flat" cmpd="sng" w="28575">
            <a:solidFill>
              <a:schemeClr val="dk2"/>
            </a:solidFill>
            <a:prstDash val="solid"/>
            <a:round/>
            <a:headEnd len="med" w="med" type="none"/>
            <a:tailEnd len="med" w="med" type="triangle"/>
          </a:ln>
        </p:spPr>
      </p:cxnSp>
      <p:pic>
        <p:nvPicPr>
          <p:cNvPr id="321" name="Google Shape;321;p44"/>
          <p:cNvPicPr preferRelativeResize="0"/>
          <p:nvPr/>
        </p:nvPicPr>
        <p:blipFill>
          <a:blip r:embed="rId3">
            <a:alphaModFix/>
          </a:blip>
          <a:stretch>
            <a:fillRect/>
          </a:stretch>
        </p:blipFill>
        <p:spPr>
          <a:xfrm>
            <a:off x="8086800" y="2009525"/>
            <a:ext cx="471475" cy="471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5"/>
          <p:cNvSpPr/>
          <p:nvPr/>
        </p:nvSpPr>
        <p:spPr>
          <a:xfrm>
            <a:off x="518700" y="1163525"/>
            <a:ext cx="8106600" cy="3666000"/>
          </a:xfrm>
          <a:prstGeom prst="rect">
            <a:avLst/>
          </a:prstGeom>
          <a:solidFill>
            <a:srgbClr val="3C78D8"/>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chemeClr val="lt1"/>
                </a:solidFill>
              </a:rPr>
              <a:t>Test Suite</a:t>
            </a:r>
            <a:endParaRPr sz="2000">
              <a:solidFill>
                <a:schemeClr val="lt1"/>
              </a:solidFill>
            </a:endParaRPr>
          </a:p>
        </p:txBody>
      </p:sp>
      <p:sp>
        <p:nvSpPr>
          <p:cNvPr id="327" name="Google Shape;327;p45"/>
          <p:cNvSpPr/>
          <p:nvPr/>
        </p:nvSpPr>
        <p:spPr>
          <a:xfrm>
            <a:off x="1074350" y="1716475"/>
            <a:ext cx="3741900" cy="2257200"/>
          </a:xfrm>
          <a:prstGeom prst="rect">
            <a:avLst/>
          </a:prstGeom>
          <a:solidFill>
            <a:srgbClr val="999999"/>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t>Test Case</a:t>
            </a:r>
            <a:endParaRPr/>
          </a:p>
        </p:txBody>
      </p:sp>
      <p:sp>
        <p:nvSpPr>
          <p:cNvPr id="328" name="Google Shape;328;p45"/>
          <p:cNvSpPr/>
          <p:nvPr/>
        </p:nvSpPr>
        <p:spPr>
          <a:xfrm>
            <a:off x="911300" y="1867925"/>
            <a:ext cx="3741900" cy="2257200"/>
          </a:xfrm>
          <a:prstGeom prst="rect">
            <a:avLst/>
          </a:prstGeom>
          <a:solidFill>
            <a:srgbClr val="999999"/>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t>Test Case</a:t>
            </a:r>
            <a:endParaRPr/>
          </a:p>
        </p:txBody>
      </p:sp>
      <p:sp>
        <p:nvSpPr>
          <p:cNvPr id="329" name="Google Shape;329;p45"/>
          <p:cNvSpPr/>
          <p:nvPr/>
        </p:nvSpPr>
        <p:spPr>
          <a:xfrm>
            <a:off x="773725" y="2026825"/>
            <a:ext cx="3741900" cy="2257200"/>
          </a:xfrm>
          <a:prstGeom prst="rect">
            <a:avLst/>
          </a:prstGeom>
          <a:solidFill>
            <a:srgbClr val="999999"/>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t>Test Case</a:t>
            </a:r>
            <a:endParaRPr/>
          </a:p>
        </p:txBody>
      </p:sp>
      <p:sp>
        <p:nvSpPr>
          <p:cNvPr id="330" name="Google Shape;330;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does the test suite look like?</a:t>
            </a:r>
            <a:endParaRPr/>
          </a:p>
        </p:txBody>
      </p:sp>
      <p:sp>
        <p:nvSpPr>
          <p:cNvPr id="331" name="Google Shape;331;p45"/>
          <p:cNvSpPr/>
          <p:nvPr/>
        </p:nvSpPr>
        <p:spPr>
          <a:xfrm>
            <a:off x="1037300" y="2525125"/>
            <a:ext cx="1507500" cy="63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ODRL Policy</a:t>
            </a:r>
            <a:endParaRPr/>
          </a:p>
        </p:txBody>
      </p:sp>
      <p:sp>
        <p:nvSpPr>
          <p:cNvPr id="332" name="Google Shape;332;p45"/>
          <p:cNvSpPr/>
          <p:nvPr/>
        </p:nvSpPr>
        <p:spPr>
          <a:xfrm>
            <a:off x="1037300" y="3485225"/>
            <a:ext cx="1507500" cy="63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ODRL Request</a:t>
            </a:r>
            <a:endParaRPr/>
          </a:p>
        </p:txBody>
      </p:sp>
      <p:sp>
        <p:nvSpPr>
          <p:cNvPr id="333" name="Google Shape;333;p45"/>
          <p:cNvSpPr/>
          <p:nvPr/>
        </p:nvSpPr>
        <p:spPr>
          <a:xfrm>
            <a:off x="2744750" y="2525125"/>
            <a:ext cx="1507500" cy="63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State of the world</a:t>
            </a:r>
            <a:endParaRPr/>
          </a:p>
        </p:txBody>
      </p:sp>
      <p:sp>
        <p:nvSpPr>
          <p:cNvPr id="334" name="Google Shape;334;p45"/>
          <p:cNvSpPr/>
          <p:nvPr/>
        </p:nvSpPr>
        <p:spPr>
          <a:xfrm>
            <a:off x="2744750" y="3485225"/>
            <a:ext cx="1507500" cy="63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Expected Compliance Report</a:t>
            </a:r>
            <a:endParaRPr/>
          </a:p>
        </p:txBody>
      </p:sp>
      <p:sp>
        <p:nvSpPr>
          <p:cNvPr id="335" name="Google Shape;335;p45"/>
          <p:cNvSpPr/>
          <p:nvPr/>
        </p:nvSpPr>
        <p:spPr>
          <a:xfrm>
            <a:off x="5990375" y="1682163"/>
            <a:ext cx="1911900" cy="1126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ODRL Evaluator</a:t>
            </a:r>
            <a:endParaRPr/>
          </a:p>
        </p:txBody>
      </p:sp>
      <p:sp>
        <p:nvSpPr>
          <p:cNvPr id="336" name="Google Shape;336;p45"/>
          <p:cNvSpPr/>
          <p:nvPr/>
        </p:nvSpPr>
        <p:spPr>
          <a:xfrm>
            <a:off x="5990375" y="3249500"/>
            <a:ext cx="1911900" cy="1126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Comparator of compliance Reports</a:t>
            </a:r>
            <a:endParaRPr/>
          </a:p>
        </p:txBody>
      </p:sp>
      <p:cxnSp>
        <p:nvCxnSpPr>
          <p:cNvPr id="337" name="Google Shape;337;p45"/>
          <p:cNvCxnSpPr>
            <a:stCxn id="334" idx="3"/>
            <a:endCxn id="336" idx="1"/>
          </p:cNvCxnSpPr>
          <p:nvPr/>
        </p:nvCxnSpPr>
        <p:spPr>
          <a:xfrm>
            <a:off x="4252250" y="3805175"/>
            <a:ext cx="1738200" cy="7500"/>
          </a:xfrm>
          <a:prstGeom prst="straightConnector1">
            <a:avLst/>
          </a:prstGeom>
          <a:noFill/>
          <a:ln cap="flat" cmpd="sng" w="28575">
            <a:solidFill>
              <a:schemeClr val="dk2"/>
            </a:solidFill>
            <a:prstDash val="solid"/>
            <a:round/>
            <a:headEnd len="med" w="med" type="none"/>
            <a:tailEnd len="med" w="med" type="triangle"/>
          </a:ln>
        </p:spPr>
      </p:cxnSp>
      <p:cxnSp>
        <p:nvCxnSpPr>
          <p:cNvPr id="338" name="Google Shape;338;p45"/>
          <p:cNvCxnSpPr>
            <a:stCxn id="335" idx="3"/>
            <a:endCxn id="336" idx="3"/>
          </p:cNvCxnSpPr>
          <p:nvPr/>
        </p:nvCxnSpPr>
        <p:spPr>
          <a:xfrm>
            <a:off x="7902275" y="2245263"/>
            <a:ext cx="600" cy="1567200"/>
          </a:xfrm>
          <a:prstGeom prst="curvedConnector3">
            <a:avLst>
              <a:gd fmla="val 74083333" name="adj1"/>
            </a:avLst>
          </a:prstGeom>
          <a:noFill/>
          <a:ln cap="flat" cmpd="sng" w="28575">
            <a:solidFill>
              <a:schemeClr val="dk2"/>
            </a:solidFill>
            <a:prstDash val="solid"/>
            <a:round/>
            <a:headEnd len="med" w="med" type="none"/>
            <a:tailEnd len="med" w="med" type="triangle"/>
          </a:ln>
        </p:spPr>
      </p:cxnSp>
      <p:pic>
        <p:nvPicPr>
          <p:cNvPr id="339" name="Google Shape;339;p45"/>
          <p:cNvPicPr preferRelativeResize="0"/>
          <p:nvPr/>
        </p:nvPicPr>
        <p:blipFill>
          <a:blip r:embed="rId3">
            <a:alphaModFix/>
          </a:blip>
          <a:stretch>
            <a:fillRect/>
          </a:stretch>
        </p:blipFill>
        <p:spPr>
          <a:xfrm>
            <a:off x="7794900" y="2793138"/>
            <a:ext cx="471475" cy="471475"/>
          </a:xfrm>
          <a:prstGeom prst="rect">
            <a:avLst/>
          </a:prstGeom>
          <a:noFill/>
          <a:ln>
            <a:noFill/>
          </a:ln>
        </p:spPr>
      </p:pic>
      <p:pic>
        <p:nvPicPr>
          <p:cNvPr id="340" name="Google Shape;340;p45"/>
          <p:cNvPicPr preferRelativeResize="0"/>
          <p:nvPr/>
        </p:nvPicPr>
        <p:blipFill>
          <a:blip r:embed="rId3">
            <a:alphaModFix/>
          </a:blip>
          <a:stretch>
            <a:fillRect/>
          </a:stretch>
        </p:blipFill>
        <p:spPr>
          <a:xfrm>
            <a:off x="8086800" y="2009525"/>
            <a:ext cx="471475" cy="471475"/>
          </a:xfrm>
          <a:prstGeom prst="rect">
            <a:avLst/>
          </a:prstGeom>
          <a:noFill/>
          <a:ln>
            <a:noFill/>
          </a:ln>
        </p:spPr>
      </p:pic>
      <p:cxnSp>
        <p:nvCxnSpPr>
          <p:cNvPr id="341" name="Google Shape;341;p45"/>
          <p:cNvCxnSpPr>
            <a:stCxn id="336" idx="2"/>
          </p:cNvCxnSpPr>
          <p:nvPr/>
        </p:nvCxnSpPr>
        <p:spPr>
          <a:xfrm flipH="1">
            <a:off x="6644525" y="4375700"/>
            <a:ext cx="301800" cy="141000"/>
          </a:xfrm>
          <a:prstGeom prst="straightConnector1">
            <a:avLst/>
          </a:prstGeom>
          <a:noFill/>
          <a:ln cap="flat" cmpd="sng" w="28575">
            <a:solidFill>
              <a:schemeClr val="dk2"/>
            </a:solidFill>
            <a:prstDash val="solid"/>
            <a:round/>
            <a:headEnd len="med" w="med" type="none"/>
            <a:tailEnd len="med" w="med" type="triangle"/>
          </a:ln>
        </p:spPr>
      </p:cxnSp>
      <p:cxnSp>
        <p:nvCxnSpPr>
          <p:cNvPr id="342" name="Google Shape;342;p45"/>
          <p:cNvCxnSpPr>
            <a:stCxn id="336" idx="2"/>
          </p:cNvCxnSpPr>
          <p:nvPr/>
        </p:nvCxnSpPr>
        <p:spPr>
          <a:xfrm>
            <a:off x="6946325" y="4375700"/>
            <a:ext cx="298500" cy="142800"/>
          </a:xfrm>
          <a:prstGeom prst="straightConnector1">
            <a:avLst/>
          </a:prstGeom>
          <a:noFill/>
          <a:ln cap="flat" cmpd="sng" w="28575">
            <a:solidFill>
              <a:schemeClr val="dk2"/>
            </a:solidFill>
            <a:prstDash val="solid"/>
            <a:round/>
            <a:headEnd len="med" w="med" type="none"/>
            <a:tailEnd len="med" w="med" type="triangle"/>
          </a:ln>
        </p:spPr>
      </p:cxnSp>
      <p:sp>
        <p:nvSpPr>
          <p:cNvPr id="343" name="Google Shape;343;p45"/>
          <p:cNvSpPr txBox="1"/>
          <p:nvPr/>
        </p:nvSpPr>
        <p:spPr>
          <a:xfrm>
            <a:off x="6387825" y="4475125"/>
            <a:ext cx="41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a:t>
            </a:r>
            <a:endParaRPr/>
          </a:p>
        </p:txBody>
      </p:sp>
      <p:sp>
        <p:nvSpPr>
          <p:cNvPr id="344" name="Google Shape;344;p45"/>
          <p:cNvSpPr txBox="1"/>
          <p:nvPr/>
        </p:nvSpPr>
        <p:spPr>
          <a:xfrm>
            <a:off x="7182800" y="4475125"/>
            <a:ext cx="41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40"/>
                                        </p:tgtEl>
                                        <p:attrNameLst>
                                          <p:attrName>style.visibility</p:attrName>
                                        </p:attrNameLst>
                                      </p:cBhvr>
                                      <p:to>
                                        <p:strVal val="hidden"/>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Comparison of expected and evaluated compliance report</a:t>
            </a:r>
            <a:endParaRPr/>
          </a:p>
        </p:txBody>
      </p:sp>
      <p:sp>
        <p:nvSpPr>
          <p:cNvPr id="350" name="Google Shape;350;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Compare rule reports</a:t>
            </a:r>
            <a:endParaRPr/>
          </a:p>
          <a:p>
            <a:pPr indent="-317500" lvl="1" marL="914400" rtl="0" algn="l">
              <a:spcBef>
                <a:spcPts val="0"/>
              </a:spcBef>
              <a:spcAft>
                <a:spcPts val="0"/>
              </a:spcAft>
              <a:buSzPts val="1400"/>
              <a:buChar char="○"/>
            </a:pPr>
            <a:r>
              <a:rPr lang="en-GB"/>
              <a:t>Activation state</a:t>
            </a:r>
            <a:endParaRPr/>
          </a:p>
          <a:p>
            <a:pPr indent="-317500" lvl="1" marL="914400" rtl="0" algn="l">
              <a:spcBef>
                <a:spcPts val="0"/>
              </a:spcBef>
              <a:spcAft>
                <a:spcPts val="0"/>
              </a:spcAft>
              <a:buSzPts val="1400"/>
              <a:buChar char="○"/>
            </a:pPr>
            <a:r>
              <a:rPr lang="en-GB"/>
              <a:t>Attempted state</a:t>
            </a:r>
            <a:endParaRPr/>
          </a:p>
          <a:p>
            <a:pPr indent="-317500" lvl="1" marL="914400" rtl="0" algn="l">
              <a:spcBef>
                <a:spcPts val="0"/>
              </a:spcBef>
              <a:spcAft>
                <a:spcPts val="0"/>
              </a:spcAft>
              <a:buSzPts val="1400"/>
              <a:buChar char="○"/>
            </a:pPr>
            <a:r>
              <a:rPr lang="en-GB"/>
              <a:t>Referenced policy rule</a:t>
            </a:r>
            <a:endParaRPr/>
          </a:p>
          <a:p>
            <a:pPr indent="-317500" lvl="1" marL="914400" rtl="0" algn="l">
              <a:spcBef>
                <a:spcPts val="0"/>
              </a:spcBef>
              <a:spcAft>
                <a:spcPts val="0"/>
              </a:spcAft>
              <a:buSzPts val="1400"/>
              <a:buChar char="○"/>
            </a:pPr>
            <a:r>
              <a:rPr lang="en-GB"/>
              <a:t>Referenced request rule</a:t>
            </a:r>
            <a:endParaRPr/>
          </a:p>
          <a:p>
            <a:pPr indent="-342900" lvl="0" marL="457200" rtl="0" algn="l">
              <a:spcBef>
                <a:spcPts val="0"/>
              </a:spcBef>
              <a:spcAft>
                <a:spcPts val="0"/>
              </a:spcAft>
              <a:buSzPts val="1800"/>
              <a:buChar char="●"/>
            </a:pPr>
            <a:r>
              <a:rPr lang="en-GB"/>
              <a:t>Compare amount of constraint reports</a:t>
            </a:r>
            <a:endParaRPr/>
          </a:p>
          <a:p>
            <a:pPr indent="-342900" lvl="0" marL="457200" rtl="0" algn="l">
              <a:spcBef>
                <a:spcPts val="0"/>
              </a:spcBef>
              <a:spcAft>
                <a:spcPts val="0"/>
              </a:spcAft>
              <a:buSzPts val="1800"/>
              <a:buChar char="●"/>
            </a:pPr>
            <a:r>
              <a:rPr lang="en-GB"/>
              <a:t>Compare constraints</a:t>
            </a:r>
            <a:endParaRPr/>
          </a:p>
          <a:p>
            <a:pPr indent="-317500" lvl="1" marL="914400" rtl="0" algn="l">
              <a:spcBef>
                <a:spcPts val="0"/>
              </a:spcBef>
              <a:spcAft>
                <a:spcPts val="0"/>
              </a:spcAft>
              <a:buSzPts val="1400"/>
              <a:buChar char="○"/>
            </a:pPr>
            <a:r>
              <a:rPr lang="en-GB"/>
              <a:t>Satisfaction state</a:t>
            </a:r>
            <a:endParaRPr/>
          </a:p>
          <a:p>
            <a:pPr indent="-317500" lvl="1" marL="914400" rtl="0" algn="l">
              <a:spcBef>
                <a:spcPts val="0"/>
              </a:spcBef>
              <a:spcAft>
                <a:spcPts val="0"/>
              </a:spcAft>
              <a:buSzPts val="1400"/>
              <a:buChar char="○"/>
            </a:pPr>
            <a:r>
              <a:rPr lang="en-GB"/>
              <a:t>(optionally) referenced constraint (of the policy)</a:t>
            </a:r>
            <a:endParaRPr/>
          </a:p>
          <a:p>
            <a:pPr indent="0" lvl="0" marL="0" rtl="0" algn="l">
              <a:spcBef>
                <a:spcPts val="1200"/>
              </a:spcBef>
              <a:spcAft>
                <a:spcPts val="120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Agenda</a:t>
            </a:r>
            <a:endParaRPr/>
          </a:p>
        </p:txBody>
      </p:sp>
      <p:sp>
        <p:nvSpPr>
          <p:cNvPr id="356" name="Google Shape;356;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Motivation</a:t>
            </a:r>
            <a:endParaRPr/>
          </a:p>
          <a:p>
            <a:pPr indent="-342900" lvl="0" marL="457200" rtl="0" algn="l">
              <a:spcBef>
                <a:spcPts val="0"/>
              </a:spcBef>
              <a:spcAft>
                <a:spcPts val="0"/>
              </a:spcAft>
              <a:buSzPts val="1800"/>
              <a:buChar char="●"/>
            </a:pPr>
            <a:r>
              <a:rPr lang="en-GB"/>
              <a:t>Compliance Report Model</a:t>
            </a:r>
            <a:endParaRPr/>
          </a:p>
          <a:p>
            <a:pPr indent="-342900" lvl="0" marL="457200" rtl="0" algn="l">
              <a:spcBef>
                <a:spcPts val="0"/>
              </a:spcBef>
              <a:spcAft>
                <a:spcPts val="0"/>
              </a:spcAft>
              <a:buSzPts val="1800"/>
              <a:buChar char="●"/>
            </a:pPr>
            <a:r>
              <a:rPr lang="en-GB"/>
              <a:t>ODRL Evaluator</a:t>
            </a:r>
            <a:endParaRPr/>
          </a:p>
          <a:p>
            <a:pPr indent="-342900" lvl="0" marL="457200" rtl="0" algn="l">
              <a:spcBef>
                <a:spcPts val="0"/>
              </a:spcBef>
              <a:spcAft>
                <a:spcPts val="0"/>
              </a:spcAft>
              <a:buSzPts val="1800"/>
              <a:buChar char="●"/>
            </a:pPr>
            <a:r>
              <a:rPr lang="en-GB"/>
              <a:t>Test Suite</a:t>
            </a:r>
            <a:endParaRPr/>
          </a:p>
          <a:p>
            <a:pPr indent="-342900" lvl="0" marL="457200" rtl="0" algn="l">
              <a:spcBef>
                <a:spcPts val="0"/>
              </a:spcBef>
              <a:spcAft>
                <a:spcPts val="0"/>
              </a:spcAft>
              <a:buSzPts val="1800"/>
              <a:buChar char="●"/>
            </a:pPr>
            <a:r>
              <a:rPr b="1" lang="en-GB"/>
              <a:t>Demo</a:t>
            </a:r>
            <a:endParaRPr b="1"/>
          </a:p>
          <a:p>
            <a:pPr indent="-342900" lvl="0" marL="457200" rtl="0" algn="l">
              <a:spcBef>
                <a:spcPts val="0"/>
              </a:spcBef>
              <a:spcAft>
                <a:spcPts val="0"/>
              </a:spcAft>
              <a:buSzPts val="1800"/>
              <a:buChar char="●"/>
            </a:pPr>
            <a:r>
              <a:rPr lang="en-GB"/>
              <a:t>Future Work</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Live Demonstration</a:t>
            </a:r>
            <a:endParaRPr/>
          </a:p>
        </p:txBody>
      </p:sp>
      <p:sp>
        <p:nvSpPr>
          <p:cNvPr id="362" name="Google Shape;362;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ODRL evaluation</a:t>
            </a:r>
            <a:endParaRPr/>
          </a:p>
          <a:p>
            <a:pPr indent="-342900" lvl="0" marL="457200" rtl="0" algn="l">
              <a:spcBef>
                <a:spcPts val="0"/>
              </a:spcBef>
              <a:spcAft>
                <a:spcPts val="0"/>
              </a:spcAft>
              <a:buSzPts val="1800"/>
              <a:buChar char="●"/>
            </a:pPr>
            <a:r>
              <a:rPr lang="en-GB"/>
              <a:t>Test Case evaluation using the ODRL Evaluator</a:t>
            </a:r>
            <a:endParaRPr/>
          </a:p>
          <a:p>
            <a:pPr indent="-342900" lvl="0" marL="457200" rtl="0" algn="l">
              <a:spcBef>
                <a:spcPts val="0"/>
              </a:spcBef>
              <a:spcAft>
                <a:spcPts val="0"/>
              </a:spcAft>
              <a:buSzPts val="1800"/>
              <a:buChar char="●"/>
            </a:pPr>
            <a:r>
              <a:rPr lang="en-GB"/>
              <a:t>Test Suite evaluation using the ODRL Evaluator</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Agenda</a:t>
            </a:r>
            <a:endParaRPr/>
          </a:p>
        </p:txBody>
      </p:sp>
      <p:sp>
        <p:nvSpPr>
          <p:cNvPr id="368" name="Google Shape;368;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Motivation</a:t>
            </a:r>
            <a:endParaRPr/>
          </a:p>
          <a:p>
            <a:pPr indent="-342900" lvl="0" marL="457200" rtl="0" algn="l">
              <a:spcBef>
                <a:spcPts val="0"/>
              </a:spcBef>
              <a:spcAft>
                <a:spcPts val="0"/>
              </a:spcAft>
              <a:buSzPts val="1800"/>
              <a:buChar char="●"/>
            </a:pPr>
            <a:r>
              <a:rPr lang="en-GB"/>
              <a:t>Compliance Report Model</a:t>
            </a:r>
            <a:endParaRPr/>
          </a:p>
          <a:p>
            <a:pPr indent="-342900" lvl="0" marL="457200" rtl="0" algn="l">
              <a:spcBef>
                <a:spcPts val="0"/>
              </a:spcBef>
              <a:spcAft>
                <a:spcPts val="0"/>
              </a:spcAft>
              <a:buSzPts val="1800"/>
              <a:buChar char="●"/>
            </a:pPr>
            <a:r>
              <a:rPr lang="en-GB"/>
              <a:t>ODRL Evaluator</a:t>
            </a:r>
            <a:endParaRPr/>
          </a:p>
          <a:p>
            <a:pPr indent="-342900" lvl="0" marL="457200" rtl="0" algn="l">
              <a:spcBef>
                <a:spcPts val="0"/>
              </a:spcBef>
              <a:spcAft>
                <a:spcPts val="0"/>
              </a:spcAft>
              <a:buSzPts val="1800"/>
              <a:buChar char="●"/>
            </a:pPr>
            <a:r>
              <a:rPr lang="en-GB"/>
              <a:t>Test Suite</a:t>
            </a:r>
            <a:endParaRPr/>
          </a:p>
          <a:p>
            <a:pPr indent="-342900" lvl="0" marL="457200" rtl="0" algn="l">
              <a:spcBef>
                <a:spcPts val="0"/>
              </a:spcBef>
              <a:spcAft>
                <a:spcPts val="0"/>
              </a:spcAft>
              <a:buSzPts val="1800"/>
              <a:buChar char="●"/>
            </a:pPr>
            <a:r>
              <a:rPr lang="en-GB"/>
              <a:t>Demo</a:t>
            </a:r>
            <a:endParaRPr/>
          </a:p>
          <a:p>
            <a:pPr indent="-342900" lvl="0" marL="457200" rtl="0" algn="l">
              <a:spcBef>
                <a:spcPts val="0"/>
              </a:spcBef>
              <a:spcAft>
                <a:spcPts val="0"/>
              </a:spcAft>
              <a:buSzPts val="1800"/>
              <a:buChar char="●"/>
            </a:pPr>
            <a:r>
              <a:rPr b="1" lang="en-GB"/>
              <a:t>Future Work</a:t>
            </a:r>
            <a:endParaRPr b="1"/>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Current and Future Work</a:t>
            </a:r>
            <a:endParaRPr/>
          </a:p>
        </p:txBody>
      </p:sp>
      <p:sp>
        <p:nvSpPr>
          <p:cNvPr id="374" name="Google Shape;374;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ESWC paper </a:t>
            </a:r>
            <a:endParaRPr/>
          </a:p>
          <a:p>
            <a:pPr indent="-317500" lvl="1" marL="914400" rtl="0" algn="l">
              <a:spcBef>
                <a:spcPts val="0"/>
              </a:spcBef>
              <a:spcAft>
                <a:spcPts val="0"/>
              </a:spcAft>
              <a:buSzPts val="1400"/>
              <a:buChar char="○"/>
            </a:pPr>
            <a:r>
              <a:rPr lang="en-GB"/>
              <a:t>Compliance report model</a:t>
            </a:r>
            <a:endParaRPr/>
          </a:p>
          <a:p>
            <a:pPr indent="-317500" lvl="1" marL="914400" rtl="0" algn="l">
              <a:spcBef>
                <a:spcPts val="0"/>
              </a:spcBef>
              <a:spcAft>
                <a:spcPts val="0"/>
              </a:spcAft>
              <a:buSzPts val="1400"/>
              <a:buChar char="○"/>
            </a:pPr>
            <a:r>
              <a:rPr lang="en-GB"/>
              <a:t>ODRL evaluator implementation</a:t>
            </a:r>
            <a:endParaRPr/>
          </a:p>
          <a:p>
            <a:pPr indent="-317500" lvl="1" marL="914400" rtl="0" algn="l">
              <a:spcBef>
                <a:spcPts val="0"/>
              </a:spcBef>
              <a:spcAft>
                <a:spcPts val="0"/>
              </a:spcAft>
              <a:buSzPts val="1400"/>
              <a:buChar char="○"/>
            </a:pPr>
            <a:r>
              <a:rPr lang="en-GB"/>
              <a:t>Test suite</a:t>
            </a:r>
            <a:endParaRPr/>
          </a:p>
          <a:p>
            <a:pPr indent="-342900" lvl="0" marL="457200" rtl="0" algn="l">
              <a:spcBef>
                <a:spcPts val="0"/>
              </a:spcBef>
              <a:spcAft>
                <a:spcPts val="0"/>
              </a:spcAft>
              <a:buSzPts val="1800"/>
              <a:buChar char="●"/>
            </a:pPr>
            <a:r>
              <a:rPr lang="en-GB"/>
              <a:t>Do research on a proper policy engine</a:t>
            </a:r>
            <a:endParaRPr/>
          </a:p>
          <a:p>
            <a:pPr indent="-317500" lvl="1" marL="914400" rtl="0" algn="l">
              <a:spcBef>
                <a:spcPts val="0"/>
              </a:spcBef>
              <a:spcAft>
                <a:spcPts val="0"/>
              </a:spcAft>
              <a:buSzPts val="1400"/>
              <a:buChar char="○"/>
            </a:pPr>
            <a:r>
              <a:rPr lang="en-GB"/>
              <a:t>Conflict resolution</a:t>
            </a:r>
            <a:endParaRPr/>
          </a:p>
          <a:p>
            <a:pPr indent="-317500" lvl="1" marL="914400" rtl="0" algn="l">
              <a:spcBef>
                <a:spcPts val="0"/>
              </a:spcBef>
              <a:spcAft>
                <a:spcPts val="0"/>
              </a:spcAft>
              <a:buSzPts val="1400"/>
              <a:buChar char="○"/>
            </a:pPr>
            <a:r>
              <a:rPr lang="en-GB"/>
              <a:t>Other type of rules (prohibition, obligation)</a:t>
            </a:r>
            <a:endParaRPr/>
          </a:p>
          <a:p>
            <a:pPr indent="-317500" lvl="1" marL="914400" rtl="0" algn="l">
              <a:spcBef>
                <a:spcPts val="0"/>
              </a:spcBef>
              <a:spcAft>
                <a:spcPts val="0"/>
              </a:spcAft>
              <a:buSzPts val="1400"/>
              <a:buChar char="○"/>
            </a:pPr>
            <a:r>
              <a:rPr lang="en-GB"/>
              <a:t>Usage control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nvSpPr>
        <p:spPr>
          <a:xfrm>
            <a:off x="-165025" y="4063250"/>
            <a:ext cx="9309000" cy="1046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r>
              <a:t/>
            </a:r>
            <a:endParaRPr sz="1100">
              <a:latin typeface="Open Sans"/>
              <a:ea typeface="Open Sans"/>
              <a:cs typeface="Open Sans"/>
              <a:sym typeface="Open Sans"/>
            </a:endParaRPr>
          </a:p>
          <a:p>
            <a:pPr indent="0" lvl="0" marL="0" rtl="0" algn="r">
              <a:spcBef>
                <a:spcPts val="0"/>
              </a:spcBef>
              <a:spcAft>
                <a:spcPts val="0"/>
              </a:spcAft>
              <a:buClr>
                <a:schemeClr val="dk1"/>
              </a:buClr>
              <a:buSzPts val="1100"/>
              <a:buFont typeface="Arial"/>
              <a:buNone/>
            </a:pPr>
            <a:r>
              <a:rPr lang="en-GB" sz="1100">
                <a:solidFill>
                  <a:schemeClr val="dk1"/>
                </a:solidFill>
                <a:latin typeface="Open Sans"/>
                <a:ea typeface="Open Sans"/>
                <a:cs typeface="Open Sans"/>
                <a:sym typeface="Open Sans"/>
              </a:rPr>
              <a:t>[2]  ACL Expiry, </a:t>
            </a:r>
            <a:r>
              <a:rPr lang="en-GB" sz="1100" u="sng">
                <a:solidFill>
                  <a:schemeClr val="accent5"/>
                </a:solidFill>
                <a:latin typeface="Open Sans"/>
                <a:ea typeface="Open Sans"/>
                <a:cs typeface="Open Sans"/>
                <a:sym typeface="Open Sans"/>
                <a:hlinkClick r:id="rId3">
                  <a:extLst>
                    <a:ext uri="{A12FA001-AC4F-418D-AE19-62706E023703}">
                      <ahyp:hlinkClr val="tx"/>
                    </a:ext>
                  </a:extLst>
                </a:hlinkClick>
              </a:rPr>
              <a:t>https://github.com/solid/web-access-control-spec/issues/10</a:t>
            </a:r>
            <a:r>
              <a:rPr lang="en-GB" sz="1100">
                <a:solidFill>
                  <a:schemeClr val="dk1"/>
                </a:solidFill>
                <a:latin typeface="Open Sans"/>
                <a:ea typeface="Open Sans"/>
                <a:cs typeface="Open Sans"/>
                <a:sym typeface="Open Sans"/>
              </a:rPr>
              <a:t> (2016-04-17) </a:t>
            </a:r>
            <a:endParaRPr sz="1100">
              <a:solidFill>
                <a:schemeClr val="dk1"/>
              </a:solidFill>
              <a:latin typeface="Open Sans"/>
              <a:ea typeface="Open Sans"/>
              <a:cs typeface="Open Sans"/>
              <a:sym typeface="Open Sans"/>
            </a:endParaRPr>
          </a:p>
          <a:p>
            <a:pPr indent="0" lvl="0" marL="0" rtl="0" algn="r">
              <a:spcBef>
                <a:spcPts val="0"/>
              </a:spcBef>
              <a:spcAft>
                <a:spcPts val="0"/>
              </a:spcAft>
              <a:buClr>
                <a:schemeClr val="dk1"/>
              </a:buClr>
              <a:buSzPts val="1100"/>
              <a:buFont typeface="Arial"/>
              <a:buNone/>
            </a:pPr>
            <a:r>
              <a:rPr lang="en-GB" sz="1100">
                <a:solidFill>
                  <a:schemeClr val="dk1"/>
                </a:solidFill>
                <a:latin typeface="Open Sans"/>
                <a:ea typeface="Open Sans"/>
                <a:cs typeface="Open Sans"/>
                <a:sym typeface="Open Sans"/>
              </a:rPr>
              <a:t>[3]  Add time constraints to WAC rules, </a:t>
            </a:r>
            <a:r>
              <a:rPr lang="en-GB" sz="1100" u="sng">
                <a:solidFill>
                  <a:schemeClr val="accent5"/>
                </a:solidFill>
                <a:latin typeface="Open Sans"/>
                <a:ea typeface="Open Sans"/>
                <a:cs typeface="Open Sans"/>
                <a:sym typeface="Open Sans"/>
                <a:hlinkClick r:id="rId4">
                  <a:extLst>
                    <a:ext uri="{A12FA001-AC4F-418D-AE19-62706E023703}">
                      <ahyp:hlinkClr val="tx"/>
                    </a:ext>
                  </a:extLst>
                </a:hlinkClick>
              </a:rPr>
              <a:t>https://github.com/solid/web-access-control-spec/issues/87</a:t>
            </a:r>
            <a:r>
              <a:rPr lang="en-GB" sz="1100">
                <a:solidFill>
                  <a:schemeClr val="dk1"/>
                </a:solidFill>
                <a:latin typeface="Open Sans"/>
                <a:ea typeface="Open Sans"/>
                <a:cs typeface="Open Sans"/>
                <a:sym typeface="Open Sans"/>
              </a:rPr>
              <a:t> (2019-07-29)</a:t>
            </a:r>
            <a:endParaRPr sz="1100">
              <a:solidFill>
                <a:schemeClr val="dk1"/>
              </a:solidFill>
              <a:latin typeface="Open Sans"/>
              <a:ea typeface="Open Sans"/>
              <a:cs typeface="Open Sans"/>
              <a:sym typeface="Open Sans"/>
            </a:endParaRPr>
          </a:p>
          <a:p>
            <a:pPr indent="0" lvl="0" marL="0" rtl="0" algn="r">
              <a:spcBef>
                <a:spcPts val="0"/>
              </a:spcBef>
              <a:spcAft>
                <a:spcPts val="0"/>
              </a:spcAft>
              <a:buClr>
                <a:schemeClr val="dk1"/>
              </a:buClr>
              <a:buSzPts val="1100"/>
              <a:buFont typeface="Arial"/>
              <a:buNone/>
            </a:pPr>
            <a:r>
              <a:rPr lang="en-GB" sz="1100">
                <a:solidFill>
                  <a:schemeClr val="dk1"/>
                </a:solidFill>
                <a:latin typeface="Open Sans"/>
                <a:ea typeface="Open Sans"/>
                <a:cs typeface="Open Sans"/>
                <a:sym typeface="Open Sans"/>
              </a:rPr>
              <a:t>[4] Comment including TimeLimitedAuthorization, </a:t>
            </a:r>
            <a:r>
              <a:rPr lang="en-GB" sz="1100" u="sng">
                <a:solidFill>
                  <a:schemeClr val="accent5"/>
                </a:solidFill>
                <a:latin typeface="Open Sans"/>
                <a:ea typeface="Open Sans"/>
                <a:cs typeface="Open Sans"/>
                <a:sym typeface="Open Sans"/>
                <a:hlinkClick r:id="rId5">
                  <a:extLst>
                    <a:ext uri="{A12FA001-AC4F-418D-AE19-62706E023703}">
                      <ahyp:hlinkClr val="tx"/>
                    </a:ext>
                  </a:extLst>
                </a:hlinkClick>
              </a:rPr>
              <a:t>https://github.com/solid/specification/issues/56#issuecomment-872020854</a:t>
            </a:r>
            <a:r>
              <a:rPr lang="en-GB" sz="1100">
                <a:solidFill>
                  <a:schemeClr val="dk1"/>
                </a:solidFill>
                <a:latin typeface="Open Sans"/>
                <a:ea typeface="Open Sans"/>
                <a:cs typeface="Open Sans"/>
                <a:sym typeface="Open Sans"/>
              </a:rPr>
              <a:t> (2021-07-01)</a:t>
            </a:r>
            <a:endParaRPr sz="1100">
              <a:solidFill>
                <a:schemeClr val="dk1"/>
              </a:solidFill>
              <a:latin typeface="Open Sans"/>
              <a:ea typeface="Open Sans"/>
              <a:cs typeface="Open Sans"/>
              <a:sym typeface="Open Sans"/>
            </a:endParaRPr>
          </a:p>
          <a:p>
            <a:pPr indent="0" lvl="0" marL="0" rtl="0" algn="r">
              <a:spcBef>
                <a:spcPts val="0"/>
              </a:spcBef>
              <a:spcAft>
                <a:spcPts val="0"/>
              </a:spcAft>
              <a:buClr>
                <a:schemeClr val="dk1"/>
              </a:buClr>
              <a:buSzPts val="1100"/>
              <a:buFont typeface="Arial"/>
              <a:buNone/>
            </a:pPr>
            <a:r>
              <a:rPr lang="en-GB" sz="1100">
                <a:solidFill>
                  <a:schemeClr val="dk1"/>
                </a:solidFill>
                <a:latin typeface="Open Sans"/>
                <a:ea typeface="Open Sans"/>
                <a:cs typeface="Open Sans"/>
                <a:sym typeface="Open Sans"/>
              </a:rPr>
              <a:t>[5] </a:t>
            </a:r>
            <a:r>
              <a:rPr lang="en-GB" sz="1100" u="sng">
                <a:solidFill>
                  <a:schemeClr val="accent5"/>
                </a:solidFill>
                <a:latin typeface="Open Sans"/>
                <a:ea typeface="Open Sans"/>
                <a:cs typeface="Open Sans"/>
                <a:sym typeface="Open Sans"/>
                <a:hlinkClick r:id="rId6">
                  <a:extLst>
                    <a:ext uri="{A12FA001-AC4F-418D-AE19-62706E023703}">
                      <ahyp:hlinkClr val="tx"/>
                    </a:ext>
                  </a:extLst>
                </a:hlinkClick>
              </a:rPr>
              <a:t>https://solid.github.io/authorization-panel/authorization-ucr/#conditional-time</a:t>
            </a:r>
            <a:r>
              <a:rPr lang="en-GB" sz="1100">
                <a:solidFill>
                  <a:schemeClr val="dk1"/>
                </a:solidFill>
                <a:latin typeface="Open Sans"/>
                <a:ea typeface="Open Sans"/>
                <a:cs typeface="Open Sans"/>
                <a:sym typeface="Open Sans"/>
              </a:rPr>
              <a:t> </a:t>
            </a:r>
            <a:endParaRPr sz="1100">
              <a:latin typeface="Open Sans"/>
              <a:ea typeface="Open Sans"/>
              <a:cs typeface="Open Sans"/>
              <a:sym typeface="Open Sans"/>
            </a:endParaRPr>
          </a:p>
        </p:txBody>
      </p:sp>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I got to know ODRL</a:t>
            </a:r>
            <a:endParaRPr/>
          </a:p>
        </p:txBody>
      </p:sp>
      <p:sp>
        <p:nvSpPr>
          <p:cNvPr id="75" name="Google Shape;75;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Started with Solid (where people have control over their data)</a:t>
            </a:r>
            <a:endParaRPr/>
          </a:p>
          <a:p>
            <a:pPr indent="0" lvl="0" marL="0" rtl="0" algn="l">
              <a:spcBef>
                <a:spcPts val="1200"/>
              </a:spcBef>
              <a:spcAft>
                <a:spcPts val="0"/>
              </a:spcAft>
              <a:buNone/>
            </a:pPr>
            <a:r>
              <a:rPr lang="en-GB"/>
              <a:t>Hit limitations with the authorization specifications of Solid [1]</a:t>
            </a:r>
            <a:endParaRPr/>
          </a:p>
          <a:p>
            <a:pPr indent="-342900" lvl="0" marL="457200" rtl="0" algn="l">
              <a:spcBef>
                <a:spcPts val="1200"/>
              </a:spcBef>
              <a:spcAft>
                <a:spcPts val="0"/>
              </a:spcAft>
              <a:buSzPts val="1800"/>
              <a:buChar char="●"/>
            </a:pPr>
            <a:r>
              <a:rPr lang="en-GB"/>
              <a:t>The two Authorization protocols (WAC and ACP)</a:t>
            </a:r>
            <a:br>
              <a:rPr lang="en-GB"/>
            </a:br>
            <a:r>
              <a:rPr lang="en-GB"/>
              <a:t>do not support fine-grained access</a:t>
            </a:r>
            <a:endParaRPr/>
          </a:p>
          <a:p>
            <a:pPr indent="-317500" lvl="1" marL="914400" rtl="0" algn="l">
              <a:spcBef>
                <a:spcPts val="0"/>
              </a:spcBef>
              <a:spcAft>
                <a:spcPts val="0"/>
              </a:spcAft>
              <a:buSzPts val="1400"/>
              <a:buChar char="○"/>
            </a:pPr>
            <a:r>
              <a:rPr lang="en-GB"/>
              <a:t>Adding fine-grained access and constraints such as time was discussed and proposed many times</a:t>
            </a:r>
            <a:r>
              <a:rPr lang="en-GB"/>
              <a:t> [2-5]</a:t>
            </a:r>
            <a:endParaRPr/>
          </a:p>
          <a:p>
            <a:pPr indent="0" lvl="0" marL="0" rtl="0" algn="l">
              <a:spcBef>
                <a:spcPts val="1200"/>
              </a:spcBef>
              <a:spcAft>
                <a:spcPts val="0"/>
              </a:spcAft>
              <a:buNone/>
            </a:pPr>
            <a:r>
              <a:rPr lang="en-GB"/>
              <a:t>We could continue to try and gain consensus how to include fine-grained access.</a:t>
            </a:r>
            <a:endParaRPr/>
          </a:p>
          <a:p>
            <a:pPr indent="0" lvl="0" marL="0" rtl="0" algn="l">
              <a:spcBef>
                <a:spcPts val="1200"/>
              </a:spcBef>
              <a:spcAft>
                <a:spcPts val="1200"/>
              </a:spcAft>
              <a:buNone/>
            </a:pPr>
            <a:r>
              <a:rPr lang="en-GB"/>
              <a:t>We could start looking at other specifications/standards for this purpose.</a:t>
            </a:r>
            <a:endParaRPr/>
          </a:p>
        </p:txBody>
      </p:sp>
      <p:pic>
        <p:nvPicPr>
          <p:cNvPr id="76" name="Google Shape;76;p16"/>
          <p:cNvPicPr preferRelativeResize="0"/>
          <p:nvPr/>
        </p:nvPicPr>
        <p:blipFill>
          <a:blip r:embed="rId7">
            <a:alphaModFix/>
          </a:blip>
          <a:stretch>
            <a:fillRect/>
          </a:stretch>
        </p:blipFill>
        <p:spPr>
          <a:xfrm>
            <a:off x="6798476" y="445025"/>
            <a:ext cx="2157225" cy="1929701"/>
          </a:xfrm>
          <a:prstGeom prst="rect">
            <a:avLst/>
          </a:prstGeom>
          <a:noFill/>
          <a:ln>
            <a:noFill/>
          </a:ln>
        </p:spPr>
      </p:pic>
      <p:sp>
        <p:nvSpPr>
          <p:cNvPr id="77" name="Google Shape;77;p16"/>
          <p:cNvSpPr txBox="1"/>
          <p:nvPr/>
        </p:nvSpPr>
        <p:spPr>
          <a:xfrm>
            <a:off x="-165025" y="4063250"/>
            <a:ext cx="9309000" cy="1046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r>
              <a:rPr lang="en-GB" sz="1100">
                <a:latin typeface="Open Sans"/>
                <a:ea typeface="Open Sans"/>
                <a:cs typeface="Open Sans"/>
                <a:sym typeface="Open Sans"/>
              </a:rPr>
              <a:t>[1] Solid Protocol </a:t>
            </a:r>
            <a:r>
              <a:rPr lang="en-GB" sz="1100" u="sng">
                <a:solidFill>
                  <a:schemeClr val="hlink"/>
                </a:solidFill>
                <a:latin typeface="Open Sans"/>
                <a:ea typeface="Open Sans"/>
                <a:cs typeface="Open Sans"/>
                <a:sym typeface="Open Sans"/>
                <a:hlinkClick r:id="rId8"/>
              </a:rPr>
              <a:t>https://solidproject.org/TR/protocol</a:t>
            </a:r>
            <a:endParaRPr sz="1100">
              <a:latin typeface="Open Sans"/>
              <a:ea typeface="Open Sans"/>
              <a:cs typeface="Open Sans"/>
              <a:sym typeface="Open Sans"/>
            </a:endParaRPr>
          </a:p>
          <a:p>
            <a:pPr indent="0" lvl="0" marL="0" rtl="0" algn="r">
              <a:spcBef>
                <a:spcPts val="0"/>
              </a:spcBef>
              <a:spcAft>
                <a:spcPts val="0"/>
              </a:spcAft>
              <a:buClr>
                <a:schemeClr val="dk1"/>
              </a:buClr>
              <a:buSzPts val="1100"/>
              <a:buFont typeface="Arial"/>
              <a:buNone/>
            </a:pPr>
            <a:r>
              <a:t/>
            </a:r>
            <a:endParaRPr sz="1100">
              <a:solidFill>
                <a:schemeClr val="dk1"/>
              </a:solidFill>
              <a:latin typeface="Open Sans"/>
              <a:ea typeface="Open Sans"/>
              <a:cs typeface="Open Sans"/>
              <a:sym typeface="Open Sans"/>
            </a:endParaRPr>
          </a:p>
          <a:p>
            <a:pPr indent="0" lvl="0" marL="0" rtl="0" algn="r">
              <a:spcBef>
                <a:spcPts val="0"/>
              </a:spcBef>
              <a:spcAft>
                <a:spcPts val="0"/>
              </a:spcAft>
              <a:buClr>
                <a:schemeClr val="dk1"/>
              </a:buClr>
              <a:buSzPts val="1100"/>
              <a:buFont typeface="Arial"/>
              <a:buNone/>
            </a:pPr>
            <a:r>
              <a:t/>
            </a:r>
            <a:endParaRPr sz="11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100">
              <a:solidFill>
                <a:schemeClr val="dk1"/>
              </a:solidFill>
              <a:latin typeface="Open Sans"/>
              <a:ea typeface="Open Sans"/>
              <a:cs typeface="Open Sans"/>
              <a:sym typeface="Open Sans"/>
            </a:endParaRPr>
          </a:p>
          <a:p>
            <a:pPr indent="0" lvl="0" marL="0" rtl="0" algn="r">
              <a:spcBef>
                <a:spcPts val="0"/>
              </a:spcBef>
              <a:spcAft>
                <a:spcPts val="0"/>
              </a:spcAft>
              <a:buClr>
                <a:schemeClr val="dk1"/>
              </a:buClr>
              <a:buSzPts val="1100"/>
              <a:buFont typeface="Arial"/>
              <a:buNone/>
            </a:pPr>
            <a:r>
              <a:t/>
            </a:r>
            <a:endParaRPr sz="1100">
              <a:solidFill>
                <a:schemeClr val="dk1"/>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I got to know ODRL</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Hit the limitations with the way of authorization with Solid</a:t>
            </a:r>
            <a:endParaRPr/>
          </a:p>
          <a:p>
            <a:pPr indent="0" lvl="0" marL="0" rtl="0" algn="l">
              <a:spcBef>
                <a:spcPts val="1200"/>
              </a:spcBef>
              <a:spcAft>
                <a:spcPts val="0"/>
              </a:spcAft>
              <a:buNone/>
            </a:pPr>
            <a:r>
              <a:rPr lang="en-GB"/>
              <a:t>Thanks to visiting researchers, I learned about ODRL</a:t>
            </a:r>
            <a:endParaRPr/>
          </a:p>
          <a:p>
            <a:pPr indent="-342900" lvl="0" marL="457200" rtl="0" algn="l">
              <a:spcBef>
                <a:spcPts val="1200"/>
              </a:spcBef>
              <a:spcAft>
                <a:spcPts val="0"/>
              </a:spcAft>
              <a:buSzPts val="1800"/>
              <a:buChar char="●"/>
            </a:pPr>
            <a:r>
              <a:rPr lang="en-GB"/>
              <a:t>Try to combat the limitations of Solid authorization </a:t>
            </a:r>
            <a:br>
              <a:rPr lang="en-GB"/>
            </a:br>
            <a:r>
              <a:rPr lang="en-GB"/>
              <a:t>through using ODRL </a:t>
            </a:r>
            <a:r>
              <a:rPr lang="en-GB" sz="1400"/>
              <a:t>(has already been suggested [6])</a:t>
            </a:r>
            <a:endParaRPr/>
          </a:p>
          <a:p>
            <a:pPr indent="-317500" lvl="1" marL="914400" rtl="0" algn="l">
              <a:spcBef>
                <a:spcPts val="0"/>
              </a:spcBef>
              <a:spcAft>
                <a:spcPts val="0"/>
              </a:spcAft>
              <a:buSzPts val="1400"/>
              <a:buChar char="○"/>
            </a:pPr>
            <a:r>
              <a:rPr lang="en-GB"/>
              <a:t>Agent based approach [7]</a:t>
            </a:r>
            <a:endParaRPr/>
          </a:p>
          <a:p>
            <a:pPr indent="-317500" lvl="1" marL="914400" rtl="0" algn="l">
              <a:spcBef>
                <a:spcPts val="0"/>
              </a:spcBef>
              <a:spcAft>
                <a:spcPts val="0"/>
              </a:spcAft>
              <a:buSzPts val="1400"/>
              <a:buChar char="○"/>
            </a:pPr>
            <a:r>
              <a:rPr lang="en-GB"/>
              <a:t>Authorization Server approach [8]</a:t>
            </a:r>
            <a:endParaRPr/>
          </a:p>
          <a:p>
            <a:pPr indent="0" lvl="0" marL="0" rtl="0" algn="l">
              <a:spcBef>
                <a:spcPts val="1200"/>
              </a:spcBef>
              <a:spcAft>
                <a:spcPts val="0"/>
              </a:spcAft>
              <a:buNone/>
            </a:pPr>
            <a:r>
              <a:rPr b="1" lang="en-GB"/>
              <a:t>Problem</a:t>
            </a:r>
            <a:endParaRPr/>
          </a:p>
          <a:p>
            <a:pPr indent="0" lvl="0" marL="0" rtl="0" algn="l">
              <a:spcBef>
                <a:spcPts val="1200"/>
              </a:spcBef>
              <a:spcAft>
                <a:spcPts val="1200"/>
              </a:spcAft>
              <a:buNone/>
            </a:pPr>
            <a:r>
              <a:rPr lang="en-GB"/>
              <a:t>How to systematically interpret these ODRL policies?</a:t>
            </a:r>
            <a:endParaRPr/>
          </a:p>
        </p:txBody>
      </p:sp>
      <p:pic>
        <p:nvPicPr>
          <p:cNvPr id="84" name="Google Shape;84;p17"/>
          <p:cNvPicPr preferRelativeResize="0"/>
          <p:nvPr/>
        </p:nvPicPr>
        <p:blipFill>
          <a:blip r:embed="rId3">
            <a:alphaModFix/>
          </a:blip>
          <a:stretch>
            <a:fillRect/>
          </a:stretch>
        </p:blipFill>
        <p:spPr>
          <a:xfrm>
            <a:off x="6327651" y="215800"/>
            <a:ext cx="2157225" cy="1929701"/>
          </a:xfrm>
          <a:prstGeom prst="rect">
            <a:avLst/>
          </a:prstGeom>
          <a:noFill/>
          <a:ln>
            <a:noFill/>
          </a:ln>
        </p:spPr>
      </p:pic>
      <p:pic>
        <p:nvPicPr>
          <p:cNvPr id="85" name="Google Shape;85;p17"/>
          <p:cNvPicPr preferRelativeResize="0"/>
          <p:nvPr/>
        </p:nvPicPr>
        <p:blipFill>
          <a:blip r:embed="rId4">
            <a:alphaModFix/>
          </a:blip>
          <a:stretch>
            <a:fillRect/>
          </a:stretch>
        </p:blipFill>
        <p:spPr>
          <a:xfrm>
            <a:off x="6062418" y="2306650"/>
            <a:ext cx="2840105" cy="2114824"/>
          </a:xfrm>
          <a:prstGeom prst="rect">
            <a:avLst/>
          </a:prstGeom>
          <a:noFill/>
          <a:ln>
            <a:noFill/>
          </a:ln>
        </p:spPr>
      </p:pic>
      <p:sp>
        <p:nvSpPr>
          <p:cNvPr id="86" name="Google Shape;86;p17"/>
          <p:cNvSpPr txBox="1"/>
          <p:nvPr/>
        </p:nvSpPr>
        <p:spPr>
          <a:xfrm>
            <a:off x="-165025" y="4063250"/>
            <a:ext cx="9309000" cy="1046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r>
              <a:rPr lang="en-GB" sz="1100">
                <a:latin typeface="Open Sans"/>
                <a:ea typeface="Open Sans"/>
                <a:cs typeface="Open Sans"/>
                <a:sym typeface="Open Sans"/>
              </a:rPr>
              <a:t>[6] ODRL in Solid </a:t>
            </a:r>
            <a:r>
              <a:rPr lang="en-GB" sz="1100" u="sng">
                <a:solidFill>
                  <a:schemeClr val="hlink"/>
                </a:solidFill>
                <a:latin typeface="Open Sans"/>
                <a:ea typeface="Open Sans"/>
                <a:cs typeface="Open Sans"/>
                <a:sym typeface="Open Sans"/>
                <a:hlinkClick r:id="rId5"/>
              </a:rPr>
              <a:t>https://github.com/solid/authorization-panel/issues/55</a:t>
            </a:r>
            <a:r>
              <a:rPr lang="en-GB" sz="1100">
                <a:latin typeface="Open Sans"/>
                <a:ea typeface="Open Sans"/>
                <a:cs typeface="Open Sans"/>
                <a:sym typeface="Open Sans"/>
              </a:rPr>
              <a:t> (2019-12-01) </a:t>
            </a:r>
            <a:endParaRPr sz="1100">
              <a:latin typeface="Open Sans"/>
              <a:ea typeface="Open Sans"/>
              <a:cs typeface="Open Sans"/>
              <a:sym typeface="Open Sans"/>
            </a:endParaRPr>
          </a:p>
          <a:p>
            <a:pPr indent="0" lvl="0" marL="0" rtl="0" algn="r">
              <a:spcBef>
                <a:spcPts val="0"/>
              </a:spcBef>
              <a:spcAft>
                <a:spcPts val="0"/>
              </a:spcAft>
              <a:buClr>
                <a:srgbClr val="000000"/>
              </a:buClr>
              <a:buSzPts val="1100"/>
              <a:buFont typeface="Arial"/>
              <a:buNone/>
            </a:pPr>
            <a:r>
              <a:rPr lang="en-GB" sz="1100">
                <a:latin typeface="Open Sans"/>
                <a:ea typeface="Open Sans"/>
                <a:cs typeface="Open Sans"/>
                <a:sym typeface="Open Sans"/>
              </a:rPr>
              <a:t>[7] Agent-based Usage Control enforcement in Solid, sosy24: </a:t>
            </a:r>
            <a:r>
              <a:rPr lang="en-GB" sz="1100" u="sng">
                <a:solidFill>
                  <a:schemeClr val="hlink"/>
                </a:solidFill>
                <a:latin typeface="Open Sans"/>
                <a:ea typeface="Open Sans"/>
                <a:cs typeface="Open Sans"/>
                <a:sym typeface="Open Sans"/>
                <a:hlinkClick r:id="rId6"/>
              </a:rPr>
              <a:t>camera-ready paper</a:t>
            </a:r>
            <a:r>
              <a:rPr lang="en-GB" sz="1100">
                <a:latin typeface="Open Sans"/>
                <a:ea typeface="Open Sans"/>
                <a:cs typeface="Open Sans"/>
                <a:sym typeface="Open Sans"/>
              </a:rPr>
              <a:t>, </a:t>
            </a:r>
            <a:r>
              <a:rPr lang="en-GB" sz="1100" u="sng">
                <a:solidFill>
                  <a:schemeClr val="hlink"/>
                </a:solidFill>
                <a:latin typeface="Open Sans"/>
                <a:ea typeface="Open Sans"/>
                <a:cs typeface="Open Sans"/>
                <a:sym typeface="Open Sans"/>
                <a:hlinkClick r:id="rId7"/>
              </a:rPr>
              <a:t>github code</a:t>
            </a:r>
            <a:r>
              <a:rPr lang="en-GB" sz="1100">
                <a:latin typeface="Open Sans"/>
                <a:ea typeface="Open Sans"/>
                <a:cs typeface="Open Sans"/>
                <a:sym typeface="Open Sans"/>
              </a:rPr>
              <a:t>, </a:t>
            </a:r>
            <a:r>
              <a:rPr lang="en-GB" sz="1100" u="sng">
                <a:solidFill>
                  <a:schemeClr val="hlink"/>
                </a:solidFill>
                <a:latin typeface="Open Sans"/>
                <a:ea typeface="Open Sans"/>
                <a:cs typeface="Open Sans"/>
                <a:sym typeface="Open Sans"/>
                <a:hlinkClick r:id="rId8"/>
              </a:rPr>
              <a:t>demo</a:t>
            </a:r>
            <a:endParaRPr sz="1100">
              <a:latin typeface="Open Sans"/>
              <a:ea typeface="Open Sans"/>
              <a:cs typeface="Open Sans"/>
              <a:sym typeface="Open Sans"/>
            </a:endParaRPr>
          </a:p>
          <a:p>
            <a:pPr indent="0" lvl="0" marL="0" rtl="0" algn="r">
              <a:spcBef>
                <a:spcPts val="0"/>
              </a:spcBef>
              <a:spcAft>
                <a:spcPts val="0"/>
              </a:spcAft>
              <a:buClr>
                <a:srgbClr val="000000"/>
              </a:buClr>
              <a:buSzPts val="1100"/>
              <a:buFont typeface="Arial"/>
              <a:buNone/>
            </a:pPr>
            <a:r>
              <a:rPr lang="en-GB" sz="1100">
                <a:latin typeface="Open Sans"/>
                <a:ea typeface="Open Sans"/>
                <a:cs typeface="Open Sans"/>
                <a:sym typeface="Open Sans"/>
              </a:rPr>
              <a:t>[8] UCP enforcement repository, interpreting ODRL: </a:t>
            </a:r>
            <a:r>
              <a:rPr lang="en-GB" sz="1100" u="sng">
                <a:solidFill>
                  <a:schemeClr val="hlink"/>
                </a:solidFill>
                <a:latin typeface="Open Sans"/>
                <a:ea typeface="Open Sans"/>
                <a:cs typeface="Open Sans"/>
                <a:sym typeface="Open Sans"/>
                <a:hlinkClick r:id="rId9"/>
              </a:rPr>
              <a:t>https://github.com/woutslabbinck/ucp-enforcement</a:t>
            </a:r>
            <a:r>
              <a:rPr lang="en-GB" sz="1100">
                <a:latin typeface="Open Sans"/>
                <a:ea typeface="Open Sans"/>
                <a:cs typeface="Open Sans"/>
                <a:sym typeface="Open Sans"/>
              </a:rPr>
              <a:t>  </a:t>
            </a:r>
            <a:endParaRPr sz="1100">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to systematically interpret ODRL policies?</a:t>
            </a:r>
            <a:endParaRPr/>
          </a:p>
        </p:txBody>
      </p:sp>
      <p:sp>
        <p:nvSpPr>
          <p:cNvPr id="92" name="Google Shape;92;p18"/>
          <p:cNvSpPr/>
          <p:nvPr/>
        </p:nvSpPr>
        <p:spPr>
          <a:xfrm>
            <a:off x="863775" y="1568250"/>
            <a:ext cx="1507500" cy="63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ODRL Policy</a:t>
            </a:r>
            <a:endParaRPr/>
          </a:p>
        </p:txBody>
      </p:sp>
      <p:sp>
        <p:nvSpPr>
          <p:cNvPr id="93" name="Google Shape;93;p18"/>
          <p:cNvSpPr/>
          <p:nvPr/>
        </p:nvSpPr>
        <p:spPr>
          <a:xfrm>
            <a:off x="3616050" y="2285200"/>
            <a:ext cx="1911900" cy="1126200"/>
          </a:xfrm>
          <a:prstGeom prst="rect">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Some code interpreting ODRL</a:t>
            </a:r>
            <a:endParaRPr/>
          </a:p>
        </p:txBody>
      </p:sp>
      <p:sp>
        <p:nvSpPr>
          <p:cNvPr id="94" name="Google Shape;94;p18"/>
          <p:cNvSpPr/>
          <p:nvPr/>
        </p:nvSpPr>
        <p:spPr>
          <a:xfrm>
            <a:off x="6772725" y="2528350"/>
            <a:ext cx="1507500" cy="639900"/>
          </a:xfrm>
          <a:prstGeom prst="rect">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Output</a:t>
            </a:r>
            <a:endParaRPr/>
          </a:p>
        </p:txBody>
      </p:sp>
      <p:cxnSp>
        <p:nvCxnSpPr>
          <p:cNvPr id="95" name="Google Shape;95;p18"/>
          <p:cNvCxnSpPr/>
          <p:nvPr/>
        </p:nvCxnSpPr>
        <p:spPr>
          <a:xfrm>
            <a:off x="5527950" y="2848300"/>
            <a:ext cx="1244700" cy="0"/>
          </a:xfrm>
          <a:prstGeom prst="straightConnector1">
            <a:avLst/>
          </a:prstGeom>
          <a:noFill/>
          <a:ln cap="flat" cmpd="sng" w="9525">
            <a:solidFill>
              <a:schemeClr val="dk2"/>
            </a:solidFill>
            <a:prstDash val="solid"/>
            <a:round/>
            <a:headEnd len="med" w="med" type="none"/>
            <a:tailEnd len="med" w="med" type="triangle"/>
          </a:ln>
        </p:spPr>
      </p:cxnSp>
      <p:cxnSp>
        <p:nvCxnSpPr>
          <p:cNvPr id="96" name="Google Shape;96;p18"/>
          <p:cNvCxnSpPr/>
          <p:nvPr/>
        </p:nvCxnSpPr>
        <p:spPr>
          <a:xfrm>
            <a:off x="2371275" y="1888200"/>
            <a:ext cx="1244700" cy="960000"/>
          </a:xfrm>
          <a:prstGeom prst="straightConnector1">
            <a:avLst/>
          </a:prstGeom>
          <a:noFill/>
          <a:ln cap="flat" cmpd="sng" w="9525">
            <a:solidFill>
              <a:schemeClr val="dk2"/>
            </a:solidFill>
            <a:prstDash val="solid"/>
            <a:round/>
            <a:headEnd len="med" w="med" type="none"/>
            <a:tailEnd len="med" w="med" type="triangle"/>
          </a:ln>
        </p:spPr>
      </p:cxnSp>
      <p:cxnSp>
        <p:nvCxnSpPr>
          <p:cNvPr id="97" name="Google Shape;97;p18"/>
          <p:cNvCxnSpPr/>
          <p:nvPr/>
        </p:nvCxnSpPr>
        <p:spPr>
          <a:xfrm flipH="1" rot="10800000">
            <a:off x="2371275" y="2848400"/>
            <a:ext cx="1244700" cy="960000"/>
          </a:xfrm>
          <a:prstGeom prst="straightConnector1">
            <a:avLst/>
          </a:prstGeom>
          <a:noFill/>
          <a:ln cap="flat" cmpd="sng" w="9525">
            <a:solidFill>
              <a:schemeClr val="dk2"/>
            </a:solidFill>
            <a:prstDash val="solid"/>
            <a:round/>
            <a:headEnd len="med" w="med" type="none"/>
            <a:tailEnd len="med" w="med" type="triangle"/>
          </a:ln>
        </p:spPr>
      </p:cxnSp>
      <p:sp>
        <p:nvSpPr>
          <p:cNvPr id="98" name="Google Shape;98;p18"/>
          <p:cNvSpPr/>
          <p:nvPr/>
        </p:nvSpPr>
        <p:spPr>
          <a:xfrm>
            <a:off x="863775" y="3488450"/>
            <a:ext cx="1507500" cy="639900"/>
          </a:xfrm>
          <a:prstGeom prst="rect">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Input</a:t>
            </a:r>
            <a:endParaRPr/>
          </a:p>
        </p:txBody>
      </p:sp>
      <p:sp>
        <p:nvSpPr>
          <p:cNvPr id="99" name="Google Shape;99;p18"/>
          <p:cNvSpPr/>
          <p:nvPr/>
        </p:nvSpPr>
        <p:spPr>
          <a:xfrm>
            <a:off x="7306150" y="774525"/>
            <a:ext cx="1641000" cy="639900"/>
          </a:xfrm>
          <a:prstGeom prst="rect">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Custom/</a:t>
            </a:r>
            <a:br>
              <a:rPr lang="en-GB"/>
            </a:br>
            <a:r>
              <a:rPr lang="en-GB"/>
              <a:t>Not Standardized</a:t>
            </a:r>
            <a:endParaRPr/>
          </a:p>
        </p:txBody>
      </p:sp>
      <p:sp>
        <p:nvSpPr>
          <p:cNvPr id="100" name="Google Shape;100;p18"/>
          <p:cNvSpPr/>
          <p:nvPr/>
        </p:nvSpPr>
        <p:spPr>
          <a:xfrm>
            <a:off x="7306150" y="134625"/>
            <a:ext cx="1641000" cy="63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Standardized</a:t>
            </a:r>
            <a:endParaRPr/>
          </a:p>
        </p:txBody>
      </p:sp>
      <p:sp>
        <p:nvSpPr>
          <p:cNvPr id="101" name="Google Shape;101;p18"/>
          <p:cNvSpPr txBox="1"/>
          <p:nvPr/>
        </p:nvSpPr>
        <p:spPr>
          <a:xfrm>
            <a:off x="6636375" y="3487050"/>
            <a:ext cx="2473800" cy="112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Project specific</a:t>
            </a:r>
            <a:endParaRPr sz="1800">
              <a:solidFill>
                <a:schemeClr val="dk2"/>
              </a:solidFill>
            </a:endParaRPr>
          </a:p>
          <a:p>
            <a:pPr indent="0" lvl="0" marL="0" rtl="0" algn="l">
              <a:spcBef>
                <a:spcPts val="0"/>
              </a:spcBef>
              <a:spcAft>
                <a:spcPts val="0"/>
              </a:spcAft>
              <a:buNone/>
            </a:pPr>
            <a:r>
              <a:rPr lang="en-GB" sz="1800">
                <a:solidFill>
                  <a:schemeClr val="dk2"/>
                </a:solidFill>
              </a:rPr>
              <a:t>Conclusions unclear</a:t>
            </a:r>
            <a:endParaRPr sz="1800">
              <a:solidFill>
                <a:schemeClr val="dk2"/>
              </a:solidFill>
            </a:endParaRPr>
          </a:p>
          <a:p>
            <a:pPr indent="0" lvl="0" marL="0" rtl="0" algn="l">
              <a:spcBef>
                <a:spcPts val="0"/>
              </a:spcBef>
              <a:spcAft>
                <a:spcPts val="0"/>
              </a:spcAft>
              <a:buNone/>
            </a:pPr>
            <a:r>
              <a:rPr b="1" lang="en-GB" sz="1800">
                <a:solidFill>
                  <a:schemeClr val="dk2"/>
                </a:solidFill>
              </a:rPr>
              <a:t>Not reusable</a:t>
            </a:r>
            <a:endParaRPr b="1" sz="1800">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ODRL Formal Semantics Community Group</a:t>
            </a:r>
            <a:endParaRPr/>
          </a:p>
        </p:txBody>
      </p:sp>
      <p:sp>
        <p:nvSpPr>
          <p:cNvPr id="107" name="Google Shape;107;p19"/>
          <p:cNvSpPr/>
          <p:nvPr/>
        </p:nvSpPr>
        <p:spPr>
          <a:xfrm>
            <a:off x="3616050" y="2285200"/>
            <a:ext cx="1911900" cy="1126200"/>
          </a:xfrm>
          <a:prstGeom prst="rect">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ODRL Evaluator</a:t>
            </a:r>
            <a:endParaRPr/>
          </a:p>
        </p:txBody>
      </p:sp>
      <p:sp>
        <p:nvSpPr>
          <p:cNvPr id="108" name="Google Shape;108;p19"/>
          <p:cNvSpPr/>
          <p:nvPr/>
        </p:nvSpPr>
        <p:spPr>
          <a:xfrm>
            <a:off x="863775" y="1568250"/>
            <a:ext cx="1507500" cy="63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ODRL Policy</a:t>
            </a:r>
            <a:endParaRPr/>
          </a:p>
        </p:txBody>
      </p:sp>
      <p:sp>
        <p:nvSpPr>
          <p:cNvPr id="109" name="Google Shape;109;p19"/>
          <p:cNvSpPr/>
          <p:nvPr/>
        </p:nvSpPr>
        <p:spPr>
          <a:xfrm>
            <a:off x="863775" y="2528350"/>
            <a:ext cx="1507500" cy="639900"/>
          </a:xfrm>
          <a:prstGeom prst="rect">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Request</a:t>
            </a:r>
            <a:endParaRPr/>
          </a:p>
        </p:txBody>
      </p:sp>
      <p:sp>
        <p:nvSpPr>
          <p:cNvPr id="110" name="Google Shape;110;p19"/>
          <p:cNvSpPr/>
          <p:nvPr/>
        </p:nvSpPr>
        <p:spPr>
          <a:xfrm>
            <a:off x="863775" y="3488450"/>
            <a:ext cx="1507500" cy="639900"/>
          </a:xfrm>
          <a:prstGeom prst="rect">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State of the world</a:t>
            </a:r>
            <a:endParaRPr/>
          </a:p>
        </p:txBody>
      </p:sp>
      <p:sp>
        <p:nvSpPr>
          <p:cNvPr id="111" name="Google Shape;111;p19"/>
          <p:cNvSpPr/>
          <p:nvPr/>
        </p:nvSpPr>
        <p:spPr>
          <a:xfrm>
            <a:off x="6772725" y="2528350"/>
            <a:ext cx="1507500" cy="639900"/>
          </a:xfrm>
          <a:prstGeom prst="rect">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Output</a:t>
            </a:r>
            <a:endParaRPr/>
          </a:p>
        </p:txBody>
      </p:sp>
      <p:cxnSp>
        <p:nvCxnSpPr>
          <p:cNvPr id="112" name="Google Shape;112;p19"/>
          <p:cNvCxnSpPr>
            <a:stCxn id="108" idx="3"/>
            <a:endCxn id="107" idx="1"/>
          </p:cNvCxnSpPr>
          <p:nvPr/>
        </p:nvCxnSpPr>
        <p:spPr>
          <a:xfrm>
            <a:off x="2371275" y="1888200"/>
            <a:ext cx="1244700" cy="960000"/>
          </a:xfrm>
          <a:prstGeom prst="straightConnector1">
            <a:avLst/>
          </a:prstGeom>
          <a:noFill/>
          <a:ln cap="flat" cmpd="sng" w="9525">
            <a:solidFill>
              <a:schemeClr val="dk2"/>
            </a:solidFill>
            <a:prstDash val="solid"/>
            <a:round/>
            <a:headEnd len="med" w="med" type="none"/>
            <a:tailEnd len="med" w="med" type="triangle"/>
          </a:ln>
        </p:spPr>
      </p:cxnSp>
      <p:cxnSp>
        <p:nvCxnSpPr>
          <p:cNvPr id="113" name="Google Shape;113;p19"/>
          <p:cNvCxnSpPr>
            <a:stCxn id="109" idx="3"/>
            <a:endCxn id="107" idx="1"/>
          </p:cNvCxnSpPr>
          <p:nvPr/>
        </p:nvCxnSpPr>
        <p:spPr>
          <a:xfrm>
            <a:off x="2371275" y="2848300"/>
            <a:ext cx="1244700" cy="0"/>
          </a:xfrm>
          <a:prstGeom prst="straightConnector1">
            <a:avLst/>
          </a:prstGeom>
          <a:noFill/>
          <a:ln cap="flat" cmpd="sng" w="9525">
            <a:solidFill>
              <a:schemeClr val="dk2"/>
            </a:solidFill>
            <a:prstDash val="solid"/>
            <a:round/>
            <a:headEnd len="med" w="med" type="none"/>
            <a:tailEnd len="med" w="med" type="triangle"/>
          </a:ln>
        </p:spPr>
      </p:cxnSp>
      <p:cxnSp>
        <p:nvCxnSpPr>
          <p:cNvPr id="114" name="Google Shape;114;p19"/>
          <p:cNvCxnSpPr>
            <a:stCxn id="110" idx="3"/>
            <a:endCxn id="107" idx="1"/>
          </p:cNvCxnSpPr>
          <p:nvPr/>
        </p:nvCxnSpPr>
        <p:spPr>
          <a:xfrm flipH="1" rot="10800000">
            <a:off x="2371275" y="2848400"/>
            <a:ext cx="1244700" cy="960000"/>
          </a:xfrm>
          <a:prstGeom prst="straightConnector1">
            <a:avLst/>
          </a:prstGeom>
          <a:noFill/>
          <a:ln cap="flat" cmpd="sng" w="9525">
            <a:solidFill>
              <a:schemeClr val="dk2"/>
            </a:solidFill>
            <a:prstDash val="solid"/>
            <a:round/>
            <a:headEnd len="med" w="med" type="none"/>
            <a:tailEnd len="med" w="med" type="triangle"/>
          </a:ln>
        </p:spPr>
      </p:cxnSp>
      <p:cxnSp>
        <p:nvCxnSpPr>
          <p:cNvPr id="115" name="Google Shape;115;p19"/>
          <p:cNvCxnSpPr>
            <a:stCxn id="107" idx="3"/>
            <a:endCxn id="111" idx="1"/>
          </p:cNvCxnSpPr>
          <p:nvPr/>
        </p:nvCxnSpPr>
        <p:spPr>
          <a:xfrm>
            <a:off x="5527950" y="2848300"/>
            <a:ext cx="1244700" cy="0"/>
          </a:xfrm>
          <a:prstGeom prst="straightConnector1">
            <a:avLst/>
          </a:prstGeom>
          <a:noFill/>
          <a:ln cap="flat" cmpd="sng" w="9525">
            <a:solidFill>
              <a:schemeClr val="dk2"/>
            </a:solidFill>
            <a:prstDash val="solid"/>
            <a:round/>
            <a:headEnd len="med" w="med" type="none"/>
            <a:tailEnd len="med" w="med" type="triangle"/>
          </a:ln>
        </p:spPr>
      </p:cxnSp>
      <p:sp>
        <p:nvSpPr>
          <p:cNvPr id="116" name="Google Shape;116;p19"/>
          <p:cNvSpPr/>
          <p:nvPr/>
        </p:nvSpPr>
        <p:spPr>
          <a:xfrm>
            <a:off x="7306150" y="774525"/>
            <a:ext cx="1641000" cy="639900"/>
          </a:xfrm>
          <a:prstGeom prst="rect">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Custom/</a:t>
            </a:r>
            <a:br>
              <a:rPr lang="en-GB"/>
            </a:br>
            <a:r>
              <a:rPr lang="en-GB"/>
              <a:t>Not Standardized</a:t>
            </a:r>
            <a:endParaRPr/>
          </a:p>
        </p:txBody>
      </p:sp>
      <p:sp>
        <p:nvSpPr>
          <p:cNvPr id="117" name="Google Shape;117;p19"/>
          <p:cNvSpPr/>
          <p:nvPr/>
        </p:nvSpPr>
        <p:spPr>
          <a:xfrm>
            <a:off x="7306150" y="134625"/>
            <a:ext cx="1641000" cy="63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Standardized</a:t>
            </a:r>
            <a:endParaRPr/>
          </a:p>
        </p:txBody>
      </p:sp>
      <p:sp>
        <p:nvSpPr>
          <p:cNvPr id="118" name="Google Shape;118;p19"/>
          <p:cNvSpPr/>
          <p:nvPr/>
        </p:nvSpPr>
        <p:spPr>
          <a:xfrm>
            <a:off x="7306150" y="1414425"/>
            <a:ext cx="1641000" cy="639900"/>
          </a:xfrm>
          <a:prstGeom prst="rect">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Formalizing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Agenda</a:t>
            </a:r>
            <a:endParaRPr/>
          </a:p>
        </p:txBody>
      </p:sp>
      <p:sp>
        <p:nvSpPr>
          <p:cNvPr id="124" name="Google Shape;124;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Motivation</a:t>
            </a:r>
            <a:endParaRPr/>
          </a:p>
          <a:p>
            <a:pPr indent="-342900" lvl="0" marL="457200" rtl="0" algn="l">
              <a:spcBef>
                <a:spcPts val="0"/>
              </a:spcBef>
              <a:spcAft>
                <a:spcPts val="0"/>
              </a:spcAft>
              <a:buSzPts val="1800"/>
              <a:buChar char="●"/>
            </a:pPr>
            <a:r>
              <a:rPr b="1" lang="en-GB"/>
              <a:t>Compliance Report Model</a:t>
            </a:r>
            <a:endParaRPr b="1"/>
          </a:p>
          <a:p>
            <a:pPr indent="-342900" lvl="0" marL="457200" rtl="0" algn="l">
              <a:spcBef>
                <a:spcPts val="0"/>
              </a:spcBef>
              <a:spcAft>
                <a:spcPts val="0"/>
              </a:spcAft>
              <a:buSzPts val="1800"/>
              <a:buChar char="●"/>
            </a:pPr>
            <a:r>
              <a:rPr lang="en-GB"/>
              <a:t>ODRL Evaluator</a:t>
            </a:r>
            <a:endParaRPr/>
          </a:p>
          <a:p>
            <a:pPr indent="-342900" lvl="0" marL="457200" rtl="0" algn="l">
              <a:spcBef>
                <a:spcPts val="0"/>
              </a:spcBef>
              <a:spcAft>
                <a:spcPts val="0"/>
              </a:spcAft>
              <a:buSzPts val="1800"/>
              <a:buChar char="●"/>
            </a:pPr>
            <a:r>
              <a:rPr lang="en-GB"/>
              <a:t>Test Suite</a:t>
            </a:r>
            <a:endParaRPr/>
          </a:p>
          <a:p>
            <a:pPr indent="-342900" lvl="0" marL="457200" rtl="0" algn="l">
              <a:spcBef>
                <a:spcPts val="0"/>
              </a:spcBef>
              <a:spcAft>
                <a:spcPts val="0"/>
              </a:spcAft>
              <a:buSzPts val="1800"/>
              <a:buChar char="●"/>
            </a:pPr>
            <a:r>
              <a:rPr lang="en-GB"/>
              <a:t>Demo</a:t>
            </a:r>
            <a:endParaRPr/>
          </a:p>
          <a:p>
            <a:pPr indent="-342900" lvl="0" marL="457200" rtl="0" algn="l">
              <a:spcBef>
                <a:spcPts val="0"/>
              </a:spcBef>
              <a:spcAft>
                <a:spcPts val="0"/>
              </a:spcAft>
              <a:buSzPts val="1800"/>
              <a:buChar char="●"/>
            </a:pPr>
            <a:r>
              <a:rPr lang="en-GB"/>
              <a:t>Future Work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Compliance report as output of an ODRL Evaluator</a:t>
            </a:r>
            <a:endParaRPr/>
          </a:p>
        </p:txBody>
      </p:sp>
      <p:sp>
        <p:nvSpPr>
          <p:cNvPr id="130" name="Google Shape;130;p21"/>
          <p:cNvSpPr/>
          <p:nvPr/>
        </p:nvSpPr>
        <p:spPr>
          <a:xfrm>
            <a:off x="6772725" y="2528350"/>
            <a:ext cx="1507500" cy="639900"/>
          </a:xfrm>
          <a:prstGeom prst="rect">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Output</a:t>
            </a:r>
            <a:endParaRPr/>
          </a:p>
        </p:txBody>
      </p:sp>
      <p:sp>
        <p:nvSpPr>
          <p:cNvPr id="131" name="Google Shape;131;p21"/>
          <p:cNvSpPr/>
          <p:nvPr/>
        </p:nvSpPr>
        <p:spPr>
          <a:xfrm>
            <a:off x="6772725" y="2528350"/>
            <a:ext cx="1507500" cy="6399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Compliance Report</a:t>
            </a:r>
            <a:endParaRPr/>
          </a:p>
        </p:txBody>
      </p:sp>
      <p:sp>
        <p:nvSpPr>
          <p:cNvPr id="132" name="Google Shape;132;p21"/>
          <p:cNvSpPr/>
          <p:nvPr/>
        </p:nvSpPr>
        <p:spPr>
          <a:xfrm>
            <a:off x="3616050" y="2285200"/>
            <a:ext cx="1911900" cy="1126200"/>
          </a:xfrm>
          <a:prstGeom prst="rect">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ODRL Evaluator</a:t>
            </a:r>
            <a:endParaRPr/>
          </a:p>
        </p:txBody>
      </p:sp>
      <p:cxnSp>
        <p:nvCxnSpPr>
          <p:cNvPr id="133" name="Google Shape;133;p21"/>
          <p:cNvCxnSpPr>
            <a:stCxn id="132" idx="3"/>
          </p:cNvCxnSpPr>
          <p:nvPr/>
        </p:nvCxnSpPr>
        <p:spPr>
          <a:xfrm>
            <a:off x="5527950" y="2848300"/>
            <a:ext cx="1244700" cy="0"/>
          </a:xfrm>
          <a:prstGeom prst="straightConnector1">
            <a:avLst/>
          </a:prstGeom>
          <a:noFill/>
          <a:ln cap="flat" cmpd="sng" w="9525">
            <a:solidFill>
              <a:schemeClr val="dk2"/>
            </a:solidFill>
            <a:prstDash val="solid"/>
            <a:round/>
            <a:headEnd len="med" w="med" type="none"/>
            <a:tailEnd len="med" w="med" type="triangle"/>
          </a:ln>
        </p:spPr>
      </p:cxnSp>
      <p:sp>
        <p:nvSpPr>
          <p:cNvPr id="134" name="Google Shape;134;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t>Requirements</a:t>
            </a:r>
            <a:endParaRPr b="1"/>
          </a:p>
          <a:p>
            <a:pPr indent="-342900" lvl="0" marL="457200" rtl="0" algn="l">
              <a:spcBef>
                <a:spcPts val="1200"/>
              </a:spcBef>
              <a:spcAft>
                <a:spcPts val="0"/>
              </a:spcAft>
              <a:buSzPts val="1800"/>
              <a:buChar char="●"/>
            </a:pPr>
            <a:r>
              <a:rPr b="1" lang="en-GB"/>
              <a:t>Interoperability</a:t>
            </a:r>
            <a:r>
              <a:rPr lang="en-GB"/>
              <a:t>: Machine-readable with semantics</a:t>
            </a:r>
            <a:endParaRPr/>
          </a:p>
          <a:p>
            <a:pPr indent="-342900" lvl="0" marL="457200" rtl="0" algn="l">
              <a:spcBef>
                <a:spcPts val="0"/>
              </a:spcBef>
              <a:spcAft>
                <a:spcPts val="0"/>
              </a:spcAft>
              <a:buSzPts val="1800"/>
              <a:buChar char="●"/>
            </a:pPr>
            <a:r>
              <a:rPr b="1" lang="en-GB"/>
              <a:t>Transparency &amp; Auditability</a:t>
            </a:r>
            <a:r>
              <a:rPr lang="en-GB"/>
              <a:t>: When was the policy evaluated?</a:t>
            </a:r>
            <a:endParaRPr/>
          </a:p>
          <a:p>
            <a:pPr indent="-342900" lvl="0" marL="457200" rtl="0" algn="l">
              <a:spcBef>
                <a:spcPts val="0"/>
              </a:spcBef>
              <a:spcAft>
                <a:spcPts val="0"/>
              </a:spcAft>
              <a:buSzPts val="1800"/>
              <a:buChar char="●"/>
            </a:pPr>
            <a:r>
              <a:rPr b="1" lang="en-GB"/>
              <a:t>Explainability</a:t>
            </a:r>
            <a:r>
              <a:rPr lang="en-GB"/>
              <a:t>:</a:t>
            </a:r>
            <a:endParaRPr/>
          </a:p>
          <a:p>
            <a:pPr indent="-317500" lvl="1" marL="914400" rtl="0" algn="l">
              <a:spcBef>
                <a:spcPts val="0"/>
              </a:spcBef>
              <a:spcAft>
                <a:spcPts val="0"/>
              </a:spcAft>
              <a:buSzPts val="1400"/>
              <a:buChar char="○"/>
            </a:pPr>
            <a:r>
              <a:rPr lang="en-GB"/>
              <a:t>Which policy?</a:t>
            </a:r>
            <a:endParaRPr/>
          </a:p>
          <a:p>
            <a:pPr indent="-317500" lvl="1" marL="914400" rtl="0" algn="l">
              <a:spcBef>
                <a:spcPts val="0"/>
              </a:spcBef>
              <a:spcAft>
                <a:spcPts val="0"/>
              </a:spcAft>
              <a:buSzPts val="1400"/>
              <a:buChar char="○"/>
            </a:pPr>
            <a:r>
              <a:rPr lang="en-GB"/>
              <a:t>Which rule of the policy?</a:t>
            </a:r>
            <a:endParaRPr/>
          </a:p>
          <a:p>
            <a:pPr indent="-317500" lvl="2" marL="1371600" rtl="0" algn="l">
              <a:spcBef>
                <a:spcPts val="0"/>
              </a:spcBef>
              <a:spcAft>
                <a:spcPts val="0"/>
              </a:spcAft>
              <a:buSzPts val="1400"/>
              <a:buChar char="■"/>
            </a:pPr>
            <a:r>
              <a:rPr lang="en-GB"/>
              <a:t>What is the evaluation state?</a:t>
            </a:r>
            <a:endParaRPr/>
          </a:p>
          <a:p>
            <a:pPr indent="-317500" lvl="1" marL="914400" rtl="0" algn="l">
              <a:spcBef>
                <a:spcPts val="0"/>
              </a:spcBef>
              <a:spcAft>
                <a:spcPts val="0"/>
              </a:spcAft>
              <a:buSzPts val="1400"/>
              <a:buChar char="○"/>
            </a:pPr>
            <a:r>
              <a:rPr lang="en-GB"/>
              <a:t>Which constraints?</a:t>
            </a:r>
            <a:endParaRPr/>
          </a:p>
          <a:p>
            <a:pPr indent="-317500" lvl="2" marL="1371600" rtl="0" algn="l">
              <a:spcBef>
                <a:spcPts val="0"/>
              </a:spcBef>
              <a:spcAft>
                <a:spcPts val="0"/>
              </a:spcAft>
              <a:buSzPts val="1400"/>
              <a:buChar char="■"/>
            </a:pPr>
            <a:r>
              <a:rPr lang="en-GB"/>
              <a:t>What is the evaluation state of those constraints?</a:t>
            </a:r>
            <a:endParaRPr/>
          </a:p>
          <a:p>
            <a:pPr indent="-317500" lvl="1" marL="914400" rtl="0" algn="l">
              <a:spcBef>
                <a:spcPts val="0"/>
              </a:spcBef>
              <a:spcAft>
                <a:spcPts val="0"/>
              </a:spcAft>
              <a:buSzPts val="1400"/>
              <a:buChar char="○"/>
            </a:pPr>
            <a:r>
              <a:rPr lang="en-GB"/>
              <a:t>In an access control scenario: Which Request?</a:t>
            </a:r>
            <a:endParaRPr/>
          </a:p>
        </p:txBody>
      </p:sp>
      <p:sp>
        <p:nvSpPr>
          <p:cNvPr id="135" name="Google Shape;135;p21"/>
          <p:cNvSpPr/>
          <p:nvPr/>
        </p:nvSpPr>
        <p:spPr>
          <a:xfrm>
            <a:off x="7458550" y="926925"/>
            <a:ext cx="1641000" cy="639900"/>
          </a:xfrm>
          <a:prstGeom prst="rect">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Our proposal</a:t>
            </a:r>
            <a:endParaRPr/>
          </a:p>
        </p:txBody>
      </p:sp>
      <p:sp>
        <p:nvSpPr>
          <p:cNvPr id="136" name="Google Shape;136;p21"/>
          <p:cNvSpPr/>
          <p:nvPr/>
        </p:nvSpPr>
        <p:spPr>
          <a:xfrm>
            <a:off x="7458550" y="1566825"/>
            <a:ext cx="1641000" cy="639900"/>
          </a:xfrm>
          <a:prstGeom prst="rect">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t>Formalizing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3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3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3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3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3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3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