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3913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0871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7830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4784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1743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8697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5660" algn="l" defTabSz="208695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-2472" y="216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0"/>
            <a:ext cx="25727184" cy="9173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7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2" y="10698560"/>
            <a:ext cx="22542814" cy="2278396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9" y="10698560"/>
            <a:ext cx="67123988" cy="227839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70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20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4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161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88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0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32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04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763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12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0" y="62309212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205" indent="0">
              <a:buNone/>
              <a:defRPr sz="9100" b="1"/>
            </a:lvl2pPr>
            <a:lvl3pPr marL="4174410" indent="0">
              <a:buNone/>
              <a:defRPr sz="8200" b="1"/>
            </a:lvl3pPr>
            <a:lvl4pPr marL="6261616" indent="0">
              <a:buNone/>
              <a:defRPr sz="7300" b="1"/>
            </a:lvl4pPr>
            <a:lvl5pPr marL="8348821" indent="0">
              <a:buNone/>
              <a:defRPr sz="7300" b="1"/>
            </a:lvl5pPr>
            <a:lvl6pPr marL="10436026" indent="0">
              <a:buNone/>
              <a:defRPr sz="7300" b="1"/>
            </a:lvl6pPr>
            <a:lvl7pPr marL="12523231" indent="0">
              <a:buNone/>
              <a:defRPr sz="7300" b="1"/>
            </a:lvl7pPr>
            <a:lvl8pPr marL="14610432" indent="0">
              <a:buNone/>
              <a:defRPr sz="7300" b="1"/>
            </a:lvl8pPr>
            <a:lvl9pPr marL="16697637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0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205" indent="0">
              <a:buNone/>
              <a:defRPr sz="9100" b="1"/>
            </a:lvl2pPr>
            <a:lvl3pPr marL="4174410" indent="0">
              <a:buNone/>
              <a:defRPr sz="8200" b="1"/>
            </a:lvl3pPr>
            <a:lvl4pPr marL="6261616" indent="0">
              <a:buNone/>
              <a:defRPr sz="7300" b="1"/>
            </a:lvl4pPr>
            <a:lvl5pPr marL="8348821" indent="0">
              <a:buNone/>
              <a:defRPr sz="7300" b="1"/>
            </a:lvl5pPr>
            <a:lvl6pPr marL="10436026" indent="0">
              <a:buNone/>
              <a:defRPr sz="7300" b="1"/>
            </a:lvl6pPr>
            <a:lvl7pPr marL="12523231" indent="0">
              <a:buNone/>
              <a:defRPr sz="7300" b="1"/>
            </a:lvl7pPr>
            <a:lvl8pPr marL="14610432" indent="0">
              <a:buNone/>
              <a:defRPr sz="7300" b="1"/>
            </a:lvl8pPr>
            <a:lvl9pPr marL="16697637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0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9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54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9" y="8955100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205" indent="0">
              <a:buNone/>
              <a:defRPr sz="5500"/>
            </a:lvl2pPr>
            <a:lvl3pPr marL="4174410" indent="0">
              <a:buNone/>
              <a:defRPr sz="4600"/>
            </a:lvl3pPr>
            <a:lvl4pPr marL="6261616" indent="0">
              <a:buNone/>
              <a:defRPr sz="4100"/>
            </a:lvl4pPr>
            <a:lvl5pPr marL="8348821" indent="0">
              <a:buNone/>
              <a:defRPr sz="4100"/>
            </a:lvl5pPr>
            <a:lvl6pPr marL="10436026" indent="0">
              <a:buNone/>
              <a:defRPr sz="4100"/>
            </a:lvl6pPr>
            <a:lvl7pPr marL="12523231" indent="0">
              <a:buNone/>
              <a:defRPr sz="4100"/>
            </a:lvl7pPr>
            <a:lvl8pPr marL="14610432" indent="0">
              <a:buNone/>
              <a:defRPr sz="4100"/>
            </a:lvl8pPr>
            <a:lvl9pPr marL="16697637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205" indent="0">
              <a:buNone/>
              <a:defRPr sz="12800"/>
            </a:lvl2pPr>
            <a:lvl3pPr marL="4174410" indent="0">
              <a:buNone/>
              <a:defRPr sz="11000"/>
            </a:lvl3pPr>
            <a:lvl4pPr marL="6261616" indent="0">
              <a:buNone/>
              <a:defRPr sz="9100"/>
            </a:lvl4pPr>
            <a:lvl5pPr marL="8348821" indent="0">
              <a:buNone/>
              <a:defRPr sz="9100"/>
            </a:lvl5pPr>
            <a:lvl6pPr marL="10436026" indent="0">
              <a:buNone/>
              <a:defRPr sz="9100"/>
            </a:lvl6pPr>
            <a:lvl7pPr marL="12523231" indent="0">
              <a:buNone/>
              <a:defRPr sz="9100"/>
            </a:lvl7pPr>
            <a:lvl8pPr marL="14610432" indent="0">
              <a:buNone/>
              <a:defRPr sz="9100"/>
            </a:lvl8pPr>
            <a:lvl9pPr marL="16697637" indent="0">
              <a:buNone/>
              <a:defRPr sz="9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205" indent="0">
              <a:buNone/>
              <a:defRPr sz="5500"/>
            </a:lvl2pPr>
            <a:lvl3pPr marL="4174410" indent="0">
              <a:buNone/>
              <a:defRPr sz="4600"/>
            </a:lvl3pPr>
            <a:lvl4pPr marL="6261616" indent="0">
              <a:buNone/>
              <a:defRPr sz="4100"/>
            </a:lvl4pPr>
            <a:lvl5pPr marL="8348821" indent="0">
              <a:buNone/>
              <a:defRPr sz="4100"/>
            </a:lvl5pPr>
            <a:lvl6pPr marL="10436026" indent="0">
              <a:buNone/>
              <a:defRPr sz="4100"/>
            </a:lvl6pPr>
            <a:lvl7pPr marL="12523231" indent="0">
              <a:buNone/>
              <a:defRPr sz="4100"/>
            </a:lvl7pPr>
            <a:lvl8pPr marL="14610432" indent="0">
              <a:buNone/>
              <a:defRPr sz="4100"/>
            </a:lvl8pPr>
            <a:lvl9pPr marL="16697637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8A9224F5-64D1-0948-9E96-FFF98FD8ECB6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/>
          <a:lstStyle/>
          <a:p>
            <a:fld id="{0A512F4F-E236-534E-8482-D2412B64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376204" y="1713754"/>
            <a:ext cx="27514867" cy="37148246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924" y="1713754"/>
            <a:ext cx="27793156" cy="7132373"/>
          </a:xfrm>
          <a:prstGeom prst="rect">
            <a:avLst/>
          </a:prstGeom>
        </p:spPr>
        <p:txBody>
          <a:bodyPr vert="horz" lIns="417442" tIns="208721" rIns="417442" bIns="20872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924" y="9418320"/>
            <a:ext cx="27622308" cy="28809231"/>
          </a:xfrm>
          <a:prstGeom prst="rect">
            <a:avLst/>
          </a:prstGeom>
        </p:spPr>
        <p:txBody>
          <a:bodyPr vert="horz" lIns="417442" tIns="208721" rIns="417442" bIns="20872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1376204" y="39319200"/>
            <a:ext cx="27514867" cy="2331720"/>
          </a:xfrm>
          <a:prstGeom prst="roundRect">
            <a:avLst>
              <a:gd name="adj" fmla="val 2959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4458017" y="39479220"/>
            <a:ext cx="21351240" cy="2257509"/>
          </a:xfrm>
          <a:prstGeom prst="rect">
            <a:avLst/>
          </a:prstGeom>
        </p:spPr>
        <p:txBody>
          <a:bodyPr vert="horz" lIns="417442" tIns="208721" rIns="417442" bIns="208721" rtlCol="0">
            <a:normAutofit fontScale="47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12600" b="0" dirty="0" smtClean="0"/>
              <a:t>ITS2.0:</a:t>
            </a:r>
            <a:r>
              <a:rPr lang="en-IE" sz="12600" b="0" baseline="0" dirty="0" smtClean="0"/>
              <a:t> The “Dublin Core” of the Multilingual Web</a:t>
            </a:r>
          </a:p>
          <a:p>
            <a:pPr marL="0" indent="0" algn="ctr">
              <a:buNone/>
            </a:pPr>
            <a:r>
              <a:rPr lang="en-IE" sz="66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091" y="39527346"/>
            <a:ext cx="2925590" cy="195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r="58986" b="24224"/>
          <a:stretch/>
        </p:blipFill>
        <p:spPr bwMode="auto">
          <a:xfrm>
            <a:off x="2055546" y="39527346"/>
            <a:ext cx="2207535" cy="2005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74410" rtl="0" eaLnBrk="1" latinLnBrk="0" hangingPunct="1">
        <a:spcBef>
          <a:spcPct val="0"/>
        </a:spcBef>
        <a:buNone/>
        <a:defRPr sz="20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565405" indent="-1565405" algn="l" defTabSz="4174410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bg1"/>
          </a:solidFill>
          <a:latin typeface="+mn-lt"/>
          <a:ea typeface="+mn-ea"/>
          <a:cs typeface="+mn-cs"/>
        </a:defRPr>
      </a:lvl1pPr>
      <a:lvl2pPr marL="3391708" indent="-1304503" algn="l" defTabSz="4174410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bg1"/>
          </a:solidFill>
          <a:latin typeface="+mn-lt"/>
          <a:ea typeface="+mn-ea"/>
          <a:cs typeface="+mn-cs"/>
        </a:defRPr>
      </a:lvl2pPr>
      <a:lvl3pPr marL="5218011" indent="-1043600" algn="l" defTabSz="417441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bg1"/>
          </a:solidFill>
          <a:latin typeface="+mn-lt"/>
          <a:ea typeface="+mn-ea"/>
          <a:cs typeface="+mn-cs"/>
        </a:defRPr>
      </a:lvl3pPr>
      <a:lvl4pPr marL="7305216" indent="-1043600" algn="l" defTabSz="4174410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bg1"/>
          </a:solidFill>
          <a:latin typeface="+mn-lt"/>
          <a:ea typeface="+mn-ea"/>
          <a:cs typeface="+mn-cs"/>
        </a:defRPr>
      </a:lvl4pPr>
      <a:lvl5pPr marL="9392421" indent="-1043600" algn="l" defTabSz="4174410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bg1"/>
          </a:solidFill>
          <a:latin typeface="+mn-lt"/>
          <a:ea typeface="+mn-ea"/>
          <a:cs typeface="+mn-cs"/>
        </a:defRPr>
      </a:lvl5pPr>
      <a:lvl6pPr marL="11479626" indent="-1043600" algn="l" defTabSz="417441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6831" indent="-1043600" algn="l" defTabSz="417441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037" indent="-1043600" algn="l" defTabSz="417441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242" indent="-1043600" algn="l" defTabSz="417441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05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410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616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8821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026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231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432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7637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1924" y="2117558"/>
            <a:ext cx="27793156" cy="6882063"/>
          </a:xfrm>
        </p:spPr>
        <p:txBody>
          <a:bodyPr>
            <a:normAutofit fontScale="90000"/>
          </a:bodyPr>
          <a:lstStyle/>
          <a:p>
            <a:r>
              <a:rPr lang="en-US" dirty="0"/>
              <a:t>XLIFF Roundtrip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Using </a:t>
            </a:r>
            <a:r>
              <a:rPr lang="en-IE" dirty="0"/>
              <a:t>ITS 2.0 Metadata</a:t>
            </a:r>
            <a:br>
              <a:rPr lang="en-IE" dirty="0"/>
            </a:br>
            <a:r>
              <a:rPr lang="en-IE" dirty="0"/>
              <a:t>CMSL10n&lt;-&gt;</a:t>
            </a:r>
            <a:r>
              <a:rPr lang="en-IE" dirty="0" smtClean="0"/>
              <a:t>SOLAS</a:t>
            </a:r>
            <a:endParaRPr lang="en-US" dirty="0"/>
          </a:p>
        </p:txBody>
      </p:sp>
      <p:sp>
        <p:nvSpPr>
          <p:cNvPr id="6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417438" tIns="208718" rIns="417438" bIns="208718" rtlCol="0">
            <a:normAutofit/>
          </a:bodyPr>
          <a:lstStyle>
            <a:lvl1pPr marL="1565393" indent="-1565393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1683" indent="-1304495" algn="l" defTabSz="2087190" rtl="0" eaLnBrk="1" latinLnBrk="0" hangingPunct="1">
              <a:spcBef>
                <a:spcPct val="20000"/>
              </a:spcBef>
              <a:buFont typeface="Arial"/>
              <a:buChar char="–"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7977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5167" indent="-1043594" algn="l" defTabSz="2087190" rtl="0" eaLnBrk="1" latinLnBrk="0" hangingPunct="1">
              <a:spcBef>
                <a:spcPct val="20000"/>
              </a:spcBef>
              <a:buFont typeface="Arial"/>
              <a:buChar char="–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2356" indent="-1043594" algn="l" defTabSz="2087190" rtl="0" eaLnBrk="1" latinLnBrk="0" hangingPunct="1">
              <a:spcBef>
                <a:spcPct val="20000"/>
              </a:spcBef>
              <a:buFont typeface="Arial"/>
              <a:buChar char="»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9546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737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3929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119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dirty="0" smtClean="0">
                <a:solidFill>
                  <a:schemeClr val="bg1"/>
                </a:solidFill>
              </a:rPr>
              <a:t>Integration </a:t>
            </a:r>
            <a:r>
              <a:rPr lang="en-IE" sz="6600" dirty="0">
                <a:solidFill>
                  <a:schemeClr val="bg1"/>
                </a:solidFill>
              </a:rPr>
              <a:t>of ITS2.0 with XLIFF 1.2 and 2.0</a:t>
            </a:r>
          </a:p>
          <a:p>
            <a:pPr lvl="1"/>
            <a:r>
              <a:rPr lang="en-IE" sz="6000" dirty="0">
                <a:solidFill>
                  <a:schemeClr val="bg1"/>
                </a:solidFill>
              </a:rPr>
              <a:t>Roundtrip of metadata introduced in CMS </a:t>
            </a:r>
          </a:p>
          <a:p>
            <a:pPr lvl="1"/>
            <a:r>
              <a:rPr lang="en-IE" sz="6000" dirty="0">
                <a:solidFill>
                  <a:schemeClr val="bg1"/>
                </a:solidFill>
              </a:rPr>
              <a:t>Enrichment with new metadata throughout the cycle</a:t>
            </a:r>
          </a:p>
          <a:p>
            <a:r>
              <a:rPr lang="en-IE" sz="6600" dirty="0">
                <a:solidFill>
                  <a:schemeClr val="bg1"/>
                </a:solidFill>
              </a:rPr>
              <a:t>Modular architecture of specialized XLIFF and ITS </a:t>
            </a:r>
            <a:r>
              <a:rPr lang="en-IE" sz="6600">
                <a:solidFill>
                  <a:schemeClr val="bg1"/>
                </a:solidFill>
              </a:rPr>
              <a:t>aware </a:t>
            </a:r>
            <a:r>
              <a:rPr lang="en-IE" sz="6600" smtClean="0">
                <a:solidFill>
                  <a:schemeClr val="bg1"/>
                </a:solidFill>
              </a:rPr>
              <a:t>components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62" y="14241950"/>
            <a:ext cx="12276506" cy="705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14052884" y="14241952"/>
            <a:ext cx="13512563" cy="10350596"/>
          </a:xfrm>
          <a:prstGeom prst="rect">
            <a:avLst/>
          </a:prstGeom>
        </p:spPr>
        <p:txBody>
          <a:bodyPr vert="horz" lIns="417438" tIns="208718" rIns="417438" bIns="208718" rtlCol="0">
            <a:normAutofit fontScale="62500" lnSpcReduction="20000"/>
          </a:bodyPr>
          <a:lstStyle>
            <a:lvl1pPr marL="1565393" indent="-1565393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1683" indent="-1304495" algn="l" defTabSz="2087190" rtl="0" eaLnBrk="1" latinLnBrk="0" hangingPunct="1">
              <a:spcBef>
                <a:spcPct val="20000"/>
              </a:spcBef>
              <a:buFont typeface="Arial"/>
              <a:buChar char="–"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7977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5167" indent="-1043594" algn="l" defTabSz="2087190" rtl="0" eaLnBrk="1" latinLnBrk="0" hangingPunct="1">
              <a:spcBef>
                <a:spcPct val="20000"/>
              </a:spcBef>
              <a:buFont typeface="Arial"/>
              <a:buChar char="–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2356" indent="-1043594" algn="l" defTabSz="2087190" rtl="0" eaLnBrk="1" latinLnBrk="0" hangingPunct="1">
              <a:spcBef>
                <a:spcPct val="20000"/>
              </a:spcBef>
              <a:buFont typeface="Arial"/>
              <a:buChar char="»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9546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737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3929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119" indent="-1043594" algn="l" defTabSz="20871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OASIS XML Localisation Interchange File Format (XLIFF)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Multiple ITS aware input points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OKAPI Tikal extraction/merge</a:t>
            </a:r>
            <a:r>
              <a:rPr lang="en-IE" baseline="0" dirty="0" smtClean="0">
                <a:solidFill>
                  <a:schemeClr val="bg1"/>
                </a:solidFill>
              </a:rPr>
              <a:t> service</a:t>
            </a:r>
          </a:p>
          <a:p>
            <a:pPr lvl="1"/>
            <a:r>
              <a:rPr lang="en-IE" baseline="0" dirty="0" smtClean="0">
                <a:solidFill>
                  <a:schemeClr val="bg1"/>
                </a:solidFill>
              </a:rPr>
              <a:t>TCD CMS L10n</a:t>
            </a:r>
          </a:p>
          <a:p>
            <a:pPr lvl="1"/>
            <a:r>
              <a:rPr lang="en-IE" baseline="0" dirty="0" smtClean="0">
                <a:solidFill>
                  <a:schemeClr val="bg1"/>
                </a:solidFill>
              </a:rPr>
              <a:t>Consuming and Introducing MT related ITS metadata via M4Loc</a:t>
            </a:r>
          </a:p>
          <a:p>
            <a:pPr lvl="1"/>
            <a:r>
              <a:rPr lang="en-IE" baseline="0" dirty="0" smtClean="0">
                <a:solidFill>
                  <a:schemeClr val="bg1"/>
                </a:solidFill>
              </a:rPr>
              <a:t>Consumption of ITS Test Suite files</a:t>
            </a: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CMSl10n</a:t>
            </a:r>
            <a:r>
              <a:rPr lang="en-IE" baseline="0" dirty="0" smtClean="0">
                <a:solidFill>
                  <a:schemeClr val="bg1"/>
                </a:solidFill>
              </a:rPr>
              <a:t> extracts Provenance Info</a:t>
            </a:r>
            <a:endParaRPr lang="en-IE" dirty="0" smtClean="0">
              <a:solidFill>
                <a:schemeClr val="bg1"/>
              </a:solidFill>
            </a:endParaRPr>
          </a:p>
          <a:p>
            <a:pPr lvl="0"/>
            <a:r>
              <a:rPr lang="en-IE" dirty="0" smtClean="0">
                <a:solidFill>
                  <a:schemeClr val="bg1"/>
                </a:solidFill>
              </a:rPr>
              <a:t>Consumption of Text Analytics metadata, localisable</a:t>
            </a:r>
            <a:r>
              <a:rPr lang="en-IE" baseline="0" dirty="0" smtClean="0">
                <a:solidFill>
                  <a:schemeClr val="bg1"/>
                </a:solidFill>
              </a:rPr>
              <a:t> content </a:t>
            </a:r>
            <a:r>
              <a:rPr lang="en-IE" dirty="0" smtClean="0">
                <a:solidFill>
                  <a:schemeClr val="bg1"/>
                </a:solidFill>
              </a:rPr>
              <a:t>extraction driven by ITS categories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10" descr="http://docs.oasis-open.org/office/v1.1/OS/OpenDocument-v1.1-html/OpenDocument-v1.1_html_m59b2c74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283" y="9958277"/>
            <a:ext cx="267176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https://encrypted-tbn0.gstatic.com/images?q=tbn:ANd9GcQMUwtqu7Tfzl3tJwIT6Bq2OZFPzIW5jQi8db4yDtehCkl5t13V0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1003" y="9891618"/>
            <a:ext cx="3773997" cy="94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t1.gstatic.com/images?q=tbn:ANd9GcQTgHC6yx8lstfcVXYbaBCg1VjkhJ2RldyPXva_7Lut3Uny_hX2MIZn8pQD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7875" y="10839765"/>
            <a:ext cx="1920255" cy="236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46949" y="22619368"/>
            <a:ext cx="24918498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GB" sz="6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categories: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Translate </a:t>
            </a: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drives extraction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Localization Note – passing on prose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notes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Terminology – identification of terms in source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Directionality – support for </a:t>
            </a:r>
            <a:r>
              <a:rPr lang="en-GB" sz="4800" b="0" i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BiDi</a:t>
            </a: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throughout the roundtrip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Language Information – driving extraction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Elements Within Text – driving extraction</a:t>
            </a:r>
          </a:p>
          <a:p>
            <a:pPr marL="685800" marR="0" indent="-685800" algn="l" defTabSz="20871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Domain </a:t>
            </a:r>
            <a:r>
              <a:rPr lang="en-GB" sz="4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resolving domain </a:t>
            </a:r>
            <a:r>
              <a:rPr lang="en-GB" sz="4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information </a:t>
            </a:r>
            <a:r>
              <a:rPr lang="en-GB" sz="40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 assist human and machine translators</a:t>
            </a:r>
            <a:endParaRPr lang="en-GB" sz="40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TAN </a:t>
            </a:r>
            <a:r>
              <a:rPr lang="en-GB" sz="4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metadata</a:t>
            </a:r>
            <a:r>
              <a:rPr lang="en-GB" sz="40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from text analytics services to assist human and machine translators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Locale Filter – drives extraction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Provenance – tracking participation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of component services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External Resource – referencing external resources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Target Pointer</a:t>
            </a:r>
            <a:r>
              <a:rPr lang="en-GB" sz="40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– ensure that target</a:t>
            </a:r>
            <a:r>
              <a:rPr lang="en-GB" sz="40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is populated according to format restrictions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Id Value – preservation of source Id values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Preserve Space – passing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on source format restrictions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Localization Quality Issue </a:t>
            </a:r>
            <a:r>
              <a:rPr lang="en-GB" sz="4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introducing quality data during the roundtrip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Localization Quality Rating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4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introducing quality data during the roundtrip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MT Confidence – introducing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MT metadata during the roundtrip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Allowed Characters – passing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on source format restrictions</a:t>
            </a:r>
            <a:endParaRPr lang="en-GB" sz="4800" b="0" i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GB" sz="48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Storage Size – passing</a:t>
            </a:r>
            <a:r>
              <a:rPr lang="en-GB" sz="48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on source format restrictions</a:t>
            </a:r>
            <a:endParaRPr lang="en-GB" sz="4800" b="0" i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240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XLIFF Roundtrip Using ITS 2.0 Metadata CMSL10n&lt;-&gt;SOLAS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dF</cp:lastModifiedBy>
  <cp:revision>12</cp:revision>
  <dcterms:created xsi:type="dcterms:W3CDTF">2012-12-03T11:51:30Z</dcterms:created>
  <dcterms:modified xsi:type="dcterms:W3CDTF">2013-02-25T18:26:48Z</dcterms:modified>
</cp:coreProperties>
</file>