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0" r:id="rId5"/>
    <p:sldId id="261" r:id="rId6"/>
    <p:sldId id="265" r:id="rId7"/>
    <p:sldId id="258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0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8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7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4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8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3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4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9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8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6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3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86496-1496-4D09-98E2-A8FD1C1CCF57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56410-3A4B-4DC0-A4A8-E626304F6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Merging Terminology </a:t>
            </a:r>
            <a:r>
              <a:rPr lang="en-US" dirty="0" smtClean="0"/>
              <a:t>and Disambiguation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Tadej</a:t>
            </a:r>
            <a:r>
              <a:rPr lang="sl-SI" dirty="0"/>
              <a:t> </a:t>
            </a:r>
            <a:r>
              <a:rPr lang="sl-SI" dirty="0" smtClean="0"/>
              <a:t>Štajner, </a:t>
            </a:r>
            <a:r>
              <a:rPr lang="en-US" dirty="0" err="1"/>
              <a:t>Mārcis</a:t>
            </a:r>
            <a:r>
              <a:rPr lang="en-US" dirty="0"/>
              <a:t> </a:t>
            </a:r>
            <a:r>
              <a:rPr lang="sl-SI" dirty="0" smtClean="0"/>
              <a:t>Pinnis</a:t>
            </a:r>
          </a:p>
          <a:p>
            <a:r>
              <a:rPr lang="sl-SI" dirty="0" smtClean="0"/>
              <a:t>MLW-LT WG Meeting, 24.1.2013, Prague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We can combine Terminology and Disambiguation under one umbrella, but at the same time do not loose backwards compatibility.</a:t>
            </a:r>
          </a:p>
          <a:p>
            <a:r>
              <a:rPr lang="en-US" dirty="0" smtClean="0"/>
              <a:t>2) There are compromises, however (in what can and what cannot be annotated)!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4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term, </a:t>
            </a:r>
            <a:r>
              <a:rPr lang="en-US" dirty="0" err="1" smtClean="0"/>
              <a:t>termInfo</a:t>
            </a:r>
            <a:r>
              <a:rPr lang="en-US" dirty="0" smtClean="0"/>
              <a:t>*, </a:t>
            </a:r>
          </a:p>
          <a:p>
            <a:r>
              <a:rPr lang="en-US" dirty="0" err="1" smtClean="0"/>
              <a:t>disambigIdent</a:t>
            </a:r>
            <a:r>
              <a:rPr lang="en-US" dirty="0" smtClean="0"/>
              <a:t>*</a:t>
            </a:r>
          </a:p>
          <a:p>
            <a:r>
              <a:rPr lang="en-US" dirty="0" err="1" smtClean="0"/>
              <a:t>disambigClass</a:t>
            </a:r>
            <a:r>
              <a:rPr lang="en-US" dirty="0" smtClean="0"/>
              <a:t>*</a:t>
            </a:r>
          </a:p>
          <a:p>
            <a:r>
              <a:rPr lang="en-US" dirty="0" err="1" smtClean="0"/>
              <a:t>disambigGranularity</a:t>
            </a:r>
            <a:r>
              <a:rPr lang="en-US" dirty="0" smtClean="0"/>
              <a:t> (</a:t>
            </a:r>
            <a:r>
              <a:rPr lang="en-US" dirty="0" err="1" smtClean="0"/>
              <a:t>entity|lexicalConcept|ontologyConcept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disambigConfidence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4724400"/>
            <a:ext cx="441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Can’t support simultaneous annotation on multiple granularity levels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Can there be more granularity levels?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26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data categories model things in the form of </a:t>
            </a:r>
            <a:r>
              <a:rPr lang="en-US" i="1" dirty="0" smtClean="0"/>
              <a:t>&lt;fragment, relationship, URI&gt;</a:t>
            </a:r>
          </a:p>
          <a:p>
            <a:pPr lvl="1"/>
            <a:r>
              <a:rPr lang="en-US" dirty="0" smtClean="0"/>
              <a:t>The current relationships that we model in both DCs are </a:t>
            </a:r>
            <a:r>
              <a:rPr lang="en-US" b="1" dirty="0" smtClean="0"/>
              <a:t>term, entity, lexical concept, ontology concept, class type</a:t>
            </a:r>
            <a:endParaRPr lang="en-US" b="1" dirty="0" smtClean="0"/>
          </a:p>
          <a:p>
            <a:r>
              <a:rPr lang="en-US" dirty="0" smtClean="0"/>
              <a:t>With </a:t>
            </a:r>
            <a:r>
              <a:rPr lang="sl-SI" dirty="0" smtClean="0"/>
              <a:t>some </a:t>
            </a:r>
            <a:r>
              <a:rPr lang="en-US" dirty="0" smtClean="0"/>
              <a:t>exceptions:</a:t>
            </a:r>
          </a:p>
          <a:p>
            <a:pPr lvl="1"/>
            <a:r>
              <a:rPr lang="en-US" dirty="0" err="1" smtClean="0"/>
              <a:t>its:term</a:t>
            </a:r>
            <a:r>
              <a:rPr lang="en-US" dirty="0" smtClean="0"/>
              <a:t>=“yes”</a:t>
            </a:r>
          </a:p>
          <a:p>
            <a:pPr lvl="1"/>
            <a:r>
              <a:rPr lang="en-US" dirty="0" err="1" smtClean="0"/>
              <a:t>its:disambigSource</a:t>
            </a:r>
            <a:r>
              <a:rPr lang="en-US" dirty="0" smtClean="0"/>
              <a:t>, </a:t>
            </a:r>
            <a:r>
              <a:rPr lang="en-US" dirty="0" err="1" smtClean="0"/>
              <a:t>its:disambigIdent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78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57150" indent="-457200"/>
            <a:r>
              <a:rPr lang="en-US" dirty="0" smtClean="0"/>
              <a:t>Add ‘term’ as another </a:t>
            </a:r>
            <a:r>
              <a:rPr lang="en-US" dirty="0" err="1" smtClean="0"/>
              <a:t>disambigGranularity</a:t>
            </a:r>
            <a:r>
              <a:rPr lang="en-US" dirty="0" smtClean="0"/>
              <a:t> level, k</a:t>
            </a:r>
            <a:r>
              <a:rPr lang="en-US" dirty="0" smtClean="0"/>
              <a:t>eep </a:t>
            </a:r>
            <a:r>
              <a:rPr lang="en-US" dirty="0" err="1" smtClean="0"/>
              <a:t>its:term</a:t>
            </a:r>
            <a:r>
              <a:rPr lang="en-US" dirty="0" smtClean="0"/>
              <a:t> as a flag to allow for the simple use case</a:t>
            </a:r>
            <a:endParaRPr lang="en-US" dirty="0" smtClean="0"/>
          </a:p>
          <a:p>
            <a:pPr lvl="1"/>
            <a:r>
              <a:rPr lang="en-US" dirty="0" smtClean="0"/>
              <a:t>Fits in same framework</a:t>
            </a:r>
          </a:p>
          <a:p>
            <a:pPr lvl="1"/>
            <a:r>
              <a:rPr lang="en-US" dirty="0" smtClean="0"/>
              <a:t>Precludes use of multiple levels on the same node</a:t>
            </a:r>
            <a:r>
              <a:rPr lang="sl-SI" dirty="0" smtClean="0"/>
              <a:t>, so it fails on this constraint</a:t>
            </a:r>
          </a:p>
        </p:txBody>
      </p:sp>
    </p:spTree>
    <p:extLst>
      <p:ext uri="{BB962C8B-B14F-4D97-AF65-F5344CB8AC3E}">
        <p14:creationId xmlns:p14="http://schemas.microsoft.com/office/powerpoint/2010/main" val="184999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Divide Disambiguation in smaller parts dividing the "granularities" (or levels) in separate parts</a:t>
            </a:r>
            <a:r>
              <a:rPr lang="sl-SI" sz="2000" dirty="0" smtClean="0"/>
              <a:t> to accomodate multiple simultaneous levels</a:t>
            </a:r>
            <a:endParaRPr lang="en-US" sz="2000" dirty="0" smtClean="0"/>
          </a:p>
          <a:p>
            <a:pPr lvl="1"/>
            <a:r>
              <a:rPr lang="en-US" sz="1800" dirty="0" smtClean="0"/>
              <a:t>each of the levels serves a different purpose for different target audiences </a:t>
            </a:r>
            <a:r>
              <a:rPr lang="sl-SI" sz="1800" dirty="0" smtClean="0"/>
              <a:t>and scenarios</a:t>
            </a:r>
            <a:endParaRPr lang="en-US" sz="1800" dirty="0" smtClean="0"/>
          </a:p>
          <a:p>
            <a:r>
              <a:rPr lang="en-US" sz="2000" dirty="0" smtClean="0"/>
              <a:t>Treat Terminology as equally important level</a:t>
            </a:r>
          </a:p>
          <a:p>
            <a:pPr lvl="1"/>
            <a:r>
              <a:rPr lang="en-US" sz="1800" dirty="0" smtClean="0"/>
              <a:t>This is where we end up under one umbrella</a:t>
            </a:r>
            <a:endParaRPr lang="en-US" sz="2000" dirty="0" smtClean="0"/>
          </a:p>
          <a:p>
            <a:r>
              <a:rPr lang="en-US" sz="2000" dirty="0" smtClean="0"/>
              <a:t>Implement this in the spec as a set of attributes per level that have a similar pattern for every level</a:t>
            </a:r>
          </a:p>
          <a:p>
            <a:pPr lvl="1"/>
            <a:r>
              <a:rPr lang="en-US" sz="1800" dirty="0" smtClean="0"/>
              <a:t>This will allow independency of the different levels</a:t>
            </a:r>
            <a:endParaRPr lang="en-US" sz="2000" dirty="0" smtClean="0"/>
          </a:p>
          <a:p>
            <a:r>
              <a:rPr lang="sl-SI" sz="2000" dirty="0" smtClean="0"/>
              <a:t>Keep </a:t>
            </a:r>
            <a:r>
              <a:rPr lang="en-US" sz="2000" dirty="0" smtClean="0"/>
              <a:t>the cardinality to 1 value for every attribute</a:t>
            </a:r>
            <a:r>
              <a:rPr lang="sl-SI" sz="2000" dirty="0" smtClean="0"/>
              <a:t>:</a:t>
            </a:r>
            <a:endParaRPr lang="en-US" sz="2000" dirty="0" smtClean="0"/>
          </a:p>
          <a:p>
            <a:pPr lvl="1"/>
            <a:r>
              <a:rPr lang="en-US" sz="1800" dirty="0" smtClean="0"/>
              <a:t>users should use one tool for one text analysis level - if they use multiple, they have to create a wrapper that is able to combine the outputs. Otherwise you will end up having conflicting annotations anyway</a:t>
            </a:r>
            <a:r>
              <a:rPr lang="sl-SI" sz="1800" dirty="0" smtClean="0"/>
              <a:t> – we shouldn‘t encourage that.</a:t>
            </a:r>
            <a:endParaRPr lang="en-US" sz="2000" dirty="0" smtClean="0"/>
          </a:p>
          <a:p>
            <a:r>
              <a:rPr lang="en-US" sz="2000" dirty="0" smtClean="0"/>
              <a:t>Keep the inheritance of annotations as-is  - no hierarchical entities</a:t>
            </a:r>
          </a:p>
        </p:txBody>
      </p:sp>
    </p:spTree>
    <p:extLst>
      <p:ext uri="{BB962C8B-B14F-4D97-AF65-F5344CB8AC3E}">
        <p14:creationId xmlns:p14="http://schemas.microsoft.com/office/powerpoint/2010/main" val="245554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Keep Terminology as-is, drop </a:t>
            </a:r>
            <a:r>
              <a:rPr lang="en-US" dirty="0" err="1" smtClean="0"/>
              <a:t>disambigGranularity</a:t>
            </a:r>
            <a:r>
              <a:rPr lang="en-US" dirty="0" smtClean="0"/>
              <a:t>, and encode the levels in the attributes themselves:</a:t>
            </a:r>
          </a:p>
          <a:p>
            <a:pPr lvl="1"/>
            <a:r>
              <a:rPr lang="en-US" dirty="0" err="1" smtClean="0"/>
              <a:t>entityIdent</a:t>
            </a:r>
            <a:r>
              <a:rPr lang="en-US" dirty="0" smtClean="0"/>
              <a:t>*, </a:t>
            </a:r>
            <a:r>
              <a:rPr lang="en-US" dirty="0" err="1" smtClean="0"/>
              <a:t>lexicalConcept</a:t>
            </a:r>
            <a:r>
              <a:rPr lang="en-US" dirty="0" smtClean="0"/>
              <a:t>*, </a:t>
            </a:r>
            <a:r>
              <a:rPr lang="en-US" dirty="0" err="1" smtClean="0"/>
              <a:t>ontologyConcept</a:t>
            </a:r>
            <a:r>
              <a:rPr lang="en-US" dirty="0" smtClean="0"/>
              <a:t>* - many new attributes, following the same pattern</a:t>
            </a:r>
          </a:p>
          <a:p>
            <a:pPr lvl="1"/>
            <a:r>
              <a:rPr lang="en-US" dirty="0" smtClean="0"/>
              <a:t>Allows annotating multiple levels on same node</a:t>
            </a:r>
          </a:p>
          <a:p>
            <a:pPr lvl="1"/>
            <a:r>
              <a:rPr lang="en-US" dirty="0" smtClean="0"/>
              <a:t>Every “level” gets its own set of attributes:</a:t>
            </a:r>
          </a:p>
          <a:p>
            <a:pPr lvl="2"/>
            <a:r>
              <a:rPr lang="en-US" dirty="0" smtClean="0"/>
              <a:t>*ref</a:t>
            </a:r>
          </a:p>
          <a:p>
            <a:pPr lvl="2"/>
            <a:r>
              <a:rPr lang="en-US" dirty="0" smtClean="0"/>
              <a:t>*</a:t>
            </a:r>
            <a:r>
              <a:rPr lang="en-US" dirty="0" err="1" smtClean="0"/>
              <a:t>refPointer</a:t>
            </a:r>
            <a:endParaRPr lang="en-US" dirty="0" smtClean="0"/>
          </a:p>
          <a:p>
            <a:pPr lvl="2"/>
            <a:r>
              <a:rPr lang="en-US" dirty="0" smtClean="0"/>
              <a:t>* + *source</a:t>
            </a:r>
          </a:p>
          <a:p>
            <a:pPr lvl="2"/>
            <a:r>
              <a:rPr lang="en-US" dirty="0" smtClean="0"/>
              <a:t>*confidence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4876800"/>
            <a:ext cx="4876800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Same pattern appears everywhere – this would make adoption easier compared to declaring granularity.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63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Hierarchical named entities?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Difficult to interpret on the individual node level:</a:t>
            </a:r>
          </a:p>
          <a:p>
            <a:r>
              <a:rPr lang="en-US" dirty="0" smtClean="0"/>
              <a:t>&lt;b </a:t>
            </a:r>
            <a:r>
              <a:rPr lang="en-US" dirty="0" err="1" smtClean="0"/>
              <a:t>disambigClassRef</a:t>
            </a:r>
            <a:r>
              <a:rPr lang="en-US" dirty="0" smtClean="0"/>
              <a:t>=“</a:t>
            </a:r>
            <a:r>
              <a:rPr lang="en-US" dirty="0" err="1" smtClean="0"/>
              <a:t>nerd:Person</a:t>
            </a:r>
            <a:r>
              <a:rPr lang="en-US" dirty="0" smtClean="0"/>
              <a:t>”&gt;Mayor of &lt;b </a:t>
            </a:r>
            <a:r>
              <a:rPr lang="en-US" dirty="0" err="1" smtClean="0"/>
              <a:t>disambigClassRef</a:t>
            </a:r>
            <a:r>
              <a:rPr lang="en-US" dirty="0" smtClean="0"/>
              <a:t>=“</a:t>
            </a:r>
            <a:r>
              <a:rPr lang="en-US" dirty="0" err="1" smtClean="0"/>
              <a:t>nerd:City</a:t>
            </a:r>
            <a:r>
              <a:rPr lang="en-US" dirty="0" smtClean="0"/>
              <a:t>”&gt;London&lt;/b&gt;&lt;/b&gt;</a:t>
            </a:r>
          </a:p>
          <a:p>
            <a:r>
              <a:rPr lang="en-US" dirty="0" smtClean="0"/>
              <a:t>“London” would have classes Person and City. Can we really say that London is a Person? (Answer: not without looking at the surrounding nodes)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057400" y="5029200"/>
            <a:ext cx="4848225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Painful to implement!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515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possible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Proposal: add a loosely-defined “keyword” level for annotations which don’t fit in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489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Merging Terminology and Disambiguation</vt:lpstr>
      <vt:lpstr>Summary</vt:lpstr>
      <vt:lpstr>Current state</vt:lpstr>
      <vt:lpstr>Common ground</vt:lpstr>
      <vt:lpstr>Scenario A</vt:lpstr>
      <vt:lpstr>Suggestions</vt:lpstr>
      <vt:lpstr>Scenario B</vt:lpstr>
      <vt:lpstr>Hierarchical named entities?</vt:lpstr>
      <vt:lpstr>Other possible levels</vt:lpstr>
    </vt:vector>
  </TitlesOfParts>
  <Company>IJS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Tadej Štajner</dc:creator>
  <cp:lastModifiedBy>Tadej Štajner</cp:lastModifiedBy>
  <cp:revision>7</cp:revision>
  <dcterms:created xsi:type="dcterms:W3CDTF">2013-01-24T08:58:50Z</dcterms:created>
  <dcterms:modified xsi:type="dcterms:W3CDTF">2013-01-24T09:53:39Z</dcterms:modified>
</cp:coreProperties>
</file>