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4646" autoAdjust="0"/>
    <p:restoredTop sz="89170" autoAdjust="0"/>
  </p:normalViewPr>
  <p:slideViewPr>
    <p:cSldViewPr snapToGrid="0" snapToObjects="1">
      <p:cViewPr>
        <p:scale>
          <a:sx n="200" d="100"/>
          <a:sy n="200" d="100"/>
        </p:scale>
        <p:origin x="2112" y="1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CA0F-74E0-8048-8139-747F2CEE54EA}" type="datetimeFigureOut">
              <a:rPr lang="fr-FR" smtClean="0"/>
              <a:pPr/>
              <a:t>30/10/12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C80C-8A1A-7B40-8B84-91081C403051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CA0F-74E0-8048-8139-747F2CEE54EA}" type="datetimeFigureOut">
              <a:rPr lang="fr-FR" smtClean="0"/>
              <a:pPr/>
              <a:t>30/10/12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C80C-8A1A-7B40-8B84-91081C403051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CA0F-74E0-8048-8139-747F2CEE54EA}" type="datetimeFigureOut">
              <a:rPr lang="fr-FR" smtClean="0"/>
              <a:pPr/>
              <a:t>30/10/12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C80C-8A1A-7B40-8B84-91081C403051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CA0F-74E0-8048-8139-747F2CEE54EA}" type="datetimeFigureOut">
              <a:rPr lang="fr-FR" smtClean="0"/>
              <a:pPr/>
              <a:t>30/10/12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C80C-8A1A-7B40-8B84-91081C403051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CA0F-74E0-8048-8139-747F2CEE54EA}" type="datetimeFigureOut">
              <a:rPr lang="fr-FR" smtClean="0"/>
              <a:pPr/>
              <a:t>30/10/12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C80C-8A1A-7B40-8B84-91081C403051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CA0F-74E0-8048-8139-747F2CEE54EA}" type="datetimeFigureOut">
              <a:rPr lang="fr-FR" smtClean="0"/>
              <a:pPr/>
              <a:t>30/10/12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C80C-8A1A-7B40-8B84-91081C403051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CA0F-74E0-8048-8139-747F2CEE54EA}" type="datetimeFigureOut">
              <a:rPr lang="fr-FR" smtClean="0"/>
              <a:pPr/>
              <a:t>30/10/12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C80C-8A1A-7B40-8B84-91081C403051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CA0F-74E0-8048-8139-747F2CEE54EA}" type="datetimeFigureOut">
              <a:rPr lang="fr-FR" smtClean="0"/>
              <a:pPr/>
              <a:t>30/10/12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C80C-8A1A-7B40-8B84-91081C403051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CA0F-74E0-8048-8139-747F2CEE54EA}" type="datetimeFigureOut">
              <a:rPr lang="fr-FR" smtClean="0"/>
              <a:pPr/>
              <a:t>30/10/12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C80C-8A1A-7B40-8B84-91081C403051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CA0F-74E0-8048-8139-747F2CEE54EA}" type="datetimeFigureOut">
              <a:rPr lang="fr-FR" smtClean="0"/>
              <a:pPr/>
              <a:t>30/10/12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C80C-8A1A-7B40-8B84-91081C403051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CA0F-74E0-8048-8139-747F2CEE54EA}" type="datetimeFigureOut">
              <a:rPr lang="fr-FR" smtClean="0"/>
              <a:pPr/>
              <a:t>30/10/12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C80C-8A1A-7B40-8B84-91081C403051}" type="slidenum">
              <a:rPr lang="fr-CA" smtClean="0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BCA0F-74E0-8048-8139-747F2CEE54EA}" type="datetimeFigureOut">
              <a:rPr lang="fr-FR" smtClean="0"/>
              <a:pPr/>
              <a:t>30/10/12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0C80C-8A1A-7B40-8B84-91081C403051}" type="slidenum">
              <a:rPr lang="fr-CA" smtClean="0"/>
              <a:pPr/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er 30"/>
          <p:cNvGrpSpPr/>
          <p:nvPr/>
        </p:nvGrpSpPr>
        <p:grpSpPr>
          <a:xfrm>
            <a:off x="1116434" y="880263"/>
            <a:ext cx="7790066" cy="3503154"/>
            <a:chOff x="1116434" y="880263"/>
            <a:chExt cx="7790066" cy="3503154"/>
          </a:xfrm>
        </p:grpSpPr>
        <p:grpSp>
          <p:nvGrpSpPr>
            <p:cNvPr id="23" name="Grouper 22"/>
            <p:cNvGrpSpPr/>
            <p:nvPr/>
          </p:nvGrpSpPr>
          <p:grpSpPr>
            <a:xfrm>
              <a:off x="1188004" y="880263"/>
              <a:ext cx="7718496" cy="3503154"/>
              <a:chOff x="523011" y="951810"/>
              <a:chExt cx="7718496" cy="3503154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5638795" y="2110151"/>
                <a:ext cx="1862585" cy="17020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A"/>
              </a:p>
            </p:txBody>
          </p:sp>
          <p:sp>
            <p:nvSpPr>
              <p:cNvPr id="6" name="AutoShape 1030"/>
              <p:cNvSpPr>
                <a:spLocks noChangeArrowheads="1"/>
              </p:cNvSpPr>
              <p:nvPr/>
            </p:nvSpPr>
            <p:spPr bwMode="auto">
              <a:xfrm>
                <a:off x="5873262" y="2292875"/>
                <a:ext cx="1291487" cy="386997"/>
              </a:xfrm>
              <a:prstGeom prst="roundRect">
                <a:avLst>
                  <a:gd name="adj" fmla="val 16667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r>
                  <a:rPr lang="fr-FR" sz="1200" dirty="0" smtClean="0">
                    <a:latin typeface="Arial" pitchFamily="-108" charset="0"/>
                  </a:rPr>
                  <a:t>User</a:t>
                </a:r>
                <a:endParaRPr lang="fr-FR" sz="1200" dirty="0">
                  <a:latin typeface="Arial" pitchFamily="-108" charset="0"/>
                </a:endParaRPr>
              </a:p>
            </p:txBody>
          </p:sp>
          <p:sp>
            <p:nvSpPr>
              <p:cNvPr id="7" name="AutoShape 1031"/>
              <p:cNvSpPr>
                <a:spLocks noChangeArrowheads="1"/>
              </p:cNvSpPr>
              <p:nvPr/>
            </p:nvSpPr>
            <p:spPr bwMode="auto">
              <a:xfrm>
                <a:off x="5871340" y="2833734"/>
                <a:ext cx="1291487" cy="384982"/>
              </a:xfrm>
              <a:prstGeom prst="roundRect">
                <a:avLst>
                  <a:gd name="adj" fmla="val 16667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r>
                  <a:rPr lang="fr-FR" sz="1200" dirty="0" smtClean="0">
                    <a:latin typeface="Arial" pitchFamily="-108" charset="0"/>
                  </a:rPr>
                  <a:t>Platform</a:t>
                </a:r>
                <a:endParaRPr lang="fr-FR" sz="1200" dirty="0">
                  <a:latin typeface="Arial" pitchFamily="-108" charset="0"/>
                </a:endParaRPr>
              </a:p>
            </p:txBody>
          </p:sp>
          <p:sp>
            <p:nvSpPr>
              <p:cNvPr id="8" name="AutoShape 1032"/>
              <p:cNvSpPr>
                <a:spLocks noChangeArrowheads="1"/>
              </p:cNvSpPr>
              <p:nvPr/>
            </p:nvSpPr>
            <p:spPr bwMode="auto">
              <a:xfrm>
                <a:off x="5871340" y="3338493"/>
                <a:ext cx="1291487" cy="386997"/>
              </a:xfrm>
              <a:prstGeom prst="roundRect">
                <a:avLst>
                  <a:gd name="adj" fmla="val 16667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r>
                  <a:rPr lang="fr-FR" sz="1200" dirty="0" err="1" smtClean="0">
                    <a:latin typeface="Arial" pitchFamily="-108" charset="0"/>
                  </a:rPr>
                  <a:t>Environment</a:t>
                </a:r>
                <a:endParaRPr lang="fr-FR" sz="1200" dirty="0">
                  <a:latin typeface="Arial" pitchFamily="-108" charset="0"/>
                </a:endParaRPr>
              </a:p>
            </p:txBody>
          </p:sp>
          <p:sp>
            <p:nvSpPr>
              <p:cNvPr id="11" name="AutoShape 1035"/>
              <p:cNvSpPr>
                <a:spLocks noChangeArrowheads="1"/>
              </p:cNvSpPr>
              <p:nvPr/>
            </p:nvSpPr>
            <p:spPr bwMode="auto">
              <a:xfrm>
                <a:off x="2356511" y="1400499"/>
                <a:ext cx="1291487" cy="386997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r>
                  <a:rPr lang="fr-FR" sz="1200" dirty="0" err="1" smtClean="0">
                    <a:latin typeface="Arial" pitchFamily="-108" charset="0"/>
                  </a:rPr>
                  <a:t>Tasks</a:t>
                </a:r>
                <a:endParaRPr lang="fr-FR" sz="1200" dirty="0">
                  <a:latin typeface="Arial" pitchFamily="-108" charset="0"/>
                </a:endParaRPr>
              </a:p>
            </p:txBody>
          </p:sp>
          <p:sp>
            <p:nvSpPr>
              <p:cNvPr id="15" name="Text Box 1041"/>
              <p:cNvSpPr txBox="1">
                <a:spLocks noChangeArrowheads="1"/>
              </p:cNvSpPr>
              <p:nvPr/>
            </p:nvSpPr>
            <p:spPr bwMode="auto">
              <a:xfrm rot="5400000">
                <a:off x="6559004" y="2769194"/>
                <a:ext cx="165664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600" b="1" dirty="0" err="1" smtClean="0"/>
                  <a:t>Context</a:t>
                </a:r>
                <a:r>
                  <a:rPr lang="fr-FR" sz="1600" b="1" dirty="0" smtClean="0"/>
                  <a:t> of use</a:t>
                </a:r>
                <a:endParaRPr lang="fr-FR" sz="1600" b="1" dirty="0"/>
              </a:p>
            </p:txBody>
          </p:sp>
          <p:sp>
            <p:nvSpPr>
              <p:cNvPr id="22" name="AutoShape 1035"/>
              <p:cNvSpPr>
                <a:spLocks noChangeArrowheads="1"/>
              </p:cNvSpPr>
              <p:nvPr/>
            </p:nvSpPr>
            <p:spPr bwMode="auto">
              <a:xfrm>
                <a:off x="4076250" y="1369942"/>
                <a:ext cx="1291488" cy="386997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r>
                  <a:rPr lang="fr-FR" sz="1200" dirty="0" smtClean="0">
                    <a:latin typeface="Arial" pitchFamily="-108" charset="0"/>
                  </a:rPr>
                  <a:t>Domain</a:t>
                </a:r>
                <a:endParaRPr lang="fr-FR" sz="1200" dirty="0">
                  <a:latin typeface="Arial" pitchFamily="-108" charset="0"/>
                </a:endParaRPr>
              </a:p>
            </p:txBody>
          </p:sp>
          <p:cxnSp>
            <p:nvCxnSpPr>
              <p:cNvPr id="25" name="Connecteur droit 24"/>
              <p:cNvCxnSpPr/>
              <p:nvPr/>
            </p:nvCxnSpPr>
            <p:spPr>
              <a:xfrm>
                <a:off x="897310" y="1951919"/>
                <a:ext cx="4470428" cy="158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AutoShape 1035"/>
              <p:cNvSpPr>
                <a:spLocks noChangeArrowheads="1"/>
              </p:cNvSpPr>
              <p:nvPr/>
            </p:nvSpPr>
            <p:spPr bwMode="auto">
              <a:xfrm>
                <a:off x="3154656" y="2183231"/>
                <a:ext cx="1291488" cy="386997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r>
                  <a:rPr lang="fr-FR" sz="1200" dirty="0" smtClean="0">
                    <a:latin typeface="Arial" pitchFamily="-108" charset="0"/>
                  </a:rPr>
                  <a:t>Abstract UI</a:t>
                </a:r>
                <a:endParaRPr lang="fr-FR" sz="1200" dirty="0">
                  <a:latin typeface="Arial" pitchFamily="-108" charset="0"/>
                </a:endParaRPr>
              </a:p>
            </p:txBody>
          </p:sp>
          <p:sp>
            <p:nvSpPr>
              <p:cNvPr id="27" name="AutoShape 1035"/>
              <p:cNvSpPr>
                <a:spLocks noChangeArrowheads="1"/>
              </p:cNvSpPr>
              <p:nvPr/>
            </p:nvSpPr>
            <p:spPr bwMode="auto">
              <a:xfrm>
                <a:off x="3154656" y="3037654"/>
                <a:ext cx="1291488" cy="386997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r>
                  <a:rPr lang="fr-FR" sz="1200" dirty="0" err="1" smtClean="0">
                    <a:latin typeface="Arial" pitchFamily="-108" charset="0"/>
                  </a:rPr>
                  <a:t>Concrete</a:t>
                </a:r>
                <a:r>
                  <a:rPr lang="fr-FR" sz="1200" dirty="0" smtClean="0">
                    <a:latin typeface="Arial" pitchFamily="-108" charset="0"/>
                  </a:rPr>
                  <a:t> UI</a:t>
                </a:r>
                <a:endParaRPr lang="fr-FR" sz="1200" dirty="0">
                  <a:latin typeface="Arial" pitchFamily="-108" charset="0"/>
                </a:endParaRPr>
              </a:p>
            </p:txBody>
          </p:sp>
          <p:cxnSp>
            <p:nvCxnSpPr>
              <p:cNvPr id="28" name="Connecteur droit 27"/>
              <p:cNvCxnSpPr/>
              <p:nvPr/>
            </p:nvCxnSpPr>
            <p:spPr>
              <a:xfrm>
                <a:off x="897310" y="2817899"/>
                <a:ext cx="4470428" cy="158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/>
              <p:cNvCxnSpPr/>
              <p:nvPr/>
            </p:nvCxnSpPr>
            <p:spPr>
              <a:xfrm>
                <a:off x="897310" y="3686132"/>
                <a:ext cx="4470428" cy="158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AutoShape 1035"/>
              <p:cNvSpPr>
                <a:spLocks noChangeArrowheads="1"/>
              </p:cNvSpPr>
              <p:nvPr/>
            </p:nvSpPr>
            <p:spPr bwMode="auto">
              <a:xfrm>
                <a:off x="3154656" y="3883301"/>
                <a:ext cx="1291488" cy="386997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defRPr/>
                </a:pPr>
                <a:r>
                  <a:rPr lang="fr-FR" sz="1200" dirty="0" smtClean="0">
                    <a:latin typeface="Arial" pitchFamily="-108" charset="0"/>
                  </a:rPr>
                  <a:t>Final UI</a:t>
                </a:r>
                <a:endParaRPr lang="fr-FR" sz="1200" dirty="0">
                  <a:latin typeface="Arial" pitchFamily="-108" charset="0"/>
                </a:endParaRPr>
              </a:p>
            </p:txBody>
          </p:sp>
          <p:sp>
            <p:nvSpPr>
              <p:cNvPr id="32" name="Text Box 1043"/>
              <p:cNvSpPr txBox="1">
                <a:spLocks noChangeArrowheads="1"/>
              </p:cNvSpPr>
              <p:nvPr/>
            </p:nvSpPr>
            <p:spPr bwMode="auto">
              <a:xfrm>
                <a:off x="523011" y="2108563"/>
                <a:ext cx="2647995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200" b="1" dirty="0" err="1" smtClean="0"/>
                  <a:t>Modality</a:t>
                </a:r>
                <a:r>
                  <a:rPr lang="fr-FR" sz="1200" b="1" dirty="0" smtClean="0"/>
                  <a:t> </a:t>
                </a:r>
                <a:r>
                  <a:rPr lang="fr-FR" sz="1200" b="1" dirty="0" err="1" smtClean="0"/>
                  <a:t>independent</a:t>
                </a:r>
                <a:endParaRPr lang="fr-FR" sz="1200" b="1" dirty="0" smtClean="0"/>
              </a:p>
              <a:p>
                <a:pPr algn="ctr"/>
                <a:r>
                  <a:rPr lang="fr-FR" sz="1200" b="1" dirty="0" err="1" smtClean="0"/>
                  <a:t>Implementation</a:t>
                </a:r>
                <a:r>
                  <a:rPr lang="fr-FR" sz="1200" b="1" dirty="0" smtClean="0"/>
                  <a:t> </a:t>
                </a:r>
                <a:r>
                  <a:rPr lang="fr-FR" sz="1200" b="1" dirty="0" err="1" smtClean="0"/>
                  <a:t>independent</a:t>
                </a:r>
                <a:endParaRPr lang="fr-FR" sz="1200" b="1" dirty="0" smtClean="0"/>
              </a:p>
              <a:p>
                <a:pPr algn="ctr"/>
                <a:r>
                  <a:rPr lang="fr-FR" sz="1200" b="1" dirty="0" smtClean="0"/>
                  <a:t>(PIM)</a:t>
                </a:r>
                <a:endParaRPr lang="fr-FR" sz="1200" b="1" dirty="0"/>
              </a:p>
            </p:txBody>
          </p:sp>
          <p:sp>
            <p:nvSpPr>
              <p:cNvPr id="33" name="Text Box 1043"/>
              <p:cNvSpPr txBox="1">
                <a:spLocks noChangeArrowheads="1"/>
              </p:cNvSpPr>
              <p:nvPr/>
            </p:nvSpPr>
            <p:spPr bwMode="auto">
              <a:xfrm>
                <a:off x="523011" y="3000319"/>
                <a:ext cx="2647995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200" b="1" dirty="0" err="1" smtClean="0"/>
                  <a:t>Modality</a:t>
                </a:r>
                <a:r>
                  <a:rPr lang="fr-FR" sz="1200" b="1" dirty="0" smtClean="0"/>
                  <a:t> </a:t>
                </a:r>
                <a:r>
                  <a:rPr lang="fr-FR" sz="1200" b="1" dirty="0" err="1" smtClean="0"/>
                  <a:t>dependent</a:t>
                </a:r>
                <a:endParaRPr lang="fr-FR" sz="1200" b="1" dirty="0" smtClean="0"/>
              </a:p>
              <a:p>
                <a:pPr algn="ctr"/>
                <a:r>
                  <a:rPr lang="fr-FR" sz="1200" b="1" dirty="0" err="1" smtClean="0"/>
                  <a:t>Implementation</a:t>
                </a:r>
                <a:r>
                  <a:rPr lang="fr-FR" sz="1200" b="1" dirty="0" smtClean="0"/>
                  <a:t> </a:t>
                </a:r>
                <a:r>
                  <a:rPr lang="fr-FR" sz="1200" b="1" dirty="0" err="1" smtClean="0"/>
                  <a:t>independent</a:t>
                </a:r>
                <a:endParaRPr lang="fr-FR" sz="1200" b="1" dirty="0" smtClean="0"/>
              </a:p>
              <a:p>
                <a:pPr algn="ctr"/>
                <a:r>
                  <a:rPr lang="fr-FR" sz="1200" b="1" dirty="0" smtClean="0"/>
                  <a:t>(PSM)</a:t>
                </a:r>
              </a:p>
            </p:txBody>
          </p:sp>
          <p:sp>
            <p:nvSpPr>
              <p:cNvPr id="35" name="Text Box 1043"/>
              <p:cNvSpPr txBox="1">
                <a:spLocks noChangeArrowheads="1"/>
              </p:cNvSpPr>
              <p:nvPr/>
            </p:nvSpPr>
            <p:spPr bwMode="auto">
              <a:xfrm>
                <a:off x="523011" y="3808633"/>
                <a:ext cx="2647995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200" b="1" dirty="0" err="1" smtClean="0"/>
                  <a:t>Modality</a:t>
                </a:r>
                <a:r>
                  <a:rPr lang="fr-FR" sz="1200" b="1" dirty="0" smtClean="0"/>
                  <a:t> </a:t>
                </a:r>
                <a:r>
                  <a:rPr lang="fr-FR" sz="1200" b="1" dirty="0" err="1" smtClean="0"/>
                  <a:t>dependent</a:t>
                </a:r>
                <a:endParaRPr lang="fr-FR" sz="1200" b="1" dirty="0" smtClean="0"/>
              </a:p>
              <a:p>
                <a:pPr algn="ctr"/>
                <a:r>
                  <a:rPr lang="fr-FR" sz="1200" b="1" dirty="0" err="1" smtClean="0"/>
                  <a:t>Implementation</a:t>
                </a:r>
                <a:r>
                  <a:rPr lang="fr-FR" sz="1200" b="1" dirty="0" smtClean="0"/>
                  <a:t> </a:t>
                </a:r>
                <a:r>
                  <a:rPr lang="fr-FR" sz="1200" b="1" dirty="0" err="1" smtClean="0"/>
                  <a:t>dependent</a:t>
                </a:r>
                <a:endParaRPr lang="fr-FR" sz="1200" b="1" dirty="0" smtClean="0"/>
              </a:p>
              <a:p>
                <a:pPr algn="ctr"/>
                <a:r>
                  <a:rPr lang="fr-FR" sz="1200" b="1" dirty="0" smtClean="0"/>
                  <a:t>(PSM)</a:t>
                </a:r>
                <a:endParaRPr lang="fr-FR" sz="1200" b="1" dirty="0"/>
              </a:p>
            </p:txBody>
          </p:sp>
          <p:sp>
            <p:nvSpPr>
              <p:cNvPr id="56" name="Text Box 1041"/>
              <p:cNvSpPr txBox="1">
                <a:spLocks noChangeArrowheads="1"/>
              </p:cNvSpPr>
              <p:nvPr/>
            </p:nvSpPr>
            <p:spPr bwMode="auto">
              <a:xfrm>
                <a:off x="5367738" y="979032"/>
                <a:ext cx="2873769" cy="5847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600" b="1" dirty="0" err="1" smtClean="0"/>
                  <a:t>Context</a:t>
                </a:r>
                <a:r>
                  <a:rPr lang="fr-FR" sz="1600" b="1" dirty="0" smtClean="0"/>
                  <a:t> of use </a:t>
                </a:r>
                <a:r>
                  <a:rPr lang="fr-FR" sz="1600" b="1" dirty="0" err="1" smtClean="0"/>
                  <a:t>dependent</a:t>
                </a:r>
                <a:r>
                  <a:rPr lang="fr-FR" sz="1600" b="1" dirty="0" smtClean="0"/>
                  <a:t> </a:t>
                </a:r>
                <a:r>
                  <a:rPr lang="fr-FR" sz="1600" b="1" dirty="0" err="1" smtClean="0"/>
                  <a:t>Mappings</a:t>
                </a:r>
                <a:r>
                  <a:rPr lang="fr-FR" sz="1600" b="1" dirty="0" smtClean="0"/>
                  <a:t> and Transformations</a:t>
                </a:r>
              </a:p>
            </p:txBody>
          </p:sp>
          <p:sp>
            <p:nvSpPr>
              <p:cNvPr id="57" name="Text Box 1043"/>
              <p:cNvSpPr txBox="1">
                <a:spLocks noChangeArrowheads="1"/>
              </p:cNvSpPr>
              <p:nvPr/>
            </p:nvSpPr>
            <p:spPr bwMode="auto">
              <a:xfrm>
                <a:off x="2565152" y="951810"/>
                <a:ext cx="264799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fr-FR" sz="1600" b="1" dirty="0" smtClean="0"/>
                  <a:t>UI </a:t>
                </a:r>
                <a:r>
                  <a:rPr lang="fr-FR" sz="1600" b="1" dirty="0" err="1" smtClean="0"/>
                  <a:t>models</a:t>
                </a:r>
                <a:endParaRPr lang="fr-FR" sz="1600" b="1" dirty="0"/>
              </a:p>
            </p:txBody>
          </p:sp>
          <p:sp>
            <p:nvSpPr>
              <p:cNvPr id="61" name="Triangle isocèle 60"/>
              <p:cNvSpPr/>
              <p:nvPr/>
            </p:nvSpPr>
            <p:spPr>
              <a:xfrm>
                <a:off x="5367737" y="1720452"/>
                <a:ext cx="2404403" cy="388111"/>
              </a:xfrm>
              <a:prstGeom prst="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A"/>
              </a:p>
            </p:txBody>
          </p:sp>
          <p:sp>
            <p:nvSpPr>
              <p:cNvPr id="73" name="Triangle isocèle 72"/>
              <p:cNvSpPr/>
              <p:nvPr/>
            </p:nvSpPr>
            <p:spPr>
              <a:xfrm rot="10800000">
                <a:off x="5367736" y="3810640"/>
                <a:ext cx="2404403" cy="388111"/>
              </a:xfrm>
              <a:prstGeom prst="triangl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A"/>
              </a:p>
            </p:txBody>
          </p:sp>
        </p:grpSp>
        <p:sp>
          <p:nvSpPr>
            <p:cNvPr id="24" name="Text Box 1043"/>
            <p:cNvSpPr txBox="1">
              <a:spLocks noChangeArrowheads="1"/>
            </p:cNvSpPr>
            <p:nvPr/>
          </p:nvSpPr>
          <p:spPr bwMode="auto">
            <a:xfrm>
              <a:off x="1116434" y="1395179"/>
              <a:ext cx="264799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sz="1200" b="1" dirty="0" smtClean="0"/>
                <a:t>(CIM/PIM)</a:t>
              </a:r>
              <a:endParaRPr lang="fr-FR" sz="1200" b="1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AutoShape 1035"/>
          <p:cNvSpPr>
            <a:spLocks noChangeArrowheads="1"/>
          </p:cNvSpPr>
          <p:nvPr/>
        </p:nvSpPr>
        <p:spPr bwMode="auto">
          <a:xfrm>
            <a:off x="4586652" y="2953670"/>
            <a:ext cx="1291488" cy="38699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1200" dirty="0" err="1" smtClean="0">
                <a:latin typeface="Arial" pitchFamily="-108" charset="0"/>
              </a:rPr>
              <a:t>Concrete</a:t>
            </a:r>
            <a:r>
              <a:rPr lang="fr-FR" sz="1200" dirty="0" smtClean="0">
                <a:latin typeface="Arial" pitchFamily="-108" charset="0"/>
              </a:rPr>
              <a:t>’ UI </a:t>
            </a:r>
          </a:p>
          <a:p>
            <a:pPr algn="ctr">
              <a:defRPr/>
            </a:pPr>
            <a:r>
              <a:rPr lang="fr-FR" sz="1200" dirty="0">
                <a:latin typeface="Arial" pitchFamily="-108" charset="0"/>
              </a:rPr>
              <a:t>[</a:t>
            </a:r>
            <a:r>
              <a:rPr lang="fr-FR" sz="1200" dirty="0" smtClean="0">
                <a:latin typeface="Arial" pitchFamily="-108" charset="0"/>
              </a:rPr>
              <a:t>mobile</a:t>
            </a:r>
            <a:r>
              <a:rPr lang="fr-FR" sz="1200" dirty="0" smtClean="0">
                <a:latin typeface="Arial" pitchFamily="-108" charset="0"/>
              </a:rPr>
              <a:t>]</a:t>
            </a:r>
            <a:endParaRPr lang="fr-FR" sz="1200" dirty="0">
              <a:latin typeface="Arial" pitchFamily="-108" charset="0"/>
            </a:endParaRPr>
          </a:p>
        </p:txBody>
      </p:sp>
      <p:grpSp>
        <p:nvGrpSpPr>
          <p:cNvPr id="23" name="Grouper 22"/>
          <p:cNvGrpSpPr/>
          <p:nvPr/>
        </p:nvGrpSpPr>
        <p:grpSpPr>
          <a:xfrm>
            <a:off x="3002454" y="1298395"/>
            <a:ext cx="5434679" cy="3025659"/>
            <a:chOff x="2337461" y="1369942"/>
            <a:chExt cx="5434679" cy="3025659"/>
          </a:xfrm>
        </p:grpSpPr>
        <p:sp>
          <p:nvSpPr>
            <p:cNvPr id="58" name="Rectangle 57"/>
            <p:cNvSpPr/>
            <p:nvPr/>
          </p:nvSpPr>
          <p:spPr>
            <a:xfrm>
              <a:off x="5638795" y="2307001"/>
              <a:ext cx="1862585" cy="17020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6" name="AutoShape 1030"/>
            <p:cNvSpPr>
              <a:spLocks noChangeArrowheads="1"/>
            </p:cNvSpPr>
            <p:nvPr/>
          </p:nvSpPr>
          <p:spPr bwMode="auto">
            <a:xfrm>
              <a:off x="5873262" y="2489725"/>
              <a:ext cx="1291487" cy="386997"/>
            </a:xfrm>
            <a:prstGeom prst="roundRect">
              <a:avLst>
                <a:gd name="adj" fmla="val 16667"/>
              </a:avLst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bg1">
                  <a:lumMod val="6500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fr-FR" sz="1200" dirty="0" smtClean="0">
                  <a:solidFill>
                    <a:schemeClr val="bg1">
                      <a:lumMod val="65000"/>
                    </a:schemeClr>
                  </a:solidFill>
                  <a:latin typeface="Arial" pitchFamily="-108" charset="0"/>
                </a:rPr>
                <a:t>User</a:t>
              </a:r>
              <a:endParaRPr lang="fr-FR" sz="1200" dirty="0">
                <a:solidFill>
                  <a:schemeClr val="bg1">
                    <a:lumMod val="65000"/>
                  </a:schemeClr>
                </a:solidFill>
                <a:latin typeface="Arial" pitchFamily="-108" charset="0"/>
              </a:endParaRPr>
            </a:p>
          </p:txBody>
        </p:sp>
        <p:sp>
          <p:nvSpPr>
            <p:cNvPr id="7" name="AutoShape 1031"/>
            <p:cNvSpPr>
              <a:spLocks noChangeArrowheads="1"/>
            </p:cNvSpPr>
            <p:nvPr/>
          </p:nvSpPr>
          <p:spPr bwMode="auto">
            <a:xfrm>
              <a:off x="5871340" y="3030584"/>
              <a:ext cx="1291487" cy="384982"/>
            </a:xfrm>
            <a:prstGeom prst="roundRect">
              <a:avLst>
                <a:gd name="adj" fmla="val 16667"/>
              </a:avLst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fr-FR" sz="1200" dirty="0" smtClean="0">
                  <a:latin typeface="Arial" pitchFamily="-108" charset="0"/>
                </a:rPr>
                <a:t>Platform</a:t>
              </a:r>
              <a:endParaRPr lang="fr-FR" sz="1200" dirty="0">
                <a:latin typeface="Arial" pitchFamily="-108" charset="0"/>
              </a:endParaRPr>
            </a:p>
          </p:txBody>
        </p:sp>
        <p:sp>
          <p:nvSpPr>
            <p:cNvPr id="8" name="AutoShape 1032"/>
            <p:cNvSpPr>
              <a:spLocks noChangeArrowheads="1"/>
            </p:cNvSpPr>
            <p:nvPr/>
          </p:nvSpPr>
          <p:spPr bwMode="auto">
            <a:xfrm>
              <a:off x="5871340" y="3535343"/>
              <a:ext cx="1291487" cy="386997"/>
            </a:xfrm>
            <a:prstGeom prst="roundRect">
              <a:avLst>
                <a:gd name="adj" fmla="val 16667"/>
              </a:avLst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bg1">
                  <a:lumMod val="6500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fr-FR" sz="1200" dirty="0" err="1" smtClean="0">
                  <a:solidFill>
                    <a:schemeClr val="bg1">
                      <a:lumMod val="65000"/>
                    </a:schemeClr>
                  </a:solidFill>
                  <a:latin typeface="Arial" pitchFamily="-108" charset="0"/>
                </a:rPr>
                <a:t>Environment</a:t>
              </a:r>
              <a:endParaRPr lang="fr-FR" sz="1200" dirty="0">
                <a:solidFill>
                  <a:schemeClr val="bg1">
                    <a:lumMod val="65000"/>
                  </a:schemeClr>
                </a:solidFill>
                <a:latin typeface="Arial" pitchFamily="-108" charset="0"/>
              </a:endParaRPr>
            </a:p>
          </p:txBody>
        </p:sp>
        <p:sp>
          <p:nvSpPr>
            <p:cNvPr id="11" name="AutoShape 1035"/>
            <p:cNvSpPr>
              <a:spLocks noChangeArrowheads="1"/>
            </p:cNvSpPr>
            <p:nvPr/>
          </p:nvSpPr>
          <p:spPr bwMode="auto">
            <a:xfrm>
              <a:off x="2337461" y="1400499"/>
              <a:ext cx="1291487" cy="386997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fr-FR" sz="1200" dirty="0" err="1" smtClean="0">
                  <a:latin typeface="Arial" pitchFamily="-108" charset="0"/>
                </a:rPr>
                <a:t>Tasks</a:t>
              </a:r>
              <a:endParaRPr lang="fr-FR" sz="1200" dirty="0">
                <a:latin typeface="Arial" pitchFamily="-108" charset="0"/>
              </a:endParaRPr>
            </a:p>
          </p:txBody>
        </p:sp>
        <p:sp>
          <p:nvSpPr>
            <p:cNvPr id="22" name="AutoShape 1035"/>
            <p:cNvSpPr>
              <a:spLocks noChangeArrowheads="1"/>
            </p:cNvSpPr>
            <p:nvPr/>
          </p:nvSpPr>
          <p:spPr bwMode="auto">
            <a:xfrm>
              <a:off x="4076250" y="1369942"/>
              <a:ext cx="1291488" cy="386997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fr-FR" sz="1200" dirty="0" smtClean="0">
                  <a:latin typeface="Arial" pitchFamily="-108" charset="0"/>
                </a:rPr>
                <a:t>Domain</a:t>
              </a:r>
              <a:endParaRPr lang="fr-FR" sz="1200" dirty="0">
                <a:latin typeface="Arial" pitchFamily="-108" charset="0"/>
              </a:endParaRPr>
            </a:p>
          </p:txBody>
        </p:sp>
        <p:sp>
          <p:nvSpPr>
            <p:cNvPr id="26" name="AutoShape 1035"/>
            <p:cNvSpPr>
              <a:spLocks noChangeArrowheads="1"/>
            </p:cNvSpPr>
            <p:nvPr/>
          </p:nvSpPr>
          <p:spPr bwMode="auto">
            <a:xfrm>
              <a:off x="3154656" y="2183231"/>
              <a:ext cx="1291488" cy="386997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fr-FR" sz="1200" dirty="0" smtClean="0">
                  <a:latin typeface="Arial" pitchFamily="-108" charset="0"/>
                </a:rPr>
                <a:t>Abstract UI</a:t>
              </a:r>
              <a:endParaRPr lang="fr-FR" sz="1200" dirty="0">
                <a:latin typeface="Arial" pitchFamily="-108" charset="0"/>
              </a:endParaRPr>
            </a:p>
          </p:txBody>
        </p:sp>
        <p:sp>
          <p:nvSpPr>
            <p:cNvPr id="27" name="AutoShape 1035"/>
            <p:cNvSpPr>
              <a:spLocks noChangeArrowheads="1"/>
            </p:cNvSpPr>
            <p:nvPr/>
          </p:nvSpPr>
          <p:spPr bwMode="auto">
            <a:xfrm>
              <a:off x="2418056" y="3025217"/>
              <a:ext cx="1291488" cy="386997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fr-FR" sz="1200" dirty="0" err="1" smtClean="0">
                  <a:latin typeface="Arial" pitchFamily="-108" charset="0"/>
                </a:rPr>
                <a:t>Concrete</a:t>
              </a:r>
              <a:r>
                <a:rPr lang="fr-FR" sz="1200" dirty="0" smtClean="0">
                  <a:latin typeface="Arial" pitchFamily="-108" charset="0"/>
                </a:rPr>
                <a:t> </a:t>
              </a:r>
              <a:r>
                <a:rPr lang="fr-FR" sz="1200" dirty="0" smtClean="0">
                  <a:latin typeface="Arial" pitchFamily="-108" charset="0"/>
                </a:rPr>
                <a:t>UI</a:t>
              </a:r>
            </a:p>
            <a:p>
              <a:pPr algn="ctr">
                <a:defRPr/>
              </a:pPr>
              <a:r>
                <a:rPr lang="fr-FR" sz="1200" dirty="0" smtClean="0">
                  <a:latin typeface="Arial" pitchFamily="-108" charset="0"/>
                </a:rPr>
                <a:t>[</a:t>
              </a:r>
              <a:r>
                <a:rPr lang="fr-FR" sz="1200" dirty="0">
                  <a:latin typeface="Arial" pitchFamily="-108" charset="0"/>
                </a:rPr>
                <a:t>desktop</a:t>
              </a:r>
              <a:r>
                <a:rPr lang="fr-FR" sz="1200" dirty="0" smtClean="0">
                  <a:latin typeface="Arial" pitchFamily="-108" charset="0"/>
                </a:rPr>
                <a:t>]</a:t>
              </a:r>
              <a:endParaRPr lang="fr-FR" sz="1200" dirty="0">
                <a:latin typeface="Arial" pitchFamily="-108" charset="0"/>
              </a:endParaRPr>
            </a:p>
          </p:txBody>
        </p:sp>
        <p:sp>
          <p:nvSpPr>
            <p:cNvPr id="30" name="AutoShape 1035"/>
            <p:cNvSpPr>
              <a:spLocks noChangeArrowheads="1"/>
            </p:cNvSpPr>
            <p:nvPr/>
          </p:nvSpPr>
          <p:spPr bwMode="auto">
            <a:xfrm>
              <a:off x="2418056" y="3872199"/>
              <a:ext cx="1291488" cy="386997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lang="fr-FR" sz="1200" dirty="0" smtClean="0">
                  <a:latin typeface="Arial" pitchFamily="-108" charset="0"/>
                </a:rPr>
                <a:t>Final UI</a:t>
              </a:r>
              <a:endParaRPr lang="fr-FR" sz="1200" dirty="0">
                <a:latin typeface="Arial" pitchFamily="-108" charset="0"/>
              </a:endParaRPr>
            </a:p>
          </p:txBody>
        </p:sp>
        <p:sp>
          <p:nvSpPr>
            <p:cNvPr id="61" name="Triangle isocèle 60"/>
            <p:cNvSpPr/>
            <p:nvPr/>
          </p:nvSpPr>
          <p:spPr>
            <a:xfrm>
              <a:off x="5367737" y="1917302"/>
              <a:ext cx="2404403" cy="38811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73" name="Triangle isocèle 72"/>
            <p:cNvSpPr/>
            <p:nvPr/>
          </p:nvSpPr>
          <p:spPr>
            <a:xfrm rot="10800000">
              <a:off x="5367736" y="4007490"/>
              <a:ext cx="2404403" cy="38811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cxnSp>
        <p:nvCxnSpPr>
          <p:cNvPr id="3" name="Straight Arrow Connector 2"/>
          <p:cNvCxnSpPr>
            <a:stCxn id="30" idx="0"/>
            <a:endCxn id="27" idx="2"/>
          </p:cNvCxnSpPr>
          <p:nvPr/>
        </p:nvCxnSpPr>
        <p:spPr>
          <a:xfrm flipV="1">
            <a:off x="3728793" y="3340667"/>
            <a:ext cx="0" cy="4599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7" idx="0"/>
            <a:endCxn id="26" idx="2"/>
          </p:cNvCxnSpPr>
          <p:nvPr/>
        </p:nvCxnSpPr>
        <p:spPr>
          <a:xfrm flipV="1">
            <a:off x="3728793" y="2498681"/>
            <a:ext cx="736600" cy="4549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stCxn id="26" idx="2"/>
            <a:endCxn id="38" idx="0"/>
          </p:cNvCxnSpPr>
          <p:nvPr/>
        </p:nvCxnSpPr>
        <p:spPr>
          <a:xfrm>
            <a:off x="4465393" y="2498681"/>
            <a:ext cx="767003" cy="4549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AutoShape 1035"/>
          <p:cNvSpPr>
            <a:spLocks noChangeArrowheads="1"/>
          </p:cNvSpPr>
          <p:nvPr/>
        </p:nvSpPr>
        <p:spPr bwMode="auto">
          <a:xfrm>
            <a:off x="4586652" y="3800652"/>
            <a:ext cx="1291488" cy="38699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fr-FR" sz="1200" dirty="0" smtClean="0">
                <a:latin typeface="Arial" pitchFamily="-108" charset="0"/>
              </a:rPr>
              <a:t>Final’ </a:t>
            </a:r>
            <a:r>
              <a:rPr lang="fr-FR" sz="1200" dirty="0" smtClean="0">
                <a:latin typeface="Arial" pitchFamily="-108" charset="0"/>
              </a:rPr>
              <a:t>UI</a:t>
            </a:r>
            <a:endParaRPr lang="fr-FR" sz="1200" dirty="0">
              <a:latin typeface="Arial" pitchFamily="-108" charset="0"/>
            </a:endParaRPr>
          </a:p>
        </p:txBody>
      </p:sp>
      <p:cxnSp>
        <p:nvCxnSpPr>
          <p:cNvPr id="37" name="Straight Arrow Connector 36"/>
          <p:cNvCxnSpPr>
            <a:stCxn id="38" idx="2"/>
            <a:endCxn id="39" idx="0"/>
          </p:cNvCxnSpPr>
          <p:nvPr/>
        </p:nvCxnSpPr>
        <p:spPr>
          <a:xfrm>
            <a:off x="5232396" y="3340667"/>
            <a:ext cx="0" cy="4599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4523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72</Words>
  <Application>Microsoft Macintosh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Thème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Gaelle Calvary</dc:creator>
  <cp:lastModifiedBy>Vivian Motti</cp:lastModifiedBy>
  <cp:revision>11</cp:revision>
  <dcterms:created xsi:type="dcterms:W3CDTF">2012-10-29T08:25:35Z</dcterms:created>
  <dcterms:modified xsi:type="dcterms:W3CDTF">2012-10-30T09:30:53Z</dcterms:modified>
</cp:coreProperties>
</file>