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4"/>
  </p:notesMasterIdLst>
  <p:handoutMasterIdLst>
    <p:handoutMasterId r:id="rId35"/>
  </p:handoutMasterIdLst>
  <p:sldIdLst>
    <p:sldId id="256" r:id="rId5"/>
    <p:sldId id="257" r:id="rId6"/>
    <p:sldId id="258" r:id="rId7"/>
    <p:sldId id="259" r:id="rId8"/>
    <p:sldId id="260" r:id="rId9"/>
    <p:sldId id="261" r:id="rId10"/>
    <p:sldId id="262" r:id="rId11"/>
    <p:sldId id="263" r:id="rId12"/>
    <p:sldId id="264" r:id="rId13"/>
    <p:sldId id="279" r:id="rId14"/>
    <p:sldId id="265" r:id="rId15"/>
    <p:sldId id="266" r:id="rId16"/>
    <p:sldId id="267" r:id="rId17"/>
    <p:sldId id="305" r:id="rId18"/>
    <p:sldId id="295" r:id="rId19"/>
    <p:sldId id="269" r:id="rId20"/>
    <p:sldId id="309" r:id="rId21"/>
    <p:sldId id="307" r:id="rId22"/>
    <p:sldId id="308" r:id="rId23"/>
    <p:sldId id="270" r:id="rId24"/>
    <p:sldId id="271" r:id="rId25"/>
    <p:sldId id="272" r:id="rId26"/>
    <p:sldId id="273" r:id="rId27"/>
    <p:sldId id="310" r:id="rId28"/>
    <p:sldId id="275" r:id="rId29"/>
    <p:sldId id="276" r:id="rId30"/>
    <p:sldId id="274" r:id="rId31"/>
    <p:sldId id="277" r:id="rId32"/>
    <p:sldId id="27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1A23"/>
    <a:srgbClr val="7A2B85"/>
    <a:srgbClr val="2276BC"/>
    <a:srgbClr val="BD1B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8E048C-9DC9-40AC-A469-5854B40BA631}" v="9" dt="2026-03-12T17:45:04.7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465" autoAdjust="0"/>
  </p:normalViewPr>
  <p:slideViewPr>
    <p:cSldViewPr snapToGrid="0" showGuides="1">
      <p:cViewPr varScale="1">
        <p:scale>
          <a:sx n="66" d="100"/>
          <a:sy n="66" d="100"/>
        </p:scale>
        <p:origin x="1697" y="99"/>
      </p:cViewPr>
      <p:guideLst>
        <p:guide orient="horz" pos="2160"/>
        <p:guide pos="3840"/>
      </p:guideLst>
    </p:cSldViewPr>
  </p:slideViewPr>
  <p:notesTextViewPr>
    <p:cViewPr>
      <p:scale>
        <a:sx n="1" d="1"/>
        <a:sy n="1" d="1"/>
      </p:scale>
      <p:origin x="0" y="0"/>
    </p:cViewPr>
  </p:notesTextViewPr>
  <p:notesViewPr>
    <p:cSldViewPr snapToGrid="0" showGuides="1">
      <p:cViewPr varScale="1">
        <p:scale>
          <a:sx n="106" d="100"/>
          <a:sy n="106" d="100"/>
        </p:scale>
        <p:origin x="339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es LaPierre" userId="80c88e1a-6555-4309-9c5f-1e5ccf743dfa" providerId="ADAL" clId="{F79E97F9-2389-4FE1-A5A3-8EB914458FE5}"/>
    <pc:docChg chg="undo custSel addSld delSld modSld sldOrd">
      <pc:chgData name="Charles LaPierre" userId="80c88e1a-6555-4309-9c5f-1e5ccf743dfa" providerId="ADAL" clId="{F79E97F9-2389-4FE1-A5A3-8EB914458FE5}" dt="2026-03-12T17:48:03.430" v="1984" actId="113"/>
      <pc:docMkLst>
        <pc:docMk/>
      </pc:docMkLst>
      <pc:sldChg chg="delSp modSp mod">
        <pc:chgData name="Charles LaPierre" userId="80c88e1a-6555-4309-9c5f-1e5ccf743dfa" providerId="ADAL" clId="{F79E97F9-2389-4FE1-A5A3-8EB914458FE5}" dt="2026-02-24T15:42:22.598" v="1174" actId="1076"/>
        <pc:sldMkLst>
          <pc:docMk/>
          <pc:sldMk cId="376878953" sldId="256"/>
        </pc:sldMkLst>
        <pc:spChg chg="mod">
          <ac:chgData name="Charles LaPierre" userId="80c88e1a-6555-4309-9c5f-1e5ccf743dfa" providerId="ADAL" clId="{F79E97F9-2389-4FE1-A5A3-8EB914458FE5}" dt="2026-02-24T15:42:22.598" v="1174" actId="1076"/>
          <ac:spMkLst>
            <pc:docMk/>
            <pc:sldMk cId="376878953" sldId="256"/>
            <ac:spMk id="2" creationId="{5538C0FB-5060-6BB6-2108-5BD71FA11AE2}"/>
          </ac:spMkLst>
        </pc:spChg>
      </pc:sldChg>
      <pc:sldChg chg="addSp delSp modSp new mod">
        <pc:chgData name="Charles LaPierre" userId="80c88e1a-6555-4309-9c5f-1e5ccf743dfa" providerId="ADAL" clId="{F79E97F9-2389-4FE1-A5A3-8EB914458FE5}" dt="2026-02-24T19:15:00.964" v="1640" actId="113"/>
        <pc:sldMkLst>
          <pc:docMk/>
          <pc:sldMk cId="2859554948" sldId="257"/>
        </pc:sldMkLst>
        <pc:spChg chg="mod">
          <ac:chgData name="Charles LaPierre" userId="80c88e1a-6555-4309-9c5f-1e5ccf743dfa" providerId="ADAL" clId="{F79E97F9-2389-4FE1-A5A3-8EB914458FE5}" dt="2026-02-24T15:31:59.606" v="1137" actId="20577"/>
          <ac:spMkLst>
            <pc:docMk/>
            <pc:sldMk cId="2859554948" sldId="257"/>
            <ac:spMk id="2" creationId="{69DC20F2-F5BC-3CBF-C1BE-AF18C508B846}"/>
          </ac:spMkLst>
        </pc:spChg>
        <pc:spChg chg="add del mod">
          <ac:chgData name="Charles LaPierre" userId="80c88e1a-6555-4309-9c5f-1e5ccf743dfa" providerId="ADAL" clId="{F79E97F9-2389-4FE1-A5A3-8EB914458FE5}" dt="2026-02-24T19:15:00.964" v="1640" actId="113"/>
          <ac:spMkLst>
            <pc:docMk/>
            <pc:sldMk cId="2859554948" sldId="257"/>
            <ac:spMk id="3" creationId="{8D31C3CE-45A7-AB7F-F3C2-8BAA8B128A84}"/>
          </ac:spMkLst>
        </pc:spChg>
        <pc:picChg chg="add mod ord">
          <ac:chgData name="Charles LaPierre" userId="80c88e1a-6555-4309-9c5f-1e5ccf743dfa" providerId="ADAL" clId="{F79E97F9-2389-4FE1-A5A3-8EB914458FE5}" dt="2026-02-24T15:31:36.814" v="1132" actId="1076"/>
          <ac:picMkLst>
            <pc:docMk/>
            <pc:sldMk cId="2859554948" sldId="257"/>
            <ac:picMk id="7" creationId="{1E630ABF-5A26-C377-025C-2E78CFEFF7A9}"/>
          </ac:picMkLst>
        </pc:picChg>
      </pc:sldChg>
      <pc:sldChg chg="addSp delSp modSp new mod">
        <pc:chgData name="Charles LaPierre" userId="80c88e1a-6555-4309-9c5f-1e5ccf743dfa" providerId="ADAL" clId="{F79E97F9-2389-4FE1-A5A3-8EB914458FE5}" dt="2026-02-24T19:00:33.788" v="1590" actId="948"/>
        <pc:sldMkLst>
          <pc:docMk/>
          <pc:sldMk cId="1914934953" sldId="258"/>
        </pc:sldMkLst>
        <pc:spChg chg="add mod">
          <ac:chgData name="Charles LaPierre" userId="80c88e1a-6555-4309-9c5f-1e5ccf743dfa" providerId="ADAL" clId="{F79E97F9-2389-4FE1-A5A3-8EB914458FE5}" dt="2026-02-24T19:00:33.788" v="1590" actId="948"/>
          <ac:spMkLst>
            <pc:docMk/>
            <pc:sldMk cId="1914934953" sldId="258"/>
            <ac:spMk id="3" creationId="{2FB26DB7-3555-D451-EBC3-9C8D287658D4}"/>
          </ac:spMkLst>
        </pc:spChg>
      </pc:sldChg>
      <pc:sldChg chg="modSp new mod">
        <pc:chgData name="Charles LaPierre" userId="80c88e1a-6555-4309-9c5f-1e5ccf743dfa" providerId="ADAL" clId="{F79E97F9-2389-4FE1-A5A3-8EB914458FE5}" dt="2026-03-12T17:16:26.203" v="1660" actId="20577"/>
        <pc:sldMkLst>
          <pc:docMk/>
          <pc:sldMk cId="2235888147" sldId="259"/>
        </pc:sldMkLst>
        <pc:spChg chg="mod">
          <ac:chgData name="Charles LaPierre" userId="80c88e1a-6555-4309-9c5f-1e5ccf743dfa" providerId="ADAL" clId="{F79E97F9-2389-4FE1-A5A3-8EB914458FE5}" dt="2026-03-12T17:16:26.203" v="1660" actId="20577"/>
          <ac:spMkLst>
            <pc:docMk/>
            <pc:sldMk cId="2235888147" sldId="259"/>
            <ac:spMk id="2" creationId="{08E0209B-83DB-ECA5-E5B0-E6ADB8A4C1CD}"/>
          </ac:spMkLst>
        </pc:spChg>
        <pc:spChg chg="mod">
          <ac:chgData name="Charles LaPierre" userId="80c88e1a-6555-4309-9c5f-1e5ccf743dfa" providerId="ADAL" clId="{F79E97F9-2389-4FE1-A5A3-8EB914458FE5}" dt="2026-02-24T19:03:14.943" v="1591" actId="948"/>
          <ac:spMkLst>
            <pc:docMk/>
            <pc:sldMk cId="2235888147" sldId="259"/>
            <ac:spMk id="3" creationId="{2F507054-AE95-CD74-485B-7F19DC201736}"/>
          </ac:spMkLst>
        </pc:spChg>
      </pc:sldChg>
      <pc:sldChg chg="modSp new mod">
        <pc:chgData name="Charles LaPierre" userId="80c88e1a-6555-4309-9c5f-1e5ccf743dfa" providerId="ADAL" clId="{F79E97F9-2389-4FE1-A5A3-8EB914458FE5}" dt="2026-02-24T19:00:15.477" v="1589" actId="948"/>
        <pc:sldMkLst>
          <pc:docMk/>
          <pc:sldMk cId="2594961304" sldId="260"/>
        </pc:sldMkLst>
        <pc:spChg chg="mod">
          <ac:chgData name="Charles LaPierre" userId="80c88e1a-6555-4309-9c5f-1e5ccf743dfa" providerId="ADAL" clId="{F79E97F9-2389-4FE1-A5A3-8EB914458FE5}" dt="2026-02-24T19:00:15.477" v="1589" actId="948"/>
          <ac:spMkLst>
            <pc:docMk/>
            <pc:sldMk cId="2594961304" sldId="260"/>
            <ac:spMk id="3" creationId="{D05667C3-BAE5-5642-5DA5-5A1F830D768E}"/>
          </ac:spMkLst>
        </pc:spChg>
      </pc:sldChg>
      <pc:sldChg chg="addSp modSp new mod modNotesTx">
        <pc:chgData name="Charles LaPierre" userId="80c88e1a-6555-4309-9c5f-1e5ccf743dfa" providerId="ADAL" clId="{F79E97F9-2389-4FE1-A5A3-8EB914458FE5}" dt="2026-02-24T19:03:46.934" v="1593" actId="948"/>
        <pc:sldMkLst>
          <pc:docMk/>
          <pc:sldMk cId="1350673062" sldId="261"/>
        </pc:sldMkLst>
        <pc:spChg chg="mod">
          <ac:chgData name="Charles LaPierre" userId="80c88e1a-6555-4309-9c5f-1e5ccf743dfa" providerId="ADAL" clId="{F79E97F9-2389-4FE1-A5A3-8EB914458FE5}" dt="2026-02-24T19:03:46.934" v="1593" actId="948"/>
          <ac:spMkLst>
            <pc:docMk/>
            <pc:sldMk cId="1350673062" sldId="261"/>
            <ac:spMk id="3" creationId="{3D59610C-E529-6372-F8ED-D573785CD7DC}"/>
          </ac:spMkLst>
        </pc:spChg>
      </pc:sldChg>
      <pc:sldChg chg="addSp delSp modSp new mod">
        <pc:chgData name="Charles LaPierre" userId="80c88e1a-6555-4309-9c5f-1e5ccf743dfa" providerId="ADAL" clId="{F79E97F9-2389-4FE1-A5A3-8EB914458FE5}" dt="2026-03-12T17:44:10.600" v="1915" actId="1076"/>
        <pc:sldMkLst>
          <pc:docMk/>
          <pc:sldMk cId="611884337" sldId="262"/>
        </pc:sldMkLst>
        <pc:spChg chg="add mod">
          <ac:chgData name="Charles LaPierre" userId="80c88e1a-6555-4309-9c5f-1e5ccf743dfa" providerId="ADAL" clId="{F79E97F9-2389-4FE1-A5A3-8EB914458FE5}" dt="2026-03-12T17:44:10.600" v="1915" actId="1076"/>
          <ac:spMkLst>
            <pc:docMk/>
            <pc:sldMk cId="611884337" sldId="262"/>
            <ac:spMk id="3" creationId="{F2ACA20C-1F8B-EC80-DBD9-3EAC708380E8}"/>
          </ac:spMkLst>
        </pc:spChg>
      </pc:sldChg>
      <pc:sldChg chg="addSp delSp modSp new mod">
        <pc:chgData name="Charles LaPierre" userId="80c88e1a-6555-4309-9c5f-1e5ccf743dfa" providerId="ADAL" clId="{F79E97F9-2389-4FE1-A5A3-8EB914458FE5}" dt="2026-03-12T17:43:37.210" v="1909" actId="21"/>
        <pc:sldMkLst>
          <pc:docMk/>
          <pc:sldMk cId="208731493" sldId="263"/>
        </pc:sldMkLst>
        <pc:spChg chg="add mod">
          <ac:chgData name="Charles LaPierre" userId="80c88e1a-6555-4309-9c5f-1e5ccf743dfa" providerId="ADAL" clId="{F79E97F9-2389-4FE1-A5A3-8EB914458FE5}" dt="2026-03-12T17:43:37.210" v="1909" actId="21"/>
          <ac:spMkLst>
            <pc:docMk/>
            <pc:sldMk cId="208731493" sldId="263"/>
            <ac:spMk id="3" creationId="{1D98C3E4-0D4C-AB91-042F-90577C1D3D17}"/>
          </ac:spMkLst>
        </pc:spChg>
      </pc:sldChg>
      <pc:sldChg chg="addSp delSp modSp new mod">
        <pc:chgData name="Charles LaPierre" userId="80c88e1a-6555-4309-9c5f-1e5ccf743dfa" providerId="ADAL" clId="{F79E97F9-2389-4FE1-A5A3-8EB914458FE5}" dt="2026-02-24T19:06:20.289" v="1597" actId="1076"/>
        <pc:sldMkLst>
          <pc:docMk/>
          <pc:sldMk cId="3912799903" sldId="264"/>
        </pc:sldMkLst>
        <pc:spChg chg="mod">
          <ac:chgData name="Charles LaPierre" userId="80c88e1a-6555-4309-9c5f-1e5ccf743dfa" providerId="ADAL" clId="{F79E97F9-2389-4FE1-A5A3-8EB914458FE5}" dt="2026-02-24T16:55:19.265" v="1177" actId="1076"/>
          <ac:spMkLst>
            <pc:docMk/>
            <pc:sldMk cId="3912799903" sldId="264"/>
            <ac:spMk id="2" creationId="{6C77BACB-5B6C-438A-24B7-409C562BD939}"/>
          </ac:spMkLst>
        </pc:spChg>
        <pc:spChg chg="add mod">
          <ac:chgData name="Charles LaPierre" userId="80c88e1a-6555-4309-9c5f-1e5ccf743dfa" providerId="ADAL" clId="{F79E97F9-2389-4FE1-A5A3-8EB914458FE5}" dt="2026-02-24T19:06:20.289" v="1597" actId="1076"/>
          <ac:spMkLst>
            <pc:docMk/>
            <pc:sldMk cId="3912799903" sldId="264"/>
            <ac:spMk id="5" creationId="{FAFB89B4-2905-BE69-75D2-7076DA7EA3C0}"/>
          </ac:spMkLst>
        </pc:spChg>
      </pc:sldChg>
      <pc:sldChg chg="addSp delSp modSp new mod">
        <pc:chgData name="Charles LaPierre" userId="80c88e1a-6555-4309-9c5f-1e5ccf743dfa" providerId="ADAL" clId="{F79E97F9-2389-4FE1-A5A3-8EB914458FE5}" dt="2026-02-24T19:06:45.964" v="1600" actId="948"/>
        <pc:sldMkLst>
          <pc:docMk/>
          <pc:sldMk cId="1939218321" sldId="265"/>
        </pc:sldMkLst>
        <pc:spChg chg="add mod">
          <ac:chgData name="Charles LaPierre" userId="80c88e1a-6555-4309-9c5f-1e5ccf743dfa" providerId="ADAL" clId="{F79E97F9-2389-4FE1-A5A3-8EB914458FE5}" dt="2026-02-24T19:06:45.964" v="1600" actId="948"/>
          <ac:spMkLst>
            <pc:docMk/>
            <pc:sldMk cId="1939218321" sldId="265"/>
            <ac:spMk id="3" creationId="{9E3B7337-ACB6-D6BA-073A-BF4F9DD9BCE4}"/>
          </ac:spMkLst>
        </pc:spChg>
      </pc:sldChg>
      <pc:sldChg chg="addSp delSp modSp new mod">
        <pc:chgData name="Charles LaPierre" userId="80c88e1a-6555-4309-9c5f-1e5ccf743dfa" providerId="ADAL" clId="{F79E97F9-2389-4FE1-A5A3-8EB914458FE5}" dt="2026-02-24T19:06:59.080" v="1601" actId="948"/>
        <pc:sldMkLst>
          <pc:docMk/>
          <pc:sldMk cId="3032102668" sldId="266"/>
        </pc:sldMkLst>
        <pc:spChg chg="add mod">
          <ac:chgData name="Charles LaPierre" userId="80c88e1a-6555-4309-9c5f-1e5ccf743dfa" providerId="ADAL" clId="{F79E97F9-2389-4FE1-A5A3-8EB914458FE5}" dt="2026-02-24T19:06:59.080" v="1601" actId="948"/>
          <ac:spMkLst>
            <pc:docMk/>
            <pc:sldMk cId="3032102668" sldId="266"/>
            <ac:spMk id="3" creationId="{661A66A2-305E-3188-D7DC-144B020F4DA3}"/>
          </ac:spMkLst>
        </pc:spChg>
      </pc:sldChg>
      <pc:sldChg chg="addSp delSp modSp new mod">
        <pc:chgData name="Charles LaPierre" userId="80c88e1a-6555-4309-9c5f-1e5ccf743dfa" providerId="ADAL" clId="{F79E97F9-2389-4FE1-A5A3-8EB914458FE5}" dt="2026-02-24T19:07:13.430" v="1603" actId="1076"/>
        <pc:sldMkLst>
          <pc:docMk/>
          <pc:sldMk cId="2517954093" sldId="267"/>
        </pc:sldMkLst>
        <pc:spChg chg="add mod">
          <ac:chgData name="Charles LaPierre" userId="80c88e1a-6555-4309-9c5f-1e5ccf743dfa" providerId="ADAL" clId="{F79E97F9-2389-4FE1-A5A3-8EB914458FE5}" dt="2026-02-24T19:07:13.430" v="1603" actId="1076"/>
          <ac:spMkLst>
            <pc:docMk/>
            <pc:sldMk cId="2517954093" sldId="267"/>
            <ac:spMk id="3" creationId="{B043312B-8E40-C07E-A0FA-22716E62C96C}"/>
          </ac:spMkLst>
        </pc:spChg>
      </pc:sldChg>
      <pc:sldChg chg="modSp new mod ord">
        <pc:chgData name="Charles LaPierre" userId="80c88e1a-6555-4309-9c5f-1e5ccf743dfa" providerId="ADAL" clId="{F79E97F9-2389-4FE1-A5A3-8EB914458FE5}" dt="2026-03-12T13:59:48.019" v="1650" actId="20577"/>
        <pc:sldMkLst>
          <pc:docMk/>
          <pc:sldMk cId="3786735356" sldId="269"/>
        </pc:sldMkLst>
        <pc:spChg chg="mod">
          <ac:chgData name="Charles LaPierre" userId="80c88e1a-6555-4309-9c5f-1e5ccf743dfa" providerId="ADAL" clId="{F79E97F9-2389-4FE1-A5A3-8EB914458FE5}" dt="2026-03-12T13:59:48.019" v="1650" actId="20577"/>
          <ac:spMkLst>
            <pc:docMk/>
            <pc:sldMk cId="3786735356" sldId="269"/>
            <ac:spMk id="3" creationId="{B6C5086C-EF1F-3636-5821-CC2B29D51398}"/>
          </ac:spMkLst>
        </pc:spChg>
      </pc:sldChg>
      <pc:sldChg chg="addSp delSp modSp new mod modNotesTx">
        <pc:chgData name="Charles LaPierre" userId="80c88e1a-6555-4309-9c5f-1e5ccf743dfa" providerId="ADAL" clId="{F79E97F9-2389-4FE1-A5A3-8EB914458FE5}" dt="2026-02-24T19:11:57.531" v="1629" actId="20577"/>
        <pc:sldMkLst>
          <pc:docMk/>
          <pc:sldMk cId="3398178313" sldId="270"/>
        </pc:sldMkLst>
        <pc:spChg chg="add mod">
          <ac:chgData name="Charles LaPierre" userId="80c88e1a-6555-4309-9c5f-1e5ccf743dfa" providerId="ADAL" clId="{F79E97F9-2389-4FE1-A5A3-8EB914458FE5}" dt="2026-02-24T19:11:57.531" v="1629" actId="20577"/>
          <ac:spMkLst>
            <pc:docMk/>
            <pc:sldMk cId="3398178313" sldId="270"/>
            <ac:spMk id="9" creationId="{0D0A72A9-CC90-B69A-1EE5-E18476407EE5}"/>
          </ac:spMkLst>
        </pc:spChg>
      </pc:sldChg>
      <pc:sldChg chg="addSp delSp modSp new mod modNotesTx">
        <pc:chgData name="Charles LaPierre" userId="80c88e1a-6555-4309-9c5f-1e5ccf743dfa" providerId="ADAL" clId="{F79E97F9-2389-4FE1-A5A3-8EB914458FE5}" dt="2026-03-12T17:48:03.430" v="1984" actId="113"/>
        <pc:sldMkLst>
          <pc:docMk/>
          <pc:sldMk cId="3299586572" sldId="271"/>
        </pc:sldMkLst>
        <pc:spChg chg="mod">
          <ac:chgData name="Charles LaPierre" userId="80c88e1a-6555-4309-9c5f-1e5ccf743dfa" providerId="ADAL" clId="{F79E97F9-2389-4FE1-A5A3-8EB914458FE5}" dt="2026-02-24T17:22:33.221" v="1398" actId="20577"/>
          <ac:spMkLst>
            <pc:docMk/>
            <pc:sldMk cId="3299586572" sldId="271"/>
            <ac:spMk id="2" creationId="{D8102135-1E0D-B7E6-56CF-0CA420717A20}"/>
          </ac:spMkLst>
        </pc:spChg>
        <pc:spChg chg="add mod">
          <ac:chgData name="Charles LaPierre" userId="80c88e1a-6555-4309-9c5f-1e5ccf743dfa" providerId="ADAL" clId="{F79E97F9-2389-4FE1-A5A3-8EB914458FE5}" dt="2026-03-12T17:48:03.430" v="1984" actId="113"/>
          <ac:spMkLst>
            <pc:docMk/>
            <pc:sldMk cId="3299586572" sldId="271"/>
            <ac:spMk id="3" creationId="{A12100FC-3FF3-7DAB-5D12-82D2DD71010D}"/>
          </ac:spMkLst>
        </pc:spChg>
      </pc:sldChg>
      <pc:sldChg chg="modSp new mod modNotesTx">
        <pc:chgData name="Charles LaPierre" userId="80c88e1a-6555-4309-9c5f-1e5ccf743dfa" providerId="ADAL" clId="{F79E97F9-2389-4FE1-A5A3-8EB914458FE5}" dt="2026-02-24T19:13:25.924" v="1634" actId="948"/>
        <pc:sldMkLst>
          <pc:docMk/>
          <pc:sldMk cId="3483513027" sldId="272"/>
        </pc:sldMkLst>
        <pc:spChg chg="mod">
          <ac:chgData name="Charles LaPierre" userId="80c88e1a-6555-4309-9c5f-1e5ccf743dfa" providerId="ADAL" clId="{F79E97F9-2389-4FE1-A5A3-8EB914458FE5}" dt="2026-02-24T17:36:57.192" v="1435"/>
          <ac:spMkLst>
            <pc:docMk/>
            <pc:sldMk cId="3483513027" sldId="272"/>
            <ac:spMk id="2" creationId="{622D0701-2288-D39D-7B58-800DE4169025}"/>
          </ac:spMkLst>
        </pc:spChg>
        <pc:spChg chg="mod">
          <ac:chgData name="Charles LaPierre" userId="80c88e1a-6555-4309-9c5f-1e5ccf743dfa" providerId="ADAL" clId="{F79E97F9-2389-4FE1-A5A3-8EB914458FE5}" dt="2026-02-24T19:13:25.924" v="1634" actId="948"/>
          <ac:spMkLst>
            <pc:docMk/>
            <pc:sldMk cId="3483513027" sldId="272"/>
            <ac:spMk id="3" creationId="{2F44757F-402C-5E7A-E73F-BE93648DC924}"/>
          </ac:spMkLst>
        </pc:spChg>
      </pc:sldChg>
      <pc:sldChg chg="addSp delSp modSp new mod modNotesTx">
        <pc:chgData name="Charles LaPierre" userId="80c88e1a-6555-4309-9c5f-1e5ccf743dfa" providerId="ADAL" clId="{F79E97F9-2389-4FE1-A5A3-8EB914458FE5}" dt="2026-02-24T19:13:38.199" v="1635" actId="948"/>
        <pc:sldMkLst>
          <pc:docMk/>
          <pc:sldMk cId="2551801224" sldId="273"/>
        </pc:sldMkLst>
        <pc:spChg chg="mod">
          <ac:chgData name="Charles LaPierre" userId="80c88e1a-6555-4309-9c5f-1e5ccf743dfa" providerId="ADAL" clId="{F79E97F9-2389-4FE1-A5A3-8EB914458FE5}" dt="2026-02-24T17:54:54.419" v="1462" actId="20577"/>
          <ac:spMkLst>
            <pc:docMk/>
            <pc:sldMk cId="2551801224" sldId="273"/>
            <ac:spMk id="2" creationId="{2F3A7B95-5861-A461-FC95-D739F9C20B19}"/>
          </ac:spMkLst>
        </pc:spChg>
        <pc:spChg chg="add mod">
          <ac:chgData name="Charles LaPierre" userId="80c88e1a-6555-4309-9c5f-1e5ccf743dfa" providerId="ADAL" clId="{F79E97F9-2389-4FE1-A5A3-8EB914458FE5}" dt="2026-02-24T19:13:38.199" v="1635" actId="948"/>
          <ac:spMkLst>
            <pc:docMk/>
            <pc:sldMk cId="2551801224" sldId="273"/>
            <ac:spMk id="5" creationId="{5A046E0F-AE38-4E8B-CFA1-E350ADFF39B9}"/>
          </ac:spMkLst>
        </pc:spChg>
      </pc:sldChg>
      <pc:sldChg chg="addSp delSp modSp new mod ord modNotesTx">
        <pc:chgData name="Charles LaPierre" userId="80c88e1a-6555-4309-9c5f-1e5ccf743dfa" providerId="ADAL" clId="{F79E97F9-2389-4FE1-A5A3-8EB914458FE5}" dt="2026-03-12T17:36:39.150" v="1766" actId="113"/>
        <pc:sldMkLst>
          <pc:docMk/>
          <pc:sldMk cId="1704267422" sldId="274"/>
        </pc:sldMkLst>
        <pc:spChg chg="mod">
          <ac:chgData name="Charles LaPierre" userId="80c88e1a-6555-4309-9c5f-1e5ccf743dfa" providerId="ADAL" clId="{F79E97F9-2389-4FE1-A5A3-8EB914458FE5}" dt="2026-02-24T18:08:42.037" v="1499" actId="20577"/>
          <ac:spMkLst>
            <pc:docMk/>
            <pc:sldMk cId="1704267422" sldId="274"/>
            <ac:spMk id="2" creationId="{9D2CA480-4164-B22C-4EA8-E46E700C921F}"/>
          </ac:spMkLst>
        </pc:spChg>
        <pc:spChg chg="add mod">
          <ac:chgData name="Charles LaPierre" userId="80c88e1a-6555-4309-9c5f-1e5ccf743dfa" providerId="ADAL" clId="{F79E97F9-2389-4FE1-A5A3-8EB914458FE5}" dt="2026-03-12T17:36:39.150" v="1766" actId="113"/>
          <ac:spMkLst>
            <pc:docMk/>
            <pc:sldMk cId="1704267422" sldId="274"/>
            <ac:spMk id="6" creationId="{545550C0-7183-3A02-8B80-8B3A7CA7E582}"/>
          </ac:spMkLst>
        </pc:spChg>
      </pc:sldChg>
      <pc:sldChg chg="modSp new mod ord">
        <pc:chgData name="Charles LaPierre" userId="80c88e1a-6555-4309-9c5f-1e5ccf743dfa" providerId="ADAL" clId="{F79E97F9-2389-4FE1-A5A3-8EB914458FE5}" dt="2026-03-12T17:34:50.605" v="1709" actId="20577"/>
        <pc:sldMkLst>
          <pc:docMk/>
          <pc:sldMk cId="2393762811" sldId="275"/>
        </pc:sldMkLst>
        <pc:spChg chg="mod">
          <ac:chgData name="Charles LaPierre" userId="80c88e1a-6555-4309-9c5f-1e5ccf743dfa" providerId="ADAL" clId="{F79E97F9-2389-4FE1-A5A3-8EB914458FE5}" dt="2026-02-24T17:55:02.867" v="1479" actId="20577"/>
          <ac:spMkLst>
            <pc:docMk/>
            <pc:sldMk cId="2393762811" sldId="275"/>
            <ac:spMk id="2" creationId="{EAFF0229-B3E9-D2FC-CCF9-6409F504F67E}"/>
          </ac:spMkLst>
        </pc:spChg>
        <pc:spChg chg="mod">
          <ac:chgData name="Charles LaPierre" userId="80c88e1a-6555-4309-9c5f-1e5ccf743dfa" providerId="ADAL" clId="{F79E97F9-2389-4FE1-A5A3-8EB914458FE5}" dt="2026-03-12T17:34:50.605" v="1709" actId="20577"/>
          <ac:spMkLst>
            <pc:docMk/>
            <pc:sldMk cId="2393762811" sldId="275"/>
            <ac:spMk id="3" creationId="{19AD8AE7-74C7-975E-455E-8E5342FD00C3}"/>
          </ac:spMkLst>
        </pc:spChg>
      </pc:sldChg>
      <pc:sldChg chg="addSp delSp modSp new mod">
        <pc:chgData name="Charles LaPierre" userId="80c88e1a-6555-4309-9c5f-1e5ccf743dfa" providerId="ADAL" clId="{F79E97F9-2389-4FE1-A5A3-8EB914458FE5}" dt="2026-03-12T17:35:47.807" v="1756" actId="20577"/>
        <pc:sldMkLst>
          <pc:docMk/>
          <pc:sldMk cId="474182713" sldId="276"/>
        </pc:sldMkLst>
        <pc:spChg chg="add mod">
          <ac:chgData name="Charles LaPierre" userId="80c88e1a-6555-4309-9c5f-1e5ccf743dfa" providerId="ADAL" clId="{F79E97F9-2389-4FE1-A5A3-8EB914458FE5}" dt="2026-03-12T17:35:47.807" v="1756" actId="20577"/>
          <ac:spMkLst>
            <pc:docMk/>
            <pc:sldMk cId="474182713" sldId="276"/>
            <ac:spMk id="5" creationId="{F480A814-5C67-9CCC-5A43-B31AED4A5739}"/>
          </ac:spMkLst>
        </pc:spChg>
      </pc:sldChg>
      <pc:sldChg chg="modSp new mod">
        <pc:chgData name="Charles LaPierre" userId="80c88e1a-6555-4309-9c5f-1e5ccf743dfa" providerId="ADAL" clId="{F79E97F9-2389-4FE1-A5A3-8EB914458FE5}" dt="2026-02-24T15:34:44.871" v="1154" actId="20577"/>
        <pc:sldMkLst>
          <pc:docMk/>
          <pc:sldMk cId="2775043131" sldId="277"/>
        </pc:sldMkLst>
        <pc:spChg chg="mod">
          <ac:chgData name="Charles LaPierre" userId="80c88e1a-6555-4309-9c5f-1e5ccf743dfa" providerId="ADAL" clId="{F79E97F9-2389-4FE1-A5A3-8EB914458FE5}" dt="2026-02-24T15:34:44.871" v="1154" actId="20577"/>
          <ac:spMkLst>
            <pc:docMk/>
            <pc:sldMk cId="2775043131" sldId="277"/>
            <ac:spMk id="3" creationId="{257E78E1-1406-DBD3-2073-B3C7E48A2BDE}"/>
          </ac:spMkLst>
        </pc:spChg>
      </pc:sldChg>
      <pc:sldChg chg="addSp delSp modSp new mod">
        <pc:chgData name="Charles LaPierre" userId="80c88e1a-6555-4309-9c5f-1e5ccf743dfa" providerId="ADAL" clId="{F79E97F9-2389-4FE1-A5A3-8EB914458FE5}" dt="2026-02-24T19:06:31.163" v="1598" actId="948"/>
        <pc:sldMkLst>
          <pc:docMk/>
          <pc:sldMk cId="999673815" sldId="279"/>
        </pc:sldMkLst>
        <pc:spChg chg="mod">
          <ac:chgData name="Charles LaPierre" userId="80c88e1a-6555-4309-9c5f-1e5ccf743dfa" providerId="ADAL" clId="{F79E97F9-2389-4FE1-A5A3-8EB914458FE5}" dt="2026-02-24T18:27:38.223" v="1541" actId="1076"/>
          <ac:spMkLst>
            <pc:docMk/>
            <pc:sldMk cId="999673815" sldId="279"/>
            <ac:spMk id="2" creationId="{9896C46E-6DFA-A361-06A6-1E94AA7C9290}"/>
          </ac:spMkLst>
        </pc:spChg>
        <pc:spChg chg="add mod">
          <ac:chgData name="Charles LaPierre" userId="80c88e1a-6555-4309-9c5f-1e5ccf743dfa" providerId="ADAL" clId="{F79E97F9-2389-4FE1-A5A3-8EB914458FE5}" dt="2026-02-24T19:06:31.163" v="1598" actId="948"/>
          <ac:spMkLst>
            <pc:docMk/>
            <pc:sldMk cId="999673815" sldId="279"/>
            <ac:spMk id="3" creationId="{C31F81D6-AB5B-8039-91A7-7147A234FBB9}"/>
          </ac:spMkLst>
        </pc:spChg>
      </pc:sldChg>
      <pc:sldChg chg="addSp delSp modSp add mod ord">
        <pc:chgData name="Charles LaPierre" userId="80c88e1a-6555-4309-9c5f-1e5ccf743dfa" providerId="ADAL" clId="{F79E97F9-2389-4FE1-A5A3-8EB914458FE5}" dt="2026-02-24T19:07:33.028" v="1604" actId="948"/>
        <pc:sldMkLst>
          <pc:docMk/>
          <pc:sldMk cId="1465946537" sldId="295"/>
        </pc:sldMkLst>
        <pc:spChg chg="add mod">
          <ac:chgData name="Charles LaPierre" userId="80c88e1a-6555-4309-9c5f-1e5ccf743dfa" providerId="ADAL" clId="{F79E97F9-2389-4FE1-A5A3-8EB914458FE5}" dt="2026-02-24T19:07:33.028" v="1604" actId="948"/>
          <ac:spMkLst>
            <pc:docMk/>
            <pc:sldMk cId="1465946537" sldId="295"/>
            <ac:spMk id="3" creationId="{9FA89C98-89E9-EB67-94F9-5A5D399BDB44}"/>
          </ac:spMkLst>
        </pc:spChg>
      </pc:sldChg>
      <pc:sldChg chg="addSp delSp modSp add mod">
        <pc:chgData name="Charles LaPierre" userId="80c88e1a-6555-4309-9c5f-1e5ccf743dfa" providerId="ADAL" clId="{F79E97F9-2389-4FE1-A5A3-8EB914458FE5}" dt="2026-03-12T17:45:04.716" v="1917" actId="14100"/>
        <pc:sldMkLst>
          <pc:docMk/>
          <pc:sldMk cId="2246133022" sldId="305"/>
        </pc:sldMkLst>
        <pc:spChg chg="add mod">
          <ac:chgData name="Charles LaPierre" userId="80c88e1a-6555-4309-9c5f-1e5ccf743dfa" providerId="ADAL" clId="{F79E97F9-2389-4FE1-A5A3-8EB914458FE5}" dt="2026-03-12T17:45:04.716" v="1917" actId="14100"/>
          <ac:spMkLst>
            <pc:docMk/>
            <pc:sldMk cId="2246133022" sldId="305"/>
            <ac:spMk id="6" creationId="{A832CB8C-1641-A749-C6B9-2FEC2B46DEAC}"/>
          </ac:spMkLst>
        </pc:spChg>
      </pc:sldChg>
      <pc:sldChg chg="addSp delSp modSp add mod modNotesTx">
        <pc:chgData name="Charles LaPierre" userId="80c88e1a-6555-4309-9c5f-1e5ccf743dfa" providerId="ADAL" clId="{F79E97F9-2389-4FE1-A5A3-8EB914458FE5}" dt="2026-02-24T19:08:58.777" v="1610" actId="948"/>
        <pc:sldMkLst>
          <pc:docMk/>
          <pc:sldMk cId="2912268728" sldId="307"/>
        </pc:sldMkLst>
        <pc:spChg chg="add mod">
          <ac:chgData name="Charles LaPierre" userId="80c88e1a-6555-4309-9c5f-1e5ccf743dfa" providerId="ADAL" clId="{F79E97F9-2389-4FE1-A5A3-8EB914458FE5}" dt="2026-02-24T19:08:58.777" v="1610" actId="948"/>
          <ac:spMkLst>
            <pc:docMk/>
            <pc:sldMk cId="2912268728" sldId="307"/>
            <ac:spMk id="5" creationId="{A64482CE-566A-66C0-FEC5-8CCFAE557A17}"/>
          </ac:spMkLst>
        </pc:spChg>
      </pc:sldChg>
      <pc:sldChg chg="addSp delSp modSp new mod ord">
        <pc:chgData name="Charles LaPierre" userId="80c88e1a-6555-4309-9c5f-1e5ccf743dfa" providerId="ADAL" clId="{F79E97F9-2389-4FE1-A5A3-8EB914458FE5}" dt="2026-02-24T19:10:26.161" v="1613" actId="1076"/>
        <pc:sldMkLst>
          <pc:docMk/>
          <pc:sldMk cId="16597250" sldId="308"/>
        </pc:sldMkLst>
        <pc:spChg chg="add mod">
          <ac:chgData name="Charles LaPierre" userId="80c88e1a-6555-4309-9c5f-1e5ccf743dfa" providerId="ADAL" clId="{F79E97F9-2389-4FE1-A5A3-8EB914458FE5}" dt="2026-02-24T19:10:26.161" v="1613" actId="1076"/>
          <ac:spMkLst>
            <pc:docMk/>
            <pc:sldMk cId="16597250" sldId="308"/>
            <ac:spMk id="5" creationId="{E0F9DFB6-0D6A-72D8-C850-1B9325339744}"/>
          </ac:spMkLst>
        </pc:spChg>
      </pc:sldChg>
      <pc:sldChg chg="modSp add mod">
        <pc:chgData name="Charles LaPierre" userId="80c88e1a-6555-4309-9c5f-1e5ccf743dfa" providerId="ADAL" clId="{F79E97F9-2389-4FE1-A5A3-8EB914458FE5}" dt="2026-02-24T19:08:03.830" v="1606" actId="948"/>
        <pc:sldMkLst>
          <pc:docMk/>
          <pc:sldMk cId="1831058650" sldId="309"/>
        </pc:sldMkLst>
        <pc:spChg chg="mod">
          <ac:chgData name="Charles LaPierre" userId="80c88e1a-6555-4309-9c5f-1e5ccf743dfa" providerId="ADAL" clId="{F79E97F9-2389-4FE1-A5A3-8EB914458FE5}" dt="2026-02-24T17:19:06.977" v="1378" actId="207"/>
          <ac:spMkLst>
            <pc:docMk/>
            <pc:sldMk cId="1831058650" sldId="309"/>
            <ac:spMk id="2" creationId="{3E5EB144-0B02-72AC-6373-C3165E3960E6}"/>
          </ac:spMkLst>
        </pc:spChg>
        <pc:spChg chg="mod">
          <ac:chgData name="Charles LaPierre" userId="80c88e1a-6555-4309-9c5f-1e5ccf743dfa" providerId="ADAL" clId="{F79E97F9-2389-4FE1-A5A3-8EB914458FE5}" dt="2026-02-24T19:08:03.830" v="1606" actId="948"/>
          <ac:spMkLst>
            <pc:docMk/>
            <pc:sldMk cId="1831058650" sldId="309"/>
            <ac:spMk id="5" creationId="{720E90B8-B731-49EC-381B-5CDAD5CA61A5}"/>
          </ac:spMkLst>
        </pc:spChg>
      </pc:sldChg>
      <pc:sldChg chg="modSp add mod">
        <pc:chgData name="Charles LaPierre" userId="80c88e1a-6555-4309-9c5f-1e5ccf743dfa" providerId="ADAL" clId="{F79E97F9-2389-4FE1-A5A3-8EB914458FE5}" dt="2026-03-12T17:39:32.877" v="1843" actId="20577"/>
        <pc:sldMkLst>
          <pc:docMk/>
          <pc:sldMk cId="1282026280" sldId="310"/>
        </pc:sldMkLst>
        <pc:spChg chg="mod">
          <ac:chgData name="Charles LaPierre" userId="80c88e1a-6555-4309-9c5f-1e5ccf743dfa" providerId="ADAL" clId="{F79E97F9-2389-4FE1-A5A3-8EB914458FE5}" dt="2026-03-12T17:38:40.864" v="1772" actId="20577"/>
          <ac:spMkLst>
            <pc:docMk/>
            <pc:sldMk cId="1282026280" sldId="310"/>
            <ac:spMk id="2" creationId="{1315EE8E-1EF3-9434-12D1-8DB4EF344156}"/>
          </ac:spMkLst>
        </pc:spChg>
        <pc:spChg chg="mod">
          <ac:chgData name="Charles LaPierre" userId="80c88e1a-6555-4309-9c5f-1e5ccf743dfa" providerId="ADAL" clId="{F79E97F9-2389-4FE1-A5A3-8EB914458FE5}" dt="2026-03-12T17:39:32.877" v="1843" actId="20577"/>
          <ac:spMkLst>
            <pc:docMk/>
            <pc:sldMk cId="1282026280" sldId="310"/>
            <ac:spMk id="5" creationId="{0CB6CCB2-46C9-C617-A593-B55B3C4D1BF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0BAA90-855D-9D6C-211D-614F3A4E0AC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4A5E50E-593C-C9EC-0AD8-2CE4DF6C059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304FD9-2189-5F4B-82F1-A94750B056EC}" type="datetimeFigureOut">
              <a:rPr lang="en-US" smtClean="0"/>
              <a:t>3/12/2026</a:t>
            </a:fld>
            <a:endParaRPr lang="en-US"/>
          </a:p>
        </p:txBody>
      </p:sp>
      <p:sp>
        <p:nvSpPr>
          <p:cNvPr id="4" name="Footer Placeholder 3">
            <a:extLst>
              <a:ext uri="{FF2B5EF4-FFF2-40B4-BE49-F238E27FC236}">
                <a16:creationId xmlns:a16="http://schemas.microsoft.com/office/drawing/2014/main" id="{6B4C0097-8698-E86D-8A46-D5696F4A68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801E881-E4B9-D43B-AE66-358BDAA69F0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DEC146-76AE-EA4B-BFC1-01693D504173}" type="slidenum">
              <a:rPr lang="en-US" smtClean="0"/>
              <a:t>‹#›</a:t>
            </a:fld>
            <a:endParaRPr lang="en-US"/>
          </a:p>
        </p:txBody>
      </p:sp>
    </p:spTree>
    <p:extLst>
      <p:ext uri="{BB962C8B-B14F-4D97-AF65-F5344CB8AC3E}">
        <p14:creationId xmlns:p14="http://schemas.microsoft.com/office/powerpoint/2010/main" val="294388599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45149-3179-244D-A47D-39DAC49C15C8}" type="datetimeFigureOut">
              <a:rPr lang="en-US" smtClean="0"/>
              <a:t>3/12/2026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1EB223-C763-2942-9356-09EA2CDD5925}" type="slidenum">
              <a:rPr lang="en-US" smtClean="0"/>
              <a:t>‹#›</a:t>
            </a:fld>
            <a:endParaRPr lang="en-US"/>
          </a:p>
        </p:txBody>
      </p:sp>
    </p:spTree>
    <p:extLst>
      <p:ext uri="{BB962C8B-B14F-4D97-AF65-F5344CB8AC3E}">
        <p14:creationId xmlns:p14="http://schemas.microsoft.com/office/powerpoint/2010/main" val="1342711239"/>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Not # of students!</a:t>
            </a:r>
          </a:p>
        </p:txBody>
      </p:sp>
      <p:sp>
        <p:nvSpPr>
          <p:cNvPr id="4" name="Slide Number Placeholder 3"/>
          <p:cNvSpPr>
            <a:spLocks noGrp="1"/>
          </p:cNvSpPr>
          <p:nvPr>
            <p:ph type="sldNum" sz="quarter" idx="5"/>
          </p:nvPr>
        </p:nvSpPr>
        <p:spPr/>
        <p:txBody>
          <a:bodyPr/>
          <a:lstStyle/>
          <a:p>
            <a:fld id="{7A1EB223-C763-2942-9356-09EA2CDD5925}" type="slidenum">
              <a:rPr lang="en-US" smtClean="0"/>
              <a:t>6</a:t>
            </a:fld>
            <a:endParaRPr lang="en-US"/>
          </a:p>
        </p:txBody>
      </p:sp>
    </p:spTree>
    <p:extLst>
      <p:ext uri="{BB962C8B-B14F-4D97-AF65-F5344CB8AC3E}">
        <p14:creationId xmlns:p14="http://schemas.microsoft.com/office/powerpoint/2010/main" val="1545763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b="1" dirty="0"/>
              <a:t>The Cross-Functional Necessity:</a:t>
            </a:r>
            <a:r>
              <a:rPr lang="en-US" dirty="0"/>
              <a:t> Emphasize that you cannot do this in a vacuum. As seen in Pilot #3, involving HR and Legal is what moves the needle from a technical audit to a cultural shift.</a:t>
            </a:r>
          </a:p>
          <a:p>
            <a:endParaRPr lang="en-US" dirty="0"/>
          </a:p>
          <a:p>
            <a:endParaRPr lang="en-US" dirty="0"/>
          </a:p>
        </p:txBody>
      </p:sp>
      <p:sp>
        <p:nvSpPr>
          <p:cNvPr id="4" name="Slide Number Placeholder 3"/>
          <p:cNvSpPr>
            <a:spLocks noGrp="1"/>
          </p:cNvSpPr>
          <p:nvPr>
            <p:ph type="sldNum" sz="quarter" idx="5"/>
          </p:nvPr>
        </p:nvSpPr>
        <p:spPr/>
        <p:txBody>
          <a:bodyPr/>
          <a:lstStyle/>
          <a:p>
            <a:fld id="{7A1EB223-C763-2942-9356-09EA2CDD5925}" type="slidenum">
              <a:rPr lang="en-US" smtClean="0"/>
              <a:t>23</a:t>
            </a:fld>
            <a:endParaRPr lang="en-US"/>
          </a:p>
        </p:txBody>
      </p:sp>
    </p:spTree>
    <p:extLst>
      <p:ext uri="{BB962C8B-B14F-4D97-AF65-F5344CB8AC3E}">
        <p14:creationId xmlns:p14="http://schemas.microsoft.com/office/powerpoint/2010/main" val="1344202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B0986-30ED-1A5D-0029-C1BD089A2F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4DC54D-404F-E18F-12BD-6A25DDB604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0AC41F-BDC8-BDA6-DF07-40E8B30A94B7}"/>
              </a:ext>
            </a:extLst>
          </p:cNvPr>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b="1" dirty="0"/>
              <a:t>The Cross-Functional Necessity:</a:t>
            </a:r>
            <a:r>
              <a:rPr lang="en-US" dirty="0"/>
              <a:t> Emphasize that you cannot do this in a vacuum. As seen in Pilot #3, involving HR and Legal is what moves the needle from a technical audit to a cultural shift.</a:t>
            </a:r>
          </a:p>
          <a:p>
            <a:endParaRPr lang="en-US" dirty="0"/>
          </a:p>
          <a:p>
            <a:endParaRPr lang="en-US" dirty="0"/>
          </a:p>
        </p:txBody>
      </p:sp>
      <p:sp>
        <p:nvSpPr>
          <p:cNvPr id="4" name="Slide Number Placeholder 3">
            <a:extLst>
              <a:ext uri="{FF2B5EF4-FFF2-40B4-BE49-F238E27FC236}">
                <a16:creationId xmlns:a16="http://schemas.microsoft.com/office/drawing/2014/main" id="{C350125D-05C9-F74E-A577-304F726FB7C8}"/>
              </a:ext>
            </a:extLst>
          </p:cNvPr>
          <p:cNvSpPr>
            <a:spLocks noGrp="1"/>
          </p:cNvSpPr>
          <p:nvPr>
            <p:ph type="sldNum" sz="quarter" idx="5"/>
          </p:nvPr>
        </p:nvSpPr>
        <p:spPr/>
        <p:txBody>
          <a:bodyPr/>
          <a:lstStyle/>
          <a:p>
            <a:fld id="{7A1EB223-C763-2942-9356-09EA2CDD5925}" type="slidenum">
              <a:rPr lang="en-US" smtClean="0"/>
              <a:t>24</a:t>
            </a:fld>
            <a:endParaRPr lang="en-US"/>
          </a:p>
        </p:txBody>
      </p:sp>
    </p:spTree>
    <p:extLst>
      <p:ext uri="{BB962C8B-B14F-4D97-AF65-F5344CB8AC3E}">
        <p14:creationId xmlns:p14="http://schemas.microsoft.com/office/powerpoint/2010/main" val="426711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reinforce that while the </a:t>
            </a:r>
            <a:r>
              <a:rPr lang="en-US" b="1" dirty="0"/>
              <a:t>ADA Title II deadline</a:t>
            </a:r>
            <a:r>
              <a:rPr lang="en-US" dirty="0"/>
              <a:t> is the catalyst, the </a:t>
            </a:r>
            <a:r>
              <a:rPr lang="en-US" b="1" dirty="0"/>
              <a:t>Maturity Model</a:t>
            </a:r>
            <a:r>
              <a:rPr lang="en-US" dirty="0"/>
              <a:t> is the solution for long-term survival.</a:t>
            </a:r>
          </a:p>
          <a:p>
            <a:endParaRPr lang="en-US" dirty="0"/>
          </a:p>
          <a:p>
            <a:r>
              <a:rPr lang="en-US" dirty="0"/>
              <a:t>End on a high note. Emphasize that by using this model, they aren't just checking a box; they are building a more inclusive future for every student in their district.</a:t>
            </a:r>
          </a:p>
        </p:txBody>
      </p:sp>
      <p:sp>
        <p:nvSpPr>
          <p:cNvPr id="4" name="Slide Number Placeholder 3"/>
          <p:cNvSpPr>
            <a:spLocks noGrp="1"/>
          </p:cNvSpPr>
          <p:nvPr>
            <p:ph type="sldNum" sz="quarter" idx="5"/>
          </p:nvPr>
        </p:nvSpPr>
        <p:spPr/>
        <p:txBody>
          <a:bodyPr/>
          <a:lstStyle/>
          <a:p>
            <a:fld id="{7A1EB223-C763-2942-9356-09EA2CDD5925}" type="slidenum">
              <a:rPr lang="en-US" smtClean="0"/>
              <a:t>27</a:t>
            </a:fld>
            <a:endParaRPr lang="en-US"/>
          </a:p>
        </p:txBody>
      </p:sp>
    </p:spTree>
    <p:extLst>
      <p:ext uri="{BB962C8B-B14F-4D97-AF65-F5344CB8AC3E}">
        <p14:creationId xmlns:p14="http://schemas.microsoft.com/office/powerpoint/2010/main" val="1315765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1EB223-C763-2942-9356-09EA2CDD5925}" type="slidenum">
              <a:rPr lang="en-US" smtClean="0"/>
              <a:t>28</a:t>
            </a:fld>
            <a:endParaRPr lang="en-US"/>
          </a:p>
        </p:txBody>
      </p:sp>
    </p:spTree>
    <p:extLst>
      <p:ext uri="{BB962C8B-B14F-4D97-AF65-F5344CB8AC3E}">
        <p14:creationId xmlns:p14="http://schemas.microsoft.com/office/powerpoint/2010/main" val="153471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EA3BB-5FD9-7071-C8B1-E03422AB65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C38C7B-7800-9F4A-76DB-79BB3A2D6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F994EE-22F6-E775-B7BA-8A698E3D60D2}"/>
              </a:ext>
            </a:extLst>
          </p:cNvPr>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a:latin typeface="Calibri"/>
                <a:ea typeface="Calibri"/>
                <a:cs typeface="Calibri"/>
              </a:rPr>
              <a:t>Speaker: Charles</a:t>
            </a:r>
          </a:p>
          <a:p>
            <a:endParaRPr lang="en-US" dirty="0"/>
          </a:p>
          <a:p>
            <a:r>
              <a:rPr lang="en-US" dirty="0"/>
              <a:t>So, the first key area we assessed was overall institutional readiness using our Accessibility Maturity Model. This slide shows the powerful impact of the BASE program in a nutshell.</a:t>
            </a:r>
          </a:p>
          <a:p>
            <a:endParaRPr lang="en-US" dirty="0"/>
          </a:p>
          <a:p>
            <a:r>
              <a:rPr lang="en-US" dirty="0"/>
              <a:t>On this table, you can see the scores for each of our four pilot partners, both before we started and after they began implementing our initial recommendations.</a:t>
            </a:r>
          </a:p>
          <a:p>
            <a:endParaRPr lang="en-US" dirty="0"/>
          </a:p>
          <a:p>
            <a:r>
              <a:rPr lang="en-US" dirty="0"/>
              <a:t>You'll immediately notice two key trends. First, our </a:t>
            </a:r>
            <a:r>
              <a:rPr lang="en-US" b="1" dirty="0"/>
              <a:t>post-secondary partners started with a stronger foundation</a:t>
            </a:r>
            <a:r>
              <a:rPr lang="en-US" dirty="0"/>
              <a:t>. College #1, for instance, was already at 59%. This shows they had some formalized accessibility efforts in place.</a:t>
            </a:r>
          </a:p>
          <a:p>
            <a:endParaRPr lang="en-US" dirty="0"/>
          </a:p>
          <a:p>
            <a:r>
              <a:rPr lang="en-US" dirty="0"/>
              <a:t>But what's really exciting is the story on the K-12 side. They started at a much earlier stage—one at just 1%—but look at their growth. K-12 #1 jumped an incredible </a:t>
            </a:r>
            <a:r>
              <a:rPr lang="en-US" b="1" dirty="0"/>
              <a:t>25 percentage points</a:t>
            </a:r>
            <a:r>
              <a:rPr lang="en-US" dirty="0"/>
              <a:t>. This demonstrates a huge capacity for rapid improvement when you have a clear roadmap.</a:t>
            </a:r>
          </a:p>
          <a:p>
            <a:endParaRPr lang="en-US" dirty="0"/>
          </a:p>
          <a:p>
            <a:r>
              <a:rPr lang="en-US" dirty="0"/>
              <a:t>And that brings us to the most important takeaway, which is our final bullet point: </a:t>
            </a:r>
            <a:r>
              <a:rPr lang="en-US" b="1" dirty="0"/>
              <a:t>every single one of our partners achieved a double-digit increase in their score.</a:t>
            </a:r>
            <a:endParaRPr lang="en-US" dirty="0"/>
          </a:p>
          <a:p>
            <a:endParaRPr lang="en-US" dirty="0"/>
          </a:p>
          <a:p>
            <a:r>
              <a:rPr lang="en-US" dirty="0"/>
              <a:t>This is the core validation of our framework. It proves that no matter where your institution is on its accessibility journey, the BASE program provides a clear path to significant and measurable improvement</a:t>
            </a:r>
          </a:p>
          <a:p>
            <a:pPr marL="285750" indent="-285750">
              <a:buFont typeface="Calibri"/>
              <a:buChar char="-"/>
            </a:pPr>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1B363CC7-CBAC-D571-8170-20F094AD5F00}"/>
              </a:ext>
            </a:extLst>
          </p:cNvPr>
          <p:cNvSpPr>
            <a:spLocks noGrp="1"/>
          </p:cNvSpPr>
          <p:nvPr>
            <p:ph type="sldNum" sz="quarter" idx="5"/>
          </p:nvPr>
        </p:nvSpPr>
        <p:spPr/>
        <p:txBody>
          <a:bodyPr/>
          <a:lstStyle/>
          <a:p>
            <a:fld id="{7A1EB223-C763-2942-9356-09EA2CDD5925}" type="slidenum">
              <a:rPr lang="en-US" smtClean="0"/>
              <a:t>14</a:t>
            </a:fld>
            <a:endParaRPr lang="en-US"/>
          </a:p>
        </p:txBody>
      </p:sp>
    </p:spTree>
    <p:extLst>
      <p:ext uri="{BB962C8B-B14F-4D97-AF65-F5344CB8AC3E}">
        <p14:creationId xmlns:p14="http://schemas.microsoft.com/office/powerpoint/2010/main" val="1470909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Charles:</a:t>
            </a:r>
          </a:p>
          <a:p>
            <a:r>
              <a:rPr lang="en-US" dirty="0"/>
              <a:t>Before we dive into the gaps, it's crucial to highlight where our pilot partners were already strong. </a:t>
            </a:r>
          </a:p>
          <a:p>
            <a:endParaRPr lang="en-US" dirty="0"/>
          </a:p>
          <a:p>
            <a:r>
              <a:rPr lang="en-US" dirty="0"/>
              <a:t>We consistently found that institutions have well-established foundations in </a:t>
            </a:r>
            <a:r>
              <a:rPr lang="en-US" b="1" dirty="0"/>
              <a:t>direct student support</a:t>
            </a:r>
            <a:r>
              <a:rPr lang="en-US" dirty="0"/>
              <a:t>. </a:t>
            </a:r>
          </a:p>
          <a:p>
            <a:endParaRPr lang="en-US" dirty="0"/>
          </a:p>
          <a:p>
            <a:r>
              <a:rPr lang="en-US" dirty="0"/>
              <a:t>Three of the four had clear, written policies for student accommodations, and a majority provided excellent support for students using their own assistive technology. </a:t>
            </a:r>
          </a:p>
          <a:p>
            <a:endParaRPr lang="en-US" dirty="0"/>
          </a:p>
        </p:txBody>
      </p:sp>
      <p:sp>
        <p:nvSpPr>
          <p:cNvPr id="4" name="Slide Number Placeholder 3"/>
          <p:cNvSpPr>
            <a:spLocks noGrp="1"/>
          </p:cNvSpPr>
          <p:nvPr>
            <p:ph type="sldNum" sz="quarter" idx="5"/>
          </p:nvPr>
        </p:nvSpPr>
        <p:spPr/>
        <p:txBody>
          <a:bodyPr/>
          <a:lstStyle/>
          <a:p>
            <a:fld id="{7A1EB223-C763-2942-9356-09EA2CDD5925}" type="slidenum">
              <a:rPr lang="en-US" smtClean="0"/>
              <a:t>15</a:t>
            </a:fld>
            <a:endParaRPr lang="en-US"/>
          </a:p>
        </p:txBody>
      </p:sp>
    </p:spTree>
    <p:extLst>
      <p:ext uri="{BB962C8B-B14F-4D97-AF65-F5344CB8AC3E}">
        <p14:creationId xmlns:p14="http://schemas.microsoft.com/office/powerpoint/2010/main" val="1485172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This slide shows one of our most significant learnings. Across all four very different partners, we saw the exact same gaps in foundational processes. Every single one lacked a formal digital accessibility code of conduct, employee resource groups, and, critically, an ongoing training process for staff involved in purchasing technology. </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This shows a systemic challenge that BASE is designed to address.</a:t>
            </a:r>
          </a:p>
          <a:p>
            <a:endParaRPr lang="en-US" dirty="0"/>
          </a:p>
        </p:txBody>
      </p:sp>
      <p:sp>
        <p:nvSpPr>
          <p:cNvPr id="4" name="Slide Number Placeholder 3"/>
          <p:cNvSpPr>
            <a:spLocks noGrp="1"/>
          </p:cNvSpPr>
          <p:nvPr>
            <p:ph type="sldNum" sz="quarter" idx="5"/>
          </p:nvPr>
        </p:nvSpPr>
        <p:spPr/>
        <p:txBody>
          <a:bodyPr/>
          <a:lstStyle/>
          <a:p>
            <a:fld id="{7A1EB223-C763-2942-9356-09EA2CDD5925}" type="slidenum">
              <a:rPr lang="en-US" smtClean="0"/>
              <a:t>16</a:t>
            </a:fld>
            <a:endParaRPr lang="en-US"/>
          </a:p>
        </p:txBody>
      </p:sp>
    </p:spTree>
    <p:extLst>
      <p:ext uri="{BB962C8B-B14F-4D97-AF65-F5344CB8AC3E}">
        <p14:creationId xmlns:p14="http://schemas.microsoft.com/office/powerpoint/2010/main" val="308457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Charles LaPierre. </a:t>
            </a:r>
          </a:p>
          <a:p>
            <a:endParaRPr lang="en-US" dirty="0"/>
          </a:p>
          <a:p>
            <a:r>
              <a:rPr lang="en-US" dirty="0"/>
              <a:t>So, after seeing those common weaknesses, the natural question is 'Where do we start?' The great news is that addressing these gaps doesn't have to be overwhelming. </a:t>
            </a:r>
          </a:p>
          <a:p>
            <a:endParaRPr lang="en-US" dirty="0"/>
          </a:p>
          <a:p>
            <a:r>
              <a:rPr lang="en-US" dirty="0"/>
              <a:t>We've identified three 'Quick Wins'—high-impact steps that any institution can take right away. These are foundational pieces that we provide templates and guidance for as part of the BASE program.</a:t>
            </a:r>
          </a:p>
        </p:txBody>
      </p:sp>
      <p:sp>
        <p:nvSpPr>
          <p:cNvPr id="4" name="Slide Number Placeholder 3"/>
          <p:cNvSpPr>
            <a:spLocks noGrp="1"/>
          </p:cNvSpPr>
          <p:nvPr>
            <p:ph type="sldNum" sz="quarter" idx="5"/>
          </p:nvPr>
        </p:nvSpPr>
        <p:spPr/>
        <p:txBody>
          <a:bodyPr/>
          <a:lstStyle/>
          <a:p>
            <a:fld id="{7A1EB223-C763-2942-9356-09EA2CDD5925}" type="slidenum">
              <a:rPr lang="en-US" smtClean="0"/>
              <a:t>17</a:t>
            </a:fld>
            <a:endParaRPr lang="en-US"/>
          </a:p>
        </p:txBody>
      </p:sp>
    </p:spTree>
    <p:extLst>
      <p:ext uri="{BB962C8B-B14F-4D97-AF65-F5344CB8AC3E}">
        <p14:creationId xmlns:p14="http://schemas.microsoft.com/office/powerpoint/2010/main" val="3251101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after seeing those common weaknesses, the natural question is 'Where do we start?' The great news is that addressing these gaps doesn't have to be overwhelming. </a:t>
            </a:r>
          </a:p>
          <a:p>
            <a:endParaRPr lang="en-US" dirty="0"/>
          </a:p>
          <a:p>
            <a:r>
              <a:rPr lang="en-US" dirty="0"/>
              <a:t>We've identified three 'Quick Wins'—high-impact steps that any institution can take right away. These are foundational pieces that we provide templates and guidance for as part of the BASE program.</a:t>
            </a:r>
          </a:p>
          <a:p>
            <a:endParaRPr lang="en-US" b="1" dirty="0"/>
          </a:p>
          <a:p>
            <a:r>
              <a:rPr lang="en-US" b="1" dirty="0"/>
              <a:t>The "Everyone's Job" Quote:</a:t>
            </a:r>
            <a:r>
              <a:rPr lang="en-US" dirty="0"/>
              <a:t> This is a direct insight from your pilot: many institutions realized that accessibility isn't just an IT problem, but a campus-wide mission.</a:t>
            </a:r>
          </a:p>
          <a:p>
            <a:endParaRPr lang="en-US" b="1" dirty="0"/>
          </a:p>
          <a:p>
            <a:r>
              <a:rPr lang="en-US" b="1" dirty="0"/>
              <a:t>W3C Influence:</a:t>
            </a:r>
            <a:r>
              <a:rPr lang="en-US" dirty="0"/>
              <a:t> Mention that this feedback was shared back with the W3C Maturity Model Task Force to help refine the global standard with real educational data.</a:t>
            </a:r>
          </a:p>
          <a:p>
            <a:endParaRPr lang="en-US" dirty="0"/>
          </a:p>
        </p:txBody>
      </p:sp>
      <p:sp>
        <p:nvSpPr>
          <p:cNvPr id="4" name="Slide Number Placeholder 3"/>
          <p:cNvSpPr>
            <a:spLocks noGrp="1"/>
          </p:cNvSpPr>
          <p:nvPr>
            <p:ph type="sldNum" sz="quarter" idx="5"/>
          </p:nvPr>
        </p:nvSpPr>
        <p:spPr/>
        <p:txBody>
          <a:bodyPr/>
          <a:lstStyle/>
          <a:p>
            <a:fld id="{7A1EB223-C763-2942-9356-09EA2CDD5925}" type="slidenum">
              <a:rPr lang="en-US" smtClean="0"/>
              <a:t>18</a:t>
            </a:fld>
            <a:endParaRPr lang="en-US"/>
          </a:p>
        </p:txBody>
      </p:sp>
    </p:spTree>
    <p:extLst>
      <p:ext uri="{BB962C8B-B14F-4D97-AF65-F5344CB8AC3E}">
        <p14:creationId xmlns:p14="http://schemas.microsoft.com/office/powerpoint/2010/main" val="3251101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Pilot #3 specifically noted that HR had not previously considered accessibility training for new hires until they went through this process.</a:t>
            </a:r>
          </a:p>
          <a:p>
            <a:endParaRPr lang="en-US" dirty="0"/>
          </a:p>
          <a:p>
            <a:r>
              <a:rPr lang="en-US" dirty="0"/>
              <a:t>Many schools are "doing the work" but won't be able to prove it in an audit without the documentation identified here.</a:t>
            </a:r>
          </a:p>
          <a:p>
            <a:endParaRPr lang="en-US" dirty="0"/>
          </a:p>
          <a:p>
            <a:r>
              <a:rPr lang="en-US" dirty="0"/>
              <a:t>"Breaking Silos" point to emphasize that this model turns accessibility into a shared responsibility across the entire campus.</a:t>
            </a:r>
          </a:p>
        </p:txBody>
      </p:sp>
      <p:sp>
        <p:nvSpPr>
          <p:cNvPr id="4" name="Slide Number Placeholder 3"/>
          <p:cNvSpPr>
            <a:spLocks noGrp="1"/>
          </p:cNvSpPr>
          <p:nvPr>
            <p:ph type="sldNum" sz="quarter" idx="5"/>
          </p:nvPr>
        </p:nvSpPr>
        <p:spPr/>
        <p:txBody>
          <a:bodyPr/>
          <a:lstStyle/>
          <a:p>
            <a:fld id="{7A1EB223-C763-2942-9356-09EA2CDD5925}" type="slidenum">
              <a:rPr lang="en-US" smtClean="0"/>
              <a:t>20</a:t>
            </a:fld>
            <a:endParaRPr lang="en-US"/>
          </a:p>
        </p:txBody>
      </p:sp>
    </p:spTree>
    <p:extLst>
      <p:ext uri="{BB962C8B-B14F-4D97-AF65-F5344CB8AC3E}">
        <p14:creationId xmlns:p14="http://schemas.microsoft.com/office/powerpoint/2010/main" val="1432062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Share that you wrote to the W3C (APA) specifically to prove that the model works. When people questioned if it was too "theoretical," you had the data from these four schools to prove them wrong.</a:t>
            </a:r>
          </a:p>
          <a:p>
            <a:endParaRPr lang="en-US" dirty="0"/>
          </a:p>
          <a:p>
            <a:r>
              <a:rPr lang="en-US" dirty="0"/>
              <a:t>Highlight that Benetech "walked the walk" by using it as an internal OKR (Objective and Key Result) before asking schools to do the same.</a:t>
            </a:r>
          </a:p>
          <a:p>
            <a:endParaRPr lang="en-US" dirty="0"/>
          </a:p>
          <a:p>
            <a:r>
              <a:rPr lang="en-US" dirty="0"/>
              <a:t>Use the quote about the LMS to remind the audience that maturity is more than just a software check—it's about the departments and people.</a:t>
            </a:r>
          </a:p>
          <a:p>
            <a:endParaRPr lang="en-US" dirty="0"/>
          </a:p>
          <a:p>
            <a:endParaRPr lang="en-US" dirty="0"/>
          </a:p>
        </p:txBody>
      </p:sp>
      <p:sp>
        <p:nvSpPr>
          <p:cNvPr id="4" name="Slide Number Placeholder 3"/>
          <p:cNvSpPr>
            <a:spLocks noGrp="1"/>
          </p:cNvSpPr>
          <p:nvPr>
            <p:ph type="sldNum" sz="quarter" idx="5"/>
          </p:nvPr>
        </p:nvSpPr>
        <p:spPr/>
        <p:txBody>
          <a:bodyPr/>
          <a:lstStyle/>
          <a:p>
            <a:fld id="{7A1EB223-C763-2942-9356-09EA2CDD5925}" type="slidenum">
              <a:rPr lang="en-US" smtClean="0"/>
              <a:t>21</a:t>
            </a:fld>
            <a:endParaRPr lang="en-US"/>
          </a:p>
        </p:txBody>
      </p:sp>
    </p:spTree>
    <p:extLst>
      <p:ext uri="{BB962C8B-B14F-4D97-AF65-F5344CB8AC3E}">
        <p14:creationId xmlns:p14="http://schemas.microsoft.com/office/powerpoint/2010/main" val="3832026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the story from Pilot #1. They realized they "care a lot" but lacked the structure. Explain that the </a:t>
            </a:r>
            <a:r>
              <a:rPr lang="en-US" b="1" dirty="0"/>
              <a:t>BASE framework</a:t>
            </a:r>
            <a:r>
              <a:rPr lang="en-US" dirty="0"/>
              <a:t> (the 72 points) provides the structure so that their care actually results in compliance without the anxiety.</a:t>
            </a:r>
          </a:p>
          <a:p>
            <a:endParaRPr lang="en-US" dirty="0"/>
          </a:p>
          <a:p>
            <a:r>
              <a:rPr lang="en-US" b="1" dirty="0"/>
              <a:t>The "LMS" Trap:</a:t>
            </a:r>
            <a:r>
              <a:rPr lang="en-US" dirty="0"/>
              <a:t> Reiterate that focusing only on the website or LMS is where the anxiety lives because content is constantly changing. Maturity lives in the </a:t>
            </a:r>
            <a:r>
              <a:rPr lang="en-US" b="1" dirty="0"/>
              <a:t>Dimensions</a:t>
            </a:r>
            <a:r>
              <a:rPr lang="en-US" dirty="0"/>
              <a:t> (Policy, Procurement, Support), which provides the safety net.</a:t>
            </a:r>
          </a:p>
          <a:p>
            <a:endParaRPr lang="en-US" dirty="0"/>
          </a:p>
        </p:txBody>
      </p:sp>
      <p:sp>
        <p:nvSpPr>
          <p:cNvPr id="4" name="Slide Number Placeholder 3"/>
          <p:cNvSpPr>
            <a:spLocks noGrp="1"/>
          </p:cNvSpPr>
          <p:nvPr>
            <p:ph type="sldNum" sz="quarter" idx="5"/>
          </p:nvPr>
        </p:nvSpPr>
        <p:spPr/>
        <p:txBody>
          <a:bodyPr/>
          <a:lstStyle/>
          <a:p>
            <a:fld id="{7A1EB223-C763-2942-9356-09EA2CDD5925}" type="slidenum">
              <a:rPr lang="en-US" smtClean="0"/>
              <a:t>22</a:t>
            </a:fld>
            <a:endParaRPr lang="en-US"/>
          </a:p>
        </p:txBody>
      </p:sp>
    </p:spTree>
    <p:extLst>
      <p:ext uri="{BB962C8B-B14F-4D97-AF65-F5344CB8AC3E}">
        <p14:creationId xmlns:p14="http://schemas.microsoft.com/office/powerpoint/2010/main" val="21392754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adient Titl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9658EA9-2EDB-4045-4568-0773873225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620713" y="242047"/>
            <a:ext cx="9144000" cy="1461247"/>
          </a:xfrm>
          <a:prstGeom prst="rect">
            <a:avLst/>
          </a:prstGeom>
        </p:spPr>
        <p:txBody>
          <a:bodyPr anchor="t"/>
          <a:lstStyle>
            <a:lvl1pPr algn="l">
              <a:defRPr sz="4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21174" y="1790306"/>
            <a:ext cx="9144000" cy="1655763"/>
          </a:xfrm>
        </p:spPr>
        <p:txBody>
          <a:bodyPr/>
          <a:lstStyle>
            <a:lvl1pPr marL="0" indent="0" algn="l">
              <a:buNone/>
              <a:defRPr sz="2400" b="0">
                <a:solidFill>
                  <a:schemeClr val="bg1"/>
                </a:solidFill>
              </a:defRPr>
            </a:lvl1pPr>
            <a:lvl2pPr marL="457189" indent="0" algn="l">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lvl="0"/>
            <a:r>
              <a:rPr lang="en-US"/>
              <a:t>Click to edit Master subtitle style</a:t>
            </a:r>
            <a:endParaRPr lang="en-US" dirty="0"/>
          </a:p>
        </p:txBody>
      </p:sp>
      <p:sp>
        <p:nvSpPr>
          <p:cNvPr id="20" name="Text Placeholder 19">
            <a:extLst>
              <a:ext uri="{FF2B5EF4-FFF2-40B4-BE49-F238E27FC236}">
                <a16:creationId xmlns:a16="http://schemas.microsoft.com/office/drawing/2014/main" id="{94FAA55F-DF41-2A3C-7FC3-84199B14A8D3}"/>
              </a:ext>
            </a:extLst>
          </p:cNvPr>
          <p:cNvSpPr>
            <a:spLocks noGrp="1"/>
          </p:cNvSpPr>
          <p:nvPr>
            <p:ph type="body" sz="quarter" idx="10" hasCustomPrompt="1"/>
          </p:nvPr>
        </p:nvSpPr>
        <p:spPr>
          <a:xfrm>
            <a:off x="620713" y="3446463"/>
            <a:ext cx="9144000" cy="581527"/>
          </a:xfrm>
        </p:spPr>
        <p:txBody>
          <a:bodyPr/>
          <a:lstStyle>
            <a:lvl1pPr>
              <a:defRPr b="0">
                <a:solidFill>
                  <a:schemeClr val="bg1"/>
                </a:solidFill>
              </a:defRPr>
            </a:lvl1pPr>
            <a:lvl2pPr>
              <a:defRPr>
                <a:solidFill>
                  <a:schemeClr val="bg1"/>
                </a:solidFill>
              </a:defRPr>
            </a:lvl2pPr>
          </a:lstStyle>
          <a:p>
            <a:pPr lvl="1"/>
            <a:r>
              <a:rPr lang="en-US" dirty="0"/>
              <a:t>Date, Year</a:t>
            </a:r>
          </a:p>
        </p:txBody>
      </p:sp>
    </p:spTree>
    <p:extLst>
      <p:ext uri="{BB962C8B-B14F-4D97-AF65-F5344CB8AC3E}">
        <p14:creationId xmlns:p14="http://schemas.microsoft.com/office/powerpoint/2010/main" val="399863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pic>
        <p:nvPicPr>
          <p:cNvPr id="8" name="Picture 7" descr="Logo only: Benetech. (all-black version) ">
            <a:extLst>
              <a:ext uri="{FF2B5EF4-FFF2-40B4-BE49-F238E27FC236}">
                <a16:creationId xmlns:a16="http://schemas.microsoft.com/office/drawing/2014/main" id="{CE69C8FD-A555-1E56-7EF9-79A0E497BAC0}"/>
              </a:ext>
            </a:extLst>
          </p:cNvPr>
          <p:cNvPicPr>
            <a:picLocks noChangeAspect="1"/>
          </p:cNvPicPr>
          <p:nvPr userDrawn="1"/>
        </p:nvPicPr>
        <p:blipFill>
          <a:blip r:embed="rId2"/>
          <a:stretch>
            <a:fillRect/>
          </a:stretch>
        </p:blipFill>
        <p:spPr>
          <a:xfrm>
            <a:off x="1592725" y="859522"/>
            <a:ext cx="696642" cy="931556"/>
          </a:xfrm>
          <a:prstGeom prst="rect">
            <a:avLst/>
          </a:prstGeom>
        </p:spPr>
      </p:pic>
      <p:pic>
        <p:nvPicPr>
          <p:cNvPr id="5" name="Picture 4" descr="Logo: Benetech. (all-black version) ">
            <a:extLst>
              <a:ext uri="{FF2B5EF4-FFF2-40B4-BE49-F238E27FC236}">
                <a16:creationId xmlns:a16="http://schemas.microsoft.com/office/drawing/2014/main" id="{9C7A4CED-0CD7-D175-B467-E7757849437B}"/>
              </a:ext>
            </a:extLst>
          </p:cNvPr>
          <p:cNvPicPr>
            <a:picLocks noChangeAspect="1"/>
          </p:cNvPicPr>
          <p:nvPr userDrawn="1"/>
        </p:nvPicPr>
        <p:blipFill>
          <a:blip r:embed="rId3"/>
          <a:stretch>
            <a:fillRect/>
          </a:stretch>
        </p:blipFill>
        <p:spPr>
          <a:xfrm>
            <a:off x="3352800" y="859522"/>
            <a:ext cx="3499413" cy="931557"/>
          </a:xfrm>
          <a:prstGeom prst="rect">
            <a:avLst/>
          </a:prstGeom>
        </p:spPr>
      </p:pic>
      <p:pic>
        <p:nvPicPr>
          <p:cNvPr id="9" name="Picture 8" descr="Logo only: Benetech. (all-blue version) ">
            <a:extLst>
              <a:ext uri="{FF2B5EF4-FFF2-40B4-BE49-F238E27FC236}">
                <a16:creationId xmlns:a16="http://schemas.microsoft.com/office/drawing/2014/main" id="{F1CBABF2-9728-C325-2C35-53065C8DEE68}"/>
              </a:ext>
            </a:extLst>
          </p:cNvPr>
          <p:cNvPicPr>
            <a:picLocks noChangeAspect="1"/>
          </p:cNvPicPr>
          <p:nvPr userDrawn="1"/>
        </p:nvPicPr>
        <p:blipFill>
          <a:blip r:embed="rId4"/>
          <a:stretch>
            <a:fillRect/>
          </a:stretch>
        </p:blipFill>
        <p:spPr>
          <a:xfrm>
            <a:off x="1546811" y="2035501"/>
            <a:ext cx="696642" cy="931556"/>
          </a:xfrm>
          <a:prstGeom prst="rect">
            <a:avLst/>
          </a:prstGeom>
        </p:spPr>
      </p:pic>
      <p:pic>
        <p:nvPicPr>
          <p:cNvPr id="6" name="Picture 5" descr="Logo: Benetech. (all-blue version) ">
            <a:extLst>
              <a:ext uri="{FF2B5EF4-FFF2-40B4-BE49-F238E27FC236}">
                <a16:creationId xmlns:a16="http://schemas.microsoft.com/office/drawing/2014/main" id="{40E7CD40-BC6C-D0C0-D673-1A6E043E4C9A}"/>
              </a:ext>
            </a:extLst>
          </p:cNvPr>
          <p:cNvPicPr>
            <a:picLocks noChangeAspect="1"/>
          </p:cNvPicPr>
          <p:nvPr userDrawn="1"/>
        </p:nvPicPr>
        <p:blipFill>
          <a:blip r:embed="rId5"/>
          <a:stretch>
            <a:fillRect/>
          </a:stretch>
        </p:blipFill>
        <p:spPr>
          <a:xfrm>
            <a:off x="3352800" y="2035500"/>
            <a:ext cx="3499413" cy="931557"/>
          </a:xfrm>
          <a:prstGeom prst="rect">
            <a:avLst/>
          </a:prstGeom>
        </p:spPr>
      </p:pic>
      <p:pic>
        <p:nvPicPr>
          <p:cNvPr id="10" name="Picture 9" descr="Logo only: Benetech. Full color (purple, violet, red, blue) ">
            <a:extLst>
              <a:ext uri="{FF2B5EF4-FFF2-40B4-BE49-F238E27FC236}">
                <a16:creationId xmlns:a16="http://schemas.microsoft.com/office/drawing/2014/main" id="{6FF3E023-0B0E-8A67-BB47-7583008602D8}"/>
              </a:ext>
            </a:extLst>
          </p:cNvPr>
          <p:cNvPicPr>
            <a:picLocks noChangeAspect="1"/>
          </p:cNvPicPr>
          <p:nvPr userDrawn="1"/>
        </p:nvPicPr>
        <p:blipFill>
          <a:blip r:embed="rId6"/>
          <a:stretch>
            <a:fillRect/>
          </a:stretch>
        </p:blipFill>
        <p:spPr>
          <a:xfrm>
            <a:off x="1538710" y="3227694"/>
            <a:ext cx="696642" cy="931556"/>
          </a:xfrm>
          <a:prstGeom prst="rect">
            <a:avLst/>
          </a:prstGeom>
        </p:spPr>
      </p:pic>
      <p:pic>
        <p:nvPicPr>
          <p:cNvPr id="12" name="Picture 11" descr="Logo: Benetech. Full color (purple, violet, red, blue) ">
            <a:extLst>
              <a:ext uri="{FF2B5EF4-FFF2-40B4-BE49-F238E27FC236}">
                <a16:creationId xmlns:a16="http://schemas.microsoft.com/office/drawing/2014/main" id="{F5C5122E-1236-9238-887C-B48808EF5047}"/>
              </a:ext>
            </a:extLst>
          </p:cNvPr>
          <p:cNvPicPr>
            <a:picLocks noChangeAspect="1"/>
          </p:cNvPicPr>
          <p:nvPr userDrawn="1"/>
        </p:nvPicPr>
        <p:blipFill>
          <a:blip r:embed="rId7"/>
          <a:stretch>
            <a:fillRect/>
          </a:stretch>
        </p:blipFill>
        <p:spPr>
          <a:xfrm>
            <a:off x="3352800" y="3227692"/>
            <a:ext cx="3499413" cy="931557"/>
          </a:xfrm>
          <a:prstGeom prst="rect">
            <a:avLst/>
          </a:prstGeom>
        </p:spPr>
      </p:pic>
      <p:sp>
        <p:nvSpPr>
          <p:cNvPr id="3" name="Rectangle 2">
            <a:extLst>
              <a:ext uri="{FF2B5EF4-FFF2-40B4-BE49-F238E27FC236}">
                <a16:creationId xmlns:a16="http://schemas.microsoft.com/office/drawing/2014/main" id="{84CED968-4EC6-CEF6-023A-C4D7FCC36036}"/>
              </a:ext>
              <a:ext uri="{C183D7F6-B498-43B3-948B-1728B52AA6E4}">
                <adec:decorative xmlns:adec="http://schemas.microsoft.com/office/drawing/2017/decorative" val="1"/>
              </a:ext>
            </a:extLst>
          </p:cNvPr>
          <p:cNvSpPr/>
          <p:nvPr userDrawn="1"/>
        </p:nvSpPr>
        <p:spPr>
          <a:xfrm>
            <a:off x="902825" y="4363656"/>
            <a:ext cx="9201874" cy="194454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 only: Benetech A white text on a gray background.">
            <a:extLst>
              <a:ext uri="{FF2B5EF4-FFF2-40B4-BE49-F238E27FC236}">
                <a16:creationId xmlns:a16="http://schemas.microsoft.com/office/drawing/2014/main" id="{5041039C-D3A8-E862-8B74-581B78DE8F69}"/>
              </a:ext>
            </a:extLst>
          </p:cNvPr>
          <p:cNvPicPr>
            <a:picLocks noChangeAspect="1"/>
          </p:cNvPicPr>
          <p:nvPr userDrawn="1"/>
        </p:nvPicPr>
        <p:blipFill>
          <a:blip r:embed="rId8"/>
          <a:stretch>
            <a:fillRect/>
          </a:stretch>
        </p:blipFill>
        <p:spPr>
          <a:xfrm>
            <a:off x="1538710" y="4987044"/>
            <a:ext cx="704743" cy="931557"/>
          </a:xfrm>
          <a:prstGeom prst="rect">
            <a:avLst/>
          </a:prstGeom>
        </p:spPr>
      </p:pic>
      <p:pic>
        <p:nvPicPr>
          <p:cNvPr id="7" name="Picture 6" descr="Logo: Benetech A white text on a gray background.">
            <a:extLst>
              <a:ext uri="{FF2B5EF4-FFF2-40B4-BE49-F238E27FC236}">
                <a16:creationId xmlns:a16="http://schemas.microsoft.com/office/drawing/2014/main" id="{F8767065-4685-13C6-58EE-01B4A6FC5275}"/>
              </a:ext>
            </a:extLst>
          </p:cNvPr>
          <p:cNvPicPr>
            <a:picLocks noChangeAspect="1"/>
          </p:cNvPicPr>
          <p:nvPr userDrawn="1"/>
        </p:nvPicPr>
        <p:blipFill>
          <a:blip r:embed="rId9"/>
          <a:stretch>
            <a:fillRect/>
          </a:stretch>
        </p:blipFill>
        <p:spPr>
          <a:xfrm>
            <a:off x="3352800" y="4987044"/>
            <a:ext cx="3499413" cy="931557"/>
          </a:xfrm>
          <a:prstGeom prst="rect">
            <a:avLst/>
          </a:prstGeom>
        </p:spPr>
      </p:pic>
    </p:spTree>
    <p:extLst>
      <p:ext uri="{BB962C8B-B14F-4D97-AF65-F5344CB8AC3E}">
        <p14:creationId xmlns:p14="http://schemas.microsoft.com/office/powerpoint/2010/main" val="3724102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AF1801-5E09-D030-E991-F8A0C1453FA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17604"/>
            <a:ext cx="12192000" cy="1431636"/>
          </a:xfrm>
          <a:prstGeom prst="rect">
            <a:avLst/>
          </a:prstGeom>
          <a:gradFill flip="none" rotWithShape="1">
            <a:gsLst>
              <a:gs pos="0">
                <a:srgbClr val="2276BC"/>
              </a:gs>
              <a:gs pos="74000">
                <a:srgbClr val="7A2B85"/>
              </a:gs>
              <a:gs pos="100000">
                <a:srgbClr val="E31A23"/>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7607" y="213812"/>
            <a:ext cx="10741930" cy="958511"/>
          </a:xfrm>
          <a:prstGeom prst="rect">
            <a:avLst/>
          </a:prstGeom>
        </p:spPr>
        <p:txBody>
          <a:bodyPr anchor="ctr"/>
          <a:lstStyle>
            <a:lvl1pPr>
              <a:defRPr>
                <a:solidFill>
                  <a:schemeClr val="bg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566536" y="1579471"/>
            <a:ext cx="10741930" cy="4545107"/>
          </a:xfrm>
        </p:spPr>
        <p:txBody>
          <a:bodyPr/>
          <a:lstStyle>
            <a:lvl1pPr>
              <a:defRPr sz="3200" b="0"/>
            </a:lvl1pPr>
            <a:lvl2pPr>
              <a:defRPr sz="3200"/>
            </a:lvl2pPr>
            <a:lvl3pPr marL="228600" indent="-274320">
              <a:buClr>
                <a:srgbClr val="2276BC"/>
              </a:buClr>
              <a:buFont typeface="Wingdings" panose="05000000000000000000" pitchFamily="2" charset="2"/>
              <a:buChar char="§"/>
              <a:defRPr sz="3200"/>
            </a:lvl3pPr>
            <a:lvl4pPr marL="594360" indent="-274320">
              <a:buClr>
                <a:srgbClr val="2276BC"/>
              </a:buClr>
              <a:buFont typeface="Wingdings" panose="05000000000000000000" pitchFamily="2" charset="2"/>
              <a:buChar char="§"/>
              <a:defRPr sz="2800"/>
            </a:lvl4pPr>
            <a:lvl5pPr marL="868680" indent="-274320">
              <a:buClr>
                <a:srgbClr val="2276BC"/>
              </a:buClr>
              <a:buFont typeface="Wingdings" panose="05000000000000000000" pitchFamily="2" charset="2"/>
              <a:buChar cha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a:extLst>
              <a:ext uri="{FF2B5EF4-FFF2-40B4-BE49-F238E27FC236}">
                <a16:creationId xmlns:a16="http://schemas.microsoft.com/office/drawing/2014/main" id="{010C8F9E-E028-D712-E13E-5076F0FA1F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21370" y="6282466"/>
            <a:ext cx="252474" cy="337611"/>
          </a:xfrm>
          <a:prstGeom prst="rect">
            <a:avLst/>
          </a:prstGeom>
        </p:spPr>
      </p:pic>
      <p:sp>
        <p:nvSpPr>
          <p:cNvPr id="17" name="Slide Number Placeholder 5">
            <a:extLst>
              <a:ext uri="{FF2B5EF4-FFF2-40B4-BE49-F238E27FC236}">
                <a16:creationId xmlns:a16="http://schemas.microsoft.com/office/drawing/2014/main" id="{DBEA985A-A2C2-3C8D-4E0C-D66116338123}"/>
              </a:ext>
            </a:extLst>
          </p:cNvPr>
          <p:cNvSpPr>
            <a:spLocks noGrp="1"/>
          </p:cNvSpPr>
          <p:nvPr>
            <p:ph type="sldNum" sz="quarter" idx="4"/>
          </p:nvPr>
        </p:nvSpPr>
        <p:spPr>
          <a:xfrm>
            <a:off x="11658600" y="15757"/>
            <a:ext cx="527357" cy="396111"/>
          </a:xfrm>
          <a:prstGeom prst="rect">
            <a:avLst/>
          </a:prstGeom>
        </p:spPr>
        <p:txBody>
          <a:bodyPr vert="horz" lIns="91440" tIns="45720" rIns="91440" bIns="45720" rtlCol="0" anchor="ctr"/>
          <a:lstStyle>
            <a:lvl1pPr algn="r">
              <a:defRPr sz="1600" b="1">
                <a:solidFill>
                  <a:schemeClr val="bg1"/>
                </a:solidFill>
              </a:defRPr>
            </a:lvl1pPr>
          </a:lstStyle>
          <a:p>
            <a:fld id="{3F2E36C3-801C-9941-8DAC-7010180F48B4}" type="slidenum">
              <a:rPr lang="en-US" smtClean="0"/>
              <a:pPr/>
              <a:t>‹#›</a:t>
            </a:fld>
            <a:endParaRPr lang="en-US" dirty="0"/>
          </a:p>
        </p:txBody>
      </p:sp>
    </p:spTree>
    <p:extLst>
      <p:ext uri="{BB962C8B-B14F-4D97-AF65-F5344CB8AC3E}">
        <p14:creationId xmlns:p14="http://schemas.microsoft.com/office/powerpoint/2010/main" val="1822550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Blue Divi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3BCC9FE-4094-9114-4BEE-1F9365BD6F9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636608" y="636608"/>
            <a:ext cx="10943691" cy="5521124"/>
          </a:xfrm>
          <a:prstGeom prst="rect">
            <a:avLst/>
          </a:prstGeom>
          <a:solidFill>
            <a:srgbClr val="227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894567"/>
            <a:ext cx="9144000" cy="1780824"/>
          </a:xfrm>
          <a:prstGeom prst="rect">
            <a:avLst/>
          </a:prstGeom>
        </p:spPr>
        <p:txBody>
          <a:bodyPr anchor="t"/>
          <a:lstStyle>
            <a:lvl1pPr algn="l">
              <a:defRPr sz="4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2820033"/>
            <a:ext cx="9144000" cy="1360137"/>
          </a:xfrm>
        </p:spPr>
        <p:txBody>
          <a:bodyPr anchor="b"/>
          <a:lstStyle>
            <a:lvl1pPr marL="0" indent="0" algn="l">
              <a:buNone/>
              <a:defRPr sz="36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28DD3FCA-5782-0EDE-1149-B2D56D712A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616598" y="4324813"/>
            <a:ext cx="1878956" cy="1878956"/>
          </a:xfrm>
          <a:prstGeom prst="rect">
            <a:avLst/>
          </a:prstGeom>
        </p:spPr>
      </p:pic>
      <p:sp>
        <p:nvSpPr>
          <p:cNvPr id="19" name="Slide Number Placeholder 5">
            <a:extLst>
              <a:ext uri="{FF2B5EF4-FFF2-40B4-BE49-F238E27FC236}">
                <a16:creationId xmlns:a16="http://schemas.microsoft.com/office/drawing/2014/main" id="{D5DA78AD-04B7-726C-C929-3E205C3FDF85}"/>
              </a:ext>
            </a:extLst>
          </p:cNvPr>
          <p:cNvSpPr>
            <a:spLocks noGrp="1"/>
          </p:cNvSpPr>
          <p:nvPr>
            <p:ph type="sldNum" sz="quarter" idx="4"/>
          </p:nvPr>
        </p:nvSpPr>
        <p:spPr>
          <a:xfrm>
            <a:off x="11668539" y="15186"/>
            <a:ext cx="523461" cy="382379"/>
          </a:xfrm>
          <a:prstGeom prst="rect">
            <a:avLst/>
          </a:prstGeom>
        </p:spPr>
        <p:txBody>
          <a:bodyPr vert="horz" lIns="91440" tIns="45720" rIns="91440" bIns="45720" rtlCol="0" anchor="ctr"/>
          <a:lstStyle>
            <a:lvl1pPr algn="r">
              <a:defRPr sz="1600" b="1">
                <a:solidFill>
                  <a:schemeClr val="tx1"/>
                </a:solidFill>
              </a:defRPr>
            </a:lvl1pPr>
          </a:lstStyle>
          <a:p>
            <a:fld id="{3F2E36C3-801C-9941-8DAC-7010180F48B4}" type="slidenum">
              <a:rPr lang="en-US" smtClean="0"/>
              <a:pPr/>
              <a:t>‹#›</a:t>
            </a:fld>
            <a:endParaRPr lang="en-US" dirty="0"/>
          </a:p>
        </p:txBody>
      </p:sp>
    </p:spTree>
    <p:extLst>
      <p:ext uri="{BB962C8B-B14F-4D97-AF65-F5344CB8AC3E}">
        <p14:creationId xmlns:p14="http://schemas.microsoft.com/office/powerpoint/2010/main" val="1475872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Gradient">
    <p:spTree>
      <p:nvGrpSpPr>
        <p:cNvPr id="1" name=""/>
        <p:cNvGrpSpPr/>
        <p:nvPr/>
      </p:nvGrpSpPr>
      <p:grpSpPr>
        <a:xfrm>
          <a:off x="0" y="0"/>
          <a:ext cx="0" cy="0"/>
          <a:chOff x="0" y="0"/>
          <a:chExt cx="0" cy="0"/>
        </a:xfrm>
      </p:grpSpPr>
      <p:sp>
        <p:nvSpPr>
          <p:cNvPr id="2" name="Title 1"/>
          <p:cNvSpPr>
            <a:spLocks noGrp="1"/>
          </p:cNvSpPr>
          <p:nvPr>
            <p:ph type="title"/>
          </p:nvPr>
        </p:nvSpPr>
        <p:spPr>
          <a:xfrm>
            <a:off x="4294208" y="352426"/>
            <a:ext cx="7059592" cy="1302758"/>
          </a:xfrm>
          <a:prstGeom prst="rect">
            <a:avLst/>
          </a:prstGeom>
        </p:spPr>
        <p:txBody>
          <a:bodyPr anchor="b"/>
          <a:lstStyle/>
          <a:p>
            <a:r>
              <a:rPr lang="en-US"/>
              <a:t>Click to edit Master title style</a:t>
            </a:r>
            <a:endParaRPr lang="en-US" dirty="0"/>
          </a:p>
        </p:txBody>
      </p:sp>
      <p:sp>
        <p:nvSpPr>
          <p:cNvPr id="4" name="Content Placeholder 3"/>
          <p:cNvSpPr>
            <a:spLocks noGrp="1"/>
          </p:cNvSpPr>
          <p:nvPr>
            <p:ph sz="half" idx="2"/>
          </p:nvPr>
        </p:nvSpPr>
        <p:spPr>
          <a:xfrm>
            <a:off x="4294207" y="1958712"/>
            <a:ext cx="6863787"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CB2905ED-2A67-BE52-D177-C5B82489BA14}"/>
              </a:ext>
              <a:ext uri="{C183D7F6-B498-43B3-948B-1728B52AA6E4}">
                <adec:decorative xmlns:adec="http://schemas.microsoft.com/office/drawing/2017/decorative" val="0"/>
              </a:ext>
            </a:extLst>
          </p:cNvPr>
          <p:cNvSpPr>
            <a:spLocks noGrp="1" noRot="1" noMove="1" noResize="1" noEditPoints="1" noAdjustHandles="1" noChangeArrowheads="1" noChangeShapeType="1"/>
          </p:cNvSpPr>
          <p:nvPr userDrawn="1"/>
        </p:nvSpPr>
        <p:spPr>
          <a:xfrm>
            <a:off x="0" y="3336"/>
            <a:ext cx="3912243" cy="6854663"/>
          </a:xfrm>
          <a:prstGeom prst="rect">
            <a:avLst/>
          </a:prstGeom>
          <a:gradFill>
            <a:gsLst>
              <a:gs pos="5000">
                <a:srgbClr val="2276BC"/>
              </a:gs>
              <a:gs pos="50000">
                <a:srgbClr val="7A2B85"/>
              </a:gs>
              <a:gs pos="95000">
                <a:srgbClr val="E31A23"/>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78C7D4F7-1FF7-1578-D3A2-2801C866AB2B}"/>
              </a:ext>
            </a:extLst>
          </p:cNvPr>
          <p:cNvSpPr>
            <a:spLocks noGrp="1"/>
          </p:cNvSpPr>
          <p:nvPr>
            <p:ph type="body" sz="quarter" idx="10" hasCustomPrompt="1"/>
          </p:nvPr>
        </p:nvSpPr>
        <p:spPr>
          <a:xfrm>
            <a:off x="647700" y="516200"/>
            <a:ext cx="2535238" cy="490538"/>
          </a:xfrm>
        </p:spPr>
        <p:txBody>
          <a:bodyPr anchor="b"/>
          <a:lstStyle>
            <a:lvl1pPr>
              <a:defRPr sz="2400" b="0">
                <a:solidFill>
                  <a:schemeClr val="bg1"/>
                </a:solidFill>
              </a:defRPr>
            </a:lvl1pPr>
          </a:lstStyle>
          <a:p>
            <a:pPr lvl="0"/>
            <a:r>
              <a:rPr lang="en-US" dirty="0"/>
              <a:t>Section #</a:t>
            </a:r>
          </a:p>
        </p:txBody>
      </p:sp>
      <p:sp>
        <p:nvSpPr>
          <p:cNvPr id="21" name="Text Placeholder 20">
            <a:extLst>
              <a:ext uri="{FF2B5EF4-FFF2-40B4-BE49-F238E27FC236}">
                <a16:creationId xmlns:a16="http://schemas.microsoft.com/office/drawing/2014/main" id="{FEFB8F02-8AAA-EE3C-03EC-27F4B7804FD6}"/>
              </a:ext>
            </a:extLst>
          </p:cNvPr>
          <p:cNvSpPr>
            <a:spLocks noGrp="1"/>
          </p:cNvSpPr>
          <p:nvPr>
            <p:ph type="body" sz="quarter" idx="12" hasCustomPrompt="1"/>
          </p:nvPr>
        </p:nvSpPr>
        <p:spPr>
          <a:xfrm>
            <a:off x="647700" y="1018050"/>
            <a:ext cx="2535238" cy="952500"/>
          </a:xfrm>
        </p:spPr>
        <p:txBody>
          <a:bodyPr/>
          <a:lstStyle>
            <a:lvl1pPr>
              <a:defRPr sz="4400">
                <a:solidFill>
                  <a:schemeClr val="bg1"/>
                </a:solidFill>
              </a:defRPr>
            </a:lvl1pPr>
          </a:lstStyle>
          <a:p>
            <a:pPr lvl="0"/>
            <a:r>
              <a:rPr lang="en-US" dirty="0"/>
              <a:t>TEXT</a:t>
            </a:r>
          </a:p>
        </p:txBody>
      </p:sp>
      <p:sp>
        <p:nvSpPr>
          <p:cNvPr id="17" name="Picture Placeholder 16">
            <a:extLst>
              <a:ext uri="{FF2B5EF4-FFF2-40B4-BE49-F238E27FC236}">
                <a16:creationId xmlns:a16="http://schemas.microsoft.com/office/drawing/2014/main" id="{D0D6F03C-66DD-93A7-5C2C-3542F224D60A}"/>
              </a:ext>
            </a:extLst>
          </p:cNvPr>
          <p:cNvSpPr>
            <a:spLocks noGrp="1" noChangeAspect="1"/>
          </p:cNvSpPr>
          <p:nvPr>
            <p:ph type="pic" sz="quarter" idx="11"/>
          </p:nvPr>
        </p:nvSpPr>
        <p:spPr>
          <a:xfrm>
            <a:off x="670849" y="2151509"/>
            <a:ext cx="2560320" cy="2560320"/>
          </a:xfrm>
          <a:prstGeom prst="ellipse">
            <a:avLst/>
          </a:prstGeom>
        </p:spPr>
        <p:txBody>
          <a:bodyPr/>
          <a:lstStyle>
            <a:lvl1pPr>
              <a:defRPr>
                <a:solidFill>
                  <a:schemeClr val="bg1"/>
                </a:solidFill>
              </a:defRPr>
            </a:lvl1pPr>
          </a:lstStyle>
          <a:p>
            <a:r>
              <a:rPr lang="en-US"/>
              <a:t>Click icon to add picture</a:t>
            </a:r>
            <a:endParaRPr lang="en-US" dirty="0"/>
          </a:p>
        </p:txBody>
      </p:sp>
      <p:sp>
        <p:nvSpPr>
          <p:cNvPr id="18" name="Slide Number Placeholder 5">
            <a:extLst>
              <a:ext uri="{FF2B5EF4-FFF2-40B4-BE49-F238E27FC236}">
                <a16:creationId xmlns:a16="http://schemas.microsoft.com/office/drawing/2014/main" id="{17087425-E207-6916-2F1A-C8E3BC833F94}"/>
              </a:ext>
            </a:extLst>
          </p:cNvPr>
          <p:cNvSpPr>
            <a:spLocks noGrp="1"/>
          </p:cNvSpPr>
          <p:nvPr>
            <p:ph type="sldNum" sz="quarter" idx="4"/>
          </p:nvPr>
        </p:nvSpPr>
        <p:spPr>
          <a:xfrm>
            <a:off x="11628783" y="0"/>
            <a:ext cx="563217" cy="469300"/>
          </a:xfrm>
          <a:prstGeom prst="rect">
            <a:avLst/>
          </a:prstGeom>
        </p:spPr>
        <p:txBody>
          <a:bodyPr vert="horz" lIns="91440" tIns="45720" rIns="91440" bIns="45720" rtlCol="0" anchor="ctr"/>
          <a:lstStyle>
            <a:lvl1pPr algn="r">
              <a:defRPr sz="1600" b="1">
                <a:solidFill>
                  <a:schemeClr val="tx1"/>
                </a:solidFill>
              </a:defRPr>
            </a:lvl1pPr>
          </a:lstStyle>
          <a:p>
            <a:fld id="{3F2E36C3-801C-9941-8DAC-7010180F48B4}" type="slidenum">
              <a:rPr lang="en-US" smtClean="0"/>
              <a:pPr/>
              <a:t>‹#›</a:t>
            </a:fld>
            <a:endParaRPr lang="en-US" dirty="0"/>
          </a:p>
        </p:txBody>
      </p:sp>
    </p:spTree>
    <p:extLst>
      <p:ext uri="{BB962C8B-B14F-4D97-AF65-F5344CB8AC3E}">
        <p14:creationId xmlns:p14="http://schemas.microsoft.com/office/powerpoint/2010/main" val="3952765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328FB0-65C1-420C-CAE3-4A99A88C9857}"/>
              </a:ext>
              <a:ext uri="{C183D7F6-B498-43B3-948B-1728B52AA6E4}">
                <adec:decorative xmlns:adec="http://schemas.microsoft.com/office/drawing/2017/decorative" val="1"/>
              </a:ext>
            </a:extLst>
          </p:cNvPr>
          <p:cNvSpPr/>
          <p:nvPr userDrawn="1"/>
        </p:nvSpPr>
        <p:spPr>
          <a:xfrm>
            <a:off x="0" y="0"/>
            <a:ext cx="12192000" cy="1431636"/>
          </a:xfrm>
          <a:prstGeom prst="rect">
            <a:avLst/>
          </a:prstGeom>
          <a:gradFill flip="none" rotWithShape="1">
            <a:gsLst>
              <a:gs pos="0">
                <a:srgbClr val="2276BC"/>
              </a:gs>
              <a:gs pos="74000">
                <a:srgbClr val="7A2B85"/>
              </a:gs>
              <a:gs pos="100000">
                <a:srgbClr val="E31A23"/>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3458" y="236562"/>
            <a:ext cx="10741930" cy="958511"/>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13458" y="1705097"/>
            <a:ext cx="5157787" cy="437004"/>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13458" y="222035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a:extLst>
              <a:ext uri="{FF2B5EF4-FFF2-40B4-BE49-F238E27FC236}">
                <a16:creationId xmlns:a16="http://schemas.microsoft.com/office/drawing/2014/main" id="{6735F8CB-C373-B1D5-FC4E-4B69323ADEBF}"/>
              </a:ext>
            </a:extLst>
          </p:cNvPr>
          <p:cNvSpPr>
            <a:spLocks noGrp="1"/>
          </p:cNvSpPr>
          <p:nvPr>
            <p:ph type="body" idx="12"/>
          </p:nvPr>
        </p:nvSpPr>
        <p:spPr>
          <a:xfrm>
            <a:off x="6243275" y="1705097"/>
            <a:ext cx="5157787" cy="437004"/>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148DD004-FC0F-F539-90BF-A983089DA218}"/>
              </a:ext>
            </a:extLst>
          </p:cNvPr>
          <p:cNvSpPr>
            <a:spLocks noGrp="1"/>
          </p:cNvSpPr>
          <p:nvPr>
            <p:ph sz="half" idx="13"/>
          </p:nvPr>
        </p:nvSpPr>
        <p:spPr>
          <a:xfrm>
            <a:off x="6238754" y="222035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a:extLst>
              <a:ext uri="{FF2B5EF4-FFF2-40B4-BE49-F238E27FC236}">
                <a16:creationId xmlns:a16="http://schemas.microsoft.com/office/drawing/2014/main" id="{010C8F9E-E028-D712-E13E-5076F0FA1FA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221370" y="6282466"/>
            <a:ext cx="252474" cy="337611"/>
          </a:xfrm>
          <a:prstGeom prst="rect">
            <a:avLst/>
          </a:prstGeom>
        </p:spPr>
      </p:pic>
      <p:sp>
        <p:nvSpPr>
          <p:cNvPr id="17" name="Slide Number Placeholder 5">
            <a:extLst>
              <a:ext uri="{FF2B5EF4-FFF2-40B4-BE49-F238E27FC236}">
                <a16:creationId xmlns:a16="http://schemas.microsoft.com/office/drawing/2014/main" id="{DBEA985A-A2C2-3C8D-4E0C-D66116338123}"/>
              </a:ext>
            </a:extLst>
          </p:cNvPr>
          <p:cNvSpPr>
            <a:spLocks noGrp="1"/>
          </p:cNvSpPr>
          <p:nvPr>
            <p:ph type="sldNum" sz="quarter" idx="4"/>
          </p:nvPr>
        </p:nvSpPr>
        <p:spPr>
          <a:xfrm>
            <a:off x="11648661" y="0"/>
            <a:ext cx="543339" cy="447261"/>
          </a:xfrm>
          <a:prstGeom prst="rect">
            <a:avLst/>
          </a:prstGeom>
        </p:spPr>
        <p:txBody>
          <a:bodyPr vert="horz" lIns="91440" tIns="45720" rIns="91440" bIns="45720" rtlCol="0" anchor="ctr"/>
          <a:lstStyle>
            <a:lvl1pPr algn="r">
              <a:defRPr sz="1600" b="1">
                <a:solidFill>
                  <a:schemeClr val="bg1"/>
                </a:solidFill>
              </a:defRPr>
            </a:lvl1pPr>
          </a:lstStyle>
          <a:p>
            <a:fld id="{3F2E36C3-801C-9941-8DAC-7010180F48B4}" type="slidenum">
              <a:rPr lang="en-US" smtClean="0"/>
              <a:pPr/>
              <a:t>‹#›</a:t>
            </a:fld>
            <a:endParaRPr lang="en-US" dirty="0"/>
          </a:p>
        </p:txBody>
      </p:sp>
    </p:spTree>
    <p:extLst>
      <p:ext uri="{BB962C8B-B14F-4D97-AF65-F5344CB8AC3E}">
        <p14:creationId xmlns:p14="http://schemas.microsoft.com/office/powerpoint/2010/main" val="3902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B0E1E8-0839-8E07-AA1F-22C29D62B44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17604"/>
            <a:ext cx="12192000" cy="1431636"/>
          </a:xfrm>
          <a:prstGeom prst="rect">
            <a:avLst/>
          </a:prstGeom>
          <a:gradFill flip="none" rotWithShape="1">
            <a:gsLst>
              <a:gs pos="0">
                <a:srgbClr val="2276BC"/>
              </a:gs>
              <a:gs pos="74000">
                <a:srgbClr val="7A2B85"/>
              </a:gs>
              <a:gs pos="100000">
                <a:srgbClr val="E31A23"/>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3458" y="228206"/>
            <a:ext cx="10741930" cy="958511"/>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13458" y="1705097"/>
            <a:ext cx="5157787" cy="437004"/>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41D1CC85-9FDE-9991-9346-8E448B960658}"/>
              </a:ext>
            </a:extLst>
          </p:cNvPr>
          <p:cNvSpPr>
            <a:spLocks noGrp="1"/>
          </p:cNvSpPr>
          <p:nvPr>
            <p:ph sz="half" idx="2"/>
          </p:nvPr>
        </p:nvSpPr>
        <p:spPr>
          <a:xfrm>
            <a:off x="613458" y="222035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a:extLst>
              <a:ext uri="{FF2B5EF4-FFF2-40B4-BE49-F238E27FC236}">
                <a16:creationId xmlns:a16="http://schemas.microsoft.com/office/drawing/2014/main" id="{4857F08D-90B8-9412-E1C6-25296EFEDF2E}"/>
              </a:ext>
            </a:extLst>
          </p:cNvPr>
          <p:cNvSpPr>
            <a:spLocks noGrp="1"/>
          </p:cNvSpPr>
          <p:nvPr>
            <p:ph type="pic" sz="quarter" idx="14"/>
          </p:nvPr>
        </p:nvSpPr>
        <p:spPr>
          <a:xfrm>
            <a:off x="6243638" y="1808163"/>
            <a:ext cx="5329237" cy="3363912"/>
          </a:xfrm>
        </p:spPr>
        <p:txBody>
          <a:bodyPr/>
          <a:lstStyle/>
          <a:p>
            <a:r>
              <a:rPr lang="en-US"/>
              <a:t>Click icon to add picture</a:t>
            </a:r>
            <a:endParaRPr lang="en-US" dirty="0"/>
          </a:p>
        </p:txBody>
      </p:sp>
      <p:sp>
        <p:nvSpPr>
          <p:cNvPr id="15" name="Content Placeholder 3">
            <a:extLst>
              <a:ext uri="{FF2B5EF4-FFF2-40B4-BE49-F238E27FC236}">
                <a16:creationId xmlns:a16="http://schemas.microsoft.com/office/drawing/2014/main" id="{403B8E46-2897-FA9B-2F69-3B19AF2898BE}"/>
              </a:ext>
            </a:extLst>
          </p:cNvPr>
          <p:cNvSpPr>
            <a:spLocks noGrp="1"/>
          </p:cNvSpPr>
          <p:nvPr>
            <p:ph sz="half" idx="13" hasCustomPrompt="1"/>
          </p:nvPr>
        </p:nvSpPr>
        <p:spPr>
          <a:xfrm>
            <a:off x="6243275" y="5334000"/>
            <a:ext cx="5157787" cy="438858"/>
          </a:xfrm>
        </p:spPr>
        <p:txBody>
          <a:bodyPr/>
          <a:lstStyle>
            <a:lvl2pPr>
              <a:defRPr sz="2400"/>
            </a:lvl2pPr>
          </a:lstStyle>
          <a:p>
            <a:pPr lvl="1"/>
            <a:r>
              <a:rPr lang="en-US" dirty="0"/>
              <a:t>Photo Caption</a:t>
            </a:r>
          </a:p>
        </p:txBody>
      </p:sp>
      <p:pic>
        <p:nvPicPr>
          <p:cNvPr id="16" name="Picture 15">
            <a:extLst>
              <a:ext uri="{FF2B5EF4-FFF2-40B4-BE49-F238E27FC236}">
                <a16:creationId xmlns:a16="http://schemas.microsoft.com/office/drawing/2014/main" id="{010C8F9E-E028-D712-E13E-5076F0FA1FA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221370" y="6282466"/>
            <a:ext cx="252474" cy="337611"/>
          </a:xfrm>
          <a:prstGeom prst="rect">
            <a:avLst/>
          </a:prstGeom>
        </p:spPr>
      </p:pic>
      <p:sp>
        <p:nvSpPr>
          <p:cNvPr id="4" name="Slide Number Placeholder 5">
            <a:extLst>
              <a:ext uri="{FF2B5EF4-FFF2-40B4-BE49-F238E27FC236}">
                <a16:creationId xmlns:a16="http://schemas.microsoft.com/office/drawing/2014/main" id="{5146154B-2704-D517-5EE3-47186D2D27FA}"/>
              </a:ext>
            </a:extLst>
          </p:cNvPr>
          <p:cNvSpPr>
            <a:spLocks noGrp="1"/>
          </p:cNvSpPr>
          <p:nvPr>
            <p:ph type="sldNum" sz="quarter" idx="4"/>
          </p:nvPr>
        </p:nvSpPr>
        <p:spPr>
          <a:xfrm>
            <a:off x="11648661" y="0"/>
            <a:ext cx="543339" cy="447261"/>
          </a:xfrm>
          <a:prstGeom prst="rect">
            <a:avLst/>
          </a:prstGeom>
        </p:spPr>
        <p:txBody>
          <a:bodyPr vert="horz" lIns="91440" tIns="45720" rIns="91440" bIns="45720" rtlCol="0" anchor="ctr"/>
          <a:lstStyle>
            <a:lvl1pPr algn="r">
              <a:defRPr sz="1600" b="1">
                <a:solidFill>
                  <a:schemeClr val="bg1"/>
                </a:solidFill>
              </a:defRPr>
            </a:lvl1pPr>
          </a:lstStyle>
          <a:p>
            <a:fld id="{3F2E36C3-801C-9941-8DAC-7010180F48B4}" type="slidenum">
              <a:rPr lang="en-US" smtClean="0"/>
              <a:pPr/>
              <a:t>‹#›</a:t>
            </a:fld>
            <a:endParaRPr lang="en-US" dirty="0"/>
          </a:p>
        </p:txBody>
      </p:sp>
    </p:spTree>
    <p:extLst>
      <p:ext uri="{BB962C8B-B14F-4D97-AF65-F5344CB8AC3E}">
        <p14:creationId xmlns:p14="http://schemas.microsoft.com/office/powerpoint/2010/main" val="2912402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89C4F7-8124-D9DC-04AB-9A24F84DCC1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17604"/>
            <a:ext cx="12192000" cy="1431636"/>
          </a:xfrm>
          <a:prstGeom prst="rect">
            <a:avLst/>
          </a:prstGeom>
          <a:gradFill flip="none" rotWithShape="1">
            <a:gsLst>
              <a:gs pos="0">
                <a:srgbClr val="2276BC"/>
              </a:gs>
              <a:gs pos="74000">
                <a:srgbClr val="7A2B85"/>
              </a:gs>
              <a:gs pos="100000">
                <a:srgbClr val="E31A23"/>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636366" y="278853"/>
            <a:ext cx="10741930" cy="958511"/>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4857F08D-90B8-9412-E1C6-25296EFEDF2E}"/>
              </a:ext>
            </a:extLst>
          </p:cNvPr>
          <p:cNvSpPr>
            <a:spLocks noGrp="1"/>
          </p:cNvSpPr>
          <p:nvPr>
            <p:ph type="pic" sz="quarter" idx="14"/>
          </p:nvPr>
        </p:nvSpPr>
        <p:spPr>
          <a:xfrm>
            <a:off x="613458" y="1626848"/>
            <a:ext cx="10959417" cy="4381500"/>
          </a:xfrm>
        </p:spPr>
        <p:txBody>
          <a:bodyPr/>
          <a:lstStyle/>
          <a:p>
            <a:r>
              <a:rPr lang="en-US"/>
              <a:t>Click icon to add picture</a:t>
            </a:r>
            <a:endParaRPr lang="en-US" dirty="0"/>
          </a:p>
        </p:txBody>
      </p:sp>
      <p:pic>
        <p:nvPicPr>
          <p:cNvPr id="16" name="Picture 15">
            <a:extLst>
              <a:ext uri="{FF2B5EF4-FFF2-40B4-BE49-F238E27FC236}">
                <a16:creationId xmlns:a16="http://schemas.microsoft.com/office/drawing/2014/main" id="{010C8F9E-E028-D712-E13E-5076F0FA1F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21370" y="6282466"/>
            <a:ext cx="252474" cy="337611"/>
          </a:xfrm>
          <a:prstGeom prst="rect">
            <a:avLst/>
          </a:prstGeom>
        </p:spPr>
      </p:pic>
      <p:sp>
        <p:nvSpPr>
          <p:cNvPr id="3" name="Slide Number Placeholder 5">
            <a:extLst>
              <a:ext uri="{FF2B5EF4-FFF2-40B4-BE49-F238E27FC236}">
                <a16:creationId xmlns:a16="http://schemas.microsoft.com/office/drawing/2014/main" id="{35EB4C09-C2F6-248B-9D9C-2AE0C05DF047}"/>
              </a:ext>
            </a:extLst>
          </p:cNvPr>
          <p:cNvSpPr>
            <a:spLocks noGrp="1"/>
          </p:cNvSpPr>
          <p:nvPr>
            <p:ph type="sldNum" sz="quarter" idx="4"/>
          </p:nvPr>
        </p:nvSpPr>
        <p:spPr>
          <a:xfrm>
            <a:off x="11648661" y="0"/>
            <a:ext cx="543339" cy="447261"/>
          </a:xfrm>
          <a:prstGeom prst="rect">
            <a:avLst/>
          </a:prstGeom>
        </p:spPr>
        <p:txBody>
          <a:bodyPr vert="horz" lIns="91440" tIns="45720" rIns="91440" bIns="45720" rtlCol="0" anchor="ctr"/>
          <a:lstStyle>
            <a:lvl1pPr algn="r">
              <a:defRPr sz="1600" b="1">
                <a:solidFill>
                  <a:schemeClr val="bg1"/>
                </a:solidFill>
              </a:defRPr>
            </a:lvl1pPr>
          </a:lstStyle>
          <a:p>
            <a:fld id="{3F2E36C3-801C-9941-8DAC-7010180F48B4}" type="slidenum">
              <a:rPr lang="en-US" smtClean="0"/>
              <a:pPr/>
              <a:t>‹#›</a:t>
            </a:fld>
            <a:endParaRPr lang="en-US" dirty="0"/>
          </a:p>
        </p:txBody>
      </p:sp>
    </p:spTree>
    <p:extLst>
      <p:ext uri="{BB962C8B-B14F-4D97-AF65-F5344CB8AC3E}">
        <p14:creationId xmlns:p14="http://schemas.microsoft.com/office/powerpoint/2010/main" val="4139168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29ECAB97-5B64-03A7-1CDD-881FFE1FB37F}"/>
              </a:ext>
            </a:extLst>
          </p:cNvPr>
          <p:cNvSpPr>
            <a:spLocks noGrp="1"/>
          </p:cNvSpPr>
          <p:nvPr>
            <p:ph type="title" hasCustomPrompt="1"/>
          </p:nvPr>
        </p:nvSpPr>
        <p:spPr>
          <a:xfrm>
            <a:off x="3032567" y="682907"/>
            <a:ext cx="6736466" cy="2379202"/>
          </a:xfrm>
          <a:prstGeom prst="rect">
            <a:avLst/>
          </a:prstGeom>
        </p:spPr>
        <p:txBody>
          <a:bodyPr anchor="b"/>
          <a:lstStyle>
            <a:lvl1pPr>
              <a:defRPr sz="4400"/>
            </a:lvl1pPr>
          </a:lstStyle>
          <a:p>
            <a:r>
              <a:rPr lang="en-US" dirty="0"/>
              <a:t>A Quote Goes Here</a:t>
            </a:r>
          </a:p>
        </p:txBody>
      </p:sp>
      <p:sp>
        <p:nvSpPr>
          <p:cNvPr id="22" name="Text Placeholder 2">
            <a:extLst>
              <a:ext uri="{FF2B5EF4-FFF2-40B4-BE49-F238E27FC236}">
                <a16:creationId xmlns:a16="http://schemas.microsoft.com/office/drawing/2014/main" id="{DF78666A-B694-001D-8E40-0B3B2569FE2E}"/>
              </a:ext>
            </a:extLst>
          </p:cNvPr>
          <p:cNvSpPr>
            <a:spLocks noGrp="1"/>
          </p:cNvSpPr>
          <p:nvPr>
            <p:ph type="body" idx="1" hasCustomPrompt="1"/>
          </p:nvPr>
        </p:nvSpPr>
        <p:spPr>
          <a:xfrm>
            <a:off x="3032567" y="3194613"/>
            <a:ext cx="6736466" cy="1412110"/>
          </a:xfrm>
        </p:spPr>
        <p:txBody>
          <a:bodyPr anchor="t"/>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 Credit Goes Here</a:t>
            </a:r>
          </a:p>
        </p:txBody>
      </p:sp>
      <p:pic>
        <p:nvPicPr>
          <p:cNvPr id="18" name="Picture 17">
            <a:extLst>
              <a:ext uri="{FF2B5EF4-FFF2-40B4-BE49-F238E27FC236}">
                <a16:creationId xmlns:a16="http://schemas.microsoft.com/office/drawing/2014/main" id="{A4620DA5-3548-7AD7-12A4-DD06E641E82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rcRect t="65654"/>
          <a:stretch/>
        </p:blipFill>
        <p:spPr>
          <a:xfrm>
            <a:off x="0" y="4592091"/>
            <a:ext cx="12192000" cy="2355448"/>
          </a:xfrm>
          <a:prstGeom prst="rect">
            <a:avLst/>
          </a:prstGeom>
        </p:spPr>
      </p:pic>
      <p:sp>
        <p:nvSpPr>
          <p:cNvPr id="23" name="Slide Number Placeholder 5">
            <a:extLst>
              <a:ext uri="{FF2B5EF4-FFF2-40B4-BE49-F238E27FC236}">
                <a16:creationId xmlns:a16="http://schemas.microsoft.com/office/drawing/2014/main" id="{D14F93A9-3DC7-0991-A5C8-EBF394A246CC}"/>
              </a:ext>
            </a:extLst>
          </p:cNvPr>
          <p:cNvSpPr>
            <a:spLocks noGrp="1"/>
          </p:cNvSpPr>
          <p:nvPr>
            <p:ph type="sldNum" sz="quarter" idx="4"/>
          </p:nvPr>
        </p:nvSpPr>
        <p:spPr>
          <a:xfrm>
            <a:off x="11648661" y="0"/>
            <a:ext cx="543339" cy="447261"/>
          </a:xfrm>
          <a:prstGeom prst="rect">
            <a:avLst/>
          </a:prstGeom>
        </p:spPr>
        <p:txBody>
          <a:bodyPr vert="horz" lIns="91440" tIns="45720" rIns="91440" bIns="45720" rtlCol="0" anchor="ctr"/>
          <a:lstStyle>
            <a:lvl1pPr algn="r">
              <a:defRPr sz="1600" b="1">
                <a:solidFill>
                  <a:schemeClr val="tx1"/>
                </a:solidFill>
              </a:defRPr>
            </a:lvl1pPr>
          </a:lstStyle>
          <a:p>
            <a:fld id="{3F2E36C3-801C-9941-8DAC-7010180F48B4}" type="slidenum">
              <a:rPr lang="en-US" smtClean="0"/>
              <a:pPr/>
              <a:t>‹#›</a:t>
            </a:fld>
            <a:endParaRPr lang="en-US" dirty="0"/>
          </a:p>
        </p:txBody>
      </p:sp>
    </p:spTree>
    <p:extLst>
      <p:ext uri="{BB962C8B-B14F-4D97-AF65-F5344CB8AC3E}">
        <p14:creationId xmlns:p14="http://schemas.microsoft.com/office/powerpoint/2010/main" val="1999826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Color Swatches for Color Picker">
    <p:spTree>
      <p:nvGrpSpPr>
        <p:cNvPr id="1" name=""/>
        <p:cNvGrpSpPr/>
        <p:nvPr/>
      </p:nvGrpSpPr>
      <p:grpSpPr>
        <a:xfrm>
          <a:off x="0" y="0"/>
          <a:ext cx="0" cy="0"/>
          <a:chOff x="0" y="0"/>
          <a:chExt cx="0" cy="0"/>
        </a:xfrm>
      </p:grpSpPr>
      <p:sp>
        <p:nvSpPr>
          <p:cNvPr id="5" name="Rectangle 4" descr="Graident rectangle box with blue, purple, red and magenta mixed.">
            <a:extLst>
              <a:ext uri="{FF2B5EF4-FFF2-40B4-BE49-F238E27FC236}">
                <a16:creationId xmlns:a16="http://schemas.microsoft.com/office/drawing/2014/main" id="{8B417A0D-69C1-E2C0-E390-A92CF4E6631D}"/>
              </a:ext>
            </a:extLst>
          </p:cNvPr>
          <p:cNvSpPr>
            <a:spLocks noGrp="1" noRot="1" noMove="1" noResize="1" noEditPoints="1" noAdjustHandles="1" noChangeArrowheads="1" noChangeShapeType="1"/>
          </p:cNvSpPr>
          <p:nvPr userDrawn="1"/>
        </p:nvSpPr>
        <p:spPr>
          <a:xfrm>
            <a:off x="604553" y="725914"/>
            <a:ext cx="8136121" cy="2680122"/>
          </a:xfrm>
          <a:prstGeom prst="rect">
            <a:avLst/>
          </a:prstGeom>
          <a:gradFill>
            <a:gsLst>
              <a:gs pos="5000">
                <a:srgbClr val="2276BC"/>
              </a:gs>
              <a:gs pos="50000">
                <a:srgbClr val="7A2B85"/>
              </a:gs>
              <a:gs pos="95000">
                <a:srgbClr val="E31A23"/>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16F2859-70B5-EF9B-EC2E-85CB90388AA0}"/>
              </a:ext>
            </a:extLst>
          </p:cNvPr>
          <p:cNvSpPr txBox="1"/>
          <p:nvPr userDrawn="1"/>
        </p:nvSpPr>
        <p:spPr>
          <a:xfrm>
            <a:off x="9144872" y="2880486"/>
            <a:ext cx="2279737" cy="600164"/>
          </a:xfrm>
          <a:prstGeom prst="rect">
            <a:avLst/>
          </a:prstGeom>
          <a:noFill/>
        </p:spPr>
        <p:txBody>
          <a:bodyPr wrap="square" lIns="0" tIns="0" rIns="0" bIns="0" rtlCol="0">
            <a:noAutofit/>
          </a:bodyPr>
          <a:lstStyle/>
          <a:p>
            <a:r>
              <a:rPr lang="en-US" dirty="0"/>
              <a:t>Color Swatches for Color Picker</a:t>
            </a:r>
          </a:p>
        </p:txBody>
      </p:sp>
      <p:sp>
        <p:nvSpPr>
          <p:cNvPr id="8" name="Rectangle 7" descr="Blue square box">
            <a:extLst>
              <a:ext uri="{FF2B5EF4-FFF2-40B4-BE49-F238E27FC236}">
                <a16:creationId xmlns:a16="http://schemas.microsoft.com/office/drawing/2014/main" id="{37EEB24B-7D91-D61B-77FE-E734BD6787D4}"/>
              </a:ext>
            </a:extLst>
          </p:cNvPr>
          <p:cNvSpPr>
            <a:spLocks noGrp="1" noRot="1" noMove="1" noResize="1" noEditPoints="1" noAdjustHandles="1" noChangeArrowheads="1" noChangeShapeType="1"/>
          </p:cNvSpPr>
          <p:nvPr userDrawn="1"/>
        </p:nvSpPr>
        <p:spPr>
          <a:xfrm>
            <a:off x="604553" y="4072333"/>
            <a:ext cx="2442575" cy="2059753"/>
          </a:xfrm>
          <a:prstGeom prst="rect">
            <a:avLst/>
          </a:prstGeom>
          <a:solidFill>
            <a:srgbClr val="227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Purple square box">
            <a:extLst>
              <a:ext uri="{FF2B5EF4-FFF2-40B4-BE49-F238E27FC236}">
                <a16:creationId xmlns:a16="http://schemas.microsoft.com/office/drawing/2014/main" id="{D269993B-1917-AD37-0BA4-6223CE73FA85}"/>
              </a:ext>
            </a:extLst>
          </p:cNvPr>
          <p:cNvSpPr>
            <a:spLocks noGrp="1" noRot="1" noMove="1" noResize="1" noEditPoints="1" noAdjustHandles="1" noChangeArrowheads="1" noChangeShapeType="1"/>
          </p:cNvSpPr>
          <p:nvPr userDrawn="1"/>
        </p:nvSpPr>
        <p:spPr>
          <a:xfrm>
            <a:off x="3451326" y="4072333"/>
            <a:ext cx="2442575" cy="2059753"/>
          </a:xfrm>
          <a:prstGeom prst="rect">
            <a:avLst/>
          </a:prstGeom>
          <a:solidFill>
            <a:srgbClr val="7A2B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Red square box">
            <a:extLst>
              <a:ext uri="{FF2B5EF4-FFF2-40B4-BE49-F238E27FC236}">
                <a16:creationId xmlns:a16="http://schemas.microsoft.com/office/drawing/2014/main" id="{ADF83C4D-8683-BE72-0D3D-D6C3473A9F76}"/>
              </a:ext>
            </a:extLst>
          </p:cNvPr>
          <p:cNvSpPr>
            <a:spLocks noGrp="1" noRot="1" noMove="1" noResize="1" noEditPoints="1" noAdjustHandles="1" noChangeArrowheads="1" noChangeShapeType="1"/>
          </p:cNvSpPr>
          <p:nvPr userDrawn="1"/>
        </p:nvSpPr>
        <p:spPr>
          <a:xfrm>
            <a:off x="6298099" y="4072333"/>
            <a:ext cx="2442575" cy="2059753"/>
          </a:xfrm>
          <a:prstGeom prst="rect">
            <a:avLst/>
          </a:prstGeom>
          <a:solidFill>
            <a:srgbClr val="E31A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descr="Magenta square box">
            <a:extLst>
              <a:ext uri="{FF2B5EF4-FFF2-40B4-BE49-F238E27FC236}">
                <a16:creationId xmlns:a16="http://schemas.microsoft.com/office/drawing/2014/main" id="{6EE6C748-886D-F988-1CC6-E9B1586F5DAE}"/>
              </a:ext>
            </a:extLst>
          </p:cNvPr>
          <p:cNvSpPr>
            <a:spLocks noGrp="1" noRot="1" noMove="1" noResize="1" noEditPoints="1" noAdjustHandles="1" noChangeArrowheads="1" noChangeShapeType="1"/>
          </p:cNvSpPr>
          <p:nvPr userDrawn="1"/>
        </p:nvSpPr>
        <p:spPr>
          <a:xfrm>
            <a:off x="9144872" y="4072333"/>
            <a:ext cx="2442575" cy="2059753"/>
          </a:xfrm>
          <a:prstGeom prst="rect">
            <a:avLst/>
          </a:prstGeom>
          <a:solidFill>
            <a:srgbClr val="BD1B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293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0">
            <a:extLst>
              <a:ext uri="{FF2B5EF4-FFF2-40B4-BE49-F238E27FC236}">
                <a16:creationId xmlns:a16="http://schemas.microsoft.com/office/drawing/2014/main" id="{1BF0215B-79CD-907A-7099-44F1235F50B8}"/>
              </a:ext>
            </a:extLst>
          </p:cNvPr>
          <p:cNvSpPr>
            <a:spLocks noGrp="1"/>
          </p:cNvSpPr>
          <p:nvPr>
            <p:ph type="title"/>
          </p:nvPr>
        </p:nvSpPr>
        <p:spPr>
          <a:xfrm>
            <a:off x="838200" y="681036"/>
            <a:ext cx="10515600" cy="1009652"/>
          </a:xfrm>
          <a:prstGeom prst="rect">
            <a:avLst/>
          </a:prstGeom>
        </p:spPr>
        <p:txBody>
          <a:bodyPr vert="horz" lIns="0" tIns="0" rIns="0" bIns="0" rtlCol="0" anchor="t">
            <a:noAutofit/>
          </a:bodyPr>
          <a:lstStyle/>
          <a:p>
            <a:r>
              <a:rPr lang="en-US"/>
              <a:t>Click to edit Master title style</a:t>
            </a:r>
            <a:endParaRPr lang="en-US" dirty="0"/>
          </a:p>
        </p:txBody>
      </p:sp>
      <p:sp>
        <p:nvSpPr>
          <p:cNvPr id="6" name="Slide Number Placeholder 5"/>
          <p:cNvSpPr>
            <a:spLocks noGrp="1"/>
          </p:cNvSpPr>
          <p:nvPr>
            <p:ph type="sldNum" sz="quarter" idx="4"/>
          </p:nvPr>
        </p:nvSpPr>
        <p:spPr>
          <a:xfrm>
            <a:off x="11654398" y="0"/>
            <a:ext cx="525562" cy="430006"/>
          </a:xfrm>
          <a:prstGeom prst="rect">
            <a:avLst/>
          </a:prstGeom>
        </p:spPr>
        <p:txBody>
          <a:bodyPr vert="horz" lIns="91440" tIns="45720" rIns="91440" bIns="45720" rtlCol="0" anchor="ctr"/>
          <a:lstStyle>
            <a:lvl1pPr algn="r">
              <a:defRPr sz="1600" b="1">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3F2E36C3-801C-9941-8DAC-7010180F48B4}" type="slidenum">
              <a:rPr lang="en-US" smtClean="0"/>
              <a:pPr/>
              <a:t>‹#›</a:t>
            </a:fld>
            <a:endParaRPr lang="en-US" dirty="0"/>
          </a:p>
        </p:txBody>
      </p:sp>
    </p:spTree>
    <p:extLst>
      <p:ext uri="{BB962C8B-B14F-4D97-AF65-F5344CB8AC3E}">
        <p14:creationId xmlns:p14="http://schemas.microsoft.com/office/powerpoint/2010/main" val="1548046629"/>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73" r:id="rId3"/>
    <p:sldLayoutId id="2147483664" r:id="rId4"/>
    <p:sldLayoutId id="2147483677" r:id="rId5"/>
    <p:sldLayoutId id="2147483675" r:id="rId6"/>
    <p:sldLayoutId id="2147483676" r:id="rId7"/>
    <p:sldLayoutId id="2147483672" r:id="rId8"/>
    <p:sldLayoutId id="2147483667" r:id="rId9"/>
    <p:sldLayoutId id="2147483666" r:id="rId10"/>
  </p:sldLayoutIdLst>
  <p:hf hdr="0" dt="0"/>
  <p:txStyles>
    <p:titleStyle>
      <a:lvl1pPr algn="l" defTabSz="914377" rtl="0" eaLnBrk="1" latinLnBrk="0" hangingPunct="1">
        <a:lnSpc>
          <a:spcPct val="90000"/>
        </a:lnSpc>
        <a:spcBef>
          <a:spcPct val="0"/>
        </a:spcBef>
        <a:buNone/>
        <a:defRPr sz="44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0" indent="0" algn="l" defTabSz="914377" rtl="0" eaLnBrk="1" latinLnBrk="0" hangingPunct="1">
        <a:lnSpc>
          <a:spcPct val="90000"/>
        </a:lnSpc>
        <a:spcBef>
          <a:spcPts val="600"/>
        </a:spcBef>
        <a:buFont typeface="Arial" panose="020B0604020202020204" pitchFamily="34" charset="0"/>
        <a:buNone/>
        <a:defRPr sz="12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0" indent="0" algn="l" defTabSz="914377" rtl="0" eaLnBrk="1" latinLnBrk="0" hangingPunct="1">
        <a:lnSpc>
          <a:spcPct val="90000"/>
        </a:lnSpc>
        <a:spcBef>
          <a:spcPts val="600"/>
        </a:spcBef>
        <a:buFont typeface="Arial" panose="020B0604020202020204" pitchFamily="34" charset="0"/>
        <a:buNone/>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228600" indent="-274320" algn="l" defTabSz="914377" rtl="0" eaLnBrk="1" latinLnBrk="0" hangingPunct="1">
        <a:lnSpc>
          <a:spcPct val="90000"/>
        </a:lnSpc>
        <a:spcBef>
          <a:spcPts val="600"/>
        </a:spcBef>
        <a:buClr>
          <a:srgbClr val="2276BC"/>
        </a:buClr>
        <a:buFont typeface="Wingdings" panose="05000000000000000000" pitchFamily="2" charset="2"/>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594360" indent="-274320" algn="l" defTabSz="914377" rtl="0" eaLnBrk="1" latinLnBrk="0" hangingPunct="1">
        <a:lnSpc>
          <a:spcPct val="90000"/>
        </a:lnSpc>
        <a:spcBef>
          <a:spcPts val="600"/>
        </a:spcBef>
        <a:buClr>
          <a:srgbClr val="2276BC"/>
        </a:buClr>
        <a:buFont typeface="Wingdings" panose="05000000000000000000" pitchFamily="2" charset="2"/>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868680" indent="-274320" algn="l" defTabSz="914377" rtl="0" eaLnBrk="1" latinLnBrk="0" hangingPunct="1">
        <a:lnSpc>
          <a:spcPct val="90000"/>
        </a:lnSpc>
        <a:spcBef>
          <a:spcPts val="600"/>
        </a:spcBef>
        <a:buClr>
          <a:srgbClr val="2276BC"/>
        </a:buClr>
        <a:buFont typeface="Wingdings" panose="05000000000000000000" pitchFamily="2" charset="2"/>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143000" indent="-274320"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w3.org/TR/maturity-model/"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w3.org/TR/maturity-mode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benetech.org/education-access-and-compliance/" TargetMode="External"/><Relationship Id="rId4" Type="http://schemas.openxmlformats.org/officeDocument/2006/relationships/hyperlink" Target="https://www.ada.gov/resources/2024-03-08-web-rul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charlesl@benetech.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8C0FB-5060-6BB6-2108-5BD71FA11AE2}"/>
              </a:ext>
            </a:extLst>
          </p:cNvPr>
          <p:cNvSpPr>
            <a:spLocks noGrp="1"/>
          </p:cNvSpPr>
          <p:nvPr>
            <p:ph type="ctrTitle"/>
          </p:nvPr>
        </p:nvSpPr>
        <p:spPr>
          <a:xfrm>
            <a:off x="706438" y="89647"/>
            <a:ext cx="10380662" cy="2491628"/>
          </a:xfrm>
        </p:spPr>
        <p:txBody>
          <a:bodyPr/>
          <a:lstStyle/>
          <a:p>
            <a:pPr algn="ctr"/>
            <a:r>
              <a:rPr lang="en-US" dirty="0">
                <a:solidFill>
                  <a:schemeClr val="bg2"/>
                </a:solidFill>
              </a:rPr>
              <a:t>CSUN 2026</a:t>
            </a:r>
            <a:br>
              <a:rPr lang="en-US" dirty="0">
                <a:solidFill>
                  <a:schemeClr val="bg2"/>
                </a:solidFill>
              </a:rPr>
            </a:br>
            <a:r>
              <a:rPr lang="en-US" dirty="0">
                <a:solidFill>
                  <a:schemeClr val="bg2"/>
                </a:solidFill>
              </a:rPr>
              <a:t>Title II Prep: </a:t>
            </a:r>
            <a:br>
              <a:rPr lang="en-US" dirty="0">
                <a:solidFill>
                  <a:schemeClr val="bg2"/>
                </a:solidFill>
              </a:rPr>
            </a:br>
            <a:r>
              <a:rPr lang="en-US" dirty="0">
                <a:solidFill>
                  <a:schemeClr val="bg2"/>
                </a:solidFill>
              </a:rPr>
              <a:t>Adapting W3C APA's A11y Maturity Model for Schools &amp; Districts</a:t>
            </a:r>
          </a:p>
        </p:txBody>
      </p:sp>
      <p:sp>
        <p:nvSpPr>
          <p:cNvPr id="3" name="Subtitle 2">
            <a:extLst>
              <a:ext uri="{FF2B5EF4-FFF2-40B4-BE49-F238E27FC236}">
                <a16:creationId xmlns:a16="http://schemas.microsoft.com/office/drawing/2014/main" id="{BEE14B46-4249-717A-8228-225B46B13DEC}"/>
              </a:ext>
            </a:extLst>
          </p:cNvPr>
          <p:cNvSpPr>
            <a:spLocks noGrp="1"/>
          </p:cNvSpPr>
          <p:nvPr>
            <p:ph type="subTitle" idx="1"/>
          </p:nvPr>
        </p:nvSpPr>
        <p:spPr>
          <a:xfrm>
            <a:off x="369094" y="2695575"/>
            <a:ext cx="9971087" cy="1228725"/>
          </a:xfrm>
        </p:spPr>
        <p:txBody>
          <a:bodyPr/>
          <a:lstStyle/>
          <a:p>
            <a:r>
              <a:rPr lang="en-US" dirty="0">
                <a:solidFill>
                  <a:schemeClr val="bg2"/>
                </a:solidFill>
              </a:rPr>
              <a:t>Charles LaPierre (CPACC)</a:t>
            </a:r>
          </a:p>
          <a:p>
            <a:r>
              <a:rPr lang="en-US" dirty="0">
                <a:solidFill>
                  <a:schemeClr val="bg2"/>
                </a:solidFill>
              </a:rPr>
              <a:t>Principal Accessibility and Content Quality Architect</a:t>
            </a:r>
          </a:p>
          <a:p>
            <a:r>
              <a:rPr lang="en-US" dirty="0">
                <a:solidFill>
                  <a:schemeClr val="bg2"/>
                </a:solidFill>
              </a:rPr>
              <a:t>Benetech</a:t>
            </a:r>
          </a:p>
        </p:txBody>
      </p:sp>
    </p:spTree>
    <p:extLst>
      <p:ext uri="{BB962C8B-B14F-4D97-AF65-F5344CB8AC3E}">
        <p14:creationId xmlns:p14="http://schemas.microsoft.com/office/powerpoint/2010/main" val="376878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6C46E-6DFA-A361-06A6-1E94AA7C9290}"/>
              </a:ext>
            </a:extLst>
          </p:cNvPr>
          <p:cNvSpPr>
            <a:spLocks noGrp="1"/>
          </p:cNvSpPr>
          <p:nvPr>
            <p:ph type="title"/>
          </p:nvPr>
        </p:nvSpPr>
        <p:spPr/>
        <p:txBody>
          <a:bodyPr/>
          <a:lstStyle/>
          <a:p>
            <a:r>
              <a:rPr lang="en-US" dirty="0"/>
              <a:t>Key Modification: "Accessible Design"</a:t>
            </a:r>
          </a:p>
        </p:txBody>
      </p:sp>
      <p:sp>
        <p:nvSpPr>
          <p:cNvPr id="4" name="Slide Number Placeholder 3">
            <a:extLst>
              <a:ext uri="{FF2B5EF4-FFF2-40B4-BE49-F238E27FC236}">
                <a16:creationId xmlns:a16="http://schemas.microsoft.com/office/drawing/2014/main" id="{723D400E-C225-E510-7CFC-1FB8AC50EC64}"/>
              </a:ext>
            </a:extLst>
          </p:cNvPr>
          <p:cNvSpPr>
            <a:spLocks noGrp="1"/>
          </p:cNvSpPr>
          <p:nvPr>
            <p:ph type="sldNum" sz="quarter" idx="4"/>
          </p:nvPr>
        </p:nvSpPr>
        <p:spPr/>
        <p:txBody>
          <a:bodyPr/>
          <a:lstStyle/>
          <a:p>
            <a:fld id="{3F2E36C3-801C-9941-8DAC-7010180F48B4}" type="slidenum">
              <a:rPr lang="en-US" smtClean="0"/>
              <a:pPr/>
              <a:t>10</a:t>
            </a:fld>
            <a:endParaRPr lang="en-US" dirty="0"/>
          </a:p>
        </p:txBody>
      </p:sp>
      <p:sp>
        <p:nvSpPr>
          <p:cNvPr id="3" name="Rectangle 1">
            <a:extLst>
              <a:ext uri="{FF2B5EF4-FFF2-40B4-BE49-F238E27FC236}">
                <a16:creationId xmlns:a16="http://schemas.microsoft.com/office/drawing/2014/main" id="{C31F81D6-AB5B-8039-91A7-7147A234FBB9}"/>
              </a:ext>
            </a:extLst>
          </p:cNvPr>
          <p:cNvSpPr>
            <a:spLocks noGrp="1" noChangeArrowheads="1"/>
          </p:cNvSpPr>
          <p:nvPr>
            <p:ph sz="half" idx="2"/>
          </p:nvPr>
        </p:nvSpPr>
        <p:spPr bwMode="auto">
          <a:xfrm>
            <a:off x="347663" y="1792655"/>
            <a:ext cx="10580140" cy="3272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Rename </a:t>
            </a:r>
            <a:r>
              <a:rPr kumimoji="0" lang="en-US" altLang="en-US" sz="3600" b="1" i="0" u="none" strike="noStrike" cap="none" normalizeH="0" baseline="0" dirty="0">
                <a:ln>
                  <a:noFill/>
                </a:ln>
                <a:solidFill>
                  <a:schemeClr val="tx1"/>
                </a:solidFill>
                <a:effectLst/>
                <a:latin typeface="Arial" panose="020B0604020202020204" pitchFamily="34" charset="0"/>
              </a:rPr>
              <a:t>ICT Development Lifecycle</a:t>
            </a:r>
            <a:r>
              <a:rPr kumimoji="0" lang="en-US" altLang="en-US" sz="3600" b="0" i="0" u="none" strike="noStrike" cap="none" normalizeH="0" baseline="0" dirty="0">
                <a:ln>
                  <a:noFill/>
                </a:ln>
                <a:solidFill>
                  <a:schemeClr val="tx1"/>
                </a:solidFill>
                <a:effectLst/>
                <a:latin typeface="Arial" panose="020B0604020202020204" pitchFamily="34" charset="0"/>
              </a:rPr>
              <a:t> for clarity</a:t>
            </a: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Use </a:t>
            </a:r>
            <a:r>
              <a:rPr kumimoji="0" lang="en-US" altLang="en-US" sz="3600" b="1" i="0" u="none" strike="noStrike" cap="none" normalizeH="0" baseline="0" dirty="0">
                <a:ln>
                  <a:noFill/>
                </a:ln>
                <a:solidFill>
                  <a:schemeClr val="tx1"/>
                </a:solidFill>
                <a:effectLst/>
                <a:latin typeface="Arial" panose="020B0604020202020204" pitchFamily="34" charset="0"/>
              </a:rPr>
              <a:t>language accessible</a:t>
            </a:r>
            <a:r>
              <a:rPr kumimoji="0" lang="en-US" altLang="en-US" sz="3600" b="0" i="0" u="none" strike="noStrike" cap="none" normalizeH="0" baseline="0" dirty="0">
                <a:ln>
                  <a:noFill/>
                </a:ln>
                <a:solidFill>
                  <a:schemeClr val="tx1"/>
                </a:solidFill>
                <a:effectLst/>
                <a:latin typeface="Arial" panose="020B0604020202020204" pitchFamily="34" charset="0"/>
              </a:rPr>
              <a:t> to non-IT staff</a:t>
            </a: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Help </a:t>
            </a:r>
            <a:r>
              <a:rPr kumimoji="0" lang="en-US" altLang="en-US" sz="3600" b="1" i="0" u="none" strike="noStrike" cap="none" normalizeH="0" baseline="0" dirty="0">
                <a:ln>
                  <a:noFill/>
                </a:ln>
                <a:solidFill>
                  <a:schemeClr val="tx1"/>
                </a:solidFill>
                <a:effectLst/>
                <a:latin typeface="Arial" panose="020B0604020202020204" pitchFamily="34" charset="0"/>
              </a:rPr>
              <a:t>teachers and faculty</a:t>
            </a:r>
            <a:r>
              <a:rPr kumimoji="0" lang="en-US" altLang="en-US" sz="3600" b="0" i="0" u="none" strike="noStrike" cap="none" normalizeH="0" baseline="0" dirty="0">
                <a:ln>
                  <a:noFill/>
                </a:ln>
                <a:solidFill>
                  <a:schemeClr val="tx1"/>
                </a:solidFill>
                <a:effectLst/>
                <a:latin typeface="Arial" panose="020B0604020202020204" pitchFamily="34" charset="0"/>
              </a:rPr>
              <a:t> see themselves</a:t>
            </a: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Cover </a:t>
            </a:r>
            <a:r>
              <a:rPr kumimoji="0" lang="en-US" altLang="en-US" sz="3600" b="1" i="0" u="none" strike="noStrike" cap="none" normalizeH="0" baseline="0" dirty="0">
                <a:ln>
                  <a:noFill/>
                </a:ln>
                <a:solidFill>
                  <a:schemeClr val="tx1"/>
                </a:solidFill>
                <a:effectLst/>
                <a:latin typeface="Arial" panose="020B0604020202020204" pitchFamily="34" charset="0"/>
              </a:rPr>
              <a:t>course materials and website layouts</a:t>
            </a:r>
            <a:endParaRPr kumimoji="0" lang="en-US" altLang="en-US" sz="3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Emphasize </a:t>
            </a:r>
            <a:r>
              <a:rPr kumimoji="0" lang="en-US" altLang="en-US" sz="3600" b="1" i="0" u="none" strike="noStrike" cap="none" normalizeH="0" baseline="0" dirty="0">
                <a:ln>
                  <a:noFill/>
                </a:ln>
                <a:solidFill>
                  <a:schemeClr val="tx1"/>
                </a:solidFill>
                <a:effectLst/>
                <a:latin typeface="Arial" panose="020B0604020202020204" pitchFamily="34" charset="0"/>
              </a:rPr>
              <a:t>proactive creation</a:t>
            </a:r>
            <a:r>
              <a:rPr kumimoji="0" lang="en-US" altLang="en-US" sz="3600" b="0" i="0" u="none" strike="noStrike" cap="none" normalizeH="0" baseline="0" dirty="0">
                <a:ln>
                  <a:noFill/>
                </a:ln>
                <a:solidFill>
                  <a:schemeClr val="tx1"/>
                </a:solidFill>
                <a:effectLst/>
                <a:latin typeface="Arial" panose="020B0604020202020204" pitchFamily="34" charset="0"/>
              </a:rPr>
              <a:t> over reactive fixes</a:t>
            </a:r>
          </a:p>
        </p:txBody>
      </p:sp>
    </p:spTree>
    <p:extLst>
      <p:ext uri="{BB962C8B-B14F-4D97-AF65-F5344CB8AC3E}">
        <p14:creationId xmlns:p14="http://schemas.microsoft.com/office/powerpoint/2010/main" val="999673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8BB5D-8B7E-5E8D-CBDB-B8A566131CE0}"/>
              </a:ext>
            </a:extLst>
          </p:cNvPr>
          <p:cNvSpPr>
            <a:spLocks noGrp="1"/>
          </p:cNvSpPr>
          <p:nvPr>
            <p:ph type="title"/>
          </p:nvPr>
        </p:nvSpPr>
        <p:spPr/>
        <p:txBody>
          <a:bodyPr/>
          <a:lstStyle/>
          <a:p>
            <a:r>
              <a:rPr lang="en-US" dirty="0"/>
              <a:t>Streamlining Proof Points for Districts</a:t>
            </a:r>
          </a:p>
        </p:txBody>
      </p:sp>
      <p:sp>
        <p:nvSpPr>
          <p:cNvPr id="4" name="Slide Number Placeholder 3">
            <a:extLst>
              <a:ext uri="{FF2B5EF4-FFF2-40B4-BE49-F238E27FC236}">
                <a16:creationId xmlns:a16="http://schemas.microsoft.com/office/drawing/2014/main" id="{C9D6F8B0-9BCE-99C1-FE98-708980E4419C}"/>
              </a:ext>
            </a:extLst>
          </p:cNvPr>
          <p:cNvSpPr>
            <a:spLocks noGrp="1"/>
          </p:cNvSpPr>
          <p:nvPr>
            <p:ph type="sldNum" sz="quarter" idx="4"/>
          </p:nvPr>
        </p:nvSpPr>
        <p:spPr/>
        <p:txBody>
          <a:bodyPr/>
          <a:lstStyle/>
          <a:p>
            <a:fld id="{3F2E36C3-801C-9941-8DAC-7010180F48B4}" type="slidenum">
              <a:rPr lang="en-US" smtClean="0"/>
              <a:pPr/>
              <a:t>11</a:t>
            </a:fld>
            <a:endParaRPr lang="en-US" dirty="0"/>
          </a:p>
        </p:txBody>
      </p:sp>
      <p:sp>
        <p:nvSpPr>
          <p:cNvPr id="3" name="Rectangle 1">
            <a:extLst>
              <a:ext uri="{FF2B5EF4-FFF2-40B4-BE49-F238E27FC236}">
                <a16:creationId xmlns:a16="http://schemas.microsoft.com/office/drawing/2014/main" id="{9E3B7337-ACB6-D6BA-073A-BF4F9DD9BCE4}"/>
              </a:ext>
            </a:extLst>
          </p:cNvPr>
          <p:cNvSpPr>
            <a:spLocks noGrp="1" noChangeArrowheads="1"/>
          </p:cNvSpPr>
          <p:nvPr>
            <p:ph sz="half" idx="2"/>
          </p:nvPr>
        </p:nvSpPr>
        <p:spPr bwMode="auto">
          <a:xfrm>
            <a:off x="562273" y="1792655"/>
            <a:ext cx="11067453" cy="3272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Reduce original model from </a:t>
            </a:r>
            <a:r>
              <a:rPr kumimoji="0" lang="en-US" altLang="en-US" sz="3600" b="1" i="0" u="none" strike="noStrike" cap="none" normalizeH="0" baseline="0" dirty="0">
                <a:ln>
                  <a:noFill/>
                </a:ln>
                <a:solidFill>
                  <a:schemeClr val="tx1"/>
                </a:solidFill>
                <a:effectLst/>
                <a:latin typeface="Arial" panose="020B0604020202020204" pitchFamily="34" charset="0"/>
              </a:rPr>
              <a:t>151 to 72 points</a:t>
            </a:r>
            <a:endParaRPr kumimoji="0" lang="en-US" altLang="en-US" sz="3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Cut assessment burden by </a:t>
            </a:r>
            <a:r>
              <a:rPr kumimoji="0" lang="en-US" altLang="en-US" sz="3600" b="1" i="0" u="none" strike="noStrike" cap="none" normalizeH="0" baseline="0" dirty="0">
                <a:ln>
                  <a:noFill/>
                </a:ln>
                <a:solidFill>
                  <a:schemeClr val="tx1"/>
                </a:solidFill>
                <a:effectLst/>
                <a:latin typeface="Arial" panose="020B0604020202020204" pitchFamily="34" charset="0"/>
              </a:rPr>
              <a:t>over 50%</a:t>
            </a:r>
            <a:endParaRPr kumimoji="0" lang="en-US" altLang="en-US" sz="3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Focus on </a:t>
            </a:r>
            <a:r>
              <a:rPr kumimoji="0" lang="en-US" altLang="en-US" sz="3600" b="1" i="0" u="none" strike="noStrike" cap="none" normalizeH="0" baseline="0" dirty="0">
                <a:ln>
                  <a:noFill/>
                </a:ln>
                <a:solidFill>
                  <a:schemeClr val="tx1"/>
                </a:solidFill>
                <a:effectLst/>
                <a:latin typeface="Arial" panose="020B0604020202020204" pitchFamily="34" charset="0"/>
              </a:rPr>
              <a:t>school operations</a:t>
            </a:r>
            <a:r>
              <a:rPr kumimoji="0" lang="en-US" altLang="en-US" sz="3600" b="0" i="0" u="none" strike="noStrike" cap="none" normalizeH="0" baseline="0" dirty="0">
                <a:ln>
                  <a:noFill/>
                </a:ln>
                <a:solidFill>
                  <a:schemeClr val="tx1"/>
                </a:solidFill>
                <a:effectLst/>
                <a:latin typeface="Arial" panose="020B0604020202020204" pitchFamily="34" charset="0"/>
              </a:rPr>
              <a:t> over enterprise criteria</a:t>
            </a: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Achieve </a:t>
            </a:r>
            <a:r>
              <a:rPr kumimoji="0" lang="en-US" altLang="en-US" sz="3600" b="1" i="0" u="none" strike="noStrike" cap="none" normalizeH="0" baseline="0" dirty="0">
                <a:ln>
                  <a:noFill/>
                </a:ln>
                <a:solidFill>
                  <a:schemeClr val="tx1"/>
                </a:solidFill>
                <a:effectLst/>
                <a:latin typeface="Arial" panose="020B0604020202020204" pitchFamily="34" charset="0"/>
              </a:rPr>
              <a:t>faster baseline results</a:t>
            </a:r>
            <a:r>
              <a:rPr kumimoji="0" lang="en-US" altLang="en-US" sz="3600" b="0" i="0" u="none" strike="noStrike" cap="none" normalizeH="0" baseline="0" dirty="0">
                <a:ln>
                  <a:noFill/>
                </a:ln>
                <a:solidFill>
                  <a:schemeClr val="tx1"/>
                </a:solidFill>
                <a:effectLst/>
                <a:latin typeface="Arial" panose="020B0604020202020204" pitchFamily="34" charset="0"/>
              </a:rPr>
              <a:t> for Title II</a:t>
            </a: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Align with </a:t>
            </a:r>
            <a:r>
              <a:rPr kumimoji="0" lang="en-US" altLang="en-US" sz="3600" b="1" i="0" u="none" strike="noStrike" cap="none" normalizeH="0" baseline="0" dirty="0">
                <a:ln>
                  <a:noFill/>
                </a:ln>
                <a:solidFill>
                  <a:schemeClr val="tx1"/>
                </a:solidFill>
                <a:effectLst/>
                <a:latin typeface="Arial" panose="020B0604020202020204" pitchFamily="34" charset="0"/>
              </a:rPr>
              <a:t>Benetech’s adapted model</a:t>
            </a:r>
            <a:r>
              <a:rPr kumimoji="0" lang="en-US" altLang="en-US" sz="3600" b="0" i="0" u="none" strike="noStrike" cap="none" normalizeH="0" baseline="0" dirty="0">
                <a:ln>
                  <a:noFill/>
                </a:ln>
                <a:solidFill>
                  <a:schemeClr val="tx1"/>
                </a:solidFill>
                <a:effectLst/>
                <a:latin typeface="Arial" panose="020B0604020202020204" pitchFamily="34" charset="0"/>
              </a:rPr>
              <a:t> for efficiency</a:t>
            </a:r>
          </a:p>
        </p:txBody>
      </p:sp>
    </p:spTree>
    <p:extLst>
      <p:ext uri="{BB962C8B-B14F-4D97-AF65-F5344CB8AC3E}">
        <p14:creationId xmlns:p14="http://schemas.microsoft.com/office/powerpoint/2010/main" val="1939218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1DBCB-EC8A-11AE-11C6-6507BBD3C2F4}"/>
              </a:ext>
            </a:extLst>
          </p:cNvPr>
          <p:cNvSpPr>
            <a:spLocks noGrp="1"/>
          </p:cNvSpPr>
          <p:nvPr>
            <p:ph type="title"/>
          </p:nvPr>
        </p:nvSpPr>
        <p:spPr>
          <a:xfrm>
            <a:off x="566535" y="213812"/>
            <a:ext cx="10523001" cy="958511"/>
          </a:xfrm>
        </p:spPr>
        <p:txBody>
          <a:bodyPr/>
          <a:lstStyle/>
          <a:p>
            <a:r>
              <a:rPr lang="en-US" dirty="0"/>
              <a:t>The 4-Institution Pilot: </a:t>
            </a:r>
            <a:br>
              <a:rPr lang="en-US" dirty="0"/>
            </a:br>
            <a:r>
              <a:rPr lang="en-US" dirty="0"/>
              <a:t>Who, What, and Why?</a:t>
            </a:r>
          </a:p>
        </p:txBody>
      </p:sp>
      <p:sp>
        <p:nvSpPr>
          <p:cNvPr id="4" name="Slide Number Placeholder 3">
            <a:extLst>
              <a:ext uri="{FF2B5EF4-FFF2-40B4-BE49-F238E27FC236}">
                <a16:creationId xmlns:a16="http://schemas.microsoft.com/office/drawing/2014/main" id="{BF51769F-632E-C9BC-D01A-4AF03F9B5713}"/>
              </a:ext>
            </a:extLst>
          </p:cNvPr>
          <p:cNvSpPr>
            <a:spLocks noGrp="1"/>
          </p:cNvSpPr>
          <p:nvPr>
            <p:ph type="sldNum" sz="quarter" idx="4"/>
          </p:nvPr>
        </p:nvSpPr>
        <p:spPr/>
        <p:txBody>
          <a:bodyPr/>
          <a:lstStyle/>
          <a:p>
            <a:fld id="{3F2E36C3-801C-9941-8DAC-7010180F48B4}" type="slidenum">
              <a:rPr lang="en-US" smtClean="0"/>
              <a:pPr/>
              <a:t>12</a:t>
            </a:fld>
            <a:endParaRPr lang="en-US" dirty="0"/>
          </a:p>
        </p:txBody>
      </p:sp>
      <p:sp>
        <p:nvSpPr>
          <p:cNvPr id="3" name="Rectangle 1">
            <a:extLst>
              <a:ext uri="{FF2B5EF4-FFF2-40B4-BE49-F238E27FC236}">
                <a16:creationId xmlns:a16="http://schemas.microsoft.com/office/drawing/2014/main" id="{661A66A2-305E-3188-D7DC-144B020F4DA3}"/>
              </a:ext>
            </a:extLst>
          </p:cNvPr>
          <p:cNvSpPr>
            <a:spLocks noGrp="1" noChangeArrowheads="1"/>
          </p:cNvSpPr>
          <p:nvPr>
            <p:ph sz="half" idx="2"/>
          </p:nvPr>
        </p:nvSpPr>
        <p:spPr bwMode="auto">
          <a:xfrm>
            <a:off x="566738" y="2215724"/>
            <a:ext cx="9981643" cy="3272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Validate the model from </a:t>
            </a:r>
            <a:r>
              <a:rPr kumimoji="0" lang="en-US" altLang="en-US" sz="3600" b="1" i="0" u="none" strike="noStrike" cap="none" normalizeH="0" baseline="0" dirty="0">
                <a:ln>
                  <a:noFill/>
                </a:ln>
                <a:solidFill>
                  <a:schemeClr val="tx1"/>
                </a:solidFill>
                <a:effectLst/>
                <a:latin typeface="Arial" panose="020B0604020202020204" pitchFamily="34" charset="0"/>
              </a:rPr>
              <a:t>K-12 through College</a:t>
            </a:r>
            <a:endParaRPr kumimoji="0" lang="en-US" altLang="en-US" sz="3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Test </a:t>
            </a:r>
            <a:r>
              <a:rPr kumimoji="0" lang="en-US" altLang="en-US" sz="3600" b="1" i="0" u="none" strike="noStrike" cap="none" normalizeH="0" baseline="0" dirty="0">
                <a:ln>
                  <a:noFill/>
                </a:ln>
                <a:solidFill>
                  <a:schemeClr val="tx1"/>
                </a:solidFill>
                <a:effectLst/>
                <a:latin typeface="Arial" panose="020B0604020202020204" pitchFamily="34" charset="0"/>
              </a:rPr>
              <a:t>scalability</a:t>
            </a:r>
            <a:r>
              <a:rPr kumimoji="0" lang="en-US" altLang="en-US" sz="3600" b="0" i="0" u="none" strike="noStrike" cap="none" normalizeH="0" baseline="0" dirty="0">
                <a:ln>
                  <a:noFill/>
                </a:ln>
                <a:solidFill>
                  <a:schemeClr val="tx1"/>
                </a:solidFill>
                <a:effectLst/>
                <a:latin typeface="Arial" panose="020B0604020202020204" pitchFamily="34" charset="0"/>
              </a:rPr>
              <a:t> across two K-12 districts</a:t>
            </a: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Partner with </a:t>
            </a:r>
            <a:r>
              <a:rPr kumimoji="0" lang="en-US" altLang="en-US" sz="3600" b="1" i="0" u="none" strike="noStrike" cap="none" normalizeH="0" baseline="0" dirty="0">
                <a:ln>
                  <a:noFill/>
                </a:ln>
                <a:solidFill>
                  <a:schemeClr val="tx1"/>
                </a:solidFill>
                <a:effectLst/>
                <a:latin typeface="Arial" panose="020B0604020202020204" pitchFamily="34" charset="0"/>
              </a:rPr>
              <a:t>public and private colleges</a:t>
            </a:r>
            <a:endParaRPr kumimoji="0" lang="en-US" altLang="en-US" sz="3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Self-assess </a:t>
            </a:r>
            <a:r>
              <a:rPr kumimoji="0" lang="en-US" altLang="en-US" sz="3600" b="1" i="0" u="none" strike="noStrike" cap="none" normalizeH="0" baseline="0" dirty="0">
                <a:ln>
                  <a:noFill/>
                </a:ln>
                <a:solidFill>
                  <a:schemeClr val="tx1"/>
                </a:solidFill>
                <a:effectLst/>
                <a:latin typeface="Arial" panose="020B0604020202020204" pitchFamily="34" charset="0"/>
              </a:rPr>
              <a:t>policies and digital assets</a:t>
            </a:r>
            <a:endParaRPr kumimoji="0" lang="en-US" altLang="en-US" sz="3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Use feedback to </a:t>
            </a:r>
            <a:r>
              <a:rPr kumimoji="0" lang="en-US" altLang="en-US" sz="3600" b="1" i="0" u="none" strike="noStrike" cap="none" normalizeH="0" baseline="0" dirty="0">
                <a:ln>
                  <a:noFill/>
                </a:ln>
                <a:solidFill>
                  <a:schemeClr val="tx1"/>
                </a:solidFill>
                <a:effectLst/>
                <a:latin typeface="Arial" panose="020B0604020202020204" pitchFamily="34" charset="0"/>
              </a:rPr>
              <a:t>refine the W3C APA Note</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32102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13784-06EE-46D6-9EE5-FBBA2EAC59A1}"/>
              </a:ext>
            </a:extLst>
          </p:cNvPr>
          <p:cNvSpPr>
            <a:spLocks noGrp="1"/>
          </p:cNvSpPr>
          <p:nvPr>
            <p:ph type="title"/>
          </p:nvPr>
        </p:nvSpPr>
        <p:spPr/>
        <p:txBody>
          <a:bodyPr/>
          <a:lstStyle/>
          <a:p>
            <a:r>
              <a:rPr lang="en-US" dirty="0"/>
              <a:t>Pilot Study: </a:t>
            </a:r>
            <a:br>
              <a:rPr lang="en-US" dirty="0"/>
            </a:br>
            <a:r>
              <a:rPr lang="en-US" dirty="0"/>
              <a:t>The Self-Assessment Process</a:t>
            </a:r>
          </a:p>
        </p:txBody>
      </p:sp>
      <p:sp>
        <p:nvSpPr>
          <p:cNvPr id="4" name="Slide Number Placeholder 3">
            <a:extLst>
              <a:ext uri="{FF2B5EF4-FFF2-40B4-BE49-F238E27FC236}">
                <a16:creationId xmlns:a16="http://schemas.microsoft.com/office/drawing/2014/main" id="{F8FA65F5-1773-672A-D564-CC159EA6B049}"/>
              </a:ext>
            </a:extLst>
          </p:cNvPr>
          <p:cNvSpPr>
            <a:spLocks noGrp="1"/>
          </p:cNvSpPr>
          <p:nvPr>
            <p:ph type="sldNum" sz="quarter" idx="4"/>
          </p:nvPr>
        </p:nvSpPr>
        <p:spPr/>
        <p:txBody>
          <a:bodyPr/>
          <a:lstStyle/>
          <a:p>
            <a:fld id="{3F2E36C3-801C-9941-8DAC-7010180F48B4}" type="slidenum">
              <a:rPr lang="en-US" smtClean="0"/>
              <a:pPr/>
              <a:t>13</a:t>
            </a:fld>
            <a:endParaRPr lang="en-US" dirty="0"/>
          </a:p>
        </p:txBody>
      </p:sp>
      <p:sp>
        <p:nvSpPr>
          <p:cNvPr id="3" name="Rectangle 1">
            <a:extLst>
              <a:ext uri="{FF2B5EF4-FFF2-40B4-BE49-F238E27FC236}">
                <a16:creationId xmlns:a16="http://schemas.microsoft.com/office/drawing/2014/main" id="{B043312B-8E40-C07E-A0FA-22716E62C96C}"/>
              </a:ext>
            </a:extLst>
          </p:cNvPr>
          <p:cNvSpPr>
            <a:spLocks noGrp="1" noChangeArrowheads="1"/>
          </p:cNvSpPr>
          <p:nvPr>
            <p:ph sz="half" idx="2"/>
          </p:nvPr>
        </p:nvSpPr>
        <p:spPr bwMode="auto">
          <a:xfrm>
            <a:off x="347607" y="1715979"/>
            <a:ext cx="9759403" cy="3929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Form </a:t>
            </a:r>
            <a:r>
              <a:rPr kumimoji="0" lang="en-US" altLang="en-US" sz="3600" b="1" i="0" u="none" strike="noStrike" cap="none" normalizeH="0" baseline="0" dirty="0">
                <a:ln>
                  <a:noFill/>
                </a:ln>
                <a:solidFill>
                  <a:schemeClr val="tx1"/>
                </a:solidFill>
                <a:effectLst/>
                <a:latin typeface="Arial" panose="020B0604020202020204" pitchFamily="34" charset="0"/>
              </a:rPr>
              <a:t>cross-functional steering committees</a:t>
            </a:r>
            <a:endParaRPr kumimoji="0" lang="en-US" altLang="en-US" sz="3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Audit policies against </a:t>
            </a:r>
            <a:r>
              <a:rPr kumimoji="0" lang="en-US" altLang="en-US" sz="3600" b="1" i="0" u="none" strike="noStrike" cap="none" normalizeH="0" baseline="0" dirty="0">
                <a:ln>
                  <a:noFill/>
                </a:ln>
                <a:solidFill>
                  <a:schemeClr val="tx1"/>
                </a:solidFill>
                <a:effectLst/>
                <a:latin typeface="Arial" panose="020B0604020202020204" pitchFamily="34" charset="0"/>
              </a:rPr>
              <a:t>72 proof points</a:t>
            </a:r>
            <a:endParaRPr kumimoji="0" lang="en-US" altLang="en-US" sz="3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Gather </a:t>
            </a:r>
            <a:r>
              <a:rPr kumimoji="0" lang="en-US" altLang="en-US" sz="3600" b="1" i="0" u="none" strike="noStrike" cap="none" normalizeH="0" baseline="0" dirty="0">
                <a:ln>
                  <a:noFill/>
                </a:ln>
                <a:solidFill>
                  <a:schemeClr val="tx1"/>
                </a:solidFill>
                <a:effectLst/>
                <a:latin typeface="Arial" panose="020B0604020202020204" pitchFamily="34" charset="0"/>
              </a:rPr>
              <a:t>tangible artifacts and evidence</a:t>
            </a:r>
            <a:endParaRPr kumimoji="0" lang="en-US" altLang="en-US" sz="3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Assign </a:t>
            </a:r>
            <a:r>
              <a:rPr kumimoji="0" lang="en-US" altLang="en-US" sz="3600" b="1" i="0" u="none" strike="noStrike" cap="none" normalizeH="0" baseline="0" dirty="0">
                <a:ln>
                  <a:noFill/>
                </a:ln>
                <a:solidFill>
                  <a:schemeClr val="tx1"/>
                </a:solidFill>
                <a:effectLst/>
                <a:latin typeface="Arial" panose="020B0604020202020204" pitchFamily="34" charset="0"/>
              </a:rPr>
              <a:t>Launch to Optimize</a:t>
            </a:r>
            <a:r>
              <a:rPr kumimoji="0" lang="en-US" altLang="en-US" sz="3600" b="0" i="0" u="none" strike="noStrike" cap="none" normalizeH="0" baseline="0" dirty="0">
                <a:ln>
                  <a:noFill/>
                </a:ln>
                <a:solidFill>
                  <a:schemeClr val="tx1"/>
                </a:solidFill>
                <a:effectLst/>
                <a:latin typeface="Arial" panose="020B0604020202020204" pitchFamily="34" charset="0"/>
              </a:rPr>
              <a:t> maturity levels</a:t>
            </a: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Identify specific </a:t>
            </a:r>
            <a:r>
              <a:rPr kumimoji="0" lang="en-US" altLang="en-US" sz="3600" b="1" i="0" u="none" strike="noStrike" cap="none" normalizeH="0" baseline="0" dirty="0">
                <a:ln>
                  <a:noFill/>
                </a:ln>
                <a:solidFill>
                  <a:schemeClr val="tx1"/>
                </a:solidFill>
                <a:effectLst/>
                <a:latin typeface="Arial" panose="020B0604020202020204" pitchFamily="34" charset="0"/>
              </a:rPr>
              <a:t>departmental friction points</a:t>
            </a:r>
            <a:endParaRPr kumimoji="0" lang="en-US" altLang="en-US" sz="3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Complete initial assessment in </a:t>
            </a:r>
            <a:r>
              <a:rPr kumimoji="0" lang="en-US" altLang="en-US" sz="3600" b="1" i="0" u="none" strike="noStrike" cap="none" normalizeH="0" baseline="0" dirty="0">
                <a:ln>
                  <a:noFill/>
                </a:ln>
                <a:solidFill>
                  <a:schemeClr val="tx1"/>
                </a:solidFill>
                <a:effectLst/>
                <a:latin typeface="Arial" panose="020B0604020202020204" pitchFamily="34" charset="0"/>
              </a:rPr>
              <a:t>2–6 weeks</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17954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8AB80-4CC2-5180-1978-104309EAE2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6C303C-9769-220D-512E-1438493B9364}"/>
              </a:ext>
            </a:extLst>
          </p:cNvPr>
          <p:cNvSpPr>
            <a:spLocks noGrp="1"/>
          </p:cNvSpPr>
          <p:nvPr>
            <p:ph type="title"/>
          </p:nvPr>
        </p:nvSpPr>
        <p:spPr/>
        <p:txBody>
          <a:bodyPr/>
          <a:lstStyle/>
          <a:p>
            <a:r>
              <a:rPr lang="en-US" dirty="0"/>
              <a:t>Maturity Model: Learnings</a:t>
            </a:r>
          </a:p>
        </p:txBody>
      </p:sp>
      <p:sp>
        <p:nvSpPr>
          <p:cNvPr id="4" name="Slide Number Placeholder 3">
            <a:extLst>
              <a:ext uri="{FF2B5EF4-FFF2-40B4-BE49-F238E27FC236}">
                <a16:creationId xmlns:a16="http://schemas.microsoft.com/office/drawing/2014/main" id="{DD9D75F6-F478-14C4-AFF2-19F101CA81DA}"/>
              </a:ext>
            </a:extLst>
          </p:cNvPr>
          <p:cNvSpPr>
            <a:spLocks noGrp="1"/>
          </p:cNvSpPr>
          <p:nvPr>
            <p:ph type="sldNum" sz="quarter" idx="4"/>
          </p:nvPr>
        </p:nvSpPr>
        <p:spPr/>
        <p:txBody>
          <a:bodyPr/>
          <a:lstStyle/>
          <a:p>
            <a:fld id="{3F2E36C3-801C-9941-8DAC-7010180F48B4}" type="slidenum">
              <a:rPr lang="en-US" smtClean="0"/>
              <a:pPr/>
              <a:t>14</a:t>
            </a:fld>
            <a:endParaRPr lang="en-US"/>
          </a:p>
        </p:txBody>
      </p:sp>
      <p:sp>
        <p:nvSpPr>
          <p:cNvPr id="6" name="Rectangle 2">
            <a:extLst>
              <a:ext uri="{FF2B5EF4-FFF2-40B4-BE49-F238E27FC236}">
                <a16:creationId xmlns:a16="http://schemas.microsoft.com/office/drawing/2014/main" id="{A832CB8C-1641-A749-C6B9-2FEC2B46DEAC}"/>
              </a:ext>
            </a:extLst>
          </p:cNvPr>
          <p:cNvSpPr>
            <a:spLocks noGrp="1" noChangeArrowheads="1"/>
          </p:cNvSpPr>
          <p:nvPr>
            <p:ph sz="half" idx="2"/>
          </p:nvPr>
        </p:nvSpPr>
        <p:spPr bwMode="auto">
          <a:xfrm>
            <a:off x="1345854" y="1643896"/>
            <a:ext cx="9831388"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Arial" panose="020B0604020202020204" pitchFamily="34" charset="0"/>
              </a:rPr>
              <a:t>Post-Secondary:</a:t>
            </a:r>
            <a:r>
              <a:rPr kumimoji="0" lang="en-US" altLang="en-US" sz="2000" b="0" i="0" u="none" strike="noStrike" cap="none" normalizeH="0" baseline="0" dirty="0">
                <a:ln>
                  <a:noFill/>
                </a:ln>
                <a:solidFill>
                  <a:schemeClr val="tx1"/>
                </a:solidFill>
                <a:effectLst/>
                <a:latin typeface="Arial" panose="020B0604020202020204" pitchFamily="34" charset="0"/>
              </a:rPr>
              <a:t> Clear lead in formalizing accessibility efforts.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Arial" panose="020B0604020202020204" pitchFamily="34" charset="0"/>
              </a:rPr>
              <a:t>K-12 Growth:</a:t>
            </a:r>
            <a:r>
              <a:rPr kumimoji="0" lang="en-US" altLang="en-US" sz="2000" b="0" i="0" u="none" strike="noStrike" cap="none" normalizeH="0" baseline="0" dirty="0">
                <a:ln>
                  <a:noFill/>
                </a:ln>
                <a:solidFill>
                  <a:schemeClr val="tx1"/>
                </a:solidFill>
                <a:effectLst/>
                <a:latin typeface="Arial" panose="020B0604020202020204" pitchFamily="34" charset="0"/>
              </a:rPr>
              <a:t> Demonstrated most significant capacity for rapid improvement.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Arial" panose="020B0604020202020204" pitchFamily="34" charset="0"/>
              </a:rPr>
              <a:t>Double-Digit Gains:</a:t>
            </a:r>
            <a:r>
              <a:rPr kumimoji="0" lang="en-US" altLang="en-US" sz="2000" b="0" i="0" u="none" strike="noStrike" cap="none" normalizeH="0" baseline="0" dirty="0">
                <a:ln>
                  <a:noFill/>
                </a:ln>
                <a:solidFill>
                  <a:schemeClr val="tx1"/>
                </a:solidFill>
                <a:effectLst/>
                <a:latin typeface="Arial" panose="020B0604020202020204" pitchFamily="34" charset="0"/>
              </a:rPr>
              <a:t> All partners achieved </a:t>
            </a:r>
            <a:r>
              <a:rPr kumimoji="0" lang="en-US" altLang="en-US" sz="2000" b="1" i="0" u="none" strike="noStrike" cap="none" normalizeH="0" baseline="0" dirty="0">
                <a:ln>
                  <a:noFill/>
                </a:ln>
                <a:solidFill>
                  <a:schemeClr val="tx1"/>
                </a:solidFill>
                <a:effectLst/>
                <a:latin typeface="Arial" panose="020B0604020202020204" pitchFamily="34" charset="0"/>
              </a:rPr>
              <a:t>10%+ score increases.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Arial" panose="020B0604020202020204" pitchFamily="34" charset="0"/>
              </a:rPr>
              <a:t>Validation:</a:t>
            </a:r>
            <a:r>
              <a:rPr kumimoji="0" lang="en-US" altLang="en-US" sz="2000" b="0" i="0" u="none" strike="noStrike" cap="none" normalizeH="0" baseline="0" dirty="0">
                <a:ln>
                  <a:noFill/>
                </a:ln>
                <a:solidFill>
                  <a:schemeClr val="tx1"/>
                </a:solidFill>
                <a:effectLst/>
                <a:latin typeface="Arial" panose="020B0604020202020204" pitchFamily="34" charset="0"/>
              </a:rPr>
              <a:t> Data proves effectiveness of the </a:t>
            </a:r>
            <a:r>
              <a:rPr kumimoji="0" lang="en-US" altLang="en-US" sz="2000" b="1" i="0" u="none" strike="noStrike" cap="none" normalizeH="0" baseline="0" dirty="0">
                <a:ln>
                  <a:noFill/>
                </a:ln>
                <a:solidFill>
                  <a:schemeClr val="tx1"/>
                </a:solidFill>
                <a:effectLst/>
                <a:latin typeface="Arial" panose="020B0604020202020204" pitchFamily="34" charset="0"/>
              </a:rPr>
              <a:t>BASE</a:t>
            </a:r>
            <a:r>
              <a:rPr kumimoji="0" lang="en-US" altLang="en-US" sz="2000" b="0" i="0" u="none" strike="noStrike" cap="none" normalizeH="0" baseline="0" dirty="0">
                <a:ln>
                  <a:noFill/>
                </a:ln>
                <a:solidFill>
                  <a:schemeClr val="tx1"/>
                </a:solidFill>
                <a:effectLst/>
                <a:latin typeface="Arial" panose="020B0604020202020204" pitchFamily="34" charset="0"/>
              </a:rPr>
              <a:t> framework.</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Arial" panose="020B0604020202020204" pitchFamily="34" charset="0"/>
              </a:rPr>
              <a:t>The Trend:</a:t>
            </a:r>
            <a:r>
              <a:rPr kumimoji="0" lang="en-US" altLang="en-US" sz="2000" b="0" i="0" u="none" strike="noStrike" cap="none" normalizeH="0" baseline="0" dirty="0">
                <a:ln>
                  <a:noFill/>
                </a:ln>
                <a:solidFill>
                  <a:schemeClr val="tx1"/>
                </a:solidFill>
                <a:effectLst/>
                <a:latin typeface="Arial" panose="020B0604020202020204" pitchFamily="34" charset="0"/>
              </a:rPr>
              <a:t> Schools move from "reactive" to "systematic" quickly.</a:t>
            </a:r>
          </a:p>
        </p:txBody>
      </p:sp>
      <p:graphicFrame>
        <p:nvGraphicFramePr>
          <p:cNvPr id="3" name="Table 2">
            <a:extLst>
              <a:ext uri="{FF2B5EF4-FFF2-40B4-BE49-F238E27FC236}">
                <a16:creationId xmlns:a16="http://schemas.microsoft.com/office/drawing/2014/main" id="{8A2EC4D0-328B-A30C-325B-6437004053A2}"/>
              </a:ext>
            </a:extLst>
          </p:cNvPr>
          <p:cNvGraphicFramePr>
            <a:graphicFrameLocks noGrp="1"/>
          </p:cNvGraphicFramePr>
          <p:nvPr/>
        </p:nvGraphicFramePr>
        <p:xfrm>
          <a:off x="1258149" y="3554501"/>
          <a:ext cx="9831388" cy="2637740"/>
        </p:xfrm>
        <a:graphic>
          <a:graphicData uri="http://schemas.openxmlformats.org/drawingml/2006/table">
            <a:tbl>
              <a:tblPr firstRow="1">
                <a:tableStyleId>{327F97BB-C833-4FB7-BDE5-3F7075034690}</a:tableStyleId>
              </a:tblPr>
              <a:tblGrid>
                <a:gridCol w="3265300">
                  <a:extLst>
                    <a:ext uri="{9D8B030D-6E8A-4147-A177-3AD203B41FA5}">
                      <a16:colId xmlns:a16="http://schemas.microsoft.com/office/drawing/2014/main" val="3736182791"/>
                    </a:ext>
                  </a:extLst>
                </a:gridCol>
                <a:gridCol w="2232201">
                  <a:extLst>
                    <a:ext uri="{9D8B030D-6E8A-4147-A177-3AD203B41FA5}">
                      <a16:colId xmlns:a16="http://schemas.microsoft.com/office/drawing/2014/main" val="2133727856"/>
                    </a:ext>
                  </a:extLst>
                </a:gridCol>
                <a:gridCol w="2363939">
                  <a:extLst>
                    <a:ext uri="{9D8B030D-6E8A-4147-A177-3AD203B41FA5}">
                      <a16:colId xmlns:a16="http://schemas.microsoft.com/office/drawing/2014/main" val="1296645136"/>
                    </a:ext>
                  </a:extLst>
                </a:gridCol>
                <a:gridCol w="1969948">
                  <a:extLst>
                    <a:ext uri="{9D8B030D-6E8A-4147-A177-3AD203B41FA5}">
                      <a16:colId xmlns:a16="http://schemas.microsoft.com/office/drawing/2014/main" val="3791441674"/>
                    </a:ext>
                  </a:extLst>
                </a:gridCol>
              </a:tblGrid>
              <a:tr h="839036">
                <a:tc>
                  <a:txBody>
                    <a:bodyPr/>
                    <a:lstStyle/>
                    <a:p>
                      <a:pPr algn="ctr" rtl="0" fontAlgn="base">
                        <a:lnSpc>
                          <a:spcPts val="1275"/>
                        </a:lnSpc>
                        <a:buNone/>
                      </a:pPr>
                      <a:r>
                        <a:rPr lang="en-US" sz="1800" b="1" dirty="0">
                          <a:solidFill>
                            <a:schemeClr val="bg1"/>
                          </a:solidFill>
                          <a:effectLst/>
                        </a:rPr>
                        <a:t>Organization </a:t>
                      </a:r>
                      <a:endParaRPr lang="en-US" sz="3200" b="1" i="0" dirty="0">
                        <a:solidFill>
                          <a:schemeClr val="bg1"/>
                        </a:solidFill>
                        <a:effectLst/>
                      </a:endParaRPr>
                    </a:p>
                  </a:txBody>
                  <a:tcPr anchor="ctr"/>
                </a:tc>
                <a:tc>
                  <a:txBody>
                    <a:bodyPr/>
                    <a:lstStyle/>
                    <a:p>
                      <a:pPr algn="ctr" rtl="0" fontAlgn="base">
                        <a:lnSpc>
                          <a:spcPts val="1275"/>
                        </a:lnSpc>
                        <a:buNone/>
                      </a:pPr>
                      <a:r>
                        <a:rPr lang="en-US" sz="1800" b="1" dirty="0">
                          <a:solidFill>
                            <a:schemeClr val="bg1"/>
                          </a:solidFill>
                          <a:effectLst/>
                        </a:rPr>
                        <a:t>Score Before Recommendations</a:t>
                      </a:r>
                      <a:endParaRPr lang="en-US" sz="3200" b="1" i="0" dirty="0">
                        <a:solidFill>
                          <a:schemeClr val="bg1"/>
                        </a:solidFill>
                        <a:effectLst/>
                      </a:endParaRPr>
                    </a:p>
                  </a:txBody>
                  <a:tcPr anchor="ctr"/>
                </a:tc>
                <a:tc>
                  <a:txBody>
                    <a:bodyPr/>
                    <a:lstStyle/>
                    <a:p>
                      <a:pPr algn="ctr" rtl="0" fontAlgn="base">
                        <a:lnSpc>
                          <a:spcPts val="1275"/>
                        </a:lnSpc>
                        <a:buNone/>
                      </a:pPr>
                      <a:r>
                        <a:rPr lang="en-US" sz="1800" b="1" dirty="0">
                          <a:solidFill>
                            <a:schemeClr val="bg1"/>
                          </a:solidFill>
                          <a:effectLst/>
                        </a:rPr>
                        <a:t>Score After Recommendations </a:t>
                      </a:r>
                      <a:endParaRPr lang="en-US" sz="3200" b="1" i="0" dirty="0">
                        <a:solidFill>
                          <a:schemeClr val="bg1"/>
                        </a:solidFill>
                        <a:effectLst/>
                      </a:endParaRPr>
                    </a:p>
                  </a:txBody>
                  <a:tcPr anchor="ctr"/>
                </a:tc>
                <a:tc>
                  <a:txBody>
                    <a:bodyPr/>
                    <a:lstStyle/>
                    <a:p>
                      <a:pPr algn="ctr" rtl="0" fontAlgn="base">
                        <a:lnSpc>
                          <a:spcPts val="1275"/>
                        </a:lnSpc>
                        <a:buNone/>
                      </a:pPr>
                      <a:r>
                        <a:rPr lang="en-US" sz="1800" b="1" kern="1200" dirty="0">
                          <a:solidFill>
                            <a:schemeClr val="bg1"/>
                          </a:solidFill>
                          <a:effectLst/>
                          <a:latin typeface="+mn-lt"/>
                          <a:ea typeface="+mn-ea"/>
                          <a:cs typeface="+mn-cs"/>
                        </a:rPr>
                        <a:t>Score Increase</a:t>
                      </a:r>
                    </a:p>
                  </a:txBody>
                  <a:tcPr anchor="ctr"/>
                </a:tc>
                <a:extLst>
                  <a:ext uri="{0D108BD9-81ED-4DB2-BD59-A6C34878D82A}">
                    <a16:rowId xmlns:a16="http://schemas.microsoft.com/office/drawing/2014/main" val="1726760497"/>
                  </a:ext>
                </a:extLst>
              </a:tr>
              <a:tr h="449676">
                <a:tc>
                  <a:txBody>
                    <a:bodyPr/>
                    <a:lstStyle/>
                    <a:p>
                      <a:pPr algn="ctr" rtl="0" fontAlgn="base">
                        <a:lnSpc>
                          <a:spcPts val="1275"/>
                        </a:lnSpc>
                        <a:buNone/>
                      </a:pPr>
                      <a:r>
                        <a:rPr lang="en-US" sz="1800" b="0" dirty="0">
                          <a:solidFill>
                            <a:schemeClr val="bg1"/>
                          </a:solidFill>
                          <a:effectLst/>
                        </a:rPr>
                        <a:t>College #1 </a:t>
                      </a:r>
                      <a:endParaRPr lang="en-US" sz="3200" b="0" i="0" dirty="0">
                        <a:solidFill>
                          <a:schemeClr val="bg1"/>
                        </a:solidFill>
                        <a:effectLst/>
                      </a:endParaRPr>
                    </a:p>
                  </a:txBody>
                  <a:tcPr anchor="ctr"/>
                </a:tc>
                <a:tc>
                  <a:txBody>
                    <a:bodyPr/>
                    <a:lstStyle/>
                    <a:p>
                      <a:pPr algn="ctr" rtl="0" fontAlgn="base">
                        <a:lnSpc>
                          <a:spcPts val="1275"/>
                        </a:lnSpc>
                        <a:buNone/>
                      </a:pPr>
                      <a:r>
                        <a:rPr lang="en-US" sz="1800" b="0" dirty="0">
                          <a:solidFill>
                            <a:schemeClr val="bg1"/>
                          </a:solidFill>
                          <a:effectLst/>
                        </a:rPr>
                        <a:t>59%</a:t>
                      </a:r>
                      <a:endParaRPr lang="en-US" sz="3200" b="0" i="0" dirty="0">
                        <a:solidFill>
                          <a:schemeClr val="bg1"/>
                        </a:solidFill>
                        <a:effectLst/>
                      </a:endParaRPr>
                    </a:p>
                  </a:txBody>
                  <a:tcPr anchor="ctr"/>
                </a:tc>
                <a:tc>
                  <a:txBody>
                    <a:bodyPr/>
                    <a:lstStyle/>
                    <a:p>
                      <a:pPr algn="ctr" rtl="0" fontAlgn="base">
                        <a:lnSpc>
                          <a:spcPts val="1275"/>
                        </a:lnSpc>
                        <a:buNone/>
                      </a:pPr>
                      <a:r>
                        <a:rPr lang="en-US" sz="1800" b="0">
                          <a:solidFill>
                            <a:schemeClr val="bg1"/>
                          </a:solidFill>
                          <a:effectLst/>
                        </a:rPr>
                        <a:t>70%</a:t>
                      </a:r>
                      <a:endParaRPr lang="en-US" sz="3200" b="0" i="0">
                        <a:solidFill>
                          <a:schemeClr val="bg1"/>
                        </a:solidFill>
                        <a:effectLst/>
                      </a:endParaRPr>
                    </a:p>
                  </a:txBody>
                  <a:tcPr anchor="ctr"/>
                </a:tc>
                <a:tc>
                  <a:txBody>
                    <a:bodyPr/>
                    <a:lstStyle/>
                    <a:p>
                      <a:pPr algn="ctr" rtl="0" fontAlgn="base">
                        <a:lnSpc>
                          <a:spcPts val="1275"/>
                        </a:lnSpc>
                        <a:buNone/>
                      </a:pPr>
                      <a:r>
                        <a:rPr lang="en-US" sz="1800" b="0">
                          <a:solidFill>
                            <a:schemeClr val="bg1"/>
                          </a:solidFill>
                          <a:effectLst/>
                        </a:rPr>
                        <a:t>+11%</a:t>
                      </a:r>
                      <a:endParaRPr lang="en-US" sz="3200" b="0" i="0">
                        <a:solidFill>
                          <a:schemeClr val="bg1"/>
                        </a:solidFill>
                        <a:effectLst/>
                      </a:endParaRPr>
                    </a:p>
                  </a:txBody>
                  <a:tcPr anchor="ctr"/>
                </a:tc>
                <a:extLst>
                  <a:ext uri="{0D108BD9-81ED-4DB2-BD59-A6C34878D82A}">
                    <a16:rowId xmlns:a16="http://schemas.microsoft.com/office/drawing/2014/main" val="725551590"/>
                  </a:ext>
                </a:extLst>
              </a:tr>
              <a:tr h="449676">
                <a:tc>
                  <a:txBody>
                    <a:bodyPr/>
                    <a:lstStyle/>
                    <a:p>
                      <a:pPr algn="ctr" rtl="0" fontAlgn="base">
                        <a:lnSpc>
                          <a:spcPts val="1275"/>
                        </a:lnSpc>
                        <a:buNone/>
                      </a:pPr>
                      <a:r>
                        <a:rPr lang="en-US" sz="1800" b="0" dirty="0">
                          <a:solidFill>
                            <a:schemeClr val="bg1"/>
                          </a:solidFill>
                          <a:effectLst/>
                        </a:rPr>
                        <a:t>College #2 </a:t>
                      </a:r>
                      <a:endParaRPr lang="en-US" sz="3200" b="0" i="0" dirty="0">
                        <a:solidFill>
                          <a:schemeClr val="bg1"/>
                        </a:solidFill>
                        <a:effectLst/>
                      </a:endParaRPr>
                    </a:p>
                  </a:txBody>
                  <a:tcPr anchor="ctr"/>
                </a:tc>
                <a:tc>
                  <a:txBody>
                    <a:bodyPr/>
                    <a:lstStyle/>
                    <a:p>
                      <a:pPr algn="ctr" rtl="0" fontAlgn="base">
                        <a:lnSpc>
                          <a:spcPts val="1275"/>
                        </a:lnSpc>
                        <a:buNone/>
                      </a:pPr>
                      <a:r>
                        <a:rPr lang="en-US" sz="1800" b="0" dirty="0">
                          <a:solidFill>
                            <a:schemeClr val="bg1"/>
                          </a:solidFill>
                          <a:effectLst/>
                        </a:rPr>
                        <a:t>27%</a:t>
                      </a:r>
                      <a:endParaRPr lang="en-US" sz="3200" b="0" i="0" dirty="0">
                        <a:solidFill>
                          <a:schemeClr val="bg1"/>
                        </a:solidFill>
                        <a:effectLst/>
                      </a:endParaRPr>
                    </a:p>
                  </a:txBody>
                  <a:tcPr anchor="ctr"/>
                </a:tc>
                <a:tc>
                  <a:txBody>
                    <a:bodyPr/>
                    <a:lstStyle/>
                    <a:p>
                      <a:pPr algn="ctr" rtl="0" fontAlgn="base">
                        <a:lnSpc>
                          <a:spcPts val="1275"/>
                        </a:lnSpc>
                        <a:buNone/>
                      </a:pPr>
                      <a:r>
                        <a:rPr lang="en-US" sz="1800" b="0">
                          <a:solidFill>
                            <a:schemeClr val="bg1"/>
                          </a:solidFill>
                          <a:effectLst/>
                        </a:rPr>
                        <a:t>39%</a:t>
                      </a:r>
                      <a:endParaRPr lang="en-US" sz="3200" b="0" i="0">
                        <a:solidFill>
                          <a:schemeClr val="bg1"/>
                        </a:solidFill>
                        <a:effectLst/>
                      </a:endParaRPr>
                    </a:p>
                  </a:txBody>
                  <a:tcPr anchor="ctr"/>
                </a:tc>
                <a:tc>
                  <a:txBody>
                    <a:bodyPr/>
                    <a:lstStyle/>
                    <a:p>
                      <a:pPr algn="ctr" rtl="0" fontAlgn="base">
                        <a:lnSpc>
                          <a:spcPts val="1275"/>
                        </a:lnSpc>
                        <a:buNone/>
                      </a:pPr>
                      <a:r>
                        <a:rPr lang="en-US" sz="1800" b="0" i="0">
                          <a:solidFill>
                            <a:schemeClr val="bg1"/>
                          </a:solidFill>
                          <a:effectLst/>
                        </a:rPr>
                        <a:t>+12%</a:t>
                      </a:r>
                      <a:endParaRPr lang="en-US" sz="3200" b="0" i="0">
                        <a:solidFill>
                          <a:schemeClr val="bg1"/>
                        </a:solidFill>
                        <a:effectLst/>
                      </a:endParaRPr>
                    </a:p>
                  </a:txBody>
                  <a:tcPr anchor="ctr"/>
                </a:tc>
                <a:extLst>
                  <a:ext uri="{0D108BD9-81ED-4DB2-BD59-A6C34878D82A}">
                    <a16:rowId xmlns:a16="http://schemas.microsoft.com/office/drawing/2014/main" val="577386527"/>
                  </a:ext>
                </a:extLst>
              </a:tr>
              <a:tr h="449676">
                <a:tc>
                  <a:txBody>
                    <a:bodyPr/>
                    <a:lstStyle/>
                    <a:p>
                      <a:pPr algn="ctr" rtl="0" fontAlgn="base">
                        <a:lnSpc>
                          <a:spcPts val="1275"/>
                        </a:lnSpc>
                        <a:buNone/>
                      </a:pPr>
                      <a:r>
                        <a:rPr lang="en-US" sz="1800" b="0" dirty="0">
                          <a:solidFill>
                            <a:schemeClr val="bg1"/>
                          </a:solidFill>
                          <a:effectLst/>
                        </a:rPr>
                        <a:t>K-12 #1</a:t>
                      </a:r>
                      <a:endParaRPr lang="en-US" sz="3200" b="0" i="0" dirty="0">
                        <a:solidFill>
                          <a:schemeClr val="bg1"/>
                        </a:solidFill>
                        <a:effectLst/>
                      </a:endParaRPr>
                    </a:p>
                  </a:txBody>
                  <a:tcPr anchor="ctr"/>
                </a:tc>
                <a:tc>
                  <a:txBody>
                    <a:bodyPr/>
                    <a:lstStyle/>
                    <a:p>
                      <a:pPr algn="ctr" rtl="0" fontAlgn="base">
                        <a:lnSpc>
                          <a:spcPts val="1275"/>
                        </a:lnSpc>
                        <a:buNone/>
                      </a:pPr>
                      <a:r>
                        <a:rPr lang="en-US" sz="1800" b="0" dirty="0">
                          <a:solidFill>
                            <a:schemeClr val="bg1"/>
                          </a:solidFill>
                          <a:effectLst/>
                        </a:rPr>
                        <a:t>14%</a:t>
                      </a:r>
                      <a:endParaRPr lang="en-US" sz="3200" b="0" i="0" dirty="0">
                        <a:solidFill>
                          <a:schemeClr val="bg1"/>
                        </a:solidFill>
                        <a:effectLst/>
                      </a:endParaRPr>
                    </a:p>
                  </a:txBody>
                  <a:tcPr anchor="ctr"/>
                </a:tc>
                <a:tc>
                  <a:txBody>
                    <a:bodyPr/>
                    <a:lstStyle/>
                    <a:p>
                      <a:pPr algn="ctr" rtl="0" fontAlgn="base">
                        <a:lnSpc>
                          <a:spcPts val="1275"/>
                        </a:lnSpc>
                        <a:buNone/>
                      </a:pPr>
                      <a:r>
                        <a:rPr lang="en-US" sz="1800" b="0" dirty="0">
                          <a:solidFill>
                            <a:schemeClr val="bg1"/>
                          </a:solidFill>
                          <a:effectLst/>
                        </a:rPr>
                        <a:t>39%</a:t>
                      </a:r>
                      <a:endParaRPr lang="en-US" sz="3200" b="0" i="0" dirty="0">
                        <a:solidFill>
                          <a:schemeClr val="bg1"/>
                        </a:solidFill>
                        <a:effectLst/>
                      </a:endParaRPr>
                    </a:p>
                  </a:txBody>
                  <a:tcPr anchor="ctr"/>
                </a:tc>
                <a:tc>
                  <a:txBody>
                    <a:bodyPr/>
                    <a:lstStyle/>
                    <a:p>
                      <a:pPr algn="ctr" rtl="0" fontAlgn="base">
                        <a:lnSpc>
                          <a:spcPts val="1275"/>
                        </a:lnSpc>
                        <a:buNone/>
                      </a:pPr>
                      <a:r>
                        <a:rPr lang="en-US" sz="1800" b="0" dirty="0">
                          <a:solidFill>
                            <a:schemeClr val="bg1"/>
                          </a:solidFill>
                          <a:effectLst/>
                        </a:rPr>
                        <a:t>+25%</a:t>
                      </a:r>
                      <a:endParaRPr lang="en-US" sz="3200" b="0" i="0" dirty="0">
                        <a:solidFill>
                          <a:schemeClr val="bg1"/>
                        </a:solidFill>
                        <a:effectLst/>
                      </a:endParaRPr>
                    </a:p>
                  </a:txBody>
                  <a:tcPr anchor="ctr"/>
                </a:tc>
                <a:extLst>
                  <a:ext uri="{0D108BD9-81ED-4DB2-BD59-A6C34878D82A}">
                    <a16:rowId xmlns:a16="http://schemas.microsoft.com/office/drawing/2014/main" val="1264946634"/>
                  </a:ext>
                </a:extLst>
              </a:tr>
              <a:tr h="449676">
                <a:tc>
                  <a:txBody>
                    <a:bodyPr/>
                    <a:lstStyle/>
                    <a:p>
                      <a:pPr algn="ctr" rtl="0" fontAlgn="base">
                        <a:lnSpc>
                          <a:spcPts val="1275"/>
                        </a:lnSpc>
                        <a:buNone/>
                      </a:pPr>
                      <a:r>
                        <a:rPr lang="en-US" sz="1800" b="0" dirty="0">
                          <a:solidFill>
                            <a:schemeClr val="bg1"/>
                          </a:solidFill>
                          <a:effectLst/>
                        </a:rPr>
                        <a:t>K-12 #2</a:t>
                      </a:r>
                      <a:endParaRPr lang="en-US" sz="3200" b="0" i="0" dirty="0">
                        <a:solidFill>
                          <a:schemeClr val="bg1"/>
                        </a:solidFill>
                        <a:effectLst/>
                      </a:endParaRPr>
                    </a:p>
                  </a:txBody>
                  <a:tcPr anchor="ctr"/>
                </a:tc>
                <a:tc>
                  <a:txBody>
                    <a:bodyPr/>
                    <a:lstStyle/>
                    <a:p>
                      <a:pPr algn="ctr" rtl="0" fontAlgn="base">
                        <a:lnSpc>
                          <a:spcPts val="1275"/>
                        </a:lnSpc>
                        <a:buNone/>
                      </a:pPr>
                      <a:r>
                        <a:rPr lang="en-US" sz="1800" b="0">
                          <a:solidFill>
                            <a:schemeClr val="bg1"/>
                          </a:solidFill>
                          <a:effectLst/>
                        </a:rPr>
                        <a:t>1%</a:t>
                      </a:r>
                      <a:endParaRPr lang="en-US" sz="3200" b="0" i="0">
                        <a:solidFill>
                          <a:schemeClr val="bg1"/>
                        </a:solidFill>
                        <a:effectLst/>
                      </a:endParaRPr>
                    </a:p>
                  </a:txBody>
                  <a:tcPr anchor="ctr"/>
                </a:tc>
                <a:tc>
                  <a:txBody>
                    <a:bodyPr/>
                    <a:lstStyle/>
                    <a:p>
                      <a:pPr algn="ctr" rtl="0" fontAlgn="base">
                        <a:lnSpc>
                          <a:spcPts val="1275"/>
                        </a:lnSpc>
                        <a:buNone/>
                      </a:pPr>
                      <a:r>
                        <a:rPr lang="en-US" sz="1800" b="0">
                          <a:solidFill>
                            <a:schemeClr val="bg1"/>
                          </a:solidFill>
                          <a:effectLst/>
                        </a:rPr>
                        <a:t>18%</a:t>
                      </a:r>
                      <a:endParaRPr lang="en-US" sz="3200" b="0" i="0">
                        <a:solidFill>
                          <a:schemeClr val="bg1"/>
                        </a:solidFill>
                        <a:effectLst/>
                      </a:endParaRPr>
                    </a:p>
                  </a:txBody>
                  <a:tcPr anchor="ctr"/>
                </a:tc>
                <a:tc>
                  <a:txBody>
                    <a:bodyPr/>
                    <a:lstStyle/>
                    <a:p>
                      <a:pPr algn="ctr" rtl="0" fontAlgn="base">
                        <a:lnSpc>
                          <a:spcPts val="1275"/>
                        </a:lnSpc>
                        <a:buNone/>
                      </a:pPr>
                      <a:r>
                        <a:rPr lang="en-US" sz="1800" b="0" i="0" dirty="0">
                          <a:solidFill>
                            <a:schemeClr val="bg1"/>
                          </a:solidFill>
                          <a:effectLst/>
                        </a:rPr>
                        <a:t>+17%</a:t>
                      </a:r>
                      <a:endParaRPr lang="en-US" sz="3200" b="0" i="0" dirty="0">
                        <a:solidFill>
                          <a:schemeClr val="bg1"/>
                        </a:solidFill>
                        <a:effectLst/>
                      </a:endParaRPr>
                    </a:p>
                  </a:txBody>
                  <a:tcPr anchor="ctr"/>
                </a:tc>
                <a:extLst>
                  <a:ext uri="{0D108BD9-81ED-4DB2-BD59-A6C34878D82A}">
                    <a16:rowId xmlns:a16="http://schemas.microsoft.com/office/drawing/2014/main" val="371256131"/>
                  </a:ext>
                </a:extLst>
              </a:tr>
            </a:tbl>
          </a:graphicData>
        </a:graphic>
      </p:graphicFrame>
    </p:spTree>
    <p:extLst>
      <p:ext uri="{BB962C8B-B14F-4D97-AF65-F5344CB8AC3E}">
        <p14:creationId xmlns:p14="http://schemas.microsoft.com/office/powerpoint/2010/main" val="2246133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0154C-02C4-FDBC-6C5F-85B1317B20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4E936C-B068-86C1-950D-6AF95C42D95E}"/>
              </a:ext>
            </a:extLst>
          </p:cNvPr>
          <p:cNvSpPr>
            <a:spLocks noGrp="1"/>
          </p:cNvSpPr>
          <p:nvPr>
            <p:ph type="title"/>
          </p:nvPr>
        </p:nvSpPr>
        <p:spPr/>
        <p:txBody>
          <a:bodyPr/>
          <a:lstStyle/>
          <a:p>
            <a:r>
              <a:rPr lang="en-US" dirty="0"/>
              <a:t>Maturity Model: Areas of Strength</a:t>
            </a:r>
          </a:p>
        </p:txBody>
      </p:sp>
      <p:sp>
        <p:nvSpPr>
          <p:cNvPr id="4" name="Slide Number Placeholder 3">
            <a:extLst>
              <a:ext uri="{FF2B5EF4-FFF2-40B4-BE49-F238E27FC236}">
                <a16:creationId xmlns:a16="http://schemas.microsoft.com/office/drawing/2014/main" id="{4B5CF3C3-0291-6248-09A1-FB0D465D8E34}"/>
              </a:ext>
            </a:extLst>
          </p:cNvPr>
          <p:cNvSpPr>
            <a:spLocks noGrp="1"/>
          </p:cNvSpPr>
          <p:nvPr>
            <p:ph type="sldNum" sz="quarter" idx="4"/>
          </p:nvPr>
        </p:nvSpPr>
        <p:spPr/>
        <p:txBody>
          <a:bodyPr/>
          <a:lstStyle/>
          <a:p>
            <a:fld id="{3F2E36C3-801C-9941-8DAC-7010180F48B4}" type="slidenum">
              <a:rPr lang="en-US" smtClean="0"/>
              <a:pPr/>
              <a:t>15</a:t>
            </a:fld>
            <a:endParaRPr lang="en-US"/>
          </a:p>
        </p:txBody>
      </p:sp>
      <p:sp>
        <p:nvSpPr>
          <p:cNvPr id="3" name="Rectangle 1">
            <a:extLst>
              <a:ext uri="{FF2B5EF4-FFF2-40B4-BE49-F238E27FC236}">
                <a16:creationId xmlns:a16="http://schemas.microsoft.com/office/drawing/2014/main" id="{9FA89C98-89E9-EB67-94F9-5A5D399BDB44}"/>
              </a:ext>
            </a:extLst>
          </p:cNvPr>
          <p:cNvSpPr>
            <a:spLocks noGrp="1" noChangeArrowheads="1"/>
          </p:cNvSpPr>
          <p:nvPr>
            <p:ph sz="half" idx="2"/>
          </p:nvPr>
        </p:nvSpPr>
        <p:spPr bwMode="auto">
          <a:xfrm>
            <a:off x="101600" y="1854274"/>
            <a:ext cx="12090400" cy="3485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600" b="1" i="0" u="none" strike="noStrike" cap="none" normalizeH="0" baseline="0" dirty="0">
                <a:ln>
                  <a:noFill/>
                </a:ln>
                <a:solidFill>
                  <a:schemeClr val="tx1"/>
                </a:solidFill>
                <a:effectLst/>
                <a:latin typeface="Arial" panose="020B0604020202020204" pitchFamily="34" charset="0"/>
              </a:rPr>
              <a:t>Highest maturity</a:t>
            </a:r>
            <a:r>
              <a:rPr kumimoji="0" lang="en-US" altLang="en-US" sz="3600" b="0" i="0" u="none" strike="noStrike" cap="none" normalizeH="0" baseline="0" dirty="0">
                <a:ln>
                  <a:noFill/>
                </a:ln>
                <a:solidFill>
                  <a:schemeClr val="tx1"/>
                </a:solidFill>
                <a:effectLst/>
                <a:latin typeface="Arial" panose="020B0604020202020204" pitchFamily="34" charset="0"/>
              </a:rPr>
              <a:t> found in two specific proof points</a:t>
            </a:r>
          </a:p>
          <a:p>
            <a:pPr lvl="3" defTabSz="914400" eaLnBrk="0" fontAlgn="base" hangingPunct="0">
              <a:lnSpc>
                <a:spcPct val="100000"/>
              </a:lnSpc>
              <a:spcBef>
                <a:spcPct val="0"/>
              </a:spcBef>
              <a:spcAft>
                <a:spcPct val="0"/>
              </a:spcAft>
              <a:buFontTx/>
              <a:buChar char="•"/>
            </a:pPr>
            <a:r>
              <a:rPr kumimoji="0" lang="en-US" altLang="en-US" sz="3200" b="1" i="0" u="none" strike="noStrike" cap="none" normalizeH="0" baseline="0" dirty="0">
                <a:ln>
                  <a:noFill/>
                </a:ln>
                <a:solidFill>
                  <a:schemeClr val="tx1"/>
                </a:solidFill>
                <a:effectLst/>
                <a:latin typeface="Arial" panose="020B0604020202020204" pitchFamily="34" charset="0"/>
              </a:rPr>
              <a:t>Written policies</a:t>
            </a:r>
            <a:r>
              <a:rPr kumimoji="0" lang="en-US" altLang="en-US" sz="3200" b="0" i="0" u="none" strike="noStrike" cap="none" normalizeH="0" baseline="0" dirty="0">
                <a:ln>
                  <a:noFill/>
                </a:ln>
                <a:solidFill>
                  <a:schemeClr val="tx1"/>
                </a:solidFill>
                <a:effectLst/>
                <a:latin typeface="Arial" panose="020B0604020202020204" pitchFamily="34" charset="0"/>
              </a:rPr>
              <a:t> for student accommodations well-established</a:t>
            </a:r>
          </a:p>
          <a:p>
            <a:pPr lvl="3" defTabSz="914400" eaLnBrk="0" fontAlgn="base" hangingPunct="0">
              <a:lnSpc>
                <a:spcPct val="100000"/>
              </a:lnSpc>
              <a:spcBef>
                <a:spcPct val="0"/>
              </a:spcBef>
              <a:spcAft>
                <a:spcPct val="0"/>
              </a:spcAft>
              <a:buFontTx/>
              <a:buChar char="•"/>
            </a:pPr>
            <a:r>
              <a:rPr kumimoji="0" lang="en-US" altLang="en-US" sz="3200" b="1" i="0" u="none" strike="noStrike" cap="none" normalizeH="0" baseline="0" dirty="0">
                <a:ln>
                  <a:noFill/>
                </a:ln>
                <a:solidFill>
                  <a:schemeClr val="tx1"/>
                </a:solidFill>
                <a:effectLst/>
                <a:latin typeface="Arial" panose="020B0604020202020204" pitchFamily="34" charset="0"/>
              </a:rPr>
              <a:t>Assistive technology support</a:t>
            </a:r>
            <a:r>
              <a:rPr kumimoji="0" lang="en-US" altLang="en-US" sz="3200" b="0" i="0" u="none" strike="noStrike" cap="none" normalizeH="0" baseline="0" dirty="0">
                <a:ln>
                  <a:noFill/>
                </a:ln>
                <a:solidFill>
                  <a:schemeClr val="tx1"/>
                </a:solidFill>
                <a:effectLst/>
                <a:latin typeface="Arial" panose="020B0604020202020204" pitchFamily="34" charset="0"/>
              </a:rPr>
              <a:t> for students rated highly</a:t>
            </a: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Three of four schools reached </a:t>
            </a:r>
            <a:r>
              <a:rPr kumimoji="0" lang="en-US" altLang="en-US" sz="3600" b="1" i="0" u="none" strike="noStrike" cap="none" normalizeH="0" baseline="0" dirty="0">
                <a:ln>
                  <a:noFill/>
                </a:ln>
                <a:solidFill>
                  <a:schemeClr val="tx1"/>
                </a:solidFill>
                <a:effectLst/>
                <a:latin typeface="Arial" panose="020B0604020202020204" pitchFamily="34" charset="0"/>
              </a:rPr>
              <a:t>Integrate or Optimize</a:t>
            </a:r>
            <a:endParaRPr kumimoji="0" lang="en-US" altLang="en-US" sz="3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Demonstrates </a:t>
            </a:r>
            <a:r>
              <a:rPr kumimoji="0" lang="en-US" altLang="en-US" sz="3600" b="1" i="0" u="none" strike="noStrike" cap="none" normalizeH="0" baseline="0" dirty="0">
                <a:ln>
                  <a:noFill/>
                </a:ln>
                <a:solidFill>
                  <a:schemeClr val="tx1"/>
                </a:solidFill>
                <a:effectLst/>
                <a:latin typeface="Arial" panose="020B0604020202020204" pitchFamily="34" charset="0"/>
              </a:rPr>
              <a:t>strong existing foundations</a:t>
            </a:r>
            <a:r>
              <a:rPr kumimoji="0" lang="en-US" altLang="en-US" sz="3600" b="0" i="0" u="none" strike="noStrike" cap="none" normalizeH="0" baseline="0" dirty="0">
                <a:ln>
                  <a:noFill/>
                </a:ln>
                <a:solidFill>
                  <a:schemeClr val="tx1"/>
                </a:solidFill>
                <a:effectLst/>
                <a:latin typeface="Arial" panose="020B0604020202020204" pitchFamily="34" charset="0"/>
              </a:rPr>
              <a:t> for student support</a:t>
            </a:r>
          </a:p>
        </p:txBody>
      </p:sp>
    </p:spTree>
    <p:extLst>
      <p:ext uri="{BB962C8B-B14F-4D97-AF65-F5344CB8AC3E}">
        <p14:creationId xmlns:p14="http://schemas.microsoft.com/office/powerpoint/2010/main" val="1465946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ACD28-16FE-79FF-8A46-491B1D1C2D09}"/>
              </a:ext>
            </a:extLst>
          </p:cNvPr>
          <p:cNvSpPr>
            <a:spLocks noGrp="1"/>
          </p:cNvSpPr>
          <p:nvPr>
            <p:ph type="title"/>
          </p:nvPr>
        </p:nvSpPr>
        <p:spPr/>
        <p:txBody>
          <a:bodyPr/>
          <a:lstStyle/>
          <a:p>
            <a:r>
              <a:rPr lang="en-US" dirty="0"/>
              <a:t>Pilot Findings: </a:t>
            </a:r>
            <a:br>
              <a:rPr lang="en-US" dirty="0"/>
            </a:br>
            <a:r>
              <a:rPr lang="en-US" dirty="0"/>
              <a:t>Common Gaps &amp; Friction Points</a:t>
            </a:r>
          </a:p>
        </p:txBody>
      </p:sp>
      <p:sp>
        <p:nvSpPr>
          <p:cNvPr id="3" name="Content Placeholder 2">
            <a:extLst>
              <a:ext uri="{FF2B5EF4-FFF2-40B4-BE49-F238E27FC236}">
                <a16:creationId xmlns:a16="http://schemas.microsoft.com/office/drawing/2014/main" id="{B6C5086C-EF1F-3636-5821-CC2B29D51398}"/>
              </a:ext>
            </a:extLst>
          </p:cNvPr>
          <p:cNvSpPr>
            <a:spLocks noGrp="1"/>
          </p:cNvSpPr>
          <p:nvPr>
            <p:ph sz="half" idx="2"/>
          </p:nvPr>
        </p:nvSpPr>
        <p:spPr>
          <a:xfrm>
            <a:off x="566536" y="2082800"/>
            <a:ext cx="10741930" cy="4041778"/>
          </a:xfrm>
        </p:spPr>
        <p:txBody>
          <a:bodyPr/>
          <a:lstStyle/>
          <a:p>
            <a:pPr marL="457200" indent="-457200">
              <a:spcBef>
                <a:spcPts val="800"/>
              </a:spcBef>
              <a:buFont typeface="Arial" panose="020B0604020202020204" pitchFamily="34" charset="0"/>
              <a:buChar char="•"/>
            </a:pPr>
            <a:r>
              <a:rPr lang="en-US" dirty="0"/>
              <a:t>All partners reported </a:t>
            </a:r>
            <a:r>
              <a:rPr lang="en-US" b="1" dirty="0"/>
              <a:t>"Inactive" status</a:t>
            </a:r>
            <a:r>
              <a:rPr lang="en-US" dirty="0"/>
              <a:t> in key areas</a:t>
            </a:r>
          </a:p>
          <a:p>
            <a:pPr marL="457200" indent="-457200">
              <a:spcBef>
                <a:spcPts val="800"/>
              </a:spcBef>
              <a:buFont typeface="Arial" panose="020B0604020202020204" pitchFamily="34" charset="0"/>
              <a:buChar char="•"/>
            </a:pPr>
            <a:r>
              <a:rPr lang="en-US" dirty="0"/>
              <a:t>No formal </a:t>
            </a:r>
            <a:r>
              <a:rPr lang="en-US" b="1" dirty="0"/>
              <a:t>accessibility code of conduct</a:t>
            </a:r>
            <a:endParaRPr lang="en-US" dirty="0"/>
          </a:p>
          <a:p>
            <a:pPr marL="457200" indent="-457200">
              <a:spcBef>
                <a:spcPts val="800"/>
              </a:spcBef>
              <a:buFont typeface="Arial" panose="020B0604020202020204" pitchFamily="34" charset="0"/>
              <a:buChar char="•"/>
            </a:pPr>
            <a:r>
              <a:rPr lang="en-US" dirty="0"/>
              <a:t>Lack of </a:t>
            </a:r>
            <a:r>
              <a:rPr lang="en-US" b="1" dirty="0"/>
              <a:t>disability resource groups</a:t>
            </a:r>
            <a:r>
              <a:rPr lang="en-US" dirty="0"/>
              <a:t> for staff</a:t>
            </a:r>
          </a:p>
          <a:p>
            <a:pPr marL="457200" indent="-457200">
              <a:spcBef>
                <a:spcPts val="800"/>
              </a:spcBef>
              <a:buFont typeface="Arial" panose="020B0604020202020204" pitchFamily="34" charset="0"/>
              <a:buChar char="•"/>
            </a:pPr>
            <a:r>
              <a:rPr lang="en-US" dirty="0"/>
              <a:t>Missing </a:t>
            </a:r>
            <a:r>
              <a:rPr lang="en-US" b="1" dirty="0"/>
              <a:t>student focus groups</a:t>
            </a:r>
            <a:r>
              <a:rPr lang="en-US" dirty="0"/>
              <a:t> for feedback</a:t>
            </a:r>
          </a:p>
          <a:p>
            <a:pPr marL="457200" indent="-457200">
              <a:spcBef>
                <a:spcPts val="800"/>
              </a:spcBef>
              <a:buFont typeface="Arial" panose="020B0604020202020204" pitchFamily="34" charset="0"/>
              <a:buChar char="•"/>
            </a:pPr>
            <a:r>
              <a:rPr lang="en-US" dirty="0"/>
              <a:t>No </a:t>
            </a:r>
            <a:r>
              <a:rPr lang="en-US" b="1" dirty="0"/>
              <a:t>ongoing training</a:t>
            </a:r>
            <a:r>
              <a:rPr lang="en-US" dirty="0"/>
              <a:t> for accessible</a:t>
            </a:r>
          </a:p>
          <a:p>
            <a:pPr marL="457200" indent="-457200">
              <a:spcBef>
                <a:spcPts val="800"/>
              </a:spcBef>
              <a:buFont typeface="Arial" panose="020B0604020202020204" pitchFamily="34" charset="0"/>
              <a:buChar char="•"/>
            </a:pPr>
            <a:r>
              <a:rPr lang="en-US" dirty="0"/>
              <a:t>Universal starting points for </a:t>
            </a:r>
            <a:r>
              <a:rPr lang="en-US" b="1" dirty="0"/>
              <a:t>Title II compliance</a:t>
            </a:r>
            <a:endParaRPr lang="en-US" dirty="0"/>
          </a:p>
          <a:p>
            <a:endParaRPr lang="en-US" dirty="0"/>
          </a:p>
        </p:txBody>
      </p:sp>
      <p:sp>
        <p:nvSpPr>
          <p:cNvPr id="4" name="Slide Number Placeholder 3">
            <a:extLst>
              <a:ext uri="{FF2B5EF4-FFF2-40B4-BE49-F238E27FC236}">
                <a16:creationId xmlns:a16="http://schemas.microsoft.com/office/drawing/2014/main" id="{A4C69F1B-2B16-4150-B783-0C36A37E74F9}"/>
              </a:ext>
            </a:extLst>
          </p:cNvPr>
          <p:cNvSpPr>
            <a:spLocks noGrp="1"/>
          </p:cNvSpPr>
          <p:nvPr>
            <p:ph type="sldNum" sz="quarter" idx="4"/>
          </p:nvPr>
        </p:nvSpPr>
        <p:spPr/>
        <p:txBody>
          <a:bodyPr/>
          <a:lstStyle/>
          <a:p>
            <a:fld id="{3F2E36C3-801C-9941-8DAC-7010180F48B4}" type="slidenum">
              <a:rPr lang="en-US" smtClean="0"/>
              <a:pPr/>
              <a:t>16</a:t>
            </a:fld>
            <a:endParaRPr lang="en-US" dirty="0"/>
          </a:p>
        </p:txBody>
      </p:sp>
    </p:spTree>
    <p:extLst>
      <p:ext uri="{BB962C8B-B14F-4D97-AF65-F5344CB8AC3E}">
        <p14:creationId xmlns:p14="http://schemas.microsoft.com/office/powerpoint/2010/main" val="3786735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EB144-0B02-72AC-6373-C3165E3960E6}"/>
              </a:ext>
            </a:extLst>
          </p:cNvPr>
          <p:cNvSpPr>
            <a:spLocks noGrp="1"/>
          </p:cNvSpPr>
          <p:nvPr>
            <p:ph type="title"/>
          </p:nvPr>
        </p:nvSpPr>
        <p:spPr/>
        <p:txBody>
          <a:bodyPr/>
          <a:lstStyle/>
          <a:p>
            <a:pPr lvl="0" defTabSz="914400" eaLnBrk="0" fontAlgn="base" hangingPunct="0">
              <a:lnSpc>
                <a:spcPct val="100000"/>
              </a:lnSpc>
              <a:spcBef>
                <a:spcPts val="1000"/>
              </a:spcBef>
              <a:spcAft>
                <a:spcPts val="1000"/>
              </a:spcAft>
            </a:pPr>
            <a:r>
              <a:rPr lang="en-US" altLang="en-US" dirty="0">
                <a:latin typeface="Arial" panose="020B0604020202020204" pitchFamily="34" charset="0"/>
              </a:rPr>
              <a:t>Low-Hanging Fruit for Immediate Impact</a:t>
            </a:r>
            <a:endParaRPr lang="en-US" altLang="en-US" b="0" dirty="0">
              <a:latin typeface="Arial" panose="020B0604020202020204" pitchFamily="34" charset="0"/>
            </a:endParaRPr>
          </a:p>
        </p:txBody>
      </p:sp>
      <p:sp>
        <p:nvSpPr>
          <p:cNvPr id="4" name="Slide Number Placeholder 3">
            <a:extLst>
              <a:ext uri="{FF2B5EF4-FFF2-40B4-BE49-F238E27FC236}">
                <a16:creationId xmlns:a16="http://schemas.microsoft.com/office/drawing/2014/main" id="{AF4456F8-2D65-7BC3-28AD-F4790E97C937}"/>
              </a:ext>
            </a:extLst>
          </p:cNvPr>
          <p:cNvSpPr>
            <a:spLocks noGrp="1"/>
          </p:cNvSpPr>
          <p:nvPr>
            <p:ph type="sldNum" sz="quarter" idx="4"/>
          </p:nvPr>
        </p:nvSpPr>
        <p:spPr/>
        <p:txBody>
          <a:bodyPr/>
          <a:lstStyle/>
          <a:p>
            <a:fld id="{3F2E36C3-801C-9941-8DAC-7010180F48B4}" type="slidenum">
              <a:rPr lang="en-US" smtClean="0"/>
              <a:pPr/>
              <a:t>17</a:t>
            </a:fld>
            <a:endParaRPr lang="en-US" dirty="0"/>
          </a:p>
        </p:txBody>
      </p:sp>
      <p:sp>
        <p:nvSpPr>
          <p:cNvPr id="5" name="Rectangle 1">
            <a:extLst>
              <a:ext uri="{FF2B5EF4-FFF2-40B4-BE49-F238E27FC236}">
                <a16:creationId xmlns:a16="http://schemas.microsoft.com/office/drawing/2014/main" id="{720E90B8-B731-49EC-381B-5CDAD5CA61A5}"/>
              </a:ext>
            </a:extLst>
          </p:cNvPr>
          <p:cNvSpPr>
            <a:spLocks noGrp="1" noChangeArrowheads="1"/>
          </p:cNvSpPr>
          <p:nvPr>
            <p:ph sz="half" idx="2"/>
          </p:nvPr>
        </p:nvSpPr>
        <p:spPr bwMode="auto">
          <a:xfrm>
            <a:off x="355118" y="2001630"/>
            <a:ext cx="11567160" cy="367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571500" indent="-571500">
              <a:spcBef>
                <a:spcPts val="800"/>
              </a:spcBef>
              <a:buFont typeface="Arial" panose="020B0604020202020204" pitchFamily="34" charset="0"/>
              <a:buChar char="•"/>
            </a:pPr>
            <a:r>
              <a:rPr lang="en-US" sz="3600" dirty="0"/>
              <a:t>Publish a formal </a:t>
            </a:r>
            <a:r>
              <a:rPr lang="en-US" sz="3600" b="1" dirty="0"/>
              <a:t>accessibility statement</a:t>
            </a:r>
            <a:endParaRPr lang="en-US" sz="3600" dirty="0"/>
          </a:p>
          <a:p>
            <a:pPr marL="571500" indent="-571500">
              <a:spcBef>
                <a:spcPts val="800"/>
              </a:spcBef>
              <a:buFont typeface="Arial" panose="020B0604020202020204" pitchFamily="34" charset="0"/>
              <a:buChar char="•"/>
            </a:pPr>
            <a:r>
              <a:rPr lang="en-US" sz="3600" dirty="0"/>
              <a:t>Add accessibility language to </a:t>
            </a:r>
            <a:r>
              <a:rPr lang="en-US" sz="3600" b="1" dirty="0"/>
              <a:t>vendor contracts</a:t>
            </a:r>
            <a:endParaRPr lang="en-US" sz="3600" dirty="0"/>
          </a:p>
          <a:p>
            <a:pPr marL="571500" indent="-571500">
              <a:spcBef>
                <a:spcPts val="800"/>
              </a:spcBef>
              <a:buFont typeface="Arial" panose="020B0604020202020204" pitchFamily="34" charset="0"/>
              <a:buChar char="•"/>
            </a:pPr>
            <a:r>
              <a:rPr lang="en-US" sz="3600" dirty="0"/>
              <a:t>Create a </a:t>
            </a:r>
            <a:r>
              <a:rPr lang="en-US" sz="3600" b="1" dirty="0"/>
              <a:t>centralized accessibility webpage</a:t>
            </a:r>
            <a:endParaRPr lang="en-US" sz="3600" dirty="0"/>
          </a:p>
          <a:p>
            <a:pPr marL="571500" indent="-571500">
              <a:spcBef>
                <a:spcPts val="800"/>
              </a:spcBef>
              <a:buFont typeface="Arial" panose="020B0604020202020204" pitchFamily="34" charset="0"/>
              <a:buChar char="•"/>
            </a:pPr>
            <a:r>
              <a:rPr lang="en-US" sz="3600" dirty="0"/>
              <a:t>Utilize </a:t>
            </a:r>
            <a:r>
              <a:rPr lang="en-US" sz="3600" b="1" dirty="0"/>
              <a:t>pre-built Benetech templates</a:t>
            </a:r>
            <a:endParaRPr lang="en-US" sz="3600" dirty="0"/>
          </a:p>
          <a:p>
            <a:pPr marL="571500" indent="-571500">
              <a:spcBef>
                <a:spcPts val="800"/>
              </a:spcBef>
              <a:buFont typeface="Arial" panose="020B0604020202020204" pitchFamily="34" charset="0"/>
              <a:buChar char="•"/>
            </a:pPr>
            <a:r>
              <a:rPr lang="en-US" sz="3600" dirty="0"/>
              <a:t>Establish a </a:t>
            </a:r>
            <a:r>
              <a:rPr lang="en-US" sz="3600" b="1" dirty="0"/>
              <a:t>one-stop-shop</a:t>
            </a:r>
            <a:r>
              <a:rPr lang="en-US" sz="3600" dirty="0"/>
              <a:t> for campus resources</a:t>
            </a:r>
          </a:p>
          <a:p>
            <a:pPr marL="0" marR="0" lvl="0" indent="0" algn="l" defTabSz="914400" rtl="0" eaLnBrk="0" fontAlgn="base" latinLnBrk="0" hangingPunct="0">
              <a:lnSpc>
                <a:spcPct val="100000"/>
              </a:lnSpc>
              <a:spcBef>
                <a:spcPts val="1000"/>
              </a:spcBef>
              <a:spcAft>
                <a:spcPts val="1000"/>
              </a:spcAft>
              <a:buClrTx/>
              <a:buSzTx/>
              <a:buFontTx/>
              <a:buChar char="•"/>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31058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EB144-0B02-72AC-6373-C3165E3960E6}"/>
              </a:ext>
            </a:extLst>
          </p:cNvPr>
          <p:cNvSpPr>
            <a:spLocks noGrp="1"/>
          </p:cNvSpPr>
          <p:nvPr>
            <p:ph type="title"/>
          </p:nvPr>
        </p:nvSpPr>
        <p:spPr/>
        <p:txBody>
          <a:bodyPr/>
          <a:lstStyle/>
          <a:p>
            <a:r>
              <a:rPr lang="en-US" dirty="0"/>
              <a:t>Quick Wins for Maturity</a:t>
            </a:r>
          </a:p>
        </p:txBody>
      </p:sp>
      <p:sp>
        <p:nvSpPr>
          <p:cNvPr id="4" name="Slide Number Placeholder 3">
            <a:extLst>
              <a:ext uri="{FF2B5EF4-FFF2-40B4-BE49-F238E27FC236}">
                <a16:creationId xmlns:a16="http://schemas.microsoft.com/office/drawing/2014/main" id="{AF4456F8-2D65-7BC3-28AD-F4790E97C937}"/>
              </a:ext>
            </a:extLst>
          </p:cNvPr>
          <p:cNvSpPr>
            <a:spLocks noGrp="1"/>
          </p:cNvSpPr>
          <p:nvPr>
            <p:ph type="sldNum" sz="quarter" idx="4"/>
          </p:nvPr>
        </p:nvSpPr>
        <p:spPr/>
        <p:txBody>
          <a:bodyPr/>
          <a:lstStyle/>
          <a:p>
            <a:fld id="{3F2E36C3-801C-9941-8DAC-7010180F48B4}" type="slidenum">
              <a:rPr lang="en-US" smtClean="0"/>
              <a:pPr/>
              <a:t>18</a:t>
            </a:fld>
            <a:endParaRPr lang="en-US" dirty="0"/>
          </a:p>
        </p:txBody>
      </p:sp>
      <p:sp>
        <p:nvSpPr>
          <p:cNvPr id="5" name="Rectangle 1">
            <a:extLst>
              <a:ext uri="{FF2B5EF4-FFF2-40B4-BE49-F238E27FC236}">
                <a16:creationId xmlns:a16="http://schemas.microsoft.com/office/drawing/2014/main" id="{A64482CE-566A-66C0-FEC5-8CCFAE557A17}"/>
              </a:ext>
            </a:extLst>
          </p:cNvPr>
          <p:cNvSpPr>
            <a:spLocks noGrp="1" noChangeArrowheads="1"/>
          </p:cNvSpPr>
          <p:nvPr>
            <p:ph sz="half" idx="2"/>
          </p:nvPr>
        </p:nvSpPr>
        <p:spPr bwMode="auto">
          <a:xfrm>
            <a:off x="347663" y="1965217"/>
            <a:ext cx="10403810" cy="3929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Proof points are </a:t>
            </a:r>
            <a:r>
              <a:rPr kumimoji="0" lang="en-US" altLang="en-US" sz="3600" b="1" i="0" u="none" strike="noStrike" cap="none" normalizeH="0" baseline="0" dirty="0">
                <a:ln>
                  <a:noFill/>
                </a:ln>
                <a:solidFill>
                  <a:schemeClr val="tx1"/>
                </a:solidFill>
                <a:effectLst/>
                <a:latin typeface="Arial" panose="020B0604020202020204" pitchFamily="34" charset="0"/>
              </a:rPr>
              <a:t>realistic and actionable</a:t>
            </a:r>
            <a:endParaRPr kumimoji="0" lang="en-US" altLang="en-US" sz="3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Schools prefer </a:t>
            </a:r>
            <a:r>
              <a:rPr kumimoji="0" lang="en-US" altLang="en-US" sz="3600" b="1" i="0" u="none" strike="noStrike" cap="none" normalizeH="0" baseline="0" dirty="0">
                <a:ln>
                  <a:noFill/>
                </a:ln>
                <a:solidFill>
                  <a:schemeClr val="tx1"/>
                </a:solidFill>
                <a:effectLst/>
                <a:latin typeface="Arial" panose="020B0604020202020204" pitchFamily="34" charset="0"/>
              </a:rPr>
              <a:t>"Accessible Design"</a:t>
            </a:r>
            <a:r>
              <a:rPr kumimoji="0" lang="en-US" altLang="en-US" sz="3600" b="0" i="0" u="none" strike="noStrike" cap="none" normalizeH="0" baseline="0" dirty="0">
                <a:ln>
                  <a:noFill/>
                </a:ln>
                <a:solidFill>
                  <a:schemeClr val="tx1"/>
                </a:solidFill>
                <a:effectLst/>
                <a:latin typeface="Arial" panose="020B0604020202020204" pitchFamily="34" charset="0"/>
              </a:rPr>
              <a:t> over jargon</a:t>
            </a: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Clarifies </a:t>
            </a:r>
            <a:r>
              <a:rPr kumimoji="0" lang="en-US" altLang="en-US" sz="3600" b="1" i="0" u="none" strike="noStrike" cap="none" normalizeH="0" baseline="0" dirty="0">
                <a:ln>
                  <a:noFill/>
                </a:ln>
                <a:solidFill>
                  <a:schemeClr val="tx1"/>
                </a:solidFill>
                <a:effectLst/>
                <a:latin typeface="Arial" panose="020B0604020202020204" pitchFamily="34" charset="0"/>
              </a:rPr>
              <a:t>institutional roles</a:t>
            </a:r>
            <a:r>
              <a:rPr kumimoji="0" lang="en-US" altLang="en-US" sz="3600" b="0" i="0" u="none" strike="noStrike" cap="none" normalizeH="0" baseline="0" dirty="0">
                <a:ln>
                  <a:noFill/>
                </a:ln>
                <a:solidFill>
                  <a:schemeClr val="tx1"/>
                </a:solidFill>
                <a:effectLst/>
                <a:latin typeface="Arial" panose="020B0604020202020204" pitchFamily="34" charset="0"/>
              </a:rPr>
              <a:t> for all staff</a:t>
            </a: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Build </a:t>
            </a:r>
            <a:r>
              <a:rPr kumimoji="0" lang="en-US" altLang="en-US" sz="3600" b="1" i="0" u="none" strike="noStrike" cap="none" normalizeH="0" baseline="0" dirty="0">
                <a:ln>
                  <a:noFill/>
                </a:ln>
                <a:solidFill>
                  <a:schemeClr val="tx1"/>
                </a:solidFill>
                <a:effectLst/>
                <a:latin typeface="Arial" panose="020B0604020202020204" pitchFamily="34" charset="0"/>
              </a:rPr>
              <a:t>Title II readiness</a:t>
            </a:r>
            <a:r>
              <a:rPr kumimoji="0" lang="en-US" altLang="en-US" sz="3600" b="0" i="0" u="none" strike="noStrike" cap="none" normalizeH="0" baseline="0" dirty="0">
                <a:ln>
                  <a:noFill/>
                </a:ln>
                <a:solidFill>
                  <a:schemeClr val="tx1"/>
                </a:solidFill>
                <a:effectLst/>
                <a:latin typeface="Arial" panose="020B0604020202020204" pitchFamily="34" charset="0"/>
              </a:rPr>
              <a:t> beyond audits</a:t>
            </a: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Establishes accessibility as </a:t>
            </a:r>
            <a:r>
              <a:rPr kumimoji="0" lang="en-US" altLang="en-US" sz="3600" b="1" i="0" u="none" strike="noStrike" cap="none" normalizeH="0" baseline="0" dirty="0">
                <a:ln>
                  <a:noFill/>
                </a:ln>
                <a:solidFill>
                  <a:schemeClr val="tx1"/>
                </a:solidFill>
                <a:effectLst/>
                <a:latin typeface="Arial" panose="020B0604020202020204" pitchFamily="34" charset="0"/>
              </a:rPr>
              <a:t>everyone's job</a:t>
            </a:r>
            <a:endParaRPr kumimoji="0" lang="en-US" altLang="en-US" sz="3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Achieves </a:t>
            </a:r>
            <a:r>
              <a:rPr kumimoji="0" lang="en-US" altLang="en-US" sz="3600" b="1" i="0" u="none" strike="noStrike" cap="none" normalizeH="0" baseline="0" dirty="0">
                <a:ln>
                  <a:noFill/>
                </a:ln>
                <a:solidFill>
                  <a:schemeClr val="tx1"/>
                </a:solidFill>
                <a:effectLst/>
                <a:latin typeface="Arial" panose="020B0604020202020204" pitchFamily="34" charset="0"/>
              </a:rPr>
              <a:t>100% partner approval</a:t>
            </a:r>
            <a:r>
              <a:rPr kumimoji="0" lang="en-US" altLang="en-US" sz="3600" b="0" i="0" u="none" strike="noStrike" cap="none" normalizeH="0" baseline="0" dirty="0">
                <a:ln>
                  <a:noFill/>
                </a:ln>
                <a:solidFill>
                  <a:schemeClr val="tx1"/>
                </a:solidFill>
                <a:effectLst/>
                <a:latin typeface="Arial" panose="020B0604020202020204" pitchFamily="34" charset="0"/>
              </a:rPr>
              <a:t> on value</a:t>
            </a:r>
          </a:p>
        </p:txBody>
      </p:sp>
    </p:spTree>
    <p:extLst>
      <p:ext uri="{BB962C8B-B14F-4D97-AF65-F5344CB8AC3E}">
        <p14:creationId xmlns:p14="http://schemas.microsoft.com/office/powerpoint/2010/main" val="2912268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C3B0D-5359-7FFD-DCA4-8C06E2181CF3}"/>
              </a:ext>
            </a:extLst>
          </p:cNvPr>
          <p:cNvSpPr>
            <a:spLocks noGrp="1"/>
          </p:cNvSpPr>
          <p:nvPr>
            <p:ph type="title"/>
          </p:nvPr>
        </p:nvSpPr>
        <p:spPr/>
        <p:txBody>
          <a:bodyPr/>
          <a:lstStyle/>
          <a:p>
            <a:r>
              <a:rPr lang="en-US" dirty="0"/>
              <a:t>Pilot Feedback: By the Numbers</a:t>
            </a:r>
          </a:p>
        </p:txBody>
      </p:sp>
      <p:sp>
        <p:nvSpPr>
          <p:cNvPr id="4" name="Slide Number Placeholder 3">
            <a:extLst>
              <a:ext uri="{FF2B5EF4-FFF2-40B4-BE49-F238E27FC236}">
                <a16:creationId xmlns:a16="http://schemas.microsoft.com/office/drawing/2014/main" id="{62ADC018-6EE0-150E-D2A9-1EA8F32EE757}"/>
              </a:ext>
            </a:extLst>
          </p:cNvPr>
          <p:cNvSpPr>
            <a:spLocks noGrp="1"/>
          </p:cNvSpPr>
          <p:nvPr>
            <p:ph type="sldNum" sz="quarter" idx="4"/>
          </p:nvPr>
        </p:nvSpPr>
        <p:spPr/>
        <p:txBody>
          <a:bodyPr/>
          <a:lstStyle/>
          <a:p>
            <a:fld id="{3F2E36C3-801C-9941-8DAC-7010180F48B4}" type="slidenum">
              <a:rPr lang="en-US" smtClean="0"/>
              <a:pPr/>
              <a:t>19</a:t>
            </a:fld>
            <a:endParaRPr lang="en-US" dirty="0"/>
          </a:p>
        </p:txBody>
      </p:sp>
      <p:sp>
        <p:nvSpPr>
          <p:cNvPr id="5" name="Rectangle 1">
            <a:extLst>
              <a:ext uri="{FF2B5EF4-FFF2-40B4-BE49-F238E27FC236}">
                <a16:creationId xmlns:a16="http://schemas.microsoft.com/office/drawing/2014/main" id="{E0F9DFB6-0D6A-72D8-C850-1B9325339744}"/>
              </a:ext>
            </a:extLst>
          </p:cNvPr>
          <p:cNvSpPr>
            <a:spLocks noGrp="1" noChangeArrowheads="1"/>
          </p:cNvSpPr>
          <p:nvPr>
            <p:ph sz="half" idx="2"/>
          </p:nvPr>
        </p:nvSpPr>
        <p:spPr bwMode="auto">
          <a:xfrm>
            <a:off x="563514" y="1669502"/>
            <a:ext cx="11358764"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b="1" i="0" u="none" strike="noStrike" cap="none" normalizeH="0" baseline="0" dirty="0">
                <a:ln>
                  <a:noFill/>
                </a:ln>
                <a:solidFill>
                  <a:schemeClr val="tx1"/>
                </a:solidFill>
                <a:effectLst/>
                <a:latin typeface="Arial" panose="020B0604020202020204" pitchFamily="34" charset="0"/>
              </a:rPr>
              <a:t>Guidance:</a:t>
            </a:r>
            <a:r>
              <a:rPr kumimoji="0" lang="en-US" altLang="en-US" b="0" i="0" u="none" strike="noStrike" cap="none" normalizeH="0" baseline="0" dirty="0">
                <a:ln>
                  <a:noFill/>
                </a:ln>
                <a:solidFill>
                  <a:schemeClr val="tx1"/>
                </a:solidFill>
                <a:effectLst/>
                <a:latin typeface="Arial" panose="020B0604020202020204" pitchFamily="34" charset="0"/>
              </a:rPr>
              <a:t> Rated </a:t>
            </a:r>
            <a:r>
              <a:rPr kumimoji="0" lang="en-US" altLang="en-US" b="1" i="0" u="none" strike="noStrike" cap="none" normalizeH="0" baseline="0" dirty="0">
                <a:ln>
                  <a:noFill/>
                </a:ln>
                <a:solidFill>
                  <a:schemeClr val="tx1"/>
                </a:solidFill>
                <a:effectLst/>
                <a:latin typeface="Arial" panose="020B0604020202020204" pitchFamily="34" charset="0"/>
              </a:rPr>
              <a:t>4.75 / 5</a:t>
            </a:r>
            <a:r>
              <a:rPr kumimoji="0" lang="en-US" altLang="en-US" b="0" i="0" u="none" strike="noStrike" cap="none" normalizeH="0" baseline="0" dirty="0">
                <a:ln>
                  <a:noFill/>
                </a:ln>
                <a:solidFill>
                  <a:schemeClr val="tx1"/>
                </a:solidFill>
                <a:effectLst/>
                <a:latin typeface="Arial" panose="020B0604020202020204" pitchFamily="34" charset="0"/>
              </a:rPr>
              <a:t> </a:t>
            </a:r>
            <a:br>
              <a:rPr kumimoji="0" lang="en-US" altLang="en-US" b="0" i="0" u="none" strike="noStrike" cap="none" normalizeH="0" baseline="0" dirty="0">
                <a:ln>
                  <a:noFill/>
                </a:ln>
                <a:solidFill>
                  <a:schemeClr val="tx1"/>
                </a:solidFill>
                <a:effectLst/>
                <a:latin typeface="Arial" panose="020B0604020202020204" pitchFamily="34" charset="0"/>
              </a:rPr>
            </a:br>
            <a:r>
              <a:rPr kumimoji="0" lang="en-US" altLang="en-US" b="0" i="0" u="none" strike="noStrike" cap="none" normalizeH="0" baseline="0" dirty="0">
                <a:ln>
                  <a:noFill/>
                </a:ln>
                <a:solidFill>
                  <a:schemeClr val="tx1"/>
                </a:solidFill>
                <a:effectLst/>
                <a:latin typeface="Arial" panose="020B0604020202020204" pitchFamily="34" charset="0"/>
              </a:rPr>
              <a:t>	for helping teams understand the model.</a:t>
            </a: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b="1" i="0" u="none" strike="noStrike" cap="none" normalizeH="0" baseline="0" dirty="0">
                <a:ln>
                  <a:noFill/>
                </a:ln>
                <a:solidFill>
                  <a:schemeClr val="tx1"/>
                </a:solidFill>
                <a:effectLst/>
                <a:latin typeface="Arial" panose="020B0604020202020204" pitchFamily="34" charset="0"/>
              </a:rPr>
              <a:t>Utility:</a:t>
            </a:r>
            <a:r>
              <a:rPr kumimoji="0" lang="en-US" altLang="en-US" b="0" i="0" u="none" strike="noStrike" cap="none" normalizeH="0" baseline="0" dirty="0">
                <a:ln>
                  <a:noFill/>
                </a:ln>
                <a:solidFill>
                  <a:schemeClr val="tx1"/>
                </a:solidFill>
                <a:effectLst/>
                <a:latin typeface="Arial" panose="020B0604020202020204" pitchFamily="34" charset="0"/>
              </a:rPr>
              <a:t> Rated </a:t>
            </a:r>
            <a:r>
              <a:rPr kumimoji="0" lang="en-US" altLang="en-US" b="1" i="0" u="none" strike="noStrike" cap="none" normalizeH="0" baseline="0" dirty="0">
                <a:ln>
                  <a:noFill/>
                </a:ln>
                <a:solidFill>
                  <a:schemeClr val="tx1"/>
                </a:solidFill>
                <a:effectLst/>
                <a:latin typeface="Arial" panose="020B0604020202020204" pitchFamily="34" charset="0"/>
              </a:rPr>
              <a:t>4.25 / 5</a:t>
            </a:r>
            <a:r>
              <a:rPr kumimoji="0" lang="en-US" altLang="en-US" b="0" i="0" u="none" strike="noStrike" cap="none" normalizeH="0" baseline="0" dirty="0">
                <a:ln>
                  <a:noFill/>
                </a:ln>
                <a:solidFill>
                  <a:schemeClr val="tx1"/>
                </a:solidFill>
                <a:effectLst/>
                <a:latin typeface="Arial" panose="020B0604020202020204" pitchFamily="34" charset="0"/>
              </a:rPr>
              <a:t> </a:t>
            </a:r>
            <a:br>
              <a:rPr kumimoji="0" lang="en-US" altLang="en-US" b="0" i="0" u="none" strike="noStrike" cap="none" normalizeH="0" baseline="0" dirty="0">
                <a:ln>
                  <a:noFill/>
                </a:ln>
                <a:solidFill>
                  <a:schemeClr val="tx1"/>
                </a:solidFill>
                <a:effectLst/>
                <a:latin typeface="Arial" panose="020B0604020202020204" pitchFamily="34" charset="0"/>
              </a:rPr>
            </a:br>
            <a:r>
              <a:rPr kumimoji="0" lang="en-US" altLang="en-US" b="0" i="0" u="none" strike="noStrike" cap="none" normalizeH="0" baseline="0" dirty="0">
                <a:ln>
                  <a:noFill/>
                </a:ln>
                <a:solidFill>
                  <a:schemeClr val="tx1"/>
                </a:solidFill>
                <a:effectLst/>
                <a:latin typeface="Arial" panose="020B0604020202020204" pitchFamily="34" charset="0"/>
              </a:rPr>
              <a:t>	as an effective tool for evaluating practices.</a:t>
            </a: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b="1" i="0" u="none" strike="noStrike" cap="none" normalizeH="0" baseline="0" dirty="0">
                <a:ln>
                  <a:noFill/>
                </a:ln>
                <a:solidFill>
                  <a:schemeClr val="tx1"/>
                </a:solidFill>
                <a:effectLst/>
                <a:latin typeface="Arial" panose="020B0604020202020204" pitchFamily="34" charset="0"/>
              </a:rPr>
              <a:t>Clarity:</a:t>
            </a:r>
            <a:r>
              <a:rPr kumimoji="0" lang="en-US" altLang="en-US" b="0" i="0" u="none" strike="noStrike" cap="none" normalizeH="0" baseline="0" dirty="0">
                <a:ln>
                  <a:noFill/>
                </a:ln>
                <a:solidFill>
                  <a:schemeClr val="tx1"/>
                </a:solidFill>
                <a:effectLst/>
                <a:latin typeface="Arial" panose="020B0604020202020204" pitchFamily="34" charset="0"/>
              </a:rPr>
              <a:t> Rated </a:t>
            </a:r>
            <a:r>
              <a:rPr kumimoji="0" lang="en-US" altLang="en-US" b="1" i="0" u="none" strike="noStrike" cap="none" normalizeH="0" baseline="0" dirty="0">
                <a:ln>
                  <a:noFill/>
                </a:ln>
                <a:solidFill>
                  <a:schemeClr val="tx1"/>
                </a:solidFill>
                <a:effectLst/>
                <a:latin typeface="Arial" panose="020B0604020202020204" pitchFamily="34" charset="0"/>
              </a:rPr>
              <a:t>3.75 / 5</a:t>
            </a:r>
            <a:r>
              <a:rPr kumimoji="0" lang="en-US" altLang="en-US" b="0" i="0" u="none" strike="noStrike" cap="none" normalizeH="0" baseline="0" dirty="0">
                <a:ln>
                  <a:noFill/>
                </a:ln>
                <a:solidFill>
                  <a:schemeClr val="tx1"/>
                </a:solidFill>
                <a:effectLst/>
                <a:latin typeface="Arial" panose="020B0604020202020204" pitchFamily="34" charset="0"/>
              </a:rPr>
              <a:t> </a:t>
            </a:r>
            <a:br>
              <a:rPr kumimoji="0" lang="en-US" altLang="en-US" b="0" i="0" u="none" strike="noStrike" cap="none" normalizeH="0" baseline="0" dirty="0">
                <a:ln>
                  <a:noFill/>
                </a:ln>
                <a:solidFill>
                  <a:schemeClr val="tx1"/>
                </a:solidFill>
                <a:effectLst/>
                <a:latin typeface="Arial" panose="020B0604020202020204" pitchFamily="34" charset="0"/>
              </a:rPr>
            </a:br>
            <a:r>
              <a:rPr kumimoji="0" lang="en-US" altLang="en-US" b="0" i="0" u="none" strike="noStrike" cap="none" normalizeH="0" baseline="0" dirty="0">
                <a:ln>
                  <a:noFill/>
                </a:ln>
                <a:solidFill>
                  <a:schemeClr val="tx1"/>
                </a:solidFill>
                <a:effectLst/>
                <a:latin typeface="Arial" panose="020B0604020202020204" pitchFamily="34" charset="0"/>
              </a:rPr>
              <a:t>	or question and criteria understandability.</a:t>
            </a: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b="1" i="0" u="none" strike="noStrike" cap="none" normalizeH="0" baseline="0" dirty="0">
                <a:ln>
                  <a:noFill/>
                </a:ln>
                <a:solidFill>
                  <a:schemeClr val="tx1"/>
                </a:solidFill>
                <a:effectLst/>
                <a:latin typeface="Arial" panose="020B0604020202020204" pitchFamily="34" charset="0"/>
              </a:rPr>
              <a:t>Manageability:</a:t>
            </a:r>
            <a:r>
              <a:rPr kumimoji="0" lang="en-US" altLang="en-US" b="0" i="0" u="none" strike="noStrike" cap="none" normalizeH="0" baseline="0" dirty="0">
                <a:ln>
                  <a:noFill/>
                </a:ln>
                <a:solidFill>
                  <a:schemeClr val="tx1"/>
                </a:solidFill>
                <a:effectLst/>
                <a:latin typeface="Arial" panose="020B0604020202020204" pitchFamily="34" charset="0"/>
              </a:rPr>
              <a:t> Completion time averaged </a:t>
            </a:r>
            <a:r>
              <a:rPr kumimoji="0" lang="en-US" altLang="en-US" b="1" i="0" u="none" strike="noStrike" cap="none" normalizeH="0" baseline="0" dirty="0">
                <a:ln>
                  <a:noFill/>
                </a:ln>
                <a:solidFill>
                  <a:schemeClr val="tx1"/>
                </a:solidFill>
                <a:effectLst/>
                <a:latin typeface="Arial" panose="020B0604020202020204" pitchFamily="34" charset="0"/>
              </a:rPr>
              <a:t>11.5 hours</a:t>
            </a:r>
            <a:r>
              <a:rPr kumimoji="0" lang="en-US" altLang="en-US" b="0" i="0" u="none" strike="noStrike" cap="none" normalizeH="0" baseline="0" dirty="0">
                <a:ln>
                  <a:noFill/>
                </a:ln>
                <a:solidFill>
                  <a:schemeClr val="tx1"/>
                </a:solidFill>
                <a:effectLst/>
                <a:latin typeface="Arial" panose="020B0604020202020204" pitchFamily="34" charset="0"/>
              </a:rPr>
              <a:t> </a:t>
            </a:r>
            <a:br>
              <a:rPr kumimoji="0" lang="en-US" altLang="en-US" b="0" i="0" u="none" strike="noStrike" cap="none" normalizeH="0" baseline="0" dirty="0">
                <a:ln>
                  <a:noFill/>
                </a:ln>
                <a:solidFill>
                  <a:schemeClr val="tx1"/>
                </a:solidFill>
                <a:effectLst/>
                <a:latin typeface="Arial" panose="020B0604020202020204" pitchFamily="34" charset="0"/>
              </a:rPr>
            </a:br>
            <a:r>
              <a:rPr kumimoji="0" lang="en-US" altLang="en-US" b="0" i="0" u="none" strike="noStrike" cap="none" normalizeH="0" baseline="0" dirty="0">
                <a:ln>
                  <a:noFill/>
                </a:ln>
                <a:solidFill>
                  <a:schemeClr val="tx1"/>
                </a:solidFill>
                <a:effectLst/>
                <a:latin typeface="Arial" panose="020B0604020202020204" pitchFamily="34" charset="0"/>
              </a:rPr>
              <a:t>	(ranging from 3 to 30).</a:t>
            </a:r>
          </a:p>
        </p:txBody>
      </p:sp>
    </p:spTree>
    <p:extLst>
      <p:ext uri="{BB962C8B-B14F-4D97-AF65-F5344CB8AC3E}">
        <p14:creationId xmlns:p14="http://schemas.microsoft.com/office/powerpoint/2010/main" val="16597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C20F2-F5BC-3CBF-C1BE-AF18C508B846}"/>
              </a:ext>
            </a:extLst>
          </p:cNvPr>
          <p:cNvSpPr>
            <a:spLocks noGrp="1"/>
          </p:cNvSpPr>
          <p:nvPr>
            <p:ph type="title"/>
          </p:nvPr>
        </p:nvSpPr>
        <p:spPr>
          <a:xfrm>
            <a:off x="190501" y="213812"/>
            <a:ext cx="10741930" cy="958511"/>
          </a:xfrm>
        </p:spPr>
        <p:txBody>
          <a:bodyPr/>
          <a:lstStyle/>
          <a:p>
            <a:r>
              <a:rPr lang="en-US" dirty="0"/>
              <a:t>Background: W3C APA’s</a:t>
            </a:r>
            <a:br>
              <a:rPr lang="en-US" dirty="0"/>
            </a:br>
            <a:r>
              <a:rPr lang="en-US" dirty="0"/>
              <a:t>Accessibility Maturity Model</a:t>
            </a:r>
          </a:p>
        </p:txBody>
      </p:sp>
      <p:pic>
        <p:nvPicPr>
          <p:cNvPr id="7" name="Picture 6" descr="Logo: W3C">
            <a:extLst>
              <a:ext uri="{FF2B5EF4-FFF2-40B4-BE49-F238E27FC236}">
                <a16:creationId xmlns:a16="http://schemas.microsoft.com/office/drawing/2014/main" id="{1E630ABF-5A26-C377-025C-2E78CFEFF7A9}"/>
              </a:ext>
            </a:extLst>
          </p:cNvPr>
          <p:cNvPicPr>
            <a:picLocks noChangeAspect="1"/>
          </p:cNvPicPr>
          <p:nvPr/>
        </p:nvPicPr>
        <p:blipFill>
          <a:blip r:embed="rId2"/>
          <a:stretch>
            <a:fillRect/>
          </a:stretch>
        </p:blipFill>
        <p:spPr>
          <a:xfrm>
            <a:off x="10605319" y="100673"/>
            <a:ext cx="1184787" cy="1184787"/>
          </a:xfrm>
          <a:prstGeom prst="rect">
            <a:avLst/>
          </a:prstGeom>
        </p:spPr>
      </p:pic>
      <p:sp>
        <p:nvSpPr>
          <p:cNvPr id="4" name="Slide Number Placeholder 3">
            <a:extLst>
              <a:ext uri="{FF2B5EF4-FFF2-40B4-BE49-F238E27FC236}">
                <a16:creationId xmlns:a16="http://schemas.microsoft.com/office/drawing/2014/main" id="{AA9D9010-06D2-0EF4-1DE9-14F47E295F59}"/>
              </a:ext>
            </a:extLst>
          </p:cNvPr>
          <p:cNvSpPr>
            <a:spLocks noGrp="1"/>
          </p:cNvSpPr>
          <p:nvPr>
            <p:ph type="sldNum" sz="quarter" idx="4"/>
          </p:nvPr>
        </p:nvSpPr>
        <p:spPr/>
        <p:txBody>
          <a:bodyPr/>
          <a:lstStyle/>
          <a:p>
            <a:fld id="{3F2E36C3-801C-9941-8DAC-7010180F48B4}" type="slidenum">
              <a:rPr lang="en-US" smtClean="0"/>
              <a:pPr/>
              <a:t>2</a:t>
            </a:fld>
            <a:endParaRPr lang="en-US" dirty="0"/>
          </a:p>
        </p:txBody>
      </p:sp>
      <p:sp>
        <p:nvSpPr>
          <p:cNvPr id="3" name="Content Placeholder 2">
            <a:extLst>
              <a:ext uri="{FF2B5EF4-FFF2-40B4-BE49-F238E27FC236}">
                <a16:creationId xmlns:a16="http://schemas.microsoft.com/office/drawing/2014/main" id="{8D31C3CE-45A7-AB7F-F3C2-8BAA8B128A84}"/>
              </a:ext>
            </a:extLst>
          </p:cNvPr>
          <p:cNvSpPr>
            <a:spLocks noGrp="1"/>
          </p:cNvSpPr>
          <p:nvPr>
            <p:ph sz="half" idx="2"/>
          </p:nvPr>
        </p:nvSpPr>
        <p:spPr>
          <a:xfrm>
            <a:off x="190501" y="1590674"/>
            <a:ext cx="11995456" cy="4924425"/>
          </a:xfrm>
        </p:spPr>
        <p:txBody>
          <a:bodyPr/>
          <a:lstStyle/>
          <a:p>
            <a:pPr>
              <a:spcBef>
                <a:spcPts val="800"/>
              </a:spcBef>
            </a:pPr>
            <a:r>
              <a:rPr lang="en-US" sz="2800" b="1" dirty="0"/>
              <a:t>A Global Framework for A11y Strategy</a:t>
            </a:r>
          </a:p>
          <a:p>
            <a:pPr marL="457200" indent="-457200">
              <a:spcBef>
                <a:spcPts val="800"/>
              </a:spcBef>
              <a:buFont typeface="Arial" panose="020B0604020202020204" pitchFamily="34" charset="0"/>
              <a:buChar char="•"/>
            </a:pPr>
            <a:r>
              <a:rPr lang="en-US" sz="2800" b="1" dirty="0">
                <a:solidFill>
                  <a:schemeClr val="accent1"/>
                </a:solidFill>
              </a:rPr>
              <a:t>Origin</a:t>
            </a:r>
            <a:r>
              <a:rPr lang="en-US" sz="2800" b="1" dirty="0"/>
              <a:t>:</a:t>
            </a:r>
            <a:r>
              <a:rPr lang="en-US" sz="2800" dirty="0"/>
              <a:t> Developed by the W3C APA Maturity Model Task Force.</a:t>
            </a:r>
          </a:p>
          <a:p>
            <a:pPr marL="1051560" lvl="3" indent="-457200">
              <a:spcBef>
                <a:spcPts val="800"/>
              </a:spcBef>
              <a:buFont typeface="Arial" panose="020B0604020202020204" pitchFamily="34" charset="0"/>
              <a:buChar char="•"/>
            </a:pPr>
            <a:r>
              <a:rPr lang="en-US" sz="2400" dirty="0">
                <a:hlinkClick r:id="rId3"/>
              </a:rPr>
              <a:t>https://www.w3.org/TR/maturity-model/</a:t>
            </a:r>
            <a:r>
              <a:rPr lang="en-US" sz="2400" dirty="0"/>
              <a:t> </a:t>
            </a:r>
          </a:p>
          <a:p>
            <a:pPr marL="457200" indent="-457200">
              <a:spcBef>
                <a:spcPts val="800"/>
              </a:spcBef>
              <a:buFont typeface="Arial" panose="020B0604020202020204" pitchFamily="34" charset="0"/>
              <a:buChar char="•"/>
            </a:pPr>
            <a:r>
              <a:rPr lang="en-US" sz="2800" b="1" dirty="0">
                <a:solidFill>
                  <a:schemeClr val="accent1"/>
                </a:solidFill>
              </a:rPr>
              <a:t>Latest Note</a:t>
            </a:r>
            <a:r>
              <a:rPr lang="en-US" sz="2800" b="1" dirty="0"/>
              <a:t>:</a:t>
            </a:r>
            <a:r>
              <a:rPr lang="en-US" sz="2800" dirty="0"/>
              <a:t> Published as an APA Group Note on </a:t>
            </a:r>
            <a:r>
              <a:rPr lang="en-US" sz="2800" b="1" dirty="0"/>
              <a:t>November 4, 2025</a:t>
            </a:r>
            <a:r>
              <a:rPr lang="en-US" sz="2800" dirty="0"/>
              <a:t>.</a:t>
            </a:r>
          </a:p>
          <a:p>
            <a:pPr marL="457200" indent="-457200">
              <a:spcBef>
                <a:spcPts val="800"/>
              </a:spcBef>
              <a:buFont typeface="Arial" panose="020B0604020202020204" pitchFamily="34" charset="0"/>
              <a:buChar char="•"/>
            </a:pPr>
            <a:r>
              <a:rPr lang="en-US" sz="2800" b="1" dirty="0">
                <a:solidFill>
                  <a:schemeClr val="accent1"/>
                </a:solidFill>
              </a:rPr>
              <a:t>Goal</a:t>
            </a:r>
            <a:r>
              <a:rPr lang="en-US" sz="2800" b="1" dirty="0"/>
              <a:t>:</a:t>
            </a:r>
            <a:r>
              <a:rPr lang="en-US" sz="2800" dirty="0"/>
              <a:t> A framework to </a:t>
            </a:r>
            <a:r>
              <a:rPr lang="en-US" sz="2800" b="1" dirty="0"/>
              <a:t>build, measure, and sustain</a:t>
            </a:r>
            <a:r>
              <a:rPr lang="en-US" sz="2800" dirty="0"/>
              <a:t> digital accessibility.</a:t>
            </a:r>
          </a:p>
          <a:p>
            <a:pPr marL="457200" indent="-457200">
              <a:spcBef>
                <a:spcPts val="800"/>
              </a:spcBef>
              <a:buFont typeface="Arial" panose="020B0604020202020204" pitchFamily="34" charset="0"/>
              <a:buChar char="•"/>
            </a:pPr>
            <a:r>
              <a:rPr lang="en-US" sz="2800" b="1" dirty="0">
                <a:solidFill>
                  <a:schemeClr val="accent1"/>
                </a:solidFill>
              </a:rPr>
              <a:t>The Focus</a:t>
            </a:r>
            <a:r>
              <a:rPr lang="en-US" sz="2800" b="1" dirty="0"/>
              <a:t>:</a:t>
            </a:r>
            <a:r>
              <a:rPr lang="en-US" sz="2800" dirty="0"/>
              <a:t> Moves beyond </a:t>
            </a:r>
            <a:r>
              <a:rPr lang="en-US" sz="2800" b="1" dirty="0"/>
              <a:t>page-level audits</a:t>
            </a:r>
            <a:r>
              <a:rPr lang="en-US" sz="2800" dirty="0"/>
              <a:t> to </a:t>
            </a:r>
            <a:r>
              <a:rPr lang="en-US" sz="2800" b="1" dirty="0"/>
              <a:t>organizational capability</a:t>
            </a:r>
            <a:r>
              <a:rPr lang="en-US" sz="2800" dirty="0"/>
              <a:t>.</a:t>
            </a:r>
          </a:p>
          <a:p>
            <a:pPr marL="457200" indent="-457200">
              <a:spcBef>
                <a:spcPts val="800"/>
              </a:spcBef>
              <a:buFont typeface="Arial" panose="020B0604020202020204" pitchFamily="34" charset="0"/>
              <a:buChar char="•"/>
            </a:pPr>
            <a:r>
              <a:rPr lang="en-US" sz="2800" b="1" dirty="0">
                <a:solidFill>
                  <a:schemeClr val="accent1"/>
                </a:solidFill>
              </a:rPr>
              <a:t>Perspective</a:t>
            </a:r>
            <a:r>
              <a:rPr lang="en-US" sz="2800" b="1" dirty="0"/>
              <a:t>:</a:t>
            </a:r>
            <a:r>
              <a:rPr lang="en-US" sz="2800" dirty="0"/>
              <a:t> Serving as co-editor to align </a:t>
            </a:r>
            <a:r>
              <a:rPr lang="en-US" sz="2800" b="1" dirty="0"/>
              <a:t>global standards </a:t>
            </a:r>
            <a:r>
              <a:rPr lang="en-US" sz="2800" dirty="0"/>
              <a:t>with school needs.</a:t>
            </a:r>
          </a:p>
        </p:txBody>
      </p:sp>
    </p:spTree>
    <p:extLst>
      <p:ext uri="{BB962C8B-B14F-4D97-AF65-F5344CB8AC3E}">
        <p14:creationId xmlns:p14="http://schemas.microsoft.com/office/powerpoint/2010/main" val="2859554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09650-997C-2849-FC73-8D38D6F10187}"/>
              </a:ext>
            </a:extLst>
          </p:cNvPr>
          <p:cNvSpPr>
            <a:spLocks noGrp="1"/>
          </p:cNvSpPr>
          <p:nvPr>
            <p:ph type="title"/>
          </p:nvPr>
        </p:nvSpPr>
        <p:spPr/>
        <p:txBody>
          <a:bodyPr/>
          <a:lstStyle/>
          <a:p>
            <a:r>
              <a:rPr lang="en-US" dirty="0"/>
              <a:t>Beyond the Score: Cultural Insights</a:t>
            </a:r>
          </a:p>
        </p:txBody>
      </p:sp>
      <p:sp>
        <p:nvSpPr>
          <p:cNvPr id="4" name="Slide Number Placeholder 3">
            <a:extLst>
              <a:ext uri="{FF2B5EF4-FFF2-40B4-BE49-F238E27FC236}">
                <a16:creationId xmlns:a16="http://schemas.microsoft.com/office/drawing/2014/main" id="{CBF5B675-63C6-39FD-E515-F650F8054577}"/>
              </a:ext>
            </a:extLst>
          </p:cNvPr>
          <p:cNvSpPr>
            <a:spLocks noGrp="1"/>
          </p:cNvSpPr>
          <p:nvPr>
            <p:ph type="sldNum" sz="quarter" idx="4"/>
          </p:nvPr>
        </p:nvSpPr>
        <p:spPr/>
        <p:txBody>
          <a:bodyPr/>
          <a:lstStyle/>
          <a:p>
            <a:fld id="{3F2E36C3-801C-9941-8DAC-7010180F48B4}" type="slidenum">
              <a:rPr lang="en-US" smtClean="0"/>
              <a:pPr/>
              <a:t>20</a:t>
            </a:fld>
            <a:endParaRPr lang="en-US" dirty="0"/>
          </a:p>
        </p:txBody>
      </p:sp>
      <p:sp>
        <p:nvSpPr>
          <p:cNvPr id="9" name="Rectangle 4">
            <a:extLst>
              <a:ext uri="{FF2B5EF4-FFF2-40B4-BE49-F238E27FC236}">
                <a16:creationId xmlns:a16="http://schemas.microsoft.com/office/drawing/2014/main" id="{0D0A72A9-CC90-B69A-1EE5-E18476407EE5}"/>
              </a:ext>
            </a:extLst>
          </p:cNvPr>
          <p:cNvSpPr>
            <a:spLocks noGrp="1" noChangeArrowheads="1"/>
          </p:cNvSpPr>
          <p:nvPr>
            <p:ph sz="half" idx="2"/>
          </p:nvPr>
        </p:nvSpPr>
        <p:spPr bwMode="auto">
          <a:xfrm>
            <a:off x="566536" y="1887384"/>
            <a:ext cx="10041531" cy="3929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Transition from an </a:t>
            </a:r>
            <a:r>
              <a:rPr kumimoji="0" lang="en-US" altLang="en-US" sz="3600" b="1" i="0" u="none" strike="noStrike" cap="none" normalizeH="0" baseline="0" dirty="0">
                <a:ln>
                  <a:noFill/>
                </a:ln>
                <a:solidFill>
                  <a:schemeClr val="tx1"/>
                </a:solidFill>
                <a:effectLst/>
                <a:latin typeface="Arial" panose="020B0604020202020204" pitchFamily="34" charset="0"/>
              </a:rPr>
              <a:t>IT problem to our mission</a:t>
            </a:r>
            <a:endParaRPr kumimoji="0" lang="en-US" altLang="en-US" sz="3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Integrate accessibility into </a:t>
            </a:r>
            <a:r>
              <a:rPr kumimoji="0" lang="en-US" altLang="en-US" sz="3600" b="1" i="0" u="none" strike="noStrike" cap="none" normalizeH="0" baseline="0" dirty="0">
                <a:ln>
                  <a:noFill/>
                </a:ln>
                <a:solidFill>
                  <a:schemeClr val="tx1"/>
                </a:solidFill>
                <a:effectLst/>
                <a:latin typeface="Arial" panose="020B0604020202020204" pitchFamily="34" charset="0"/>
              </a:rPr>
              <a:t>HR and onboarding</a:t>
            </a:r>
            <a:endParaRPr kumimoji="0" lang="en-US" altLang="en-US" sz="3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Build </a:t>
            </a:r>
            <a:r>
              <a:rPr kumimoji="0" lang="en-US" altLang="en-US" sz="3600" b="1" i="0" u="none" strike="noStrike" cap="none" normalizeH="0" baseline="0" dirty="0">
                <a:ln>
                  <a:noFill/>
                </a:ln>
                <a:solidFill>
                  <a:schemeClr val="tx1"/>
                </a:solidFill>
                <a:effectLst/>
                <a:latin typeface="Arial" panose="020B0604020202020204" pitchFamily="34" charset="0"/>
              </a:rPr>
              <a:t>empathy for staff</a:t>
            </a:r>
            <a:r>
              <a:rPr kumimoji="0" lang="en-US" altLang="en-US" sz="3600" b="0" i="0" u="none" strike="noStrike" cap="none" normalizeH="0" baseline="0" dirty="0">
                <a:ln>
                  <a:noFill/>
                </a:ln>
                <a:solidFill>
                  <a:schemeClr val="tx1"/>
                </a:solidFill>
                <a:effectLst/>
                <a:latin typeface="Arial" panose="020B0604020202020204" pitchFamily="34" charset="0"/>
              </a:rPr>
              <a:t> regarding compliance</a:t>
            </a: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Use </a:t>
            </a:r>
            <a:r>
              <a:rPr kumimoji="0" lang="en-US" altLang="en-US" sz="3600" b="1" i="0" u="none" strike="noStrike" cap="none" normalizeH="0" baseline="0" dirty="0">
                <a:ln>
                  <a:noFill/>
                </a:ln>
                <a:solidFill>
                  <a:schemeClr val="tx1"/>
                </a:solidFill>
                <a:effectLst/>
                <a:latin typeface="Arial" panose="020B0604020202020204" pitchFamily="34" charset="0"/>
              </a:rPr>
              <a:t>direct consultations</a:t>
            </a:r>
            <a:r>
              <a:rPr kumimoji="0" lang="en-US" altLang="en-US" sz="3600" b="0" i="0" u="none" strike="noStrike" cap="none" normalizeH="0" baseline="0" dirty="0">
                <a:ln>
                  <a:noFill/>
                </a:ln>
                <a:solidFill>
                  <a:schemeClr val="tx1"/>
                </a:solidFill>
                <a:effectLst/>
                <a:latin typeface="Arial" panose="020B0604020202020204" pitchFamily="34" charset="0"/>
              </a:rPr>
              <a:t> to resolve questions</a:t>
            </a: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Foster </a:t>
            </a:r>
            <a:r>
              <a:rPr kumimoji="0" lang="en-US" altLang="en-US" sz="3600" b="1" i="0" u="none" strike="noStrike" cap="none" normalizeH="0" baseline="0" dirty="0">
                <a:ln>
                  <a:noFill/>
                </a:ln>
                <a:solidFill>
                  <a:schemeClr val="tx1"/>
                </a:solidFill>
                <a:effectLst/>
                <a:latin typeface="Arial" panose="020B0604020202020204" pitchFamily="34" charset="0"/>
              </a:rPr>
              <a:t>honest reflection</a:t>
            </a:r>
            <a:r>
              <a:rPr kumimoji="0" lang="en-US" altLang="en-US" sz="3600" b="0" i="0" u="none" strike="noStrike" cap="none" normalizeH="0" baseline="0" dirty="0">
                <a:ln>
                  <a:noFill/>
                </a:ln>
                <a:solidFill>
                  <a:schemeClr val="tx1"/>
                </a:solidFill>
                <a:effectLst/>
                <a:latin typeface="Arial" panose="020B0604020202020204" pitchFamily="34" charset="0"/>
              </a:rPr>
              <a:t> on institutional gaps</a:t>
            </a: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Document the existing </a:t>
            </a:r>
            <a:r>
              <a:rPr kumimoji="0" lang="en-US" altLang="en-US" sz="3600" b="1" i="0" u="none" strike="noStrike" cap="none" normalizeH="0" baseline="0" dirty="0">
                <a:ln>
                  <a:noFill/>
                </a:ln>
                <a:solidFill>
                  <a:schemeClr val="tx1"/>
                </a:solidFill>
                <a:effectLst/>
                <a:latin typeface="Arial" panose="020B0604020202020204" pitchFamily="34" charset="0"/>
              </a:rPr>
              <a:t>desire for inclusivity</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98178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02135-1E0D-B7E6-56CF-0CA420717A20}"/>
              </a:ext>
            </a:extLst>
          </p:cNvPr>
          <p:cNvSpPr>
            <a:spLocks noGrp="1"/>
          </p:cNvSpPr>
          <p:nvPr>
            <p:ph type="title"/>
          </p:nvPr>
        </p:nvSpPr>
        <p:spPr/>
        <p:txBody>
          <a:bodyPr/>
          <a:lstStyle/>
          <a:p>
            <a:r>
              <a:rPr lang="en-US" dirty="0"/>
              <a:t>Refining the W3C’s APA Note: </a:t>
            </a:r>
            <a:br>
              <a:rPr lang="en-US" dirty="0"/>
            </a:br>
            <a:r>
              <a:rPr lang="en-US" dirty="0"/>
              <a:t>How Schools Influenced the Standard</a:t>
            </a:r>
          </a:p>
        </p:txBody>
      </p:sp>
      <p:sp>
        <p:nvSpPr>
          <p:cNvPr id="4" name="Slide Number Placeholder 3">
            <a:extLst>
              <a:ext uri="{FF2B5EF4-FFF2-40B4-BE49-F238E27FC236}">
                <a16:creationId xmlns:a16="http://schemas.microsoft.com/office/drawing/2014/main" id="{19E6398D-C93C-6EA1-18D8-5C0048F451D4}"/>
              </a:ext>
            </a:extLst>
          </p:cNvPr>
          <p:cNvSpPr>
            <a:spLocks noGrp="1"/>
          </p:cNvSpPr>
          <p:nvPr>
            <p:ph type="sldNum" sz="quarter" idx="4"/>
          </p:nvPr>
        </p:nvSpPr>
        <p:spPr/>
        <p:txBody>
          <a:bodyPr/>
          <a:lstStyle/>
          <a:p>
            <a:fld id="{3F2E36C3-801C-9941-8DAC-7010180F48B4}" type="slidenum">
              <a:rPr lang="en-US" smtClean="0"/>
              <a:pPr/>
              <a:t>21</a:t>
            </a:fld>
            <a:endParaRPr lang="en-US" dirty="0"/>
          </a:p>
        </p:txBody>
      </p:sp>
      <p:sp>
        <p:nvSpPr>
          <p:cNvPr id="3" name="Rectangle 1">
            <a:extLst>
              <a:ext uri="{FF2B5EF4-FFF2-40B4-BE49-F238E27FC236}">
                <a16:creationId xmlns:a16="http://schemas.microsoft.com/office/drawing/2014/main" id="{A12100FC-3FF3-7DAB-5D12-82D2DD71010D}"/>
              </a:ext>
            </a:extLst>
          </p:cNvPr>
          <p:cNvSpPr>
            <a:spLocks noGrp="1" noChangeArrowheads="1"/>
          </p:cNvSpPr>
          <p:nvPr>
            <p:ph sz="half" idx="2"/>
          </p:nvPr>
        </p:nvSpPr>
        <p:spPr bwMode="auto">
          <a:xfrm>
            <a:off x="725488" y="1546434"/>
            <a:ext cx="10657085"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Provide </a:t>
            </a:r>
            <a:r>
              <a:rPr kumimoji="0" lang="en-US" altLang="en-US" sz="3600" b="1" i="0" u="none" strike="noStrike" cap="none" normalizeH="0" baseline="0" dirty="0">
                <a:ln>
                  <a:noFill/>
                </a:ln>
                <a:solidFill>
                  <a:schemeClr val="tx1"/>
                </a:solidFill>
                <a:effectLst/>
                <a:latin typeface="Arial" panose="020B0604020202020204" pitchFamily="34" charset="0"/>
              </a:rPr>
              <a:t>practical evidence</a:t>
            </a:r>
            <a:r>
              <a:rPr kumimoji="0" lang="en-US" altLang="en-US" sz="3600" b="0" i="0" u="none" strike="noStrike" cap="none" normalizeH="0" baseline="0" dirty="0">
                <a:ln>
                  <a:noFill/>
                </a:ln>
                <a:solidFill>
                  <a:schemeClr val="tx1"/>
                </a:solidFill>
                <a:effectLst/>
                <a:latin typeface="Arial" panose="020B0604020202020204" pitchFamily="34" charset="0"/>
              </a:rPr>
              <a:t> to the W3C</a:t>
            </a: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Implement model as </a:t>
            </a:r>
            <a:r>
              <a:rPr kumimoji="0" lang="en-US" altLang="en-US" sz="3600" b="1" i="0" u="none" strike="noStrike" cap="none" normalizeH="0" baseline="0" dirty="0">
                <a:ln>
                  <a:noFill/>
                </a:ln>
                <a:solidFill>
                  <a:schemeClr val="tx1"/>
                </a:solidFill>
                <a:effectLst/>
                <a:latin typeface="Arial" panose="020B0604020202020204" pitchFamily="34" charset="0"/>
              </a:rPr>
              <a:t>internal company OKRs</a:t>
            </a:r>
            <a:endParaRPr kumimoji="0" lang="en-US" altLang="en-US" sz="3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Counter complexity concerns with </a:t>
            </a:r>
            <a:r>
              <a:rPr kumimoji="0" lang="en-US" altLang="en-US" sz="3600" b="1" i="0" u="none" strike="noStrike" cap="none" normalizeH="0" baseline="0" dirty="0">
                <a:ln>
                  <a:noFill/>
                </a:ln>
                <a:solidFill>
                  <a:schemeClr val="tx1"/>
                </a:solidFill>
                <a:effectLst/>
                <a:latin typeface="Arial" panose="020B0604020202020204" pitchFamily="34" charset="0"/>
              </a:rPr>
              <a:t>real-world data</a:t>
            </a:r>
            <a:endParaRPr kumimoji="0" lang="en-US" altLang="en-US" sz="3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Emphasize focus </a:t>
            </a:r>
            <a:r>
              <a:rPr kumimoji="0" lang="en-US" altLang="en-US" sz="3600" b="1" i="0" u="none" strike="noStrike" cap="none" normalizeH="0" baseline="0" dirty="0">
                <a:ln>
                  <a:noFill/>
                </a:ln>
                <a:solidFill>
                  <a:schemeClr val="tx1"/>
                </a:solidFill>
                <a:effectLst/>
                <a:latin typeface="Arial" panose="020B0604020202020204" pitchFamily="34" charset="0"/>
              </a:rPr>
              <a:t>beyond the website</a:t>
            </a:r>
            <a:endParaRPr kumimoji="0" lang="en-US" altLang="en-US" sz="3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Identify </a:t>
            </a:r>
            <a:r>
              <a:rPr kumimoji="0" lang="en-US" altLang="en-US" sz="3600" b="1" i="0" u="none" strike="noStrike" cap="none" normalizeH="0" baseline="0" dirty="0">
                <a:ln>
                  <a:noFill/>
                </a:ln>
                <a:solidFill>
                  <a:schemeClr val="tx1"/>
                </a:solidFill>
                <a:effectLst/>
                <a:latin typeface="Arial" panose="020B0604020202020204" pitchFamily="34" charset="0"/>
              </a:rPr>
              <a:t>easy improvements</a:t>
            </a:r>
            <a:r>
              <a:rPr kumimoji="0" lang="en-US" altLang="en-US" sz="3600" b="0" i="0" u="none" strike="noStrike" cap="none" normalizeH="0" baseline="0" dirty="0">
                <a:ln>
                  <a:noFill/>
                </a:ln>
                <a:solidFill>
                  <a:schemeClr val="tx1"/>
                </a:solidFill>
                <a:effectLst/>
                <a:latin typeface="Arial" panose="020B0604020202020204" pitchFamily="34" charset="0"/>
              </a:rPr>
              <a:t> for busy districts</a:t>
            </a: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Endorse a </a:t>
            </a:r>
            <a:r>
              <a:rPr kumimoji="0" lang="en-US" altLang="en-US" sz="3600" b="1" i="0" u="none" strike="noStrike" cap="none" normalizeH="0" baseline="0" dirty="0">
                <a:ln>
                  <a:noFill/>
                </a:ln>
                <a:solidFill>
                  <a:schemeClr val="tx1"/>
                </a:solidFill>
                <a:effectLst/>
                <a:latin typeface="Arial" panose="020B0604020202020204" pitchFamily="34" charset="0"/>
              </a:rPr>
              <a:t>practical framework</a:t>
            </a:r>
            <a:r>
              <a:rPr kumimoji="0" lang="en-US" altLang="en-US" sz="3600" b="0" i="0" u="none" strike="noStrike" cap="none" normalizeH="0" baseline="0" dirty="0">
                <a:ln>
                  <a:noFill/>
                </a:ln>
                <a:solidFill>
                  <a:schemeClr val="tx1"/>
                </a:solidFill>
                <a:effectLst/>
                <a:latin typeface="Arial" panose="020B0604020202020204" pitchFamily="34" charset="0"/>
              </a:rPr>
              <a:t> for the industry</a:t>
            </a:r>
          </a:p>
          <a:p>
            <a:pPr marL="0" marR="0" lvl="0" indent="0" algn="l" defTabSz="914400" rtl="0" eaLnBrk="0" fontAlgn="base" latinLnBrk="0" hangingPunct="0">
              <a:lnSpc>
                <a:spcPct val="100000"/>
              </a:lnSpc>
              <a:spcBef>
                <a:spcPts val="800"/>
              </a:spcBef>
              <a:spcAft>
                <a:spcPct val="0"/>
              </a:spcAft>
              <a:buClrTx/>
              <a:buSzTx/>
              <a:buFontTx/>
              <a:buChar char="•"/>
              <a:tabLst/>
            </a:pPr>
            <a:r>
              <a:rPr lang="en-US" altLang="en-US" sz="3600" dirty="0">
                <a:latin typeface="Arial" panose="020B0604020202020204" pitchFamily="34" charset="0"/>
              </a:rPr>
              <a:t>Recommend APA add the </a:t>
            </a:r>
            <a:r>
              <a:rPr lang="en-US" altLang="en-US" sz="3600" b="1" dirty="0">
                <a:latin typeface="Arial" panose="020B0604020202020204" pitchFamily="34" charset="0"/>
              </a:rPr>
              <a:t>Glossary of Terms</a:t>
            </a:r>
            <a:endParaRPr kumimoji="0" lang="en-US" altLang="en-US" sz="36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99586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D0701-2288-D39D-7B58-800DE4169025}"/>
              </a:ext>
            </a:extLst>
          </p:cNvPr>
          <p:cNvSpPr>
            <a:spLocks noGrp="1"/>
          </p:cNvSpPr>
          <p:nvPr>
            <p:ph type="title"/>
          </p:nvPr>
        </p:nvSpPr>
        <p:spPr/>
        <p:txBody>
          <a:bodyPr/>
          <a:lstStyle/>
          <a:p>
            <a:r>
              <a:rPr lang="en-US" dirty="0"/>
              <a:t>From Compliance Anxiety to Sustainable Culture</a:t>
            </a:r>
          </a:p>
        </p:txBody>
      </p:sp>
      <p:sp>
        <p:nvSpPr>
          <p:cNvPr id="3" name="Content Placeholder 2">
            <a:extLst>
              <a:ext uri="{FF2B5EF4-FFF2-40B4-BE49-F238E27FC236}">
                <a16:creationId xmlns:a16="http://schemas.microsoft.com/office/drawing/2014/main" id="{2F44757F-402C-5E7A-E73F-BE93648DC924}"/>
              </a:ext>
            </a:extLst>
          </p:cNvPr>
          <p:cNvSpPr>
            <a:spLocks noGrp="1"/>
          </p:cNvSpPr>
          <p:nvPr>
            <p:ph sz="half" idx="2"/>
          </p:nvPr>
        </p:nvSpPr>
        <p:spPr>
          <a:xfrm>
            <a:off x="566536" y="1930400"/>
            <a:ext cx="10741930" cy="4194178"/>
          </a:xfrm>
        </p:spPr>
        <p:txBody>
          <a:bodyPr/>
          <a:lstStyle/>
          <a:p>
            <a:pPr marL="457200" indent="-457200">
              <a:spcBef>
                <a:spcPts val="800"/>
              </a:spcBef>
              <a:buFont typeface="Arial" panose="020B0604020202020204" pitchFamily="34" charset="0"/>
              <a:buChar char="•"/>
            </a:pPr>
            <a:r>
              <a:rPr lang="en-US" sz="3600" dirty="0"/>
              <a:t>Shift from manual fixes to </a:t>
            </a:r>
            <a:r>
              <a:rPr lang="en-US" sz="3600" b="1" dirty="0"/>
              <a:t>scalable processes</a:t>
            </a:r>
          </a:p>
          <a:p>
            <a:pPr marL="457200" indent="-457200">
              <a:spcBef>
                <a:spcPts val="800"/>
              </a:spcBef>
              <a:buFont typeface="Arial" panose="020B0604020202020204" pitchFamily="34" charset="0"/>
              <a:buChar char="•"/>
            </a:pPr>
            <a:r>
              <a:rPr lang="en-US" sz="3600" dirty="0"/>
              <a:t>Address </a:t>
            </a:r>
            <a:r>
              <a:rPr lang="en-US" sz="3600" b="1" dirty="0"/>
              <a:t>systemic causes </a:t>
            </a:r>
            <a:r>
              <a:rPr lang="en-US" sz="3600" dirty="0"/>
              <a:t>over individual errors</a:t>
            </a:r>
          </a:p>
          <a:p>
            <a:pPr marL="457200" indent="-457200">
              <a:spcBef>
                <a:spcPts val="800"/>
              </a:spcBef>
              <a:buFont typeface="Arial" panose="020B0604020202020204" pitchFamily="34" charset="0"/>
              <a:buChar char="•"/>
            </a:pPr>
            <a:r>
              <a:rPr lang="en-US" sz="3600" dirty="0"/>
              <a:t>Build roadmaps </a:t>
            </a:r>
            <a:r>
              <a:rPr lang="en-US" sz="3600" b="1" dirty="0"/>
              <a:t>resilient to turnover</a:t>
            </a:r>
          </a:p>
          <a:p>
            <a:pPr marL="457200" indent="-457200">
              <a:spcBef>
                <a:spcPts val="800"/>
              </a:spcBef>
              <a:buFont typeface="Arial" panose="020B0604020202020204" pitchFamily="34" charset="0"/>
              <a:buChar char="•"/>
            </a:pPr>
            <a:r>
              <a:rPr lang="en-US" sz="3600" dirty="0"/>
              <a:t>Prioritize "</a:t>
            </a:r>
            <a:r>
              <a:rPr lang="en-US" sz="3600" b="1" dirty="0"/>
              <a:t>Born Accessible</a:t>
            </a:r>
            <a:r>
              <a:rPr lang="en-US" sz="3600" dirty="0"/>
              <a:t>" design early</a:t>
            </a:r>
          </a:p>
          <a:p>
            <a:pPr marL="457200" indent="-457200">
              <a:spcBef>
                <a:spcPts val="800"/>
              </a:spcBef>
              <a:buFont typeface="Arial" panose="020B0604020202020204" pitchFamily="34" charset="0"/>
              <a:buChar char="•"/>
            </a:pPr>
            <a:r>
              <a:rPr lang="en-US" sz="3600" dirty="0"/>
              <a:t>Replace deadline dread with </a:t>
            </a:r>
            <a:r>
              <a:rPr lang="en-US" sz="3600" b="1" dirty="0"/>
              <a:t>validated plans</a:t>
            </a:r>
          </a:p>
        </p:txBody>
      </p:sp>
      <p:sp>
        <p:nvSpPr>
          <p:cNvPr id="4" name="Slide Number Placeholder 3">
            <a:extLst>
              <a:ext uri="{FF2B5EF4-FFF2-40B4-BE49-F238E27FC236}">
                <a16:creationId xmlns:a16="http://schemas.microsoft.com/office/drawing/2014/main" id="{01A47015-C9C7-9BB7-4611-27EF2E9E4B73}"/>
              </a:ext>
            </a:extLst>
          </p:cNvPr>
          <p:cNvSpPr>
            <a:spLocks noGrp="1"/>
          </p:cNvSpPr>
          <p:nvPr>
            <p:ph type="sldNum" sz="quarter" idx="4"/>
          </p:nvPr>
        </p:nvSpPr>
        <p:spPr/>
        <p:txBody>
          <a:bodyPr/>
          <a:lstStyle/>
          <a:p>
            <a:fld id="{3F2E36C3-801C-9941-8DAC-7010180F48B4}" type="slidenum">
              <a:rPr lang="en-US" smtClean="0"/>
              <a:pPr/>
              <a:t>22</a:t>
            </a:fld>
            <a:endParaRPr lang="en-US" dirty="0"/>
          </a:p>
        </p:txBody>
      </p:sp>
    </p:spTree>
    <p:extLst>
      <p:ext uri="{BB962C8B-B14F-4D97-AF65-F5344CB8AC3E}">
        <p14:creationId xmlns:p14="http://schemas.microsoft.com/office/powerpoint/2010/main" val="3483513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A7B95-5861-A461-FC95-D739F9C20B19}"/>
              </a:ext>
            </a:extLst>
          </p:cNvPr>
          <p:cNvSpPr>
            <a:spLocks noGrp="1"/>
          </p:cNvSpPr>
          <p:nvPr>
            <p:ph type="title"/>
          </p:nvPr>
        </p:nvSpPr>
        <p:spPr/>
        <p:txBody>
          <a:bodyPr/>
          <a:lstStyle/>
          <a:p>
            <a:r>
              <a:rPr lang="en-US" dirty="0"/>
              <a:t>Establishing Your Baseline</a:t>
            </a:r>
          </a:p>
        </p:txBody>
      </p:sp>
      <p:sp>
        <p:nvSpPr>
          <p:cNvPr id="4" name="Slide Number Placeholder 3">
            <a:extLst>
              <a:ext uri="{FF2B5EF4-FFF2-40B4-BE49-F238E27FC236}">
                <a16:creationId xmlns:a16="http://schemas.microsoft.com/office/drawing/2014/main" id="{5CDB7189-9064-EB8A-78E6-5912D0260442}"/>
              </a:ext>
            </a:extLst>
          </p:cNvPr>
          <p:cNvSpPr>
            <a:spLocks noGrp="1"/>
          </p:cNvSpPr>
          <p:nvPr>
            <p:ph type="sldNum" sz="quarter" idx="4"/>
          </p:nvPr>
        </p:nvSpPr>
        <p:spPr/>
        <p:txBody>
          <a:bodyPr/>
          <a:lstStyle/>
          <a:p>
            <a:fld id="{3F2E36C3-801C-9941-8DAC-7010180F48B4}" type="slidenum">
              <a:rPr lang="en-US" smtClean="0"/>
              <a:pPr/>
              <a:t>23</a:t>
            </a:fld>
            <a:endParaRPr lang="en-US" dirty="0"/>
          </a:p>
        </p:txBody>
      </p:sp>
      <p:sp>
        <p:nvSpPr>
          <p:cNvPr id="5" name="Rectangle 1">
            <a:extLst>
              <a:ext uri="{FF2B5EF4-FFF2-40B4-BE49-F238E27FC236}">
                <a16:creationId xmlns:a16="http://schemas.microsoft.com/office/drawing/2014/main" id="{5A046E0F-AE38-4E8B-CFA1-E350ADFF39B9}"/>
              </a:ext>
            </a:extLst>
          </p:cNvPr>
          <p:cNvSpPr>
            <a:spLocks noGrp="1" noChangeArrowheads="1"/>
          </p:cNvSpPr>
          <p:nvPr>
            <p:ph sz="half" idx="2"/>
          </p:nvPr>
        </p:nvSpPr>
        <p:spPr bwMode="auto">
          <a:xfrm>
            <a:off x="347608" y="1887385"/>
            <a:ext cx="11539592" cy="3929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Form a </a:t>
            </a:r>
            <a:r>
              <a:rPr kumimoji="0" lang="en-US" altLang="en-US" sz="3600" b="1" i="0" u="none" strike="noStrike" cap="none" normalizeH="0" baseline="0" dirty="0">
                <a:ln>
                  <a:noFill/>
                </a:ln>
                <a:solidFill>
                  <a:schemeClr val="tx1"/>
                </a:solidFill>
                <a:effectLst/>
                <a:latin typeface="Arial" panose="020B0604020202020204" pitchFamily="34" charset="0"/>
              </a:rPr>
              <a:t>cross-functional steering committee</a:t>
            </a: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Use the </a:t>
            </a:r>
            <a:r>
              <a:rPr kumimoji="0" lang="en-US" altLang="en-US" sz="3600" b="1" i="0" u="none" strike="noStrike" cap="none" normalizeH="0" baseline="0" dirty="0">
                <a:ln>
                  <a:noFill/>
                </a:ln>
                <a:solidFill>
                  <a:schemeClr val="tx1"/>
                </a:solidFill>
                <a:effectLst/>
                <a:latin typeface="Arial" panose="020B0604020202020204" pitchFamily="34" charset="0"/>
              </a:rPr>
              <a:t>adapted 72-point model</a:t>
            </a: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Review </a:t>
            </a:r>
            <a:r>
              <a:rPr kumimoji="0" lang="en-US" altLang="en-US" sz="3600" b="1" i="0" u="none" strike="noStrike" cap="none" normalizeH="0" baseline="0" dirty="0">
                <a:ln>
                  <a:noFill/>
                </a:ln>
                <a:solidFill>
                  <a:schemeClr val="tx1"/>
                </a:solidFill>
                <a:effectLst/>
                <a:latin typeface="Arial" panose="020B0604020202020204" pitchFamily="34" charset="0"/>
              </a:rPr>
              <a:t>policies, logs, and contracts</a:t>
            </a: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Score status from </a:t>
            </a:r>
            <a:r>
              <a:rPr kumimoji="0" lang="en-US" altLang="en-US" sz="3600" b="1" i="0" u="none" strike="noStrike" cap="none" normalizeH="0" baseline="0" dirty="0">
                <a:ln>
                  <a:noFill/>
                </a:ln>
                <a:solidFill>
                  <a:schemeClr val="tx1"/>
                </a:solidFill>
                <a:effectLst/>
                <a:latin typeface="Arial" panose="020B0604020202020204" pitchFamily="34" charset="0"/>
              </a:rPr>
              <a:t>Inactive to Optimize</a:t>
            </a: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Identify </a:t>
            </a:r>
            <a:r>
              <a:rPr kumimoji="0" lang="en-US" altLang="en-US" sz="3600" b="1" i="0" u="none" strike="noStrike" cap="none" normalizeH="0" baseline="0" dirty="0">
                <a:ln>
                  <a:noFill/>
                </a:ln>
                <a:solidFill>
                  <a:schemeClr val="tx1"/>
                </a:solidFill>
                <a:effectLst/>
                <a:latin typeface="Arial" panose="020B0604020202020204" pitchFamily="34" charset="0"/>
              </a:rPr>
              <a:t>departmental impact </a:t>
            </a:r>
            <a:r>
              <a:rPr kumimoji="0" lang="en-US" altLang="en-US" sz="3600" b="0" i="0" u="none" strike="noStrike" cap="none" normalizeH="0" baseline="0" dirty="0">
                <a:ln>
                  <a:noFill/>
                </a:ln>
                <a:solidFill>
                  <a:schemeClr val="tx1"/>
                </a:solidFill>
                <a:effectLst/>
                <a:latin typeface="Arial" panose="020B0604020202020204" pitchFamily="34" charset="0"/>
              </a:rPr>
              <a:t>on students</a:t>
            </a: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Document a </a:t>
            </a:r>
            <a:r>
              <a:rPr kumimoji="0" lang="en-US" altLang="en-US" sz="3600" b="1" i="0" u="none" strike="noStrike" cap="none" normalizeH="0" baseline="0" dirty="0">
                <a:ln>
                  <a:noFill/>
                </a:ln>
                <a:solidFill>
                  <a:schemeClr val="tx1"/>
                </a:solidFill>
                <a:effectLst/>
                <a:latin typeface="Arial" panose="020B0604020202020204" pitchFamily="34" charset="0"/>
              </a:rPr>
              <a:t>clear snapshot </a:t>
            </a:r>
            <a:r>
              <a:rPr kumimoji="0" lang="en-US" altLang="en-US" sz="3600" b="0" i="0" u="none" strike="noStrike" cap="none" normalizeH="0" baseline="0" dirty="0">
                <a:ln>
                  <a:noFill/>
                </a:ln>
                <a:solidFill>
                  <a:schemeClr val="tx1"/>
                </a:solidFill>
                <a:effectLst/>
                <a:latin typeface="Arial" panose="020B0604020202020204" pitchFamily="34" charset="0"/>
              </a:rPr>
              <a:t>for growth</a:t>
            </a:r>
          </a:p>
        </p:txBody>
      </p:sp>
    </p:spTree>
    <p:extLst>
      <p:ext uri="{BB962C8B-B14F-4D97-AF65-F5344CB8AC3E}">
        <p14:creationId xmlns:p14="http://schemas.microsoft.com/office/powerpoint/2010/main" val="2551801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7C59D-EB8E-2289-12DE-4D3EDF7289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15EE8E-1EF3-9434-12D1-8DB4EF344156}"/>
              </a:ext>
            </a:extLst>
          </p:cNvPr>
          <p:cNvSpPr>
            <a:spLocks noGrp="1"/>
          </p:cNvSpPr>
          <p:nvPr>
            <p:ph type="title"/>
          </p:nvPr>
        </p:nvSpPr>
        <p:spPr/>
        <p:txBody>
          <a:bodyPr/>
          <a:lstStyle/>
          <a:p>
            <a:r>
              <a:rPr lang="en-US" dirty="0"/>
              <a:t>Demo</a:t>
            </a:r>
          </a:p>
        </p:txBody>
      </p:sp>
      <p:sp>
        <p:nvSpPr>
          <p:cNvPr id="4" name="Slide Number Placeholder 3">
            <a:extLst>
              <a:ext uri="{FF2B5EF4-FFF2-40B4-BE49-F238E27FC236}">
                <a16:creationId xmlns:a16="http://schemas.microsoft.com/office/drawing/2014/main" id="{A6CAF11F-BF98-9121-3147-9083E9482DAA}"/>
              </a:ext>
            </a:extLst>
          </p:cNvPr>
          <p:cNvSpPr>
            <a:spLocks noGrp="1"/>
          </p:cNvSpPr>
          <p:nvPr>
            <p:ph type="sldNum" sz="quarter" idx="4"/>
          </p:nvPr>
        </p:nvSpPr>
        <p:spPr/>
        <p:txBody>
          <a:bodyPr/>
          <a:lstStyle/>
          <a:p>
            <a:fld id="{3F2E36C3-801C-9941-8DAC-7010180F48B4}" type="slidenum">
              <a:rPr lang="en-US" smtClean="0"/>
              <a:pPr/>
              <a:t>24</a:t>
            </a:fld>
            <a:endParaRPr lang="en-US" dirty="0"/>
          </a:p>
        </p:txBody>
      </p:sp>
      <p:sp>
        <p:nvSpPr>
          <p:cNvPr id="5" name="Rectangle 1">
            <a:extLst>
              <a:ext uri="{FF2B5EF4-FFF2-40B4-BE49-F238E27FC236}">
                <a16:creationId xmlns:a16="http://schemas.microsoft.com/office/drawing/2014/main" id="{0CB6CCB2-46C9-C617-A593-B55B3C4D1BF2}"/>
              </a:ext>
            </a:extLst>
          </p:cNvPr>
          <p:cNvSpPr>
            <a:spLocks noGrp="1" noChangeArrowheads="1"/>
          </p:cNvSpPr>
          <p:nvPr>
            <p:ph sz="half" idx="2"/>
          </p:nvPr>
        </p:nvSpPr>
        <p:spPr bwMode="auto">
          <a:xfrm>
            <a:off x="347608" y="3251861"/>
            <a:ext cx="1153959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Showing a fictious filled in assessment using our Excel Spreadsheet</a:t>
            </a:r>
          </a:p>
        </p:txBody>
      </p:sp>
    </p:spTree>
    <p:extLst>
      <p:ext uri="{BB962C8B-B14F-4D97-AF65-F5344CB8AC3E}">
        <p14:creationId xmlns:p14="http://schemas.microsoft.com/office/powerpoint/2010/main" val="1282026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F0229-B3E9-D2FC-CCF9-6409F504F67E}"/>
              </a:ext>
            </a:extLst>
          </p:cNvPr>
          <p:cNvSpPr>
            <a:spLocks noGrp="1"/>
          </p:cNvSpPr>
          <p:nvPr>
            <p:ph type="title"/>
          </p:nvPr>
        </p:nvSpPr>
        <p:spPr/>
        <p:txBody>
          <a:bodyPr/>
          <a:lstStyle/>
          <a:p>
            <a:r>
              <a:rPr lang="en-US" dirty="0"/>
              <a:t>Measuring and Sustaining Growth</a:t>
            </a:r>
          </a:p>
        </p:txBody>
      </p:sp>
      <p:sp>
        <p:nvSpPr>
          <p:cNvPr id="3" name="Content Placeholder 2">
            <a:extLst>
              <a:ext uri="{FF2B5EF4-FFF2-40B4-BE49-F238E27FC236}">
                <a16:creationId xmlns:a16="http://schemas.microsoft.com/office/drawing/2014/main" id="{19AD8AE7-74C7-975E-455E-8E5342FD00C3}"/>
              </a:ext>
            </a:extLst>
          </p:cNvPr>
          <p:cNvSpPr>
            <a:spLocks noGrp="1"/>
          </p:cNvSpPr>
          <p:nvPr>
            <p:ph sz="half" idx="2"/>
          </p:nvPr>
        </p:nvSpPr>
        <p:spPr>
          <a:xfrm>
            <a:off x="187478" y="1896971"/>
            <a:ext cx="11734800" cy="4545107"/>
          </a:xfrm>
        </p:spPr>
        <p:txBody>
          <a:bodyPr/>
          <a:lstStyle/>
          <a:p>
            <a:pPr marL="457200" indent="-457200">
              <a:spcBef>
                <a:spcPts val="800"/>
              </a:spcBef>
              <a:buFont typeface="Arial" panose="020B0604020202020204" pitchFamily="34" charset="0"/>
              <a:buChar char="•"/>
            </a:pPr>
            <a:r>
              <a:rPr lang="en-US" sz="3600" dirty="0"/>
              <a:t>Schedule </a:t>
            </a:r>
            <a:r>
              <a:rPr lang="en-US" sz="3600" b="1" dirty="0"/>
              <a:t>annual maturity reviews</a:t>
            </a:r>
          </a:p>
          <a:p>
            <a:pPr marL="457200" indent="-457200">
              <a:spcBef>
                <a:spcPts val="800"/>
              </a:spcBef>
              <a:buFont typeface="Arial" panose="020B0604020202020204" pitchFamily="34" charset="0"/>
              <a:buChar char="•"/>
            </a:pPr>
            <a:r>
              <a:rPr lang="en-US" sz="3600" dirty="0"/>
              <a:t>Publicize growth to </a:t>
            </a:r>
            <a:r>
              <a:rPr lang="en-US" sz="3600" b="1" dirty="0"/>
              <a:t>secure funding</a:t>
            </a:r>
          </a:p>
          <a:p>
            <a:pPr marL="457200" indent="-457200">
              <a:spcBef>
                <a:spcPts val="800"/>
              </a:spcBef>
              <a:buFont typeface="Arial" panose="020B0604020202020204" pitchFamily="34" charset="0"/>
              <a:buChar char="•"/>
            </a:pPr>
            <a:r>
              <a:rPr lang="en-US" sz="3600" dirty="0"/>
              <a:t>Maintain current </a:t>
            </a:r>
            <a:r>
              <a:rPr lang="en-US" sz="3600" b="1" dirty="0"/>
              <a:t>training and audit logs</a:t>
            </a:r>
          </a:p>
          <a:p>
            <a:pPr marL="457200" indent="-457200">
              <a:spcBef>
                <a:spcPts val="800"/>
              </a:spcBef>
              <a:buFont typeface="Arial" panose="020B0604020202020204" pitchFamily="34" charset="0"/>
              <a:buChar char="•"/>
            </a:pPr>
            <a:r>
              <a:rPr lang="en-US" sz="3600" dirty="0"/>
              <a:t>Refine workflows using </a:t>
            </a:r>
            <a:r>
              <a:rPr lang="en-US" sz="3600" b="1" dirty="0"/>
              <a:t>faculty feedback</a:t>
            </a:r>
          </a:p>
          <a:p>
            <a:pPr marL="457200" indent="-457200">
              <a:spcBef>
                <a:spcPts val="800"/>
              </a:spcBef>
              <a:buFont typeface="Arial" panose="020B0604020202020204" pitchFamily="34" charset="0"/>
              <a:buChar char="•"/>
            </a:pPr>
            <a:r>
              <a:rPr lang="en-US" sz="3600" dirty="0"/>
              <a:t>Make accessibility a </a:t>
            </a:r>
            <a:r>
              <a:rPr lang="en-US" sz="3600" b="1" dirty="0"/>
              <a:t>recurring board item to review</a:t>
            </a:r>
          </a:p>
        </p:txBody>
      </p:sp>
      <p:sp>
        <p:nvSpPr>
          <p:cNvPr id="4" name="Slide Number Placeholder 3">
            <a:extLst>
              <a:ext uri="{FF2B5EF4-FFF2-40B4-BE49-F238E27FC236}">
                <a16:creationId xmlns:a16="http://schemas.microsoft.com/office/drawing/2014/main" id="{D87F7ED6-E3A1-BB7D-E02E-003848A77800}"/>
              </a:ext>
            </a:extLst>
          </p:cNvPr>
          <p:cNvSpPr>
            <a:spLocks noGrp="1"/>
          </p:cNvSpPr>
          <p:nvPr>
            <p:ph type="sldNum" sz="quarter" idx="4"/>
          </p:nvPr>
        </p:nvSpPr>
        <p:spPr/>
        <p:txBody>
          <a:bodyPr/>
          <a:lstStyle/>
          <a:p>
            <a:fld id="{3F2E36C3-801C-9941-8DAC-7010180F48B4}" type="slidenum">
              <a:rPr lang="en-US" smtClean="0"/>
              <a:pPr/>
              <a:t>25</a:t>
            </a:fld>
            <a:endParaRPr lang="en-US" dirty="0"/>
          </a:p>
        </p:txBody>
      </p:sp>
    </p:spTree>
    <p:extLst>
      <p:ext uri="{BB962C8B-B14F-4D97-AF65-F5344CB8AC3E}">
        <p14:creationId xmlns:p14="http://schemas.microsoft.com/office/powerpoint/2010/main" val="2393762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97575-BA8B-7268-515F-16AE4F20E786}"/>
              </a:ext>
            </a:extLst>
          </p:cNvPr>
          <p:cNvSpPr>
            <a:spLocks noGrp="1"/>
          </p:cNvSpPr>
          <p:nvPr>
            <p:ph type="title"/>
          </p:nvPr>
        </p:nvSpPr>
        <p:spPr/>
        <p:txBody>
          <a:bodyPr/>
          <a:lstStyle/>
          <a:p>
            <a:r>
              <a:rPr lang="en-US" dirty="0"/>
              <a:t>Summary of Key Takeaways</a:t>
            </a:r>
          </a:p>
        </p:txBody>
      </p:sp>
      <p:sp>
        <p:nvSpPr>
          <p:cNvPr id="4" name="Slide Number Placeholder 3">
            <a:extLst>
              <a:ext uri="{FF2B5EF4-FFF2-40B4-BE49-F238E27FC236}">
                <a16:creationId xmlns:a16="http://schemas.microsoft.com/office/drawing/2014/main" id="{B8E6370A-EE88-AF31-55EF-DD7780056703}"/>
              </a:ext>
            </a:extLst>
          </p:cNvPr>
          <p:cNvSpPr>
            <a:spLocks noGrp="1"/>
          </p:cNvSpPr>
          <p:nvPr>
            <p:ph type="sldNum" sz="quarter" idx="4"/>
          </p:nvPr>
        </p:nvSpPr>
        <p:spPr/>
        <p:txBody>
          <a:bodyPr/>
          <a:lstStyle/>
          <a:p>
            <a:fld id="{3F2E36C3-801C-9941-8DAC-7010180F48B4}" type="slidenum">
              <a:rPr lang="en-US" smtClean="0"/>
              <a:pPr/>
              <a:t>26</a:t>
            </a:fld>
            <a:endParaRPr lang="en-US" dirty="0"/>
          </a:p>
        </p:txBody>
      </p:sp>
      <p:sp>
        <p:nvSpPr>
          <p:cNvPr id="5" name="Rectangle 1">
            <a:extLst>
              <a:ext uri="{FF2B5EF4-FFF2-40B4-BE49-F238E27FC236}">
                <a16:creationId xmlns:a16="http://schemas.microsoft.com/office/drawing/2014/main" id="{F480A814-5C67-9CCC-5A43-B31AED4A5739}"/>
              </a:ext>
            </a:extLst>
          </p:cNvPr>
          <p:cNvSpPr>
            <a:spLocks noGrp="1" noChangeArrowheads="1"/>
          </p:cNvSpPr>
          <p:nvPr>
            <p:ph sz="half" idx="2"/>
          </p:nvPr>
        </p:nvSpPr>
        <p:spPr bwMode="auto">
          <a:xfrm>
            <a:off x="347663" y="1887429"/>
            <a:ext cx="11913839" cy="3929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Address </a:t>
            </a:r>
            <a:r>
              <a:rPr kumimoji="0" lang="en-US" altLang="en-US" sz="3600" b="1" i="0" u="none" strike="noStrike" cap="none" normalizeH="0" baseline="0" dirty="0">
                <a:ln>
                  <a:noFill/>
                </a:ln>
                <a:solidFill>
                  <a:schemeClr val="tx1"/>
                </a:solidFill>
                <a:effectLst/>
                <a:latin typeface="Arial" panose="020B0604020202020204" pitchFamily="34" charset="0"/>
              </a:rPr>
              <a:t>policy, procurement, and websites</a:t>
            </a:r>
            <a:endParaRPr kumimoji="0" lang="en-US" altLang="en-US" sz="3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Use </a:t>
            </a:r>
            <a:r>
              <a:rPr kumimoji="0" lang="en-US" altLang="en-US" sz="3600" b="1" i="0" u="none" strike="noStrike" cap="none" normalizeH="0" baseline="0" dirty="0">
                <a:ln>
                  <a:noFill/>
                </a:ln>
                <a:solidFill>
                  <a:schemeClr val="tx1"/>
                </a:solidFill>
                <a:effectLst/>
                <a:latin typeface="Arial" panose="020B0604020202020204" pitchFamily="34" charset="0"/>
              </a:rPr>
              <a:t>Accessibility Maturity Model to build a Roadmap</a:t>
            </a:r>
            <a:endParaRPr kumimoji="0" lang="en-US" altLang="en-US" sz="3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Transition from </a:t>
            </a:r>
            <a:r>
              <a:rPr kumimoji="0" lang="en-US" altLang="en-US" sz="3600" b="1" i="0" u="none" strike="noStrike" cap="none" normalizeH="0" baseline="0" dirty="0">
                <a:ln>
                  <a:noFill/>
                </a:ln>
                <a:solidFill>
                  <a:schemeClr val="tx1"/>
                </a:solidFill>
                <a:effectLst/>
                <a:latin typeface="Arial" panose="020B0604020202020204" pitchFamily="34" charset="0"/>
              </a:rPr>
              <a:t>IT silos to shared missions</a:t>
            </a:r>
            <a:endParaRPr kumimoji="0" lang="en-US" altLang="en-US" sz="3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Target </a:t>
            </a:r>
            <a:r>
              <a:rPr kumimoji="0" lang="en-US" altLang="en-US" sz="3600" b="1" i="0" u="none" strike="noStrike" cap="none" normalizeH="0" baseline="0" dirty="0">
                <a:ln>
                  <a:noFill/>
                </a:ln>
                <a:solidFill>
                  <a:schemeClr val="tx1"/>
                </a:solidFill>
                <a:effectLst/>
                <a:latin typeface="Arial" panose="020B0604020202020204" pitchFamily="34" charset="0"/>
              </a:rPr>
              <a:t>10–25% maturity gains</a:t>
            </a:r>
            <a:r>
              <a:rPr kumimoji="0" lang="en-US" altLang="en-US" sz="3600" b="0" i="0" u="none" strike="noStrike" cap="none" normalizeH="0" baseline="0" dirty="0">
                <a:ln>
                  <a:noFill/>
                </a:ln>
                <a:solidFill>
                  <a:schemeClr val="tx1"/>
                </a:solidFill>
                <a:effectLst/>
                <a:latin typeface="Arial" panose="020B0604020202020204" pitchFamily="34" charset="0"/>
              </a:rPr>
              <a:t> in months</a:t>
            </a: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Formalize wins for a </a:t>
            </a:r>
            <a:r>
              <a:rPr kumimoji="0" lang="en-US" altLang="en-US" sz="3600" b="1" i="0" u="none" strike="noStrike" cap="none" normalizeH="0" baseline="0" dirty="0">
                <a:ln>
                  <a:noFill/>
                </a:ln>
                <a:solidFill>
                  <a:schemeClr val="tx1"/>
                </a:solidFill>
                <a:effectLst/>
                <a:latin typeface="Arial" panose="020B0604020202020204" pitchFamily="34" charset="0"/>
              </a:rPr>
              <a:t>legal safety net</a:t>
            </a:r>
            <a:endParaRPr kumimoji="0" lang="en-US" altLang="en-US" sz="3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Align with </a:t>
            </a:r>
            <a:r>
              <a:rPr kumimoji="0" lang="en-US" altLang="en-US" sz="3600" b="1" i="0" u="none" strike="noStrike" cap="none" normalizeH="0" baseline="0" dirty="0">
                <a:ln>
                  <a:noFill/>
                </a:ln>
                <a:solidFill>
                  <a:schemeClr val="tx1"/>
                </a:solidFill>
                <a:effectLst/>
                <a:latin typeface="Arial" panose="020B0604020202020204" pitchFamily="34" charset="0"/>
              </a:rPr>
              <a:t>international W3C best practices</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74182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CA480-4164-B22C-4EA8-E46E700C921F}"/>
              </a:ext>
            </a:extLst>
          </p:cNvPr>
          <p:cNvSpPr>
            <a:spLocks noGrp="1"/>
          </p:cNvSpPr>
          <p:nvPr>
            <p:ph type="title"/>
          </p:nvPr>
        </p:nvSpPr>
        <p:spPr/>
        <p:txBody>
          <a:bodyPr/>
          <a:lstStyle/>
          <a:p>
            <a:r>
              <a:rPr lang="en-US" dirty="0"/>
              <a:t>Conclusion: </a:t>
            </a:r>
            <a:br>
              <a:rPr lang="en-US" dirty="0"/>
            </a:br>
            <a:r>
              <a:rPr lang="en-US" dirty="0"/>
              <a:t>Your Path to Title II Compliance</a:t>
            </a:r>
          </a:p>
        </p:txBody>
      </p:sp>
      <p:sp>
        <p:nvSpPr>
          <p:cNvPr id="4" name="Slide Number Placeholder 3">
            <a:extLst>
              <a:ext uri="{FF2B5EF4-FFF2-40B4-BE49-F238E27FC236}">
                <a16:creationId xmlns:a16="http://schemas.microsoft.com/office/drawing/2014/main" id="{FBA7C7AC-FA0C-FC93-6244-357F24411FB8}"/>
              </a:ext>
            </a:extLst>
          </p:cNvPr>
          <p:cNvSpPr>
            <a:spLocks noGrp="1"/>
          </p:cNvSpPr>
          <p:nvPr>
            <p:ph type="sldNum" sz="quarter" idx="4"/>
          </p:nvPr>
        </p:nvSpPr>
        <p:spPr/>
        <p:txBody>
          <a:bodyPr/>
          <a:lstStyle/>
          <a:p>
            <a:fld id="{3F2E36C3-801C-9941-8DAC-7010180F48B4}" type="slidenum">
              <a:rPr lang="en-US" smtClean="0"/>
              <a:pPr/>
              <a:t>27</a:t>
            </a:fld>
            <a:endParaRPr lang="en-US" dirty="0"/>
          </a:p>
        </p:txBody>
      </p:sp>
      <p:sp>
        <p:nvSpPr>
          <p:cNvPr id="6" name="Rectangle 2">
            <a:extLst>
              <a:ext uri="{FF2B5EF4-FFF2-40B4-BE49-F238E27FC236}">
                <a16:creationId xmlns:a16="http://schemas.microsoft.com/office/drawing/2014/main" id="{545550C0-7183-3A02-8B80-8B3A7CA7E582}"/>
              </a:ext>
            </a:extLst>
          </p:cNvPr>
          <p:cNvSpPr>
            <a:spLocks noGrp="1" noChangeArrowheads="1"/>
          </p:cNvSpPr>
          <p:nvPr>
            <p:ph sz="half" idx="2"/>
          </p:nvPr>
        </p:nvSpPr>
        <p:spPr bwMode="auto">
          <a:xfrm>
            <a:off x="151273" y="1808063"/>
            <a:ext cx="11748627" cy="349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indent="-457200">
              <a:spcBef>
                <a:spcPts val="800"/>
              </a:spcBef>
              <a:buFont typeface="Arial" panose="020B0604020202020204" pitchFamily="34" charset="0"/>
              <a:buChar char="•"/>
            </a:pPr>
            <a:r>
              <a:rPr lang="en-US" sz="3600" dirty="0"/>
              <a:t>Treat maturity as a </a:t>
            </a:r>
            <a:r>
              <a:rPr lang="en-US" sz="3600" b="1" dirty="0"/>
              <a:t>marathon</a:t>
            </a:r>
          </a:p>
          <a:p>
            <a:pPr marL="457200" indent="-457200">
              <a:spcBef>
                <a:spcPts val="800"/>
              </a:spcBef>
              <a:buFont typeface="Arial" panose="020B0604020202020204" pitchFamily="34" charset="0"/>
              <a:buChar char="•"/>
            </a:pPr>
            <a:r>
              <a:rPr lang="en-US" sz="3600" dirty="0"/>
              <a:t>Use the </a:t>
            </a:r>
            <a:r>
              <a:rPr lang="en-US" sz="3600" b="1" dirty="0"/>
              <a:t>Benetech BASE framework </a:t>
            </a:r>
            <a:r>
              <a:rPr lang="en-US" sz="3600" dirty="0"/>
              <a:t>to simplify</a:t>
            </a:r>
          </a:p>
          <a:p>
            <a:pPr marL="457200" indent="-457200">
              <a:spcBef>
                <a:spcPts val="800"/>
              </a:spcBef>
              <a:buFont typeface="Arial" panose="020B0604020202020204" pitchFamily="34" charset="0"/>
              <a:buChar char="•"/>
            </a:pPr>
            <a:r>
              <a:rPr lang="en-US" sz="3600" dirty="0"/>
              <a:t>Prioritize </a:t>
            </a:r>
            <a:r>
              <a:rPr lang="en-US" sz="3600" b="1" dirty="0"/>
              <a:t>student experience and </a:t>
            </a:r>
            <a:br>
              <a:rPr lang="en-US" sz="3600" b="1" dirty="0"/>
            </a:br>
            <a:r>
              <a:rPr lang="en-US" sz="3600" b="1" dirty="0"/>
              <a:t>staff knowledge</a:t>
            </a:r>
          </a:p>
          <a:p>
            <a:pPr marL="457200" indent="-457200">
              <a:spcBef>
                <a:spcPts val="800"/>
              </a:spcBef>
              <a:buFont typeface="Arial" panose="020B0604020202020204" pitchFamily="34" charset="0"/>
              <a:buChar char="•"/>
            </a:pPr>
            <a:r>
              <a:rPr lang="en-US" sz="3600" dirty="0"/>
              <a:t>Leverage </a:t>
            </a:r>
            <a:r>
              <a:rPr lang="en-US" sz="3600" b="1" dirty="0"/>
              <a:t>Benetech templates </a:t>
            </a:r>
            <a:r>
              <a:rPr lang="en-US" sz="3600" dirty="0"/>
              <a:t>for rapid results</a:t>
            </a:r>
          </a:p>
          <a:p>
            <a:pPr marL="457200" indent="-457200">
              <a:spcBef>
                <a:spcPts val="800"/>
              </a:spcBef>
              <a:buFont typeface="Arial" panose="020B0604020202020204" pitchFamily="34" charset="0"/>
              <a:buChar char="•"/>
            </a:pPr>
            <a:r>
              <a:rPr lang="en-US" sz="3600" dirty="0"/>
              <a:t>Transition from </a:t>
            </a:r>
            <a:r>
              <a:rPr lang="en-US" sz="3600" b="1" dirty="0"/>
              <a:t>dread to sustainable culture</a:t>
            </a:r>
          </a:p>
        </p:txBody>
      </p:sp>
    </p:spTree>
    <p:extLst>
      <p:ext uri="{BB962C8B-B14F-4D97-AF65-F5344CB8AC3E}">
        <p14:creationId xmlns:p14="http://schemas.microsoft.com/office/powerpoint/2010/main" val="1704267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5F23A-CEB0-F218-D7C4-F97905A7B492}"/>
              </a:ext>
            </a:extLst>
          </p:cNvPr>
          <p:cNvSpPr>
            <a:spLocks noGrp="1"/>
          </p:cNvSpPr>
          <p:nvPr>
            <p:ph type="title"/>
          </p:nvPr>
        </p:nvSpPr>
        <p:spPr/>
        <p:txBody>
          <a:bodyPr/>
          <a:lstStyle/>
          <a:p>
            <a:r>
              <a:rPr lang="en-US" dirty="0"/>
              <a:t>Resources &amp; Links</a:t>
            </a:r>
          </a:p>
        </p:txBody>
      </p:sp>
      <p:sp>
        <p:nvSpPr>
          <p:cNvPr id="3" name="Content Placeholder 2">
            <a:extLst>
              <a:ext uri="{FF2B5EF4-FFF2-40B4-BE49-F238E27FC236}">
                <a16:creationId xmlns:a16="http://schemas.microsoft.com/office/drawing/2014/main" id="{257E78E1-1406-DBD3-2073-B3C7E48A2BDE}"/>
              </a:ext>
            </a:extLst>
          </p:cNvPr>
          <p:cNvSpPr>
            <a:spLocks noGrp="1"/>
          </p:cNvSpPr>
          <p:nvPr>
            <p:ph sz="half" idx="2"/>
          </p:nvPr>
        </p:nvSpPr>
        <p:spPr>
          <a:xfrm>
            <a:off x="591936" y="1695859"/>
            <a:ext cx="10741930" cy="4948329"/>
          </a:xfrm>
        </p:spPr>
        <p:txBody>
          <a:bodyPr/>
          <a:lstStyle/>
          <a:p>
            <a:pPr marL="457200" indent="-457200">
              <a:buFont typeface="Arial" panose="020B0604020202020204" pitchFamily="34" charset="0"/>
              <a:buChar char="•"/>
            </a:pPr>
            <a:r>
              <a:rPr lang="en-US" b="1" dirty="0"/>
              <a:t>W3C APA’s WG Accessibility Maturity Model</a:t>
            </a:r>
          </a:p>
          <a:p>
            <a:pPr marL="685800" lvl="2" indent="-457200">
              <a:buFont typeface="Arial" panose="020B0604020202020204" pitchFamily="34" charset="0"/>
              <a:buChar char="•"/>
            </a:pPr>
            <a:r>
              <a:rPr lang="en-US" sz="2800" dirty="0">
                <a:hlinkClick r:id="rId3"/>
              </a:rPr>
              <a:t>https://www.w3.org/TR/maturity-model/</a:t>
            </a:r>
            <a:r>
              <a:rPr lang="en-US" sz="2800" dirty="0"/>
              <a:t> </a:t>
            </a:r>
          </a:p>
          <a:p>
            <a:pPr marL="457200" lvl="1" indent="-457200">
              <a:spcBef>
                <a:spcPts val="3000"/>
              </a:spcBef>
              <a:buFont typeface="Arial" panose="020B0604020202020204" pitchFamily="34" charset="0"/>
              <a:buChar char="•"/>
            </a:pPr>
            <a:r>
              <a:rPr lang="en-US" b="1" dirty="0"/>
              <a:t>DOJ Fact Sheet:</a:t>
            </a:r>
            <a:r>
              <a:rPr lang="en-US" dirty="0"/>
              <a:t> Official summary of the ADA Title II Final Rule.</a:t>
            </a:r>
          </a:p>
          <a:p>
            <a:pPr marL="685800" lvl="2" indent="-457200">
              <a:buFont typeface="Arial" panose="020B0604020202020204" pitchFamily="34" charset="0"/>
              <a:buChar char="•"/>
            </a:pPr>
            <a:r>
              <a:rPr lang="en-US" sz="2800" dirty="0">
                <a:hlinkClick r:id="rId4"/>
              </a:rPr>
              <a:t>https://www.ada.gov/resources/2024-03-08-web-rule</a:t>
            </a:r>
            <a:r>
              <a:rPr lang="en-US" dirty="0">
                <a:hlinkClick r:id="rId4"/>
              </a:rPr>
              <a:t>/</a:t>
            </a:r>
            <a:r>
              <a:rPr lang="en-US" dirty="0"/>
              <a:t> </a:t>
            </a:r>
          </a:p>
          <a:p>
            <a:pPr marL="457200" lvl="1" indent="-457200">
              <a:spcBef>
                <a:spcPts val="3000"/>
              </a:spcBef>
              <a:buFont typeface="Arial" panose="020B0604020202020204" pitchFamily="34" charset="0"/>
              <a:buChar char="•"/>
            </a:pPr>
            <a:r>
              <a:rPr lang="en-US" b="1" dirty="0"/>
              <a:t>Benetech Accessibility Services for Education (BASE)</a:t>
            </a:r>
          </a:p>
          <a:p>
            <a:pPr marL="685800" lvl="2" indent="-457200">
              <a:buFont typeface="Arial" panose="020B0604020202020204" pitchFamily="34" charset="0"/>
              <a:buChar char="•"/>
            </a:pPr>
            <a:r>
              <a:rPr lang="en-US" sz="2800" dirty="0">
                <a:hlinkClick r:id="rId5"/>
              </a:rPr>
              <a:t>https://benetech.org/education-access-and-compliance/</a:t>
            </a:r>
            <a:endParaRPr lang="en-US" sz="2800" dirty="0"/>
          </a:p>
        </p:txBody>
      </p:sp>
      <p:sp>
        <p:nvSpPr>
          <p:cNvPr id="4" name="Slide Number Placeholder 3">
            <a:extLst>
              <a:ext uri="{FF2B5EF4-FFF2-40B4-BE49-F238E27FC236}">
                <a16:creationId xmlns:a16="http://schemas.microsoft.com/office/drawing/2014/main" id="{EA4C9108-5C00-4D54-13D9-3B9730E0E408}"/>
              </a:ext>
            </a:extLst>
          </p:cNvPr>
          <p:cNvSpPr>
            <a:spLocks noGrp="1"/>
          </p:cNvSpPr>
          <p:nvPr>
            <p:ph type="sldNum" sz="quarter" idx="4"/>
          </p:nvPr>
        </p:nvSpPr>
        <p:spPr/>
        <p:txBody>
          <a:bodyPr/>
          <a:lstStyle/>
          <a:p>
            <a:fld id="{3F2E36C3-801C-9941-8DAC-7010180F48B4}" type="slidenum">
              <a:rPr lang="en-US" smtClean="0"/>
              <a:pPr/>
              <a:t>28</a:t>
            </a:fld>
            <a:endParaRPr lang="en-US" dirty="0"/>
          </a:p>
        </p:txBody>
      </p:sp>
    </p:spTree>
    <p:extLst>
      <p:ext uri="{BB962C8B-B14F-4D97-AF65-F5344CB8AC3E}">
        <p14:creationId xmlns:p14="http://schemas.microsoft.com/office/powerpoint/2010/main" val="2775043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94FE6-FE4D-D584-D4B2-8F77C450C988}"/>
              </a:ext>
            </a:extLst>
          </p:cNvPr>
          <p:cNvSpPr>
            <a:spLocks noGrp="1"/>
          </p:cNvSpPr>
          <p:nvPr>
            <p:ph type="title"/>
          </p:nvPr>
        </p:nvSpPr>
        <p:spPr/>
        <p:txBody>
          <a:bodyPr/>
          <a:lstStyle/>
          <a:p>
            <a:r>
              <a:rPr lang="en-US" dirty="0"/>
              <a:t>Q&amp;A and Contact Information</a:t>
            </a:r>
          </a:p>
        </p:txBody>
      </p:sp>
      <p:sp>
        <p:nvSpPr>
          <p:cNvPr id="3" name="Content Placeholder 2">
            <a:extLst>
              <a:ext uri="{FF2B5EF4-FFF2-40B4-BE49-F238E27FC236}">
                <a16:creationId xmlns:a16="http://schemas.microsoft.com/office/drawing/2014/main" id="{5D6A764D-57E8-E152-F9A8-2E488CB2B42D}"/>
              </a:ext>
            </a:extLst>
          </p:cNvPr>
          <p:cNvSpPr>
            <a:spLocks noGrp="1"/>
          </p:cNvSpPr>
          <p:nvPr>
            <p:ph sz="half" idx="2"/>
          </p:nvPr>
        </p:nvSpPr>
        <p:spPr/>
        <p:txBody>
          <a:bodyPr/>
          <a:lstStyle/>
          <a:p>
            <a:pPr lvl="0" algn="ctr" defTabSz="914400" eaLnBrk="0" fontAlgn="base" hangingPunct="0">
              <a:lnSpc>
                <a:spcPct val="100000"/>
              </a:lnSpc>
              <a:spcBef>
                <a:spcPct val="0"/>
              </a:spcBef>
              <a:spcAft>
                <a:spcPts val="2000"/>
              </a:spcAft>
            </a:pPr>
            <a:r>
              <a:rPr lang="en-US" altLang="en-US" sz="5400" b="1" dirty="0">
                <a:latin typeface="Arial" panose="020B0604020202020204" pitchFamily="34" charset="0"/>
              </a:rPr>
              <a:t>Questions?</a:t>
            </a:r>
            <a:endParaRPr lang="en-US" altLang="en-US" b="1" dirty="0">
              <a:latin typeface="Arial" panose="020B0604020202020204" pitchFamily="34" charset="0"/>
            </a:endParaRPr>
          </a:p>
          <a:p>
            <a:pPr lvl="0" defTabSz="914400" eaLnBrk="0" fontAlgn="base" hangingPunct="0">
              <a:lnSpc>
                <a:spcPct val="100000"/>
              </a:lnSpc>
              <a:spcBef>
                <a:spcPct val="0"/>
              </a:spcBef>
              <a:spcAft>
                <a:spcPct val="0"/>
              </a:spcAft>
            </a:pPr>
            <a:r>
              <a:rPr lang="en-US" altLang="en-US" b="1" dirty="0">
                <a:latin typeface="Arial" panose="020B0604020202020204" pitchFamily="34" charset="0"/>
              </a:rPr>
              <a:t>Charles LaPierre:</a:t>
            </a:r>
            <a:r>
              <a:rPr lang="en-US" altLang="en-US" dirty="0">
                <a:latin typeface="Arial" panose="020B0604020202020204" pitchFamily="34" charset="0"/>
              </a:rPr>
              <a:t> </a:t>
            </a:r>
            <a:r>
              <a:rPr lang="en-US" altLang="en-US" dirty="0">
                <a:latin typeface="Arial" panose="020B0604020202020204" pitchFamily="34" charset="0"/>
                <a:hlinkClick r:id="rId2"/>
              </a:rPr>
              <a:t>charlesl@benetech.org</a:t>
            </a:r>
            <a:r>
              <a:rPr lang="en-US" altLang="en-US" dirty="0">
                <a:latin typeface="Arial" panose="020B0604020202020204" pitchFamily="34" charset="0"/>
              </a:rPr>
              <a:t> </a:t>
            </a:r>
          </a:p>
          <a:p>
            <a:endParaRPr lang="en-US" dirty="0"/>
          </a:p>
        </p:txBody>
      </p:sp>
      <p:sp>
        <p:nvSpPr>
          <p:cNvPr id="4" name="Slide Number Placeholder 3">
            <a:extLst>
              <a:ext uri="{FF2B5EF4-FFF2-40B4-BE49-F238E27FC236}">
                <a16:creationId xmlns:a16="http://schemas.microsoft.com/office/drawing/2014/main" id="{14630E93-E7CA-941E-925A-F8B912C9CD36}"/>
              </a:ext>
            </a:extLst>
          </p:cNvPr>
          <p:cNvSpPr>
            <a:spLocks noGrp="1"/>
          </p:cNvSpPr>
          <p:nvPr>
            <p:ph type="sldNum" sz="quarter" idx="4"/>
          </p:nvPr>
        </p:nvSpPr>
        <p:spPr/>
        <p:txBody>
          <a:bodyPr/>
          <a:lstStyle/>
          <a:p>
            <a:fld id="{3F2E36C3-801C-9941-8DAC-7010180F48B4}" type="slidenum">
              <a:rPr lang="en-US" smtClean="0"/>
              <a:pPr/>
              <a:t>29</a:t>
            </a:fld>
            <a:endParaRPr lang="en-US" dirty="0"/>
          </a:p>
        </p:txBody>
      </p:sp>
      <p:pic>
        <p:nvPicPr>
          <p:cNvPr id="5" name="Picture 4" descr="logo: Benetech&#10;">
            <a:extLst>
              <a:ext uri="{FF2B5EF4-FFF2-40B4-BE49-F238E27FC236}">
                <a16:creationId xmlns:a16="http://schemas.microsoft.com/office/drawing/2014/main" id="{E8281FE9-6AFE-8B82-7BA0-18AAEECAA78A}"/>
              </a:ext>
            </a:extLst>
          </p:cNvPr>
          <p:cNvPicPr>
            <a:picLocks noChangeAspect="1"/>
          </p:cNvPicPr>
          <p:nvPr/>
        </p:nvPicPr>
        <p:blipFill>
          <a:blip r:embed="rId3"/>
          <a:stretch>
            <a:fillRect/>
          </a:stretch>
        </p:blipFill>
        <p:spPr>
          <a:xfrm>
            <a:off x="10075325" y="6124578"/>
            <a:ext cx="1846953" cy="547643"/>
          </a:xfrm>
          <a:prstGeom prst="rect">
            <a:avLst/>
          </a:prstGeom>
        </p:spPr>
      </p:pic>
    </p:spTree>
    <p:extLst>
      <p:ext uri="{BB962C8B-B14F-4D97-AF65-F5344CB8AC3E}">
        <p14:creationId xmlns:p14="http://schemas.microsoft.com/office/powerpoint/2010/main" val="1735871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17B43-586E-C528-D5CA-2B95E8F11BAE}"/>
              </a:ext>
            </a:extLst>
          </p:cNvPr>
          <p:cNvSpPr>
            <a:spLocks noGrp="1"/>
          </p:cNvSpPr>
          <p:nvPr>
            <p:ph type="title"/>
          </p:nvPr>
        </p:nvSpPr>
        <p:spPr>
          <a:xfrm>
            <a:off x="485775" y="213812"/>
            <a:ext cx="11849099" cy="958511"/>
          </a:xfrm>
        </p:spPr>
        <p:txBody>
          <a:bodyPr/>
          <a:lstStyle/>
          <a:p>
            <a:r>
              <a:rPr lang="en-US" dirty="0"/>
              <a:t>Why Maturity? </a:t>
            </a:r>
            <a:br>
              <a:rPr lang="en-US" dirty="0"/>
            </a:br>
            <a:r>
              <a:rPr lang="en-US" dirty="0"/>
              <a:t>(Maturity vs. Conformance)</a:t>
            </a:r>
          </a:p>
        </p:txBody>
      </p:sp>
      <p:sp>
        <p:nvSpPr>
          <p:cNvPr id="4" name="Slide Number Placeholder 3">
            <a:extLst>
              <a:ext uri="{FF2B5EF4-FFF2-40B4-BE49-F238E27FC236}">
                <a16:creationId xmlns:a16="http://schemas.microsoft.com/office/drawing/2014/main" id="{AE545030-CA23-58D6-6618-2123867787E1}"/>
              </a:ext>
            </a:extLst>
          </p:cNvPr>
          <p:cNvSpPr>
            <a:spLocks noGrp="1"/>
          </p:cNvSpPr>
          <p:nvPr>
            <p:ph type="sldNum" sz="quarter" idx="4"/>
          </p:nvPr>
        </p:nvSpPr>
        <p:spPr/>
        <p:txBody>
          <a:bodyPr/>
          <a:lstStyle/>
          <a:p>
            <a:fld id="{3F2E36C3-801C-9941-8DAC-7010180F48B4}" type="slidenum">
              <a:rPr lang="en-US" smtClean="0"/>
              <a:pPr/>
              <a:t>3</a:t>
            </a:fld>
            <a:endParaRPr lang="en-US" dirty="0"/>
          </a:p>
        </p:txBody>
      </p:sp>
      <p:sp>
        <p:nvSpPr>
          <p:cNvPr id="3" name="Rectangle 1">
            <a:extLst>
              <a:ext uri="{FF2B5EF4-FFF2-40B4-BE49-F238E27FC236}">
                <a16:creationId xmlns:a16="http://schemas.microsoft.com/office/drawing/2014/main" id="{2FB26DB7-3555-D451-EBC3-9C8D287658D4}"/>
              </a:ext>
            </a:extLst>
          </p:cNvPr>
          <p:cNvSpPr>
            <a:spLocks noGrp="1" noChangeArrowheads="1"/>
          </p:cNvSpPr>
          <p:nvPr>
            <p:ph sz="half" idx="2"/>
          </p:nvPr>
        </p:nvSpPr>
        <p:spPr bwMode="auto">
          <a:xfrm>
            <a:off x="200025" y="1887429"/>
            <a:ext cx="11529118" cy="3929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1" i="0" u="none" strike="noStrike" cap="none" normalizeH="0" baseline="0" dirty="0">
                <a:ln>
                  <a:noFill/>
                </a:ln>
                <a:solidFill>
                  <a:schemeClr val="tx1"/>
                </a:solidFill>
                <a:effectLst/>
                <a:latin typeface="Arial" panose="020B0604020202020204" pitchFamily="34" charset="0"/>
              </a:rPr>
              <a:t>Conformance</a:t>
            </a:r>
            <a:r>
              <a:rPr kumimoji="0" lang="en-US" altLang="en-US" sz="3600" b="0" i="0" u="none" strike="noStrike" cap="none" normalizeH="0" baseline="0" dirty="0">
                <a:ln>
                  <a:noFill/>
                </a:ln>
                <a:solidFill>
                  <a:schemeClr val="tx1"/>
                </a:solidFill>
                <a:effectLst/>
                <a:latin typeface="Arial" panose="020B0604020202020204" pitchFamily="34" charset="0"/>
              </a:rPr>
              <a:t> is a technical "Pass/Fail" snapshot</a:t>
            </a: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1" i="0" u="none" strike="noStrike" cap="none" normalizeH="0" baseline="0" dirty="0">
                <a:ln>
                  <a:noFill/>
                </a:ln>
                <a:solidFill>
                  <a:schemeClr val="tx1"/>
                </a:solidFill>
                <a:effectLst/>
                <a:latin typeface="Arial" panose="020B0604020202020204" pitchFamily="34" charset="0"/>
              </a:rPr>
              <a:t>Maturity</a:t>
            </a:r>
            <a:r>
              <a:rPr kumimoji="0" lang="en-US" altLang="en-US" sz="3600" b="0" i="0" u="none" strike="noStrike" cap="none" normalizeH="0" baseline="0" dirty="0">
                <a:ln>
                  <a:noFill/>
                </a:ln>
                <a:solidFill>
                  <a:schemeClr val="tx1"/>
                </a:solidFill>
                <a:effectLst/>
                <a:latin typeface="Arial" panose="020B0604020202020204" pitchFamily="34" charset="0"/>
              </a:rPr>
              <a:t> sustains accessible practices over time</a:t>
            </a: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Avoid expensive </a:t>
            </a:r>
            <a:r>
              <a:rPr kumimoji="0" lang="en-US" altLang="en-US" sz="3600" b="1" i="0" u="none" strike="noStrike" cap="none" normalizeH="0" baseline="0" dirty="0">
                <a:ln>
                  <a:noFill/>
                </a:ln>
                <a:solidFill>
                  <a:schemeClr val="tx1"/>
                </a:solidFill>
                <a:effectLst/>
                <a:latin typeface="Arial" panose="020B0604020202020204" pitchFamily="34" charset="0"/>
              </a:rPr>
              <a:t>"Whack-a-mole" technical fixes</a:t>
            </a:r>
            <a:endParaRPr kumimoji="0" lang="en-US" altLang="en-US" sz="3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Embed accessibility into </a:t>
            </a:r>
            <a:r>
              <a:rPr kumimoji="0" lang="en-US" altLang="en-US" sz="3600" b="1" i="0" u="none" strike="noStrike" cap="none" normalizeH="0" baseline="0" dirty="0">
                <a:ln>
                  <a:noFill/>
                </a:ln>
                <a:solidFill>
                  <a:schemeClr val="tx1"/>
                </a:solidFill>
                <a:effectLst/>
                <a:latin typeface="Arial" panose="020B0604020202020204" pitchFamily="34" charset="0"/>
              </a:rPr>
              <a:t>policy and procurement</a:t>
            </a:r>
            <a:endParaRPr kumimoji="0" lang="en-US" altLang="en-US" sz="3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Prioritize </a:t>
            </a:r>
            <a:r>
              <a:rPr kumimoji="0" lang="en-US" altLang="en-US" sz="3600" b="1" i="0" u="none" strike="noStrike" cap="none" normalizeH="0" baseline="0" dirty="0">
                <a:ln>
                  <a:noFill/>
                </a:ln>
                <a:solidFill>
                  <a:schemeClr val="tx1"/>
                </a:solidFill>
                <a:effectLst/>
                <a:latin typeface="Arial" panose="020B0604020202020204" pitchFamily="34" charset="0"/>
              </a:rPr>
              <a:t>sustainable processes</a:t>
            </a:r>
            <a:r>
              <a:rPr kumimoji="0" lang="en-US" altLang="en-US" sz="3600" b="0" i="0" u="none" strike="noStrike" cap="none" normalizeH="0" baseline="0" dirty="0">
                <a:ln>
                  <a:noFill/>
                </a:ln>
                <a:solidFill>
                  <a:schemeClr val="tx1"/>
                </a:solidFill>
                <a:effectLst/>
                <a:latin typeface="Arial" panose="020B0604020202020204" pitchFamily="34" charset="0"/>
              </a:rPr>
              <a:t> over one-time audits</a:t>
            </a: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Meet </a:t>
            </a:r>
            <a:r>
              <a:rPr kumimoji="0" lang="en-US" altLang="en-US" sz="3600" b="1" i="0" u="none" strike="noStrike" cap="none" normalizeH="0" baseline="0" dirty="0">
                <a:ln>
                  <a:noFill/>
                </a:ln>
                <a:solidFill>
                  <a:schemeClr val="tx1"/>
                </a:solidFill>
                <a:effectLst/>
                <a:latin typeface="Arial" panose="020B0604020202020204" pitchFamily="34" charset="0"/>
              </a:rPr>
              <a:t>Title II goals</a:t>
            </a:r>
            <a:r>
              <a:rPr kumimoji="0" lang="en-US" altLang="en-US" sz="3600" b="0" i="0" u="none" strike="noStrike" cap="none" normalizeH="0" baseline="0" dirty="0">
                <a:ln>
                  <a:noFill/>
                </a:ln>
                <a:solidFill>
                  <a:schemeClr val="tx1"/>
                </a:solidFill>
                <a:effectLst/>
                <a:latin typeface="Arial" panose="020B0604020202020204" pitchFamily="34" charset="0"/>
              </a:rPr>
              <a:t> through cultural shifts</a:t>
            </a:r>
          </a:p>
        </p:txBody>
      </p:sp>
    </p:spTree>
    <p:extLst>
      <p:ext uri="{BB962C8B-B14F-4D97-AF65-F5344CB8AC3E}">
        <p14:creationId xmlns:p14="http://schemas.microsoft.com/office/powerpoint/2010/main" val="1914934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0209B-83DB-ECA5-E5B0-E6ADB8A4C1CD}"/>
              </a:ext>
            </a:extLst>
          </p:cNvPr>
          <p:cNvSpPr>
            <a:spLocks noGrp="1"/>
          </p:cNvSpPr>
          <p:nvPr>
            <p:ph type="title"/>
          </p:nvPr>
        </p:nvSpPr>
        <p:spPr/>
        <p:txBody>
          <a:bodyPr/>
          <a:lstStyle/>
          <a:p>
            <a:r>
              <a:rPr lang="en-US" dirty="0"/>
              <a:t>Original 7 Dimensions </a:t>
            </a:r>
            <a:br>
              <a:rPr lang="en-US" dirty="0"/>
            </a:br>
            <a:r>
              <a:rPr lang="en-US" dirty="0"/>
              <a:t>of the APA Model</a:t>
            </a:r>
          </a:p>
        </p:txBody>
      </p:sp>
      <p:sp>
        <p:nvSpPr>
          <p:cNvPr id="3" name="Content Placeholder 2">
            <a:extLst>
              <a:ext uri="{FF2B5EF4-FFF2-40B4-BE49-F238E27FC236}">
                <a16:creationId xmlns:a16="http://schemas.microsoft.com/office/drawing/2014/main" id="{2F507054-AE95-CD74-485B-7F19DC201736}"/>
              </a:ext>
            </a:extLst>
          </p:cNvPr>
          <p:cNvSpPr>
            <a:spLocks noGrp="1"/>
          </p:cNvSpPr>
          <p:nvPr>
            <p:ph sz="half" idx="2"/>
          </p:nvPr>
        </p:nvSpPr>
        <p:spPr>
          <a:xfrm>
            <a:off x="208721" y="1579471"/>
            <a:ext cx="11777869" cy="4545107"/>
          </a:xfrm>
        </p:spPr>
        <p:txBody>
          <a:bodyPr/>
          <a:lstStyle/>
          <a:p>
            <a:pPr marL="457200" indent="-457200">
              <a:spcBef>
                <a:spcPts val="800"/>
              </a:spcBef>
              <a:buFont typeface="Arial" panose="020B0604020202020204" pitchFamily="34" charset="0"/>
              <a:buChar char="•"/>
            </a:pPr>
            <a:r>
              <a:rPr lang="en-US" sz="2800" b="1" dirty="0"/>
              <a:t>Communications:</a:t>
            </a:r>
            <a:r>
              <a:rPr lang="en-US" sz="2800" dirty="0"/>
              <a:t> Messaging, branding, and internal/external social presence.</a:t>
            </a:r>
          </a:p>
          <a:p>
            <a:pPr marL="457200" indent="-457200">
              <a:spcBef>
                <a:spcPts val="800"/>
              </a:spcBef>
              <a:buFont typeface="Arial" panose="020B0604020202020204" pitchFamily="34" charset="0"/>
              <a:buChar char="•"/>
            </a:pPr>
            <a:r>
              <a:rPr lang="en-US" sz="2800" b="1" dirty="0"/>
              <a:t>Culture:</a:t>
            </a:r>
            <a:r>
              <a:rPr lang="en-US" sz="2800" dirty="0"/>
              <a:t> Leadership commitment and organizational mindset.</a:t>
            </a:r>
          </a:p>
          <a:p>
            <a:pPr marL="457200" indent="-457200">
              <a:spcBef>
                <a:spcPts val="800"/>
              </a:spcBef>
              <a:buFont typeface="Arial" panose="020B0604020202020204" pitchFamily="34" charset="0"/>
              <a:buChar char="•"/>
            </a:pPr>
            <a:r>
              <a:rPr lang="en-US" sz="2800" b="1" dirty="0">
                <a:solidFill>
                  <a:schemeClr val="accent1"/>
                </a:solidFill>
              </a:rPr>
              <a:t>ICT</a:t>
            </a:r>
            <a:r>
              <a:rPr lang="en-US" sz="2800" b="1" dirty="0"/>
              <a:t> Development:</a:t>
            </a:r>
            <a:r>
              <a:rPr lang="en-US" sz="2800" dirty="0"/>
              <a:t> Accessibility in the design and coding lifecycle.</a:t>
            </a:r>
          </a:p>
          <a:p>
            <a:pPr marL="457200" indent="-457200">
              <a:spcBef>
                <a:spcPts val="800"/>
              </a:spcBef>
              <a:buFont typeface="Arial" panose="020B0604020202020204" pitchFamily="34" charset="0"/>
              <a:buChar char="•"/>
            </a:pPr>
            <a:r>
              <a:rPr lang="en-US" sz="2800" b="1" dirty="0"/>
              <a:t>Knowledge and Skills:</a:t>
            </a:r>
            <a:r>
              <a:rPr lang="en-US" sz="2800" dirty="0"/>
              <a:t> Training, expertise, and staff competency.</a:t>
            </a:r>
          </a:p>
          <a:p>
            <a:pPr marL="457200" indent="-457200">
              <a:spcBef>
                <a:spcPts val="800"/>
              </a:spcBef>
              <a:buFont typeface="Arial" panose="020B0604020202020204" pitchFamily="34" charset="0"/>
              <a:buChar char="•"/>
            </a:pPr>
            <a:r>
              <a:rPr lang="en-US" sz="2800" b="1" dirty="0">
                <a:solidFill>
                  <a:schemeClr val="accent1"/>
                </a:solidFill>
              </a:rPr>
              <a:t>Personnel</a:t>
            </a:r>
            <a:r>
              <a:rPr lang="en-US" sz="2800" b="1" dirty="0"/>
              <a:t>:</a:t>
            </a:r>
            <a:r>
              <a:rPr lang="en-US" sz="2800" dirty="0"/>
              <a:t> Hiring, retention, and employee accommodations.</a:t>
            </a:r>
          </a:p>
          <a:p>
            <a:pPr marL="457200" indent="-457200">
              <a:spcBef>
                <a:spcPts val="800"/>
              </a:spcBef>
              <a:buFont typeface="Arial" panose="020B0604020202020204" pitchFamily="34" charset="0"/>
              <a:buChar char="•"/>
            </a:pPr>
            <a:r>
              <a:rPr lang="en-US" sz="2800" b="1" dirty="0"/>
              <a:t>Procurement:</a:t>
            </a:r>
            <a:r>
              <a:rPr lang="en-US" sz="2800" dirty="0"/>
              <a:t> Vendor management and third-party product evaluation.</a:t>
            </a:r>
          </a:p>
          <a:p>
            <a:pPr marL="457200" indent="-457200">
              <a:spcBef>
                <a:spcPts val="800"/>
              </a:spcBef>
              <a:buFont typeface="Arial" panose="020B0604020202020204" pitchFamily="34" charset="0"/>
              <a:buChar char="•"/>
            </a:pPr>
            <a:r>
              <a:rPr lang="en-US" sz="2800" b="1" dirty="0"/>
              <a:t>Support:</a:t>
            </a:r>
            <a:r>
              <a:rPr lang="en-US" sz="2800" dirty="0"/>
              <a:t> Help desk, documentation, and user assistance.</a:t>
            </a:r>
          </a:p>
          <a:p>
            <a:endParaRPr lang="en-US" dirty="0"/>
          </a:p>
        </p:txBody>
      </p:sp>
      <p:sp>
        <p:nvSpPr>
          <p:cNvPr id="4" name="Slide Number Placeholder 3">
            <a:extLst>
              <a:ext uri="{FF2B5EF4-FFF2-40B4-BE49-F238E27FC236}">
                <a16:creationId xmlns:a16="http://schemas.microsoft.com/office/drawing/2014/main" id="{8D862037-8770-9FF8-E58A-33404ACA68EA}"/>
              </a:ext>
            </a:extLst>
          </p:cNvPr>
          <p:cNvSpPr>
            <a:spLocks noGrp="1"/>
          </p:cNvSpPr>
          <p:nvPr>
            <p:ph type="sldNum" sz="quarter" idx="4"/>
          </p:nvPr>
        </p:nvSpPr>
        <p:spPr/>
        <p:txBody>
          <a:bodyPr/>
          <a:lstStyle/>
          <a:p>
            <a:fld id="{3F2E36C3-801C-9941-8DAC-7010180F48B4}" type="slidenum">
              <a:rPr lang="en-US" smtClean="0"/>
              <a:pPr/>
              <a:t>4</a:t>
            </a:fld>
            <a:endParaRPr lang="en-US" dirty="0"/>
          </a:p>
        </p:txBody>
      </p:sp>
    </p:spTree>
    <p:extLst>
      <p:ext uri="{BB962C8B-B14F-4D97-AF65-F5344CB8AC3E}">
        <p14:creationId xmlns:p14="http://schemas.microsoft.com/office/powerpoint/2010/main" val="2235888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975BD-ADB4-A646-ADCF-0B9BDE005E64}"/>
              </a:ext>
            </a:extLst>
          </p:cNvPr>
          <p:cNvSpPr>
            <a:spLocks noGrp="1"/>
          </p:cNvSpPr>
          <p:nvPr>
            <p:ph type="title"/>
          </p:nvPr>
        </p:nvSpPr>
        <p:spPr>
          <a:xfrm>
            <a:off x="333375" y="213812"/>
            <a:ext cx="12058650" cy="958511"/>
          </a:xfrm>
        </p:spPr>
        <p:txBody>
          <a:bodyPr/>
          <a:lstStyle/>
          <a:p>
            <a:r>
              <a:rPr lang="en-US" dirty="0"/>
              <a:t>4 Stages of Maturity </a:t>
            </a:r>
            <a:br>
              <a:rPr lang="en-US" dirty="0"/>
            </a:br>
            <a:r>
              <a:rPr lang="en-US" dirty="0"/>
              <a:t>(Inactive to Optimize)</a:t>
            </a:r>
          </a:p>
        </p:txBody>
      </p:sp>
      <p:sp>
        <p:nvSpPr>
          <p:cNvPr id="3" name="Content Placeholder 2">
            <a:extLst>
              <a:ext uri="{FF2B5EF4-FFF2-40B4-BE49-F238E27FC236}">
                <a16:creationId xmlns:a16="http://schemas.microsoft.com/office/drawing/2014/main" id="{D05667C3-BAE5-5642-5DA5-5A1F830D768E}"/>
              </a:ext>
            </a:extLst>
          </p:cNvPr>
          <p:cNvSpPr>
            <a:spLocks noGrp="1"/>
          </p:cNvSpPr>
          <p:nvPr>
            <p:ph sz="half" idx="2"/>
          </p:nvPr>
        </p:nvSpPr>
        <p:spPr>
          <a:xfrm>
            <a:off x="566536" y="2067339"/>
            <a:ext cx="10741930" cy="4057239"/>
          </a:xfrm>
        </p:spPr>
        <p:txBody>
          <a:bodyPr/>
          <a:lstStyle/>
          <a:p>
            <a:pPr marL="457200" indent="-457200">
              <a:spcBef>
                <a:spcPts val="800"/>
              </a:spcBef>
              <a:buFont typeface="Arial" panose="020B0604020202020204" pitchFamily="34" charset="0"/>
              <a:buChar char="•"/>
            </a:pPr>
            <a:r>
              <a:rPr lang="en-US" sz="2800" b="1" dirty="0"/>
              <a:t>Inactive:</a:t>
            </a:r>
            <a:r>
              <a:rPr lang="en-US" sz="2800" dirty="0"/>
              <a:t> No systematic accessibility awareness or processes.</a:t>
            </a:r>
          </a:p>
          <a:p>
            <a:pPr marL="457200" indent="-457200">
              <a:spcBef>
                <a:spcPts val="800"/>
              </a:spcBef>
              <a:buFont typeface="Arial" panose="020B0604020202020204" pitchFamily="34" charset="0"/>
              <a:buChar char="•"/>
            </a:pPr>
            <a:r>
              <a:rPr lang="en-US" sz="2800" b="1" dirty="0"/>
              <a:t>Launch:</a:t>
            </a:r>
            <a:r>
              <a:rPr lang="en-US" sz="2800" dirty="0"/>
              <a:t> Initial planning and ad-hoc efforts are underway.</a:t>
            </a:r>
          </a:p>
          <a:p>
            <a:pPr marL="457200" indent="-457200">
              <a:spcBef>
                <a:spcPts val="800"/>
              </a:spcBef>
              <a:buFont typeface="Arial" panose="020B0604020202020204" pitchFamily="34" charset="0"/>
              <a:buChar char="•"/>
            </a:pPr>
            <a:r>
              <a:rPr lang="en-US" sz="2800" b="1" dirty="0"/>
              <a:t>Integrate:</a:t>
            </a:r>
            <a:r>
              <a:rPr lang="en-US" sz="2800" dirty="0"/>
              <a:t> Accessibility is systematic with defined roadmaps.</a:t>
            </a:r>
          </a:p>
          <a:p>
            <a:pPr marL="457200" indent="-457200">
              <a:spcBef>
                <a:spcPts val="800"/>
              </a:spcBef>
              <a:buFont typeface="Arial" panose="020B0604020202020204" pitchFamily="34" charset="0"/>
              <a:buChar char="•"/>
            </a:pPr>
            <a:r>
              <a:rPr lang="en-US" sz="2800" b="1" dirty="0"/>
              <a:t>Optimize:</a:t>
            </a:r>
            <a:r>
              <a:rPr lang="en-US" sz="2800" dirty="0"/>
              <a:t> Fully integrated proactive culture with continuous improvement.</a:t>
            </a:r>
          </a:p>
          <a:p>
            <a:pPr marL="457200" indent="-457200">
              <a:spcBef>
                <a:spcPts val="800"/>
              </a:spcBef>
              <a:buFont typeface="Arial" panose="020B0604020202020204" pitchFamily="34" charset="0"/>
              <a:buChar char="•"/>
            </a:pPr>
            <a:r>
              <a:rPr lang="en-US" sz="2800" b="1" dirty="0"/>
              <a:t>Not Applicable (N/A):</a:t>
            </a:r>
            <a:r>
              <a:rPr lang="en-US" sz="2800" dirty="0"/>
              <a:t> Used when specific dimensions do not apply.</a:t>
            </a:r>
          </a:p>
          <a:p>
            <a:endParaRPr lang="en-US" dirty="0"/>
          </a:p>
        </p:txBody>
      </p:sp>
      <p:sp>
        <p:nvSpPr>
          <p:cNvPr id="4" name="Slide Number Placeholder 3">
            <a:extLst>
              <a:ext uri="{FF2B5EF4-FFF2-40B4-BE49-F238E27FC236}">
                <a16:creationId xmlns:a16="http://schemas.microsoft.com/office/drawing/2014/main" id="{75E2E94B-F53B-1A47-BE81-372075723F32}"/>
              </a:ext>
            </a:extLst>
          </p:cNvPr>
          <p:cNvSpPr>
            <a:spLocks noGrp="1"/>
          </p:cNvSpPr>
          <p:nvPr>
            <p:ph type="sldNum" sz="quarter" idx="4"/>
          </p:nvPr>
        </p:nvSpPr>
        <p:spPr/>
        <p:txBody>
          <a:bodyPr/>
          <a:lstStyle/>
          <a:p>
            <a:fld id="{3F2E36C3-801C-9941-8DAC-7010180F48B4}" type="slidenum">
              <a:rPr lang="en-US" smtClean="0"/>
              <a:pPr/>
              <a:t>5</a:t>
            </a:fld>
            <a:endParaRPr lang="en-US" dirty="0"/>
          </a:p>
        </p:txBody>
      </p:sp>
    </p:spTree>
    <p:extLst>
      <p:ext uri="{BB962C8B-B14F-4D97-AF65-F5344CB8AC3E}">
        <p14:creationId xmlns:p14="http://schemas.microsoft.com/office/powerpoint/2010/main" val="2594961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18B10-CF5F-0D2D-DBBF-2E9E25FC9404}"/>
              </a:ext>
            </a:extLst>
          </p:cNvPr>
          <p:cNvSpPr>
            <a:spLocks noGrp="1"/>
          </p:cNvSpPr>
          <p:nvPr>
            <p:ph type="title"/>
          </p:nvPr>
        </p:nvSpPr>
        <p:spPr/>
        <p:txBody>
          <a:bodyPr/>
          <a:lstStyle/>
          <a:p>
            <a:r>
              <a:rPr lang="en-US" dirty="0"/>
              <a:t>ADA Title II New Regulations</a:t>
            </a:r>
          </a:p>
        </p:txBody>
      </p:sp>
      <p:sp>
        <p:nvSpPr>
          <p:cNvPr id="3" name="Content Placeholder 2">
            <a:extLst>
              <a:ext uri="{FF2B5EF4-FFF2-40B4-BE49-F238E27FC236}">
                <a16:creationId xmlns:a16="http://schemas.microsoft.com/office/drawing/2014/main" id="{3D59610C-E529-6372-F8ED-D573785CD7DC}"/>
              </a:ext>
            </a:extLst>
          </p:cNvPr>
          <p:cNvSpPr>
            <a:spLocks noGrp="1"/>
          </p:cNvSpPr>
          <p:nvPr>
            <p:ph sz="half" idx="2"/>
          </p:nvPr>
        </p:nvSpPr>
        <p:spPr>
          <a:xfrm>
            <a:off x="258417" y="2007704"/>
            <a:ext cx="11847443" cy="4116874"/>
          </a:xfrm>
        </p:spPr>
        <p:txBody>
          <a:bodyPr/>
          <a:lstStyle/>
          <a:p>
            <a:pPr marL="457200" indent="-457200">
              <a:spcBef>
                <a:spcPts val="800"/>
              </a:spcBef>
              <a:buFont typeface="Arial" panose="020B0604020202020204" pitchFamily="34" charset="0"/>
              <a:buChar char="•"/>
            </a:pPr>
            <a:r>
              <a:rPr lang="en-US" sz="2800" b="1" dirty="0"/>
              <a:t>The Deadline:</a:t>
            </a:r>
            <a:r>
              <a:rPr lang="en-US" sz="2800" dirty="0"/>
              <a:t> Large districts (50k+) must comply by </a:t>
            </a:r>
            <a:r>
              <a:rPr lang="en-US" sz="2800" b="1" dirty="0"/>
              <a:t>April 24, 2026.</a:t>
            </a:r>
          </a:p>
          <a:p>
            <a:pPr marL="457200" indent="-457200">
              <a:spcBef>
                <a:spcPts val="800"/>
              </a:spcBef>
              <a:buFont typeface="Arial" panose="020B0604020202020204" pitchFamily="34" charset="0"/>
              <a:buChar char="•"/>
            </a:pPr>
            <a:r>
              <a:rPr lang="en-US" sz="2800" b="1" dirty="0"/>
              <a:t>The Standard:</a:t>
            </a:r>
            <a:r>
              <a:rPr lang="en-US" sz="2800" dirty="0"/>
              <a:t> WCAG 2.1 Level AA for all digital content.</a:t>
            </a:r>
          </a:p>
          <a:p>
            <a:pPr marL="457200" indent="-457200">
              <a:spcBef>
                <a:spcPts val="800"/>
              </a:spcBef>
              <a:buFont typeface="Arial" panose="020B0604020202020204" pitchFamily="34" charset="0"/>
              <a:buChar char="•"/>
            </a:pPr>
            <a:r>
              <a:rPr lang="en-US" sz="2800" b="1" dirty="0"/>
              <a:t>The Scope:</a:t>
            </a:r>
            <a:r>
              <a:rPr lang="en-US" sz="2800" dirty="0"/>
              <a:t> Includes websites, mobile apps, and digital course materials.</a:t>
            </a:r>
          </a:p>
          <a:p>
            <a:pPr marL="457200" indent="-457200">
              <a:spcBef>
                <a:spcPts val="800"/>
              </a:spcBef>
              <a:buFont typeface="Arial" panose="020B0604020202020204" pitchFamily="34" charset="0"/>
              <a:buChar char="•"/>
            </a:pPr>
            <a:r>
              <a:rPr lang="en-US" sz="2800" b="1" dirty="0"/>
              <a:t>Third Parties:</a:t>
            </a:r>
            <a:r>
              <a:rPr lang="en-US" sz="2800" dirty="0"/>
              <a:t> Districts are responsible for all vendor-provided content.</a:t>
            </a:r>
          </a:p>
          <a:p>
            <a:pPr marL="457200" indent="-457200">
              <a:spcBef>
                <a:spcPts val="800"/>
              </a:spcBef>
              <a:buFont typeface="Arial" panose="020B0604020202020204" pitchFamily="34" charset="0"/>
              <a:buChar char="•"/>
            </a:pPr>
            <a:r>
              <a:rPr lang="en-US" sz="2800" b="1" dirty="0"/>
              <a:t>The Shift:</a:t>
            </a:r>
            <a:r>
              <a:rPr lang="en-US" sz="2800" dirty="0"/>
              <a:t> Moving from "on-request" accommodations to "accessible-by-default".</a:t>
            </a:r>
          </a:p>
          <a:p>
            <a:endParaRPr lang="en-US" dirty="0"/>
          </a:p>
        </p:txBody>
      </p:sp>
      <p:sp>
        <p:nvSpPr>
          <p:cNvPr id="4" name="Slide Number Placeholder 3">
            <a:extLst>
              <a:ext uri="{FF2B5EF4-FFF2-40B4-BE49-F238E27FC236}">
                <a16:creationId xmlns:a16="http://schemas.microsoft.com/office/drawing/2014/main" id="{C192F874-60AD-C9BD-305C-ED660175153D}"/>
              </a:ext>
            </a:extLst>
          </p:cNvPr>
          <p:cNvSpPr>
            <a:spLocks noGrp="1"/>
          </p:cNvSpPr>
          <p:nvPr>
            <p:ph type="sldNum" sz="quarter" idx="4"/>
          </p:nvPr>
        </p:nvSpPr>
        <p:spPr/>
        <p:txBody>
          <a:bodyPr/>
          <a:lstStyle/>
          <a:p>
            <a:fld id="{3F2E36C3-801C-9941-8DAC-7010180F48B4}" type="slidenum">
              <a:rPr lang="en-US" smtClean="0"/>
              <a:pPr/>
              <a:t>6</a:t>
            </a:fld>
            <a:endParaRPr lang="en-US" dirty="0"/>
          </a:p>
        </p:txBody>
      </p:sp>
    </p:spTree>
    <p:extLst>
      <p:ext uri="{BB962C8B-B14F-4D97-AF65-F5344CB8AC3E}">
        <p14:creationId xmlns:p14="http://schemas.microsoft.com/office/powerpoint/2010/main" val="1350673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EB697-A21D-025A-C6D0-8A0C71C3606D}"/>
              </a:ext>
            </a:extLst>
          </p:cNvPr>
          <p:cNvSpPr>
            <a:spLocks noGrp="1"/>
          </p:cNvSpPr>
          <p:nvPr>
            <p:ph type="title"/>
          </p:nvPr>
        </p:nvSpPr>
        <p:spPr/>
        <p:txBody>
          <a:bodyPr/>
          <a:lstStyle/>
          <a:p>
            <a:r>
              <a:rPr lang="en-US" dirty="0"/>
              <a:t>Why the Standard W3C Model </a:t>
            </a:r>
            <a:br>
              <a:rPr lang="en-US" dirty="0"/>
            </a:br>
            <a:r>
              <a:rPr lang="en-US" dirty="0"/>
              <a:t>Needs a "School Lens"</a:t>
            </a:r>
          </a:p>
        </p:txBody>
      </p:sp>
      <p:sp>
        <p:nvSpPr>
          <p:cNvPr id="4" name="Slide Number Placeholder 3">
            <a:extLst>
              <a:ext uri="{FF2B5EF4-FFF2-40B4-BE49-F238E27FC236}">
                <a16:creationId xmlns:a16="http://schemas.microsoft.com/office/drawing/2014/main" id="{291597D3-F545-8262-C084-C07A6D9058F5}"/>
              </a:ext>
            </a:extLst>
          </p:cNvPr>
          <p:cNvSpPr>
            <a:spLocks noGrp="1"/>
          </p:cNvSpPr>
          <p:nvPr>
            <p:ph type="sldNum" sz="quarter" idx="4"/>
          </p:nvPr>
        </p:nvSpPr>
        <p:spPr/>
        <p:txBody>
          <a:bodyPr/>
          <a:lstStyle/>
          <a:p>
            <a:fld id="{3F2E36C3-801C-9941-8DAC-7010180F48B4}" type="slidenum">
              <a:rPr lang="en-US" smtClean="0"/>
              <a:pPr/>
              <a:t>7</a:t>
            </a:fld>
            <a:endParaRPr lang="en-US" dirty="0"/>
          </a:p>
        </p:txBody>
      </p:sp>
      <p:sp>
        <p:nvSpPr>
          <p:cNvPr id="3" name="Rectangle 1">
            <a:extLst>
              <a:ext uri="{FF2B5EF4-FFF2-40B4-BE49-F238E27FC236}">
                <a16:creationId xmlns:a16="http://schemas.microsoft.com/office/drawing/2014/main" id="{F2ACA20C-1F8B-EC80-DBD9-3EAC708380E8}"/>
              </a:ext>
            </a:extLst>
          </p:cNvPr>
          <p:cNvSpPr>
            <a:spLocks noGrp="1" noChangeArrowheads="1"/>
          </p:cNvSpPr>
          <p:nvPr>
            <p:ph sz="half" idx="2"/>
          </p:nvPr>
        </p:nvSpPr>
        <p:spPr bwMode="auto">
          <a:xfrm>
            <a:off x="347607" y="1504319"/>
            <a:ext cx="11628493"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Corporate models </a:t>
            </a:r>
            <a:r>
              <a:rPr kumimoji="0" lang="en-US" altLang="en-US" sz="3600" b="1" i="0" u="none" strike="noStrike" cap="none" normalizeH="0" baseline="0" dirty="0">
                <a:ln>
                  <a:noFill/>
                </a:ln>
                <a:solidFill>
                  <a:schemeClr val="tx1"/>
                </a:solidFill>
                <a:effectLst/>
                <a:latin typeface="Arial" panose="020B0604020202020204" pitchFamily="34" charset="0"/>
              </a:rPr>
              <a:t>ignore unique school structures</a:t>
            </a:r>
            <a:endParaRPr kumimoji="0" lang="en-US" altLang="en-US" sz="3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Manage </a:t>
            </a:r>
            <a:r>
              <a:rPr kumimoji="0" lang="en-US" altLang="en-US" sz="3600" b="1" i="0" u="none" strike="noStrike" cap="none" normalizeH="0" baseline="0" dirty="0">
                <a:ln>
                  <a:noFill/>
                </a:ln>
                <a:solidFill>
                  <a:schemeClr val="tx1"/>
                </a:solidFill>
                <a:effectLst/>
                <a:latin typeface="Arial" panose="020B0604020202020204" pitchFamily="34" charset="0"/>
              </a:rPr>
              <a:t>thousands of legacy course materials</a:t>
            </a:r>
            <a:endParaRPr kumimoji="0" lang="en-US" altLang="en-US" sz="3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Support content created by </a:t>
            </a:r>
            <a:r>
              <a:rPr kumimoji="0" lang="en-US" altLang="en-US" sz="3600" b="1" i="0" u="none" strike="noStrike" cap="none" normalizeH="0" baseline="0" dirty="0">
                <a:ln>
                  <a:noFill/>
                </a:ln>
                <a:solidFill>
                  <a:schemeClr val="tx1"/>
                </a:solidFill>
                <a:effectLst/>
                <a:latin typeface="Arial" panose="020B0604020202020204" pitchFamily="34" charset="0"/>
              </a:rPr>
              <a:t>hundreds of faculty</a:t>
            </a:r>
            <a:endParaRPr kumimoji="0" lang="en-US" altLang="en-US" sz="3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Address </a:t>
            </a:r>
            <a:r>
              <a:rPr kumimoji="0" lang="en-US" altLang="en-US" sz="3600" b="1" i="0" u="none" strike="noStrike" cap="none" normalizeH="0" baseline="0" dirty="0">
                <a:ln>
                  <a:noFill/>
                </a:ln>
                <a:solidFill>
                  <a:schemeClr val="tx1"/>
                </a:solidFill>
                <a:effectLst/>
                <a:latin typeface="Arial" panose="020B0604020202020204" pitchFamily="34" charset="0"/>
              </a:rPr>
              <a:t>tight budgets and staffing gaps</a:t>
            </a:r>
            <a:endParaRPr kumimoji="0" lang="en-US" altLang="en-US" sz="3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Align </a:t>
            </a:r>
            <a:r>
              <a:rPr kumimoji="0" lang="en-US" altLang="en-US" sz="3600" b="1" i="0" u="none" strike="noStrike" cap="none" normalizeH="0" baseline="0" dirty="0">
                <a:ln>
                  <a:noFill/>
                </a:ln>
                <a:solidFill>
                  <a:schemeClr val="tx1"/>
                </a:solidFill>
                <a:effectLst/>
                <a:latin typeface="Arial" panose="020B0604020202020204" pitchFamily="34" charset="0"/>
              </a:rPr>
              <a:t>W3C dimensions</a:t>
            </a:r>
            <a:r>
              <a:rPr kumimoji="0" lang="en-US" altLang="en-US" sz="3600" b="0" i="0" u="none" strike="noStrike" cap="none" normalizeH="0" baseline="0" dirty="0">
                <a:ln>
                  <a:noFill/>
                </a:ln>
                <a:solidFill>
                  <a:schemeClr val="tx1"/>
                </a:solidFill>
                <a:effectLst/>
                <a:latin typeface="Arial" panose="020B0604020202020204" pitchFamily="34" charset="0"/>
              </a:rPr>
              <a:t> with educational missions</a:t>
            </a:r>
          </a:p>
          <a:p>
            <a:pPr defTabSz="914400" eaLnBrk="0" fontAlgn="base" hangingPunct="0">
              <a:lnSpc>
                <a:spcPct val="100000"/>
              </a:lnSpc>
              <a:spcBef>
                <a:spcPts val="800"/>
              </a:spcBef>
              <a:spcAft>
                <a:spcPct val="0"/>
              </a:spcAft>
              <a:buFontTx/>
              <a:buChar char="•"/>
            </a:pPr>
            <a:r>
              <a:rPr lang="en-US" altLang="en-US" sz="3600" dirty="0">
                <a:latin typeface="Arial" panose="020B0604020202020204" pitchFamily="34" charset="0"/>
              </a:rPr>
              <a:t>Added a </a:t>
            </a:r>
            <a:r>
              <a:rPr lang="en-US" altLang="en-US" sz="3600" b="1" dirty="0">
                <a:latin typeface="Arial" panose="020B0604020202020204" pitchFamily="34" charset="0"/>
              </a:rPr>
              <a:t>Glossary of Terms </a:t>
            </a:r>
            <a:r>
              <a:rPr lang="en-US" altLang="en-US" sz="3600" dirty="0">
                <a:latin typeface="Arial" panose="020B0604020202020204" pitchFamily="34" charset="0"/>
              </a:rPr>
              <a:t>to help with unfamiliar terminology</a:t>
            </a:r>
          </a:p>
          <a:p>
            <a:pPr marL="0" marR="0" lvl="0" indent="0" algn="l" defTabSz="914400" rtl="0" eaLnBrk="0" fontAlgn="base" latinLnBrk="0" hangingPunct="0">
              <a:lnSpc>
                <a:spcPct val="100000"/>
              </a:lnSpc>
              <a:spcBef>
                <a:spcPts val="800"/>
              </a:spcBef>
              <a:spcAft>
                <a:spcPct val="0"/>
              </a:spcAft>
              <a:buClrTx/>
              <a:buSzTx/>
              <a:buFontTx/>
              <a:buChar char="•"/>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11884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48DB1-4F55-DEA2-4B98-30F07AC3C1DE}"/>
              </a:ext>
            </a:extLst>
          </p:cNvPr>
          <p:cNvSpPr>
            <a:spLocks noGrp="1"/>
          </p:cNvSpPr>
          <p:nvPr>
            <p:ph type="title"/>
          </p:nvPr>
        </p:nvSpPr>
        <p:spPr/>
        <p:txBody>
          <a:bodyPr/>
          <a:lstStyle/>
          <a:p>
            <a:r>
              <a:rPr lang="en-US" dirty="0"/>
              <a:t>From Corporate to Campus</a:t>
            </a:r>
          </a:p>
        </p:txBody>
      </p:sp>
      <p:sp>
        <p:nvSpPr>
          <p:cNvPr id="4" name="Slide Number Placeholder 3">
            <a:extLst>
              <a:ext uri="{FF2B5EF4-FFF2-40B4-BE49-F238E27FC236}">
                <a16:creationId xmlns:a16="http://schemas.microsoft.com/office/drawing/2014/main" id="{07CC89F3-73EB-A390-8170-CA4215F570FF}"/>
              </a:ext>
            </a:extLst>
          </p:cNvPr>
          <p:cNvSpPr>
            <a:spLocks noGrp="1"/>
          </p:cNvSpPr>
          <p:nvPr>
            <p:ph type="sldNum" sz="quarter" idx="4"/>
          </p:nvPr>
        </p:nvSpPr>
        <p:spPr/>
        <p:txBody>
          <a:bodyPr/>
          <a:lstStyle/>
          <a:p>
            <a:fld id="{3F2E36C3-801C-9941-8DAC-7010180F48B4}" type="slidenum">
              <a:rPr lang="en-US" smtClean="0"/>
              <a:pPr/>
              <a:t>8</a:t>
            </a:fld>
            <a:endParaRPr lang="en-US" dirty="0"/>
          </a:p>
        </p:txBody>
      </p:sp>
      <p:sp>
        <p:nvSpPr>
          <p:cNvPr id="3" name="Rectangle 1">
            <a:extLst>
              <a:ext uri="{FF2B5EF4-FFF2-40B4-BE49-F238E27FC236}">
                <a16:creationId xmlns:a16="http://schemas.microsoft.com/office/drawing/2014/main" id="{1D98C3E4-0D4C-AB91-042F-90577C1D3D17}"/>
              </a:ext>
            </a:extLst>
          </p:cNvPr>
          <p:cNvSpPr>
            <a:spLocks noGrp="1" noChangeArrowheads="1"/>
          </p:cNvSpPr>
          <p:nvPr>
            <p:ph sz="half" idx="2"/>
          </p:nvPr>
        </p:nvSpPr>
        <p:spPr bwMode="auto">
          <a:xfrm>
            <a:off x="589116" y="2178418"/>
            <a:ext cx="11333162" cy="3272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Transition from </a:t>
            </a:r>
            <a:r>
              <a:rPr kumimoji="0" lang="en-US" altLang="en-US" sz="3600" b="1" i="0" u="none" strike="noStrike" cap="none" normalizeH="0" baseline="0" dirty="0">
                <a:ln>
                  <a:noFill/>
                </a:ln>
                <a:solidFill>
                  <a:schemeClr val="tx1"/>
                </a:solidFill>
                <a:effectLst/>
                <a:latin typeface="Arial" panose="020B0604020202020204" pitchFamily="34" charset="0"/>
              </a:rPr>
              <a:t>Product to Instructional Materials</a:t>
            </a:r>
            <a:endParaRPr kumimoji="0" lang="en-US" altLang="en-US" sz="3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Shift from </a:t>
            </a:r>
            <a:r>
              <a:rPr kumimoji="0" lang="en-US" altLang="en-US" sz="3600" b="1" i="0" u="none" strike="noStrike" cap="none" normalizeH="0" baseline="0" dirty="0">
                <a:ln>
                  <a:noFill/>
                </a:ln>
                <a:solidFill>
                  <a:schemeClr val="tx1"/>
                </a:solidFill>
                <a:effectLst/>
                <a:latin typeface="Arial" panose="020B0604020202020204" pitchFamily="34" charset="0"/>
              </a:rPr>
              <a:t>Customer to Student and Family</a:t>
            </a:r>
            <a:endParaRPr kumimoji="0" lang="en-US" altLang="en-US" sz="3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Evolve from </a:t>
            </a:r>
            <a:r>
              <a:rPr kumimoji="0" lang="en-US" altLang="en-US" sz="3600" b="1" i="0" u="none" strike="noStrike" cap="none" normalizeH="0" baseline="0" dirty="0">
                <a:ln>
                  <a:noFill/>
                </a:ln>
                <a:solidFill>
                  <a:schemeClr val="tx1"/>
                </a:solidFill>
                <a:effectLst/>
                <a:latin typeface="Arial" panose="020B0604020202020204" pitchFamily="34" charset="0"/>
              </a:rPr>
              <a:t>Personnel to Student-Facing Roles</a:t>
            </a:r>
            <a:endParaRPr kumimoji="0" lang="en-US" altLang="en-US" sz="3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Move from </a:t>
            </a:r>
            <a:r>
              <a:rPr kumimoji="0" lang="en-US" altLang="en-US" sz="3600" b="1" i="0" u="none" strike="noStrike" cap="none" normalizeH="0" baseline="0" dirty="0">
                <a:ln>
                  <a:noFill/>
                </a:ln>
                <a:solidFill>
                  <a:schemeClr val="tx1"/>
                </a:solidFill>
                <a:effectLst/>
                <a:latin typeface="Arial" panose="020B0604020202020204" pitchFamily="34" charset="0"/>
              </a:rPr>
              <a:t>Market Share to Mission</a:t>
            </a:r>
            <a:endParaRPr kumimoji="0" lang="en-US" altLang="en-US" sz="3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Use </a:t>
            </a:r>
            <a:r>
              <a:rPr kumimoji="0" lang="en-US" altLang="en-US" sz="3600" b="1" i="0" u="none" strike="noStrike" cap="none" normalizeH="0" baseline="0" dirty="0">
                <a:ln>
                  <a:noFill/>
                </a:ln>
                <a:solidFill>
                  <a:schemeClr val="tx1"/>
                </a:solidFill>
                <a:effectLst/>
                <a:latin typeface="Arial" panose="020B0604020202020204" pitchFamily="34" charset="0"/>
              </a:rPr>
              <a:t>language that resonates</a:t>
            </a:r>
            <a:r>
              <a:rPr kumimoji="0" lang="en-US" altLang="en-US" sz="3600" b="0" i="0" u="none" strike="noStrike" cap="none" normalizeH="0" baseline="0" dirty="0">
                <a:ln>
                  <a:noFill/>
                </a:ln>
                <a:solidFill>
                  <a:schemeClr val="tx1"/>
                </a:solidFill>
                <a:effectLst/>
                <a:latin typeface="Arial" panose="020B0604020202020204" pitchFamily="34" charset="0"/>
              </a:rPr>
              <a:t> with school culture</a:t>
            </a:r>
          </a:p>
        </p:txBody>
      </p:sp>
    </p:spTree>
    <p:extLst>
      <p:ext uri="{BB962C8B-B14F-4D97-AF65-F5344CB8AC3E}">
        <p14:creationId xmlns:p14="http://schemas.microsoft.com/office/powerpoint/2010/main" val="208731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7BACB-5B6C-438A-24B7-409C562BD939}"/>
              </a:ext>
            </a:extLst>
          </p:cNvPr>
          <p:cNvSpPr>
            <a:spLocks noGrp="1"/>
          </p:cNvSpPr>
          <p:nvPr>
            <p:ph type="title"/>
          </p:nvPr>
        </p:nvSpPr>
        <p:spPr/>
        <p:txBody>
          <a:bodyPr/>
          <a:lstStyle/>
          <a:p>
            <a:r>
              <a:rPr lang="en-US" dirty="0"/>
              <a:t>Refocusing "Personnel" to "Student"</a:t>
            </a:r>
          </a:p>
        </p:txBody>
      </p:sp>
      <p:sp>
        <p:nvSpPr>
          <p:cNvPr id="4" name="Slide Number Placeholder 3">
            <a:extLst>
              <a:ext uri="{FF2B5EF4-FFF2-40B4-BE49-F238E27FC236}">
                <a16:creationId xmlns:a16="http://schemas.microsoft.com/office/drawing/2014/main" id="{6C7172E8-D408-FEA0-04F7-810D61490E98}"/>
              </a:ext>
            </a:extLst>
          </p:cNvPr>
          <p:cNvSpPr>
            <a:spLocks noGrp="1"/>
          </p:cNvSpPr>
          <p:nvPr>
            <p:ph type="sldNum" sz="quarter" idx="4"/>
          </p:nvPr>
        </p:nvSpPr>
        <p:spPr/>
        <p:txBody>
          <a:bodyPr/>
          <a:lstStyle/>
          <a:p>
            <a:fld id="{3F2E36C3-801C-9941-8DAC-7010180F48B4}" type="slidenum">
              <a:rPr lang="en-US" smtClean="0"/>
              <a:pPr/>
              <a:t>9</a:t>
            </a:fld>
            <a:endParaRPr lang="en-US" dirty="0"/>
          </a:p>
        </p:txBody>
      </p:sp>
      <p:sp>
        <p:nvSpPr>
          <p:cNvPr id="5" name="Rectangle 1">
            <a:extLst>
              <a:ext uri="{FF2B5EF4-FFF2-40B4-BE49-F238E27FC236}">
                <a16:creationId xmlns:a16="http://schemas.microsoft.com/office/drawing/2014/main" id="{FAFB89B4-2905-BE69-75D2-7076DA7EA3C0}"/>
              </a:ext>
            </a:extLst>
          </p:cNvPr>
          <p:cNvSpPr>
            <a:spLocks noGrp="1" noChangeArrowheads="1"/>
          </p:cNvSpPr>
          <p:nvPr>
            <p:ph sz="half" idx="2"/>
          </p:nvPr>
        </p:nvSpPr>
        <p:spPr bwMode="auto">
          <a:xfrm>
            <a:off x="347607" y="1756460"/>
            <a:ext cx="11838350" cy="3929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Ensure </a:t>
            </a:r>
            <a:r>
              <a:rPr kumimoji="0" lang="en-US" altLang="en-US" sz="3600" b="1" i="0" u="none" strike="noStrike" cap="none" normalizeH="0" baseline="0" dirty="0">
                <a:ln>
                  <a:noFill/>
                </a:ln>
                <a:solidFill>
                  <a:schemeClr val="tx1"/>
                </a:solidFill>
                <a:effectLst/>
                <a:latin typeface="Arial" panose="020B0604020202020204" pitchFamily="34" charset="0"/>
              </a:rPr>
              <a:t>accommodations</a:t>
            </a:r>
            <a:r>
              <a:rPr kumimoji="0" lang="en-US" altLang="en-US" sz="3600" b="0" i="0" u="none" strike="noStrike" cap="none" normalizeH="0" baseline="0" dirty="0">
                <a:ln>
                  <a:noFill/>
                </a:ln>
                <a:solidFill>
                  <a:schemeClr val="tx1"/>
                </a:solidFill>
                <a:effectLst/>
                <a:latin typeface="Arial" panose="020B0604020202020204" pitchFamily="34" charset="0"/>
              </a:rPr>
              <a:t> for all testing scenarios</a:t>
            </a: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Audit and remediate all </a:t>
            </a:r>
            <a:r>
              <a:rPr kumimoji="0" lang="en-US" altLang="en-US" sz="3600" b="1" i="0" u="none" strike="noStrike" cap="none" normalizeH="0" baseline="0" dirty="0">
                <a:ln>
                  <a:noFill/>
                </a:ln>
                <a:solidFill>
                  <a:schemeClr val="tx1"/>
                </a:solidFill>
                <a:effectLst/>
                <a:latin typeface="Arial" panose="020B0604020202020204" pitchFamily="34" charset="0"/>
              </a:rPr>
              <a:t>legacy media</a:t>
            </a: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Embed accessibility into </a:t>
            </a:r>
            <a:r>
              <a:rPr kumimoji="0" lang="en-US" altLang="en-US" sz="3600" b="1" i="0" u="none" strike="noStrike" cap="none" normalizeH="0" baseline="0" dirty="0">
                <a:ln>
                  <a:noFill/>
                </a:ln>
                <a:solidFill>
                  <a:schemeClr val="tx1"/>
                </a:solidFill>
                <a:effectLst/>
                <a:latin typeface="Arial" panose="020B0604020202020204" pitchFamily="34" charset="0"/>
              </a:rPr>
              <a:t>UDL and LMS</a:t>
            </a: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Resource </a:t>
            </a:r>
            <a:r>
              <a:rPr kumimoji="0" lang="en-US" altLang="en-US" sz="3600" b="1" i="0" u="none" strike="noStrike" cap="none" normalizeH="0" baseline="0" dirty="0">
                <a:ln>
                  <a:noFill/>
                </a:ln>
                <a:solidFill>
                  <a:schemeClr val="tx1"/>
                </a:solidFill>
                <a:effectLst/>
                <a:latin typeface="Arial" panose="020B0604020202020204" pitchFamily="34" charset="0"/>
              </a:rPr>
              <a:t>digital accessibility </a:t>
            </a:r>
            <a:r>
              <a:rPr kumimoji="0" lang="en-US" altLang="en-US" sz="3600" b="0" i="0" u="none" strike="noStrike" cap="none" normalizeH="0" baseline="0" dirty="0">
                <a:ln>
                  <a:noFill/>
                </a:ln>
                <a:solidFill>
                  <a:schemeClr val="tx1"/>
                </a:solidFill>
                <a:effectLst/>
                <a:latin typeface="Arial" panose="020B0604020202020204" pitchFamily="34" charset="0"/>
              </a:rPr>
              <a:t>and assistive technology</a:t>
            </a: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Standardize accessible </a:t>
            </a:r>
            <a:r>
              <a:rPr kumimoji="0" lang="en-US" altLang="en-US" sz="3600" b="1" i="0" u="none" strike="noStrike" cap="none" normalizeH="0" baseline="0" dirty="0">
                <a:ln>
                  <a:noFill/>
                </a:ln>
                <a:solidFill>
                  <a:schemeClr val="tx1"/>
                </a:solidFill>
                <a:effectLst/>
                <a:latin typeface="Arial" panose="020B0604020202020204" pitchFamily="34" charset="0"/>
              </a:rPr>
              <a:t>course and club content</a:t>
            </a:r>
          </a:p>
          <a:p>
            <a:pPr marL="0" marR="0" lvl="0" indent="0" algn="l" defTabSz="914400" rtl="0" eaLnBrk="0" fontAlgn="base" latinLnBrk="0" hangingPunct="0">
              <a:lnSpc>
                <a:spcPct val="100000"/>
              </a:lnSpc>
              <a:spcBef>
                <a:spcPts val="80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Provide </a:t>
            </a:r>
            <a:r>
              <a:rPr kumimoji="0" lang="en-US" altLang="en-US" sz="3600" b="1" i="0" u="none" strike="noStrike" cap="none" normalizeH="0" baseline="0" dirty="0">
                <a:ln>
                  <a:noFill/>
                </a:ln>
                <a:solidFill>
                  <a:schemeClr val="tx1"/>
                </a:solidFill>
                <a:effectLst/>
                <a:latin typeface="Arial" panose="020B0604020202020204" pitchFamily="34" charset="0"/>
              </a:rPr>
              <a:t>plain-language</a:t>
            </a:r>
            <a:r>
              <a:rPr kumimoji="0" lang="en-US" altLang="en-US" sz="3600" b="0" i="0" u="none" strike="noStrike" cap="none" normalizeH="0" baseline="0" dirty="0">
                <a:ln>
                  <a:noFill/>
                </a:ln>
                <a:solidFill>
                  <a:schemeClr val="tx1"/>
                </a:solidFill>
                <a:effectLst/>
                <a:latin typeface="Arial" panose="020B0604020202020204" pitchFamily="34" charset="0"/>
              </a:rPr>
              <a:t> support and help topics</a:t>
            </a:r>
          </a:p>
        </p:txBody>
      </p:sp>
    </p:spTree>
    <p:extLst>
      <p:ext uri="{BB962C8B-B14F-4D97-AF65-F5344CB8AC3E}">
        <p14:creationId xmlns:p14="http://schemas.microsoft.com/office/powerpoint/2010/main" val="3912799903"/>
      </p:ext>
    </p:extLst>
  </p:cSld>
  <p:clrMapOvr>
    <a:masterClrMapping/>
  </p:clrMapOvr>
</p:sld>
</file>

<file path=ppt/theme/theme1.xml><?xml version="1.0" encoding="utf-8"?>
<a:theme xmlns:a="http://schemas.openxmlformats.org/drawingml/2006/main" name="Benetech Theme">
  <a:themeElements>
    <a:clrScheme name="Benetech Colors">
      <a:dk1>
        <a:srgbClr val="000000"/>
      </a:dk1>
      <a:lt1>
        <a:srgbClr val="FFFFFF"/>
      </a:lt1>
      <a:dk2>
        <a:srgbClr val="0E2841"/>
      </a:dk2>
      <a:lt2>
        <a:srgbClr val="FFFFFF"/>
      </a:lt2>
      <a:accent1>
        <a:srgbClr val="2275BB"/>
      </a:accent1>
      <a:accent2>
        <a:srgbClr val="7A2B84"/>
      </a:accent2>
      <a:accent3>
        <a:srgbClr val="E21A23"/>
      </a:accent3>
      <a:accent4>
        <a:srgbClr val="BD1B8E"/>
      </a:accent4>
      <a:accent5>
        <a:srgbClr val="2275BB"/>
      </a:accent5>
      <a:accent6>
        <a:srgbClr val="7A2B84"/>
      </a:accent6>
      <a:hlink>
        <a:srgbClr val="2275BB"/>
      </a:hlink>
      <a:folHlink>
        <a:srgbClr val="BD1B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enetech.potx" id="{FB8B5DDA-2696-4B40-B0CA-D97B13C21D62}" vid="{F2108EF5-CDA2-4948-84BA-6FB089B5DB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b9e6b75-cae7-4bbc-beb4-d68fffa87ee0" xsi:nil="true"/>
    <lcf76f155ced4ddcb4097134ff3c332f xmlns="32ca62ed-94b3-48ab-b3d8-6e57ea7fb7d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44149BB7E8EAC47AA64233207B2E749" ma:contentTypeVersion="15" ma:contentTypeDescription="Create a new document." ma:contentTypeScope="" ma:versionID="1c8f6eacc48b33f8dff6422b3f912b50">
  <xsd:schema xmlns:xsd="http://www.w3.org/2001/XMLSchema" xmlns:xs="http://www.w3.org/2001/XMLSchema" xmlns:p="http://schemas.microsoft.com/office/2006/metadata/properties" xmlns:ns2="32ca62ed-94b3-48ab-b3d8-6e57ea7fb7d0" xmlns:ns3="db9e6b75-cae7-4bbc-beb4-d68fffa87ee0" targetNamespace="http://schemas.microsoft.com/office/2006/metadata/properties" ma:root="true" ma:fieldsID="34d0ac10fd3967b38f95823e39fbe930" ns2:_="" ns3:_="">
    <xsd:import namespace="32ca62ed-94b3-48ab-b3d8-6e57ea7fb7d0"/>
    <xsd:import namespace="db9e6b75-cae7-4bbc-beb4-d68fffa87ee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ca62ed-94b3-48ab-b3d8-6e57ea7fb7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1a63582-2654-4d47-966c-e8b5d293784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9e6b75-cae7-4bbc-beb4-d68fffa87ee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a54e9a0a-f937-4b14-a9df-2058e4ee7162}" ma:internalName="TaxCatchAll" ma:showField="CatchAllData" ma:web="db9e6b75-cae7-4bbc-beb4-d68fffa87e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9D7AD2-9884-4AF9-ACB6-06952E130DAD}">
  <ds:schemaRefs>
    <ds:schemaRef ds:uri="http://purl.org/dc/elements/1.1/"/>
    <ds:schemaRef ds:uri="32ca62ed-94b3-48ab-b3d8-6e57ea7fb7d0"/>
    <ds:schemaRef ds:uri="db9e6b75-cae7-4bbc-beb4-d68fffa87ee0"/>
    <ds:schemaRef ds:uri="http://purl.org/dc/dcmitype/"/>
    <ds:schemaRef ds:uri="http://schemas.microsoft.com/office/2006/metadata/propertie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E67FD55-1273-451A-9846-B991181BF6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ca62ed-94b3-48ab-b3d8-6e57ea7fb7d0"/>
    <ds:schemaRef ds:uri="db9e6b75-cae7-4bbc-beb4-d68fffa87e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A1CC4F-80B1-43E6-B653-7108063EBE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Benetech</Template>
  <TotalTime>768</TotalTime>
  <Words>2400</Words>
  <Application>Microsoft Office PowerPoint</Application>
  <PresentationFormat>Widescreen</PresentationFormat>
  <Paragraphs>294</Paragraphs>
  <Slides>29</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Aptos</vt:lpstr>
      <vt:lpstr>Arial</vt:lpstr>
      <vt:lpstr>Calibri</vt:lpstr>
      <vt:lpstr>Tahoma</vt:lpstr>
      <vt:lpstr>Wingdings</vt:lpstr>
      <vt:lpstr>Benetech Theme</vt:lpstr>
      <vt:lpstr>CSUN 2026 Title II Prep:  Adapting W3C APA's A11y Maturity Model for Schools &amp; Districts</vt:lpstr>
      <vt:lpstr>Background: W3C APA’s Accessibility Maturity Model</vt:lpstr>
      <vt:lpstr>Why Maturity?  (Maturity vs. Conformance)</vt:lpstr>
      <vt:lpstr>Original 7 Dimensions  of the APA Model</vt:lpstr>
      <vt:lpstr>4 Stages of Maturity  (Inactive to Optimize)</vt:lpstr>
      <vt:lpstr>ADA Title II New Regulations</vt:lpstr>
      <vt:lpstr>Why the Standard W3C Model  Needs a "School Lens"</vt:lpstr>
      <vt:lpstr>From Corporate to Campus</vt:lpstr>
      <vt:lpstr>Refocusing "Personnel" to "Student"</vt:lpstr>
      <vt:lpstr>Key Modification: "Accessible Design"</vt:lpstr>
      <vt:lpstr>Streamlining Proof Points for Districts</vt:lpstr>
      <vt:lpstr>The 4-Institution Pilot:  Who, What, and Why?</vt:lpstr>
      <vt:lpstr>Pilot Study:  The Self-Assessment Process</vt:lpstr>
      <vt:lpstr>Maturity Model: Learnings</vt:lpstr>
      <vt:lpstr>Maturity Model: Areas of Strength</vt:lpstr>
      <vt:lpstr>Pilot Findings:  Common Gaps &amp; Friction Points</vt:lpstr>
      <vt:lpstr>Low-Hanging Fruit for Immediate Impact</vt:lpstr>
      <vt:lpstr>Quick Wins for Maturity</vt:lpstr>
      <vt:lpstr>Pilot Feedback: By the Numbers</vt:lpstr>
      <vt:lpstr>Beyond the Score: Cultural Insights</vt:lpstr>
      <vt:lpstr>Refining the W3C’s APA Note:  How Schools Influenced the Standard</vt:lpstr>
      <vt:lpstr>From Compliance Anxiety to Sustainable Culture</vt:lpstr>
      <vt:lpstr>Establishing Your Baseline</vt:lpstr>
      <vt:lpstr>Demo</vt:lpstr>
      <vt:lpstr>Measuring and Sustaining Growth</vt:lpstr>
      <vt:lpstr>Summary of Key Takeaways</vt:lpstr>
      <vt:lpstr>Conclusion:  Your Path to Title II Compliance</vt:lpstr>
      <vt:lpstr>Resources &amp; Links</vt:lpstr>
      <vt:lpstr>Q&amp;A and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Charles LaPierre</dc:creator>
  <cp:lastModifiedBy>Charles LaPierre</cp:lastModifiedBy>
  <cp:revision>1</cp:revision>
  <dcterms:created xsi:type="dcterms:W3CDTF">2026-01-29T16:07:57Z</dcterms:created>
  <dcterms:modified xsi:type="dcterms:W3CDTF">2026-03-12T17:48:09Z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0x010100E44149BB7E8EAC47AA64233207B2E749</vt:lpwstr>
  </property>
</Properties>
</file>