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50" r:id="rId2"/>
  </p:sldMasterIdLst>
  <p:notesMasterIdLst>
    <p:notesMasterId r:id="rId8"/>
  </p:notesMasterIdLst>
  <p:sldIdLst>
    <p:sldId id="256" r:id="rId3"/>
    <p:sldId id="259" r:id="rId4"/>
    <p:sldId id="262" r:id="rId5"/>
    <p:sldId id="263" r:id="rId6"/>
    <p:sldId id="265" r:id="rId7"/>
  </p:sldIdLst>
  <p:sldSz cx="9906000" cy="6858000" type="A4"/>
  <p:notesSz cx="6858000" cy="9144000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  <a:srgbClr val="E3E7D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5" autoAdjust="0"/>
    <p:restoredTop sz="93208" autoAdjust="0"/>
  </p:normalViewPr>
  <p:slideViewPr>
    <p:cSldViewPr>
      <p:cViewPr varScale="1">
        <p:scale>
          <a:sx n="66" d="100"/>
          <a:sy n="66" d="100"/>
        </p:scale>
        <p:origin x="-1062" y="-10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FF619639-FBBC-4F44-81BB-1EFF6B62EF04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6E751565-CEAB-4109-8E1E-6EBC246B3A7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ko-KR" sz="1000" smtClean="0">
              <a:ea typeface="굴림" pitchFamily="50" charset="-127"/>
            </a:endParaRPr>
          </a:p>
        </p:txBody>
      </p:sp>
      <p:sp>
        <p:nvSpPr>
          <p:cNvPr id="16387" name="Slide Image Placeholder 4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7988" y="503238"/>
            <a:ext cx="3406775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DD90C-9964-49D9-8744-C25B148A24E8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037F4-E8B4-4DFF-A5D4-7DE2E71D3FC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7BAF0F-7CBA-4485-B297-E100CA004342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0976EB-E0C7-4238-95B3-16C56E05F4B9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91B26-02EC-45D9-8815-E807B5211A4E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D5922-8CDD-429C-97C7-D876DFC2335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E8BDD6-9537-460D-9AFE-E94C1F9D589E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9AF6B-0207-456A-9B6F-1D92A5F4A91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B7511-CE54-44AD-A60F-6F4AF037AAD6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CFC3F-E003-4759-A548-B5412E6B2AE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0C284F-81B4-47B8-B82E-A6492313E91C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9B83-72FA-4F4F-8660-277DAB7F9EE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AA7C6-D81C-472B-B640-F773BA78E1A6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D575D-F388-4640-A9E8-B6CC101F274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66EDE-DB74-4846-902F-DBA894D24A8A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D330A-2EB2-4105-92D8-AC9F10B242C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 userDrawn="1"/>
        </p:nvSpPr>
        <p:spPr bwMode="auto">
          <a:xfrm flipV="1">
            <a:off x="0" y="642938"/>
            <a:ext cx="9906000" cy="0"/>
          </a:xfrm>
          <a:prstGeom prst="line">
            <a:avLst/>
          </a:prstGeom>
          <a:noFill/>
          <a:ln w="381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/>
          <a:lstStyle>
            <a:defPPr>
              <a:defRPr lang="en-US"/>
            </a:defPPr>
            <a:lvl1pPr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>
              <a:defRPr/>
            </a:pPr>
            <a:endParaRPr lang="ko-KR" alt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B31048-DBE2-4431-9BDA-7C9EB3372763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1441F-E673-4011-BD1E-C739A107A2D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6794-5044-4BA5-9F9A-A9E066B5CFBD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445F65-163A-4F83-8B0D-850F8A0515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7C9D5-B853-4809-89E4-1B126BDDB9D8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0FB2CA-4014-4106-A0FA-3227E63DA33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latinLnBrk="0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74D823A9-5B54-40E5-A0B3-C15EA9D782DC}" type="datetimeFigureOut">
              <a:rPr lang="en-US" altLang="ko-KR"/>
              <a:pPr>
                <a:defRPr/>
              </a:pPr>
              <a:t>1/29/2015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latinLnBrk="0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latinLnBrk="0">
              <a:defRPr kumimoji="0"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28C9F46-6FB0-4ACB-899E-65F4801AEFC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81" r:id="rId7"/>
    <p:sldLayoutId id="2147483777" r:id="rId8"/>
    <p:sldLayoutId id="2147483778" r:id="rId9"/>
    <p:sldLayoutId id="2147483779" r:id="rId10"/>
    <p:sldLayoutId id="214748378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3000">
              <a:schemeClr val="bg1">
                <a:tint val="80000"/>
                <a:satMod val="300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9"/>
          <p:cNvSpPr txBox="1"/>
          <p:nvPr/>
        </p:nvSpPr>
        <p:spPr>
          <a:xfrm>
            <a:off x="0" y="4572000"/>
            <a:ext cx="9906000" cy="923925"/>
          </a:xfrm>
          <a:prstGeom prst="rect">
            <a:avLst/>
          </a:prstGeom>
          <a:noFill/>
        </p:spPr>
        <p:txBody>
          <a:bodyPr>
            <a:sp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defRPr/>
            </a:pPr>
            <a:r>
              <a:rPr lang="en-US" altLang="ko-KR" b="1" dirty="0" smtClean="0">
                <a:latin typeface="+mj-ea"/>
                <a:ea typeface="+mj-ea"/>
              </a:rPr>
              <a:t>2015.1.</a:t>
            </a:r>
          </a:p>
          <a:p>
            <a:pPr algn="ctr">
              <a:lnSpc>
                <a:spcPct val="150000"/>
              </a:lnSpc>
              <a:defRPr/>
            </a:pPr>
            <a:r>
              <a:rPr lang="ko-KR" altLang="en-US" b="1" dirty="0" smtClean="0">
                <a:latin typeface="+mj-ea"/>
                <a:ea typeface="+mj-ea"/>
              </a:rPr>
              <a:t>박종일 대표</a:t>
            </a:r>
            <a:endParaRPr lang="ko-KR" altLang="en-US" b="1" dirty="0">
              <a:latin typeface="+mj-ea"/>
              <a:ea typeface="+mj-ea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1938080" y="1772816"/>
            <a:ext cx="5925019" cy="164724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en-US" altLang="ko-KR" sz="3600" b="1" dirty="0" smtClean="0">
                <a:latin typeface="+mj-ea"/>
                <a:ea typeface="+mj-ea"/>
              </a:rPr>
              <a:t>2015 HTML5</a:t>
            </a:r>
            <a:r>
              <a:rPr lang="ko-KR" altLang="en-US" sz="3600" b="1" dirty="0" smtClean="0">
                <a:latin typeface="+mj-ea"/>
                <a:ea typeface="+mj-ea"/>
              </a:rPr>
              <a:t>융합기술 포럼</a:t>
            </a:r>
            <a:endParaRPr lang="en-US" altLang="ko-KR" sz="3600" b="1" dirty="0" smtClean="0">
              <a:latin typeface="+mj-ea"/>
              <a:ea typeface="+mj-ea"/>
            </a:endParaRPr>
          </a:p>
          <a:p>
            <a:pPr algn="ctr">
              <a:lnSpc>
                <a:spcPct val="150000"/>
              </a:lnSpc>
              <a:defRPr/>
            </a:pPr>
            <a:r>
              <a:rPr lang="ko-KR" altLang="en-US" sz="3600" b="1" dirty="0" smtClean="0">
                <a:latin typeface="+mj-ea"/>
                <a:ea typeface="+mj-ea"/>
              </a:rPr>
              <a:t>교육분과 운영방안</a:t>
            </a:r>
            <a:endParaRPr lang="en-US" altLang="ko-KR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j-ea"/>
              <a:ea typeface="+mj-ea"/>
            </a:endParaRP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00872" y="5877272"/>
            <a:ext cx="23050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3584575" y="836613"/>
            <a:ext cx="2974975" cy="360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>
              <a:spcBef>
                <a:spcPct val="20000"/>
              </a:spcBef>
            </a:pPr>
            <a:r>
              <a:rPr kumimoji="0" lang="ko-KR" altLang="ko-KR" sz="3200" b="1" u="sng">
                <a:latin typeface="맑은 고딕" pitchFamily="50" charset="-127"/>
                <a:ea typeface="맑은 고딕" pitchFamily="50" charset="-127"/>
              </a:rPr>
              <a:t>목</a:t>
            </a:r>
            <a:r>
              <a:rPr kumimoji="0" lang="ko-KR" altLang="en-US" sz="3200" b="1" u="sng">
                <a:latin typeface="맑은 고딕" pitchFamily="50" charset="-127"/>
                <a:ea typeface="맑은 고딕" pitchFamily="50" charset="-127"/>
              </a:rPr>
              <a:t>   </a:t>
            </a:r>
            <a:r>
              <a:rPr kumimoji="0" lang="ko-KR" altLang="ko-KR" sz="3200" b="1" u="sng">
                <a:latin typeface="맑은 고딕" pitchFamily="50" charset="-127"/>
                <a:ea typeface="맑은 고딕" pitchFamily="50" charset="-127"/>
              </a:rPr>
              <a:t>차</a:t>
            </a: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ltGray">
          <a:xfrm>
            <a:off x="3341688" y="1984896"/>
            <a:ext cx="4102100" cy="5080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66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lIns="378000" anchor="ctr"/>
          <a:lstStyle>
            <a:defPPr>
              <a:defRPr lang="en-US"/>
            </a:defPPr>
            <a:lvl1pPr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 algn="l" eaLnBrk="0" latinLnBrk="0" hangingPunct="0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en-US" altLang="ko-KR" sz="1800" b="1" dirty="0" smtClean="0">
                <a:latin typeface="+mj-ea"/>
                <a:ea typeface="+mj-ea"/>
              </a:rPr>
              <a:t>2015 </a:t>
            </a:r>
            <a:r>
              <a:rPr kumimoji="0" lang="ko-KR" altLang="en-US" sz="1800" b="1" dirty="0" smtClean="0">
                <a:latin typeface="+mj-ea"/>
                <a:ea typeface="+mj-ea"/>
              </a:rPr>
              <a:t>사업 내용</a:t>
            </a:r>
            <a:endParaRPr kumimoji="0" lang="ko-KR" altLang="en-US" sz="1800" b="1" dirty="0">
              <a:latin typeface="+mj-ea"/>
              <a:ea typeface="+mj-ea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ltGray">
          <a:xfrm>
            <a:off x="2708275" y="1984896"/>
            <a:ext cx="550863" cy="508000"/>
          </a:xfrm>
          <a:prstGeom prst="rect">
            <a:avLst/>
          </a:prstGeom>
          <a:solidFill>
            <a:srgbClr val="253E6B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lIns="90000" anchor="ctr"/>
          <a:lstStyle>
            <a:defPPr>
              <a:defRPr lang="en-US"/>
            </a:defPPr>
            <a:lvl1pPr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en-US" altLang="ko-KR" sz="1400" b="1" dirty="0">
                <a:solidFill>
                  <a:srgbClr val="FFFFFF"/>
                </a:solidFill>
                <a:latin typeface="+mj-ea"/>
                <a:ea typeface="+mj-ea"/>
              </a:rPr>
              <a:t>1</a:t>
            </a:r>
            <a:endParaRPr kumimoji="0" lang="ko-KR" altLang="en-US" sz="14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ltGray">
          <a:xfrm>
            <a:off x="3341688" y="2865636"/>
            <a:ext cx="4102100" cy="509588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000066"/>
            </a:solidFill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lIns="378000" anchor="ctr"/>
          <a:lstStyle>
            <a:defPPr>
              <a:defRPr lang="en-US"/>
            </a:defPPr>
            <a:lvl1pPr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 algn="l" eaLnBrk="0" latinLnBrk="0" hangingPunct="0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ko-KR" altLang="en-US" sz="1800" b="1" dirty="0" smtClean="0">
                <a:latin typeface="+mj-ea"/>
                <a:ea typeface="+mj-ea"/>
              </a:rPr>
              <a:t>분과 운영 방안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ltGray">
          <a:xfrm>
            <a:off x="2708275" y="2852936"/>
            <a:ext cx="550863" cy="522288"/>
          </a:xfrm>
          <a:prstGeom prst="rect">
            <a:avLst/>
          </a:prstGeom>
          <a:solidFill>
            <a:srgbClr val="253E6B"/>
          </a:solidFill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808080">
                <a:alpha val="50000"/>
              </a:srgbClr>
            </a:outerShdw>
          </a:effectLst>
        </p:spPr>
        <p:txBody>
          <a:bodyPr lIns="90000" anchor="ctr"/>
          <a:lstStyle>
            <a:defPPr>
              <a:defRPr lang="en-US"/>
            </a:defPPr>
            <a:lvl1pPr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1pPr>
            <a:lvl2pPr marL="4572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2pPr>
            <a:lvl3pPr marL="9144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3pPr>
            <a:lvl4pPr marL="13716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4pPr>
            <a:lvl5pPr marL="1828800" algn="ctr" rtl="0" fontAlgn="base" latinLnBrk="1">
              <a:lnSpc>
                <a:spcPct val="130000"/>
              </a:lnSpc>
              <a:spcBef>
                <a:spcPct val="50000"/>
              </a:spcBef>
              <a:spcAft>
                <a:spcPct val="0"/>
              </a:spcAft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000" kern="1200">
                <a:solidFill>
                  <a:schemeClr val="tx1"/>
                </a:solidFill>
                <a:latin typeface="Arial" charset="0"/>
                <a:ea typeface="굴림" pitchFamily="50" charset="-127"/>
                <a:cs typeface="+mn-cs"/>
              </a:defRPr>
            </a:lvl9pPr>
          </a:lstStyle>
          <a:p>
            <a:pPr eaLnBrk="0" latinLnBrk="0" hangingPunct="0">
              <a:lnSpc>
                <a:spcPct val="120000"/>
              </a:lnSpc>
              <a:spcBef>
                <a:spcPct val="0"/>
              </a:spcBef>
              <a:defRPr/>
            </a:pPr>
            <a:r>
              <a:rPr kumimoji="0" lang="en-US" altLang="ko-KR" sz="1400" b="1" dirty="0" smtClean="0">
                <a:solidFill>
                  <a:srgbClr val="FFFFFF"/>
                </a:solidFill>
                <a:latin typeface="+mj-ea"/>
                <a:ea typeface="+mj-ea"/>
              </a:rPr>
              <a:t>2</a:t>
            </a:r>
            <a:endParaRPr kumimoji="0" lang="en-US" altLang="ko-KR" sz="1400" b="1" dirty="0">
              <a:solidFill>
                <a:srgbClr val="FFFFFF"/>
              </a:solidFill>
              <a:latin typeface="+mj-ea"/>
              <a:ea typeface="+mj-ea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128464" y="142875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b="1" dirty="0" smtClean="0">
                <a:latin typeface="+mj-ea"/>
                <a:ea typeface="+mj-ea"/>
              </a:rPr>
              <a:t>1. 2015 </a:t>
            </a:r>
            <a:r>
              <a:rPr lang="ko-KR" altLang="en-US" b="1" dirty="0" smtClean="0">
                <a:latin typeface="+mj-ea"/>
                <a:ea typeface="+mj-ea"/>
              </a:rPr>
              <a:t>사업내용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28464" y="620688"/>
            <a:ext cx="9777536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ko-KR" altLang="en-US" b="1" dirty="0" smtClean="0">
                <a:latin typeface="+mj-ea"/>
                <a:ea typeface="+mj-ea"/>
              </a:rPr>
              <a:t>산업체 실무 교육을 목표로 대학의 </a:t>
            </a:r>
            <a:r>
              <a:rPr lang="en-US" altLang="ko-KR" b="1" dirty="0" smtClean="0">
                <a:latin typeface="+mj-ea"/>
                <a:ea typeface="+mj-ea"/>
              </a:rPr>
              <a:t>Web Application </a:t>
            </a:r>
            <a:r>
              <a:rPr lang="ko-KR" altLang="en-US" b="1" dirty="0" smtClean="0">
                <a:latin typeface="+mj-ea"/>
                <a:ea typeface="+mj-ea"/>
              </a:rPr>
              <a:t>표준 </a:t>
            </a:r>
            <a:r>
              <a:rPr lang="ko-KR" altLang="en-US" b="1" dirty="0" err="1" smtClean="0">
                <a:latin typeface="+mj-ea"/>
                <a:ea typeface="+mj-ea"/>
              </a:rPr>
              <a:t>커리큐럼</a:t>
            </a:r>
            <a:r>
              <a:rPr lang="ko-KR" altLang="en-US" b="1" dirty="0" smtClean="0">
                <a:latin typeface="+mj-ea"/>
                <a:ea typeface="+mj-ea"/>
              </a:rPr>
              <a:t> 개발 및 보급 사업 주력</a:t>
            </a:r>
            <a:endParaRPr lang="en-US" altLang="ko-KR" b="1" dirty="0" smtClean="0">
              <a:latin typeface="+mj-ea"/>
              <a:ea typeface="+mj-ea"/>
            </a:endParaRPr>
          </a:p>
        </p:txBody>
      </p:sp>
      <p:grpSp>
        <p:nvGrpSpPr>
          <p:cNvPr id="73" name="Group 6"/>
          <p:cNvGrpSpPr>
            <a:grpSpLocks/>
          </p:cNvGrpSpPr>
          <p:nvPr/>
        </p:nvGrpSpPr>
        <p:grpSpPr bwMode="auto">
          <a:xfrm>
            <a:off x="498349" y="1714854"/>
            <a:ext cx="2755794" cy="4810489"/>
            <a:chOff x="2032" y="1434"/>
            <a:chExt cx="1632" cy="2313"/>
          </a:xfrm>
        </p:grpSpPr>
        <p:sp>
          <p:nvSpPr>
            <p:cNvPr id="74" name="AutoShape 7"/>
            <p:cNvSpPr>
              <a:spLocks noChangeArrowheads="1"/>
            </p:cNvSpPr>
            <p:nvPr/>
          </p:nvSpPr>
          <p:spPr bwMode="auto">
            <a:xfrm>
              <a:off x="2032" y="1434"/>
              <a:ext cx="1632" cy="3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algn="ctr">
              <a:solidFill>
                <a:srgbClr val="80808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36000" tIns="36000" rIns="36000" bIns="36000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lang="ko-KR" altLang="en-US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대학 내 최신 웹 교육 부재</a:t>
              </a:r>
              <a:r>
                <a:rPr lang="en-US" altLang="ko-KR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/>
              </a:r>
              <a:br>
                <a:rPr lang="en-US" altLang="ko-KR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</a:br>
              <a:r>
                <a:rPr lang="en-US" altLang="ko-KR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(</a:t>
              </a:r>
              <a:r>
                <a:rPr lang="ko-KR" altLang="en-US" sz="1300" b="1" kern="0" dirty="0" err="1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웹마스터</a:t>
              </a:r>
              <a:r>
                <a:rPr lang="ko-KR" altLang="en-US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 수준으로 인식</a:t>
              </a:r>
              <a:r>
                <a:rPr lang="en-US" altLang="ko-KR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)</a:t>
              </a:r>
              <a:endParaRPr kumimoji="1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75" name="AutoShape 8"/>
            <p:cNvSpPr>
              <a:spLocks noChangeArrowheads="1"/>
            </p:cNvSpPr>
            <p:nvPr/>
          </p:nvSpPr>
          <p:spPr bwMode="auto">
            <a:xfrm>
              <a:off x="2032" y="1921"/>
              <a:ext cx="1632" cy="3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algn="ctr">
              <a:solidFill>
                <a:srgbClr val="80808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36000" tIns="36000" rIns="36000" bIns="36000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1" lang="ko-KR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강의할 교수 부족</a:t>
              </a: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/>
              </a:r>
              <a:b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</a:b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(</a:t>
              </a:r>
              <a:r>
                <a:rPr lang="ko-KR" altLang="en-US" sz="1300" b="1" kern="0" noProof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실용</a:t>
              </a:r>
              <a:r>
                <a:rPr lang="ko-KR" altLang="en-US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 학문에</a:t>
              </a:r>
              <a:r>
                <a:rPr kumimoji="1" lang="ko-KR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 대한 천시나 무지</a:t>
              </a: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)</a:t>
              </a:r>
              <a:endParaRPr kumimoji="1" lang="ko-KR" altLang="en-US" sz="13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76" name="AutoShape 9"/>
            <p:cNvSpPr>
              <a:spLocks noChangeArrowheads="1"/>
            </p:cNvSpPr>
            <p:nvPr/>
          </p:nvSpPr>
          <p:spPr bwMode="auto">
            <a:xfrm>
              <a:off x="2032" y="2409"/>
              <a:ext cx="1632" cy="3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algn="ctr">
              <a:solidFill>
                <a:srgbClr val="80808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36000" tIns="36000" rIns="36000" bIns="36000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1" lang="ko-KR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중요성은 인지하나 강의 자료 부족  </a:t>
              </a:r>
            </a:p>
          </p:txBody>
        </p:sp>
        <p:sp>
          <p:nvSpPr>
            <p:cNvPr id="77" name="AutoShape 10"/>
            <p:cNvSpPr>
              <a:spLocks noChangeArrowheads="1"/>
            </p:cNvSpPr>
            <p:nvPr/>
          </p:nvSpPr>
          <p:spPr bwMode="auto">
            <a:xfrm>
              <a:off x="2032" y="2897"/>
              <a:ext cx="1632" cy="3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algn="ctr">
              <a:solidFill>
                <a:srgbClr val="80808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36000" tIns="36000" rIns="36000" bIns="36000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1" lang="ko-KR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과제</a:t>
              </a:r>
              <a:r>
                <a:rPr kumimoji="1" lang="en-US" altLang="ko-KR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, </a:t>
              </a:r>
              <a:r>
                <a:rPr lang="ko-KR" altLang="en-US" sz="1300" b="1" kern="0" dirty="0" smtClean="0">
                  <a:solidFill>
                    <a:sysClr val="windowText" lastClr="000000"/>
                  </a:solidFill>
                  <a:latin typeface="+mj-ea"/>
                  <a:ea typeface="+mj-ea"/>
                </a:rPr>
                <a:t>시험</a:t>
              </a:r>
              <a:r>
                <a:rPr kumimoji="1" lang="ko-KR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에 대한 평가 방식 없음</a:t>
              </a:r>
            </a:p>
          </p:txBody>
        </p:sp>
        <p:sp>
          <p:nvSpPr>
            <p:cNvPr id="78" name="AutoShape 11"/>
            <p:cNvSpPr>
              <a:spLocks noChangeArrowheads="1"/>
            </p:cNvSpPr>
            <p:nvPr/>
          </p:nvSpPr>
          <p:spPr bwMode="auto">
            <a:xfrm>
              <a:off x="2032" y="3385"/>
              <a:ext cx="1632" cy="362"/>
            </a:xfrm>
            <a:prstGeom prst="roundRect">
              <a:avLst>
                <a:gd name="adj" fmla="val 16667"/>
              </a:avLst>
            </a:prstGeom>
            <a:solidFill>
              <a:srgbClr val="FFFFFF"/>
            </a:solidFill>
            <a:ln w="6350" algn="ctr">
              <a:solidFill>
                <a:srgbClr val="808080"/>
              </a:solidFill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lIns="36000" tIns="36000" rIns="36000" bIns="36000" anchor="ctr"/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5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1" lang="ko-KR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실습 환경</a:t>
              </a:r>
              <a:r>
                <a:rPr kumimoji="1" lang="ko-KR" altLang="en-US" sz="1300" b="1" i="0" u="none" strike="noStrike" kern="0" cap="none" spc="0" normalizeH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 </a:t>
              </a:r>
              <a:r>
                <a:rPr kumimoji="1" lang="ko-KR" altLang="en-US" sz="13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비용에 대한 부담</a:t>
              </a:r>
            </a:p>
          </p:txBody>
        </p:sp>
      </p:grpSp>
      <p:sp>
        <p:nvSpPr>
          <p:cNvPr id="79" name="AutoShape 12"/>
          <p:cNvSpPr>
            <a:spLocks noChangeArrowheads="1"/>
          </p:cNvSpPr>
          <p:nvPr/>
        </p:nvSpPr>
        <p:spPr bwMode="auto">
          <a:xfrm>
            <a:off x="385762" y="2577956"/>
            <a:ext cx="223442" cy="309884"/>
          </a:xfrm>
          <a:prstGeom prst="roundRect">
            <a:avLst>
              <a:gd name="adj" fmla="val 16667"/>
            </a:avLst>
          </a:prstGeom>
          <a:solidFill>
            <a:srgbClr val="041C43"/>
          </a:solidFill>
          <a:ln w="6350" algn="ctr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2</a:t>
            </a:r>
          </a:p>
        </p:txBody>
      </p:sp>
      <p:sp>
        <p:nvSpPr>
          <p:cNvPr id="80" name="AutoShape 13"/>
          <p:cNvSpPr>
            <a:spLocks noChangeArrowheads="1"/>
          </p:cNvSpPr>
          <p:nvPr/>
        </p:nvSpPr>
        <p:spPr bwMode="auto">
          <a:xfrm>
            <a:off x="385762" y="3586639"/>
            <a:ext cx="223442" cy="309885"/>
          </a:xfrm>
          <a:prstGeom prst="roundRect">
            <a:avLst>
              <a:gd name="adj" fmla="val 16667"/>
            </a:avLst>
          </a:prstGeom>
          <a:solidFill>
            <a:srgbClr val="041C43"/>
          </a:solidFill>
          <a:ln w="6350" algn="ctr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3</a:t>
            </a:r>
          </a:p>
        </p:txBody>
      </p:sp>
      <p:sp>
        <p:nvSpPr>
          <p:cNvPr id="81" name="AutoShape 14"/>
          <p:cNvSpPr>
            <a:spLocks noChangeArrowheads="1"/>
          </p:cNvSpPr>
          <p:nvPr/>
        </p:nvSpPr>
        <p:spPr bwMode="auto">
          <a:xfrm>
            <a:off x="385762" y="4607803"/>
            <a:ext cx="223442" cy="309884"/>
          </a:xfrm>
          <a:prstGeom prst="roundRect">
            <a:avLst>
              <a:gd name="adj" fmla="val 16667"/>
            </a:avLst>
          </a:prstGeom>
          <a:solidFill>
            <a:srgbClr val="041C43"/>
          </a:solidFill>
          <a:ln w="6350" algn="ctr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4</a:t>
            </a:r>
          </a:p>
        </p:txBody>
      </p:sp>
      <p:sp>
        <p:nvSpPr>
          <p:cNvPr id="82" name="AutoShape 15"/>
          <p:cNvSpPr>
            <a:spLocks noChangeArrowheads="1"/>
          </p:cNvSpPr>
          <p:nvPr/>
        </p:nvSpPr>
        <p:spPr bwMode="auto">
          <a:xfrm>
            <a:off x="385762" y="5618567"/>
            <a:ext cx="223442" cy="309884"/>
          </a:xfrm>
          <a:prstGeom prst="roundRect">
            <a:avLst>
              <a:gd name="adj" fmla="val 16667"/>
            </a:avLst>
          </a:prstGeom>
          <a:solidFill>
            <a:srgbClr val="041C43"/>
          </a:solidFill>
          <a:ln w="6350" algn="ctr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5</a:t>
            </a:r>
          </a:p>
        </p:txBody>
      </p:sp>
      <p:sp>
        <p:nvSpPr>
          <p:cNvPr id="83" name="AutoShape 16"/>
          <p:cNvSpPr>
            <a:spLocks noChangeArrowheads="1"/>
          </p:cNvSpPr>
          <p:nvPr/>
        </p:nvSpPr>
        <p:spPr bwMode="auto">
          <a:xfrm>
            <a:off x="385762" y="1556792"/>
            <a:ext cx="223442" cy="309885"/>
          </a:xfrm>
          <a:prstGeom prst="roundRect">
            <a:avLst>
              <a:gd name="adj" fmla="val 16667"/>
            </a:avLst>
          </a:prstGeom>
          <a:solidFill>
            <a:srgbClr val="041C43"/>
          </a:solidFill>
          <a:ln w="6350" algn="ctr">
            <a:solidFill>
              <a:srgbClr val="FFFFFF"/>
            </a:solidFill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lIns="36000" tIns="36000" rIns="36000" bIns="36000" anchor="ctr"/>
          <a:lstStyle/>
          <a:p>
            <a:pPr marL="0" marR="0" lvl="0" indent="0" defTabSz="914400" eaLnBrk="0" fontAlgn="auto" latinLnBrk="0" hangingPunct="0">
              <a:lnSpc>
                <a:spcPct val="120000"/>
              </a:lnSpc>
              <a:spcBef>
                <a:spcPct val="30000"/>
              </a:spcBef>
              <a:spcAft>
                <a:spcPts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1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ea"/>
                <a:ea typeface="+mj-ea"/>
              </a:rPr>
              <a:t>1</a:t>
            </a:r>
          </a:p>
        </p:txBody>
      </p:sp>
      <p:grpSp>
        <p:nvGrpSpPr>
          <p:cNvPr id="85" name="Group 18"/>
          <p:cNvGrpSpPr>
            <a:grpSpLocks/>
          </p:cNvGrpSpPr>
          <p:nvPr/>
        </p:nvGrpSpPr>
        <p:grpSpPr bwMode="auto">
          <a:xfrm>
            <a:off x="3938328" y="3058380"/>
            <a:ext cx="3045057" cy="2123437"/>
            <a:chOff x="2213" y="1480"/>
            <a:chExt cx="2222" cy="907"/>
          </a:xfrm>
        </p:grpSpPr>
        <p:sp>
          <p:nvSpPr>
            <p:cNvPr id="90" name="Oval 19" descr="밝은 하향 대각선"/>
            <p:cNvSpPr>
              <a:spLocks noChangeArrowheads="1"/>
            </p:cNvSpPr>
            <p:nvPr/>
          </p:nvSpPr>
          <p:spPr bwMode="gray">
            <a:xfrm>
              <a:off x="2213" y="1480"/>
              <a:ext cx="2222" cy="907"/>
            </a:xfrm>
            <a:prstGeom prst="ellipse">
              <a:avLst/>
            </a:prstGeom>
            <a:pattFill prst="ltDnDiag">
              <a:fgClr>
                <a:srgbClr val="000000"/>
              </a:fgClr>
              <a:bgClr>
                <a:srgbClr val="808080"/>
              </a:bgClr>
            </a:pattFill>
            <a:ln w="9525" algn="ctr">
              <a:noFill/>
              <a:round/>
              <a:headEnd/>
              <a:tailEnd/>
            </a:ln>
            <a:effectLst>
              <a:outerShdw dist="28398" dir="1593903" algn="ctr" rotWithShape="0">
                <a:srgbClr val="292929"/>
              </a:outerShdw>
            </a:effec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91" name="Oval 20"/>
            <p:cNvSpPr>
              <a:spLocks noChangeArrowheads="1"/>
            </p:cNvSpPr>
            <p:nvPr/>
          </p:nvSpPr>
          <p:spPr bwMode="gray">
            <a:xfrm>
              <a:off x="2349" y="1558"/>
              <a:ext cx="1950" cy="752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B2B2B2"/>
                </a:gs>
              </a:gsLst>
              <a:lin ang="5400000" scaled="1"/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92" name="Oval 21"/>
            <p:cNvSpPr>
              <a:spLocks noChangeArrowheads="1"/>
            </p:cNvSpPr>
            <p:nvPr/>
          </p:nvSpPr>
          <p:spPr bwMode="gray">
            <a:xfrm rot="-482103">
              <a:off x="2560" y="1740"/>
              <a:ext cx="1528" cy="389"/>
            </a:xfrm>
            <a:prstGeom prst="ellipse">
              <a:avLst/>
            </a:prstGeom>
            <a:solidFill>
              <a:srgbClr val="FFFFFF"/>
            </a:soli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93" name="Text Box 22"/>
            <p:cNvSpPr txBox="1">
              <a:spLocks noChangeArrowheads="1"/>
            </p:cNvSpPr>
            <p:nvPr/>
          </p:nvSpPr>
          <p:spPr bwMode="gray">
            <a:xfrm>
              <a:off x="2509" y="1752"/>
              <a:ext cx="163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36000" tIns="36000" rIns="36000" bIns="36000" anchor="ctr">
              <a:spAutoFit/>
            </a:bodyPr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700" b="1" kern="0" dirty="0" smtClean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Web Application</a:t>
              </a:r>
            </a:p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700" b="1" kern="0" dirty="0" smtClean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 </a:t>
              </a:r>
              <a:r>
                <a:rPr kumimoji="0" lang="ko-KR" altLang="en-US" sz="1700" b="1" kern="0" dirty="0" smtClean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표준 </a:t>
              </a:r>
              <a:r>
                <a:rPr kumimoji="0" lang="ko-KR" altLang="en-US" sz="1700" b="1" kern="0" dirty="0" err="1" smtClean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커리큐럼</a:t>
              </a:r>
              <a:r>
                <a:rPr kumimoji="0" lang="ko-KR" altLang="en-US" sz="1700" b="1" kern="0" dirty="0" smtClean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 개발</a:t>
              </a:r>
              <a:r>
                <a:rPr kumimoji="0" lang="en-US" altLang="ko-KR" sz="1700" b="1" kern="0" dirty="0" smtClean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/</a:t>
              </a:r>
              <a:r>
                <a:rPr kumimoji="0" lang="ko-KR" altLang="en-US" sz="1700" b="1" kern="0" dirty="0" smtClean="0">
                  <a:solidFill>
                    <a:srgbClr val="000000"/>
                  </a:solidFill>
                  <a:latin typeface="+mj-ea"/>
                  <a:ea typeface="+mj-ea"/>
                  <a:cs typeface="Arial" pitchFamily="34" charset="0"/>
                </a:rPr>
                <a:t>보급</a:t>
              </a:r>
              <a:endParaRPr kumimoji="0" lang="ko-KR" altLang="en-US" sz="17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ea"/>
                <a:ea typeface="+mj-ea"/>
                <a:cs typeface="Arial" pitchFamily="34" charset="0"/>
              </a:endParaRPr>
            </a:p>
          </p:txBody>
        </p:sp>
      </p:grpSp>
      <p:sp>
        <p:nvSpPr>
          <p:cNvPr id="86" name="AutoShape 12"/>
          <p:cNvSpPr>
            <a:spLocks noChangeArrowheads="1"/>
          </p:cNvSpPr>
          <p:nvPr/>
        </p:nvSpPr>
        <p:spPr bwMode="auto">
          <a:xfrm>
            <a:off x="3979888" y="1714854"/>
            <a:ext cx="2961937" cy="881819"/>
          </a:xfrm>
          <a:prstGeom prst="roundRect">
            <a:avLst>
              <a:gd name="adj" fmla="val 16667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hangingPunct="1">
              <a:lnSpc>
                <a:spcPct val="110000"/>
              </a:lnSpc>
              <a:buClr>
                <a:srgbClr val="000000"/>
              </a:buClr>
              <a:buSzPct val="95000"/>
              <a:buFontTx/>
              <a:buNone/>
              <a:tabLst/>
              <a:defRPr/>
            </a:pPr>
            <a:r>
              <a:rPr lang="ko-KR" altLang="en-US" b="1" dirty="0" smtClean="0">
                <a:solidFill>
                  <a:schemeClr val="lt1"/>
                </a:solidFill>
                <a:latin typeface="+mj-ea"/>
                <a:ea typeface="+mj-ea"/>
              </a:rPr>
              <a:t>실무형 교재</a:t>
            </a:r>
            <a:r>
              <a:rPr lang="en-US" altLang="ko-KR" b="1" dirty="0" smtClean="0">
                <a:solidFill>
                  <a:schemeClr val="lt1"/>
                </a:solidFill>
                <a:latin typeface="+mj-ea"/>
                <a:ea typeface="+mj-ea"/>
              </a:rPr>
              <a:t>(</a:t>
            </a:r>
            <a:r>
              <a:rPr lang="ko-KR" altLang="en-US" b="1" dirty="0" smtClean="0">
                <a:solidFill>
                  <a:schemeClr val="lt1"/>
                </a:solidFill>
                <a:latin typeface="+mj-ea"/>
                <a:ea typeface="+mj-ea"/>
              </a:rPr>
              <a:t>도서</a:t>
            </a:r>
            <a:r>
              <a:rPr lang="en-US" altLang="ko-KR" b="1" dirty="0" smtClean="0">
                <a:solidFill>
                  <a:schemeClr val="lt1"/>
                </a:solidFill>
                <a:latin typeface="+mj-ea"/>
                <a:ea typeface="+mj-ea"/>
              </a:rPr>
              <a:t>), </a:t>
            </a:r>
          </a:p>
          <a:p>
            <a:pPr marL="0" marR="0" lvl="0" indent="0" algn="ctr" defTabSz="914400" eaLnBrk="1" hangingPunct="1">
              <a:lnSpc>
                <a:spcPct val="110000"/>
              </a:lnSpc>
              <a:buClr>
                <a:srgbClr val="000000"/>
              </a:buClr>
              <a:buSzPct val="95000"/>
              <a:buFontTx/>
              <a:buNone/>
              <a:tabLst/>
              <a:defRPr/>
            </a:pPr>
            <a:r>
              <a:rPr lang="ko-KR" altLang="en-US" b="1" dirty="0" err="1" smtClean="0">
                <a:solidFill>
                  <a:schemeClr val="lt1"/>
                </a:solidFill>
                <a:latin typeface="+mj-ea"/>
                <a:ea typeface="+mj-ea"/>
              </a:rPr>
              <a:t>클라우드</a:t>
            </a:r>
            <a:r>
              <a:rPr lang="ko-KR" altLang="en-US" b="1" dirty="0" smtClean="0">
                <a:solidFill>
                  <a:schemeClr val="lt1"/>
                </a:solidFill>
                <a:latin typeface="+mj-ea"/>
                <a:ea typeface="+mj-ea"/>
              </a:rPr>
              <a:t> 기반 실습환경</a:t>
            </a:r>
          </a:p>
        </p:txBody>
      </p:sp>
      <p:sp>
        <p:nvSpPr>
          <p:cNvPr id="87" name="AutoShape 12"/>
          <p:cNvSpPr>
            <a:spLocks noChangeArrowheads="1"/>
          </p:cNvSpPr>
          <p:nvPr/>
        </p:nvSpPr>
        <p:spPr bwMode="auto">
          <a:xfrm>
            <a:off x="3979888" y="5643524"/>
            <a:ext cx="2961937" cy="881819"/>
          </a:xfrm>
          <a:prstGeom prst="roundRect">
            <a:avLst>
              <a:gd name="adj" fmla="val 16667"/>
            </a:avLst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0000"/>
              </a:lnSpc>
              <a:buClr>
                <a:srgbClr val="000000"/>
              </a:buClr>
              <a:buSzPct val="95000"/>
              <a:defRPr/>
            </a:pPr>
            <a:r>
              <a:rPr lang="ko-KR" altLang="en-US" b="1" dirty="0" smtClean="0">
                <a:solidFill>
                  <a:schemeClr val="lt1"/>
                </a:solidFill>
                <a:latin typeface="+mj-ea"/>
                <a:ea typeface="+mj-ea"/>
              </a:rPr>
              <a:t>교안</a:t>
            </a:r>
            <a:r>
              <a:rPr lang="en-US" altLang="ko-KR" b="1" dirty="0" smtClean="0">
                <a:solidFill>
                  <a:schemeClr val="lt1"/>
                </a:solidFill>
                <a:latin typeface="+mj-ea"/>
                <a:ea typeface="+mj-ea"/>
              </a:rPr>
              <a:t>(PPT), </a:t>
            </a:r>
            <a:r>
              <a:rPr lang="ko-KR" altLang="en-US" b="1" dirty="0" smtClean="0">
                <a:solidFill>
                  <a:schemeClr val="lt1"/>
                </a:solidFill>
                <a:latin typeface="+mj-ea"/>
                <a:ea typeface="+mj-ea"/>
              </a:rPr>
              <a:t>과제</a:t>
            </a:r>
          </a:p>
        </p:txBody>
      </p:sp>
      <p:sp>
        <p:nvSpPr>
          <p:cNvPr id="88" name="AutoShape 25"/>
          <p:cNvSpPr>
            <a:spLocks noChangeArrowheads="1"/>
          </p:cNvSpPr>
          <p:nvPr/>
        </p:nvSpPr>
        <p:spPr bwMode="auto">
          <a:xfrm>
            <a:off x="5244266" y="2686103"/>
            <a:ext cx="434780" cy="280768"/>
          </a:xfrm>
          <a:prstGeom prst="downArrow">
            <a:avLst>
              <a:gd name="adj1" fmla="val 59231"/>
              <a:gd name="adj2" fmla="val 52593"/>
            </a:avLst>
          </a:prstGeom>
          <a:solidFill>
            <a:srgbClr val="041C43"/>
          </a:solidFill>
          <a:ln w="8001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sp>
        <p:nvSpPr>
          <p:cNvPr id="89" name="AutoShape 26"/>
          <p:cNvSpPr>
            <a:spLocks noChangeArrowheads="1"/>
          </p:cNvSpPr>
          <p:nvPr/>
        </p:nvSpPr>
        <p:spPr bwMode="auto">
          <a:xfrm flipV="1">
            <a:off x="5244266" y="5271246"/>
            <a:ext cx="434780" cy="280768"/>
          </a:xfrm>
          <a:prstGeom prst="downArrow">
            <a:avLst>
              <a:gd name="adj1" fmla="val 59231"/>
              <a:gd name="adj2" fmla="val 52593"/>
            </a:avLst>
          </a:prstGeom>
          <a:solidFill>
            <a:srgbClr val="041C43"/>
          </a:solidFill>
          <a:ln w="8001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ea"/>
              <a:ea typeface="+mj-ea"/>
            </a:endParaRPr>
          </a:p>
        </p:txBody>
      </p:sp>
      <p:grpSp>
        <p:nvGrpSpPr>
          <p:cNvPr id="94" name="Group 27"/>
          <p:cNvGrpSpPr>
            <a:grpSpLocks/>
          </p:cNvGrpSpPr>
          <p:nvPr/>
        </p:nvGrpSpPr>
        <p:grpSpPr bwMode="auto">
          <a:xfrm rot="5400000" flipV="1">
            <a:off x="5667963" y="3866517"/>
            <a:ext cx="3718614" cy="509242"/>
            <a:chOff x="-1630" y="4458"/>
            <a:chExt cx="1630" cy="450"/>
          </a:xfrm>
        </p:grpSpPr>
        <p:sp>
          <p:nvSpPr>
            <p:cNvPr id="95" name="Freeform 28"/>
            <p:cNvSpPr>
              <a:spLocks/>
            </p:cNvSpPr>
            <p:nvPr/>
          </p:nvSpPr>
          <p:spPr bwMode="auto">
            <a:xfrm rot="10800000" flipH="1">
              <a:off x="-1630" y="4478"/>
              <a:ext cx="1630" cy="430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948" y="444"/>
                </a:cxn>
                <a:cxn ang="0">
                  <a:pos x="1488" y="192"/>
                </a:cxn>
                <a:cxn ang="0">
                  <a:pos x="1056" y="192"/>
                </a:cxn>
                <a:cxn ang="0">
                  <a:pos x="1920" y="0"/>
                </a:cxn>
                <a:cxn ang="0">
                  <a:pos x="2736" y="192"/>
                </a:cxn>
                <a:cxn ang="0">
                  <a:pos x="2352" y="192"/>
                </a:cxn>
                <a:cxn ang="0">
                  <a:pos x="2790" y="420"/>
                </a:cxn>
                <a:cxn ang="0">
                  <a:pos x="3840" y="672"/>
                </a:cxn>
              </a:cxnLst>
              <a:rect l="0" t="0" r="r" b="b"/>
              <a:pathLst>
                <a:path w="3840" h="672">
                  <a:moveTo>
                    <a:pt x="0" y="672"/>
                  </a:moveTo>
                  <a:cubicBezTo>
                    <a:pt x="158" y="634"/>
                    <a:pt x="700" y="524"/>
                    <a:pt x="948" y="444"/>
                  </a:cubicBezTo>
                  <a:cubicBezTo>
                    <a:pt x="1196" y="364"/>
                    <a:pt x="1470" y="234"/>
                    <a:pt x="1488" y="192"/>
                  </a:cubicBezTo>
                  <a:lnTo>
                    <a:pt x="1056" y="192"/>
                  </a:lnTo>
                  <a:lnTo>
                    <a:pt x="1920" y="0"/>
                  </a:lnTo>
                  <a:lnTo>
                    <a:pt x="2736" y="192"/>
                  </a:lnTo>
                  <a:lnTo>
                    <a:pt x="2352" y="192"/>
                  </a:lnTo>
                  <a:cubicBezTo>
                    <a:pt x="2361" y="230"/>
                    <a:pt x="2542" y="340"/>
                    <a:pt x="2790" y="420"/>
                  </a:cubicBezTo>
                  <a:cubicBezTo>
                    <a:pt x="3038" y="500"/>
                    <a:pt x="3621" y="619"/>
                    <a:pt x="3840" y="672"/>
                  </a:cubicBezTo>
                </a:path>
              </a:pathLst>
            </a:custGeom>
            <a:solidFill>
              <a:srgbClr val="777777"/>
            </a:soli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96" name="Freeform 29"/>
            <p:cNvSpPr>
              <a:spLocks/>
            </p:cNvSpPr>
            <p:nvPr/>
          </p:nvSpPr>
          <p:spPr bwMode="auto">
            <a:xfrm rot="10800000" flipH="1">
              <a:off x="-1539" y="4458"/>
              <a:ext cx="1445" cy="446"/>
            </a:xfrm>
            <a:custGeom>
              <a:avLst/>
              <a:gdLst/>
              <a:ahLst/>
              <a:cxnLst>
                <a:cxn ang="0">
                  <a:pos x="0" y="672"/>
                </a:cxn>
                <a:cxn ang="0">
                  <a:pos x="948" y="444"/>
                </a:cxn>
                <a:cxn ang="0">
                  <a:pos x="1488" y="192"/>
                </a:cxn>
                <a:cxn ang="0">
                  <a:pos x="1056" y="192"/>
                </a:cxn>
                <a:cxn ang="0">
                  <a:pos x="1920" y="0"/>
                </a:cxn>
                <a:cxn ang="0">
                  <a:pos x="2736" y="192"/>
                </a:cxn>
                <a:cxn ang="0">
                  <a:pos x="2352" y="192"/>
                </a:cxn>
                <a:cxn ang="0">
                  <a:pos x="2790" y="420"/>
                </a:cxn>
                <a:cxn ang="0">
                  <a:pos x="3840" y="672"/>
                </a:cxn>
              </a:cxnLst>
              <a:rect l="0" t="0" r="r" b="b"/>
              <a:pathLst>
                <a:path w="3840" h="672">
                  <a:moveTo>
                    <a:pt x="0" y="672"/>
                  </a:moveTo>
                  <a:cubicBezTo>
                    <a:pt x="158" y="634"/>
                    <a:pt x="700" y="524"/>
                    <a:pt x="948" y="444"/>
                  </a:cubicBezTo>
                  <a:cubicBezTo>
                    <a:pt x="1196" y="364"/>
                    <a:pt x="1470" y="234"/>
                    <a:pt x="1488" y="192"/>
                  </a:cubicBezTo>
                  <a:lnTo>
                    <a:pt x="1056" y="192"/>
                  </a:lnTo>
                  <a:lnTo>
                    <a:pt x="1920" y="0"/>
                  </a:lnTo>
                  <a:lnTo>
                    <a:pt x="2736" y="192"/>
                  </a:lnTo>
                  <a:lnTo>
                    <a:pt x="2352" y="192"/>
                  </a:lnTo>
                  <a:cubicBezTo>
                    <a:pt x="2361" y="230"/>
                    <a:pt x="2542" y="340"/>
                    <a:pt x="2790" y="420"/>
                  </a:cubicBezTo>
                  <a:cubicBezTo>
                    <a:pt x="3038" y="500"/>
                    <a:pt x="3621" y="619"/>
                    <a:pt x="3840" y="672"/>
                  </a:cubicBezTo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DDDDDD">
                    <a:gamma/>
                    <a:tint val="0"/>
                    <a:invGamma/>
                  </a:srgbClr>
                </a:gs>
              </a:gsLst>
              <a:lin ang="5400000" scaled="1"/>
            </a:gradFill>
            <a:ln w="6350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</p:grpSp>
      <p:cxnSp>
        <p:nvCxnSpPr>
          <p:cNvPr id="100" name="AutoShape 30"/>
          <p:cNvCxnSpPr>
            <a:cxnSpLocks noChangeShapeType="1"/>
            <a:stCxn id="76" idx="3"/>
            <a:endCxn id="90" idx="2"/>
          </p:cNvCxnSpPr>
          <p:nvPr/>
        </p:nvCxnSpPr>
        <p:spPr bwMode="auto">
          <a:xfrm>
            <a:off x="3254143" y="4119058"/>
            <a:ext cx="684185" cy="2080"/>
          </a:xfrm>
          <a:prstGeom prst="bentConnector3">
            <a:avLst>
              <a:gd name="adj1" fmla="val 49875"/>
            </a:avLst>
          </a:prstGeom>
          <a:noFill/>
          <a:ln w="6350">
            <a:solidFill>
              <a:srgbClr val="4D4D4D"/>
            </a:solidFill>
            <a:miter lim="800000"/>
            <a:headEnd type="oval" w="sm" len="sm"/>
            <a:tailEnd type="triangle" w="med" len="sm"/>
          </a:ln>
          <a:effectLst/>
        </p:spPr>
      </p:cxnSp>
      <p:cxnSp>
        <p:nvCxnSpPr>
          <p:cNvPr id="101" name="AutoShape 31"/>
          <p:cNvCxnSpPr>
            <a:cxnSpLocks noChangeShapeType="1"/>
            <a:stCxn id="75" idx="3"/>
            <a:endCxn id="90" idx="2"/>
          </p:cNvCxnSpPr>
          <p:nvPr/>
        </p:nvCxnSpPr>
        <p:spPr bwMode="auto">
          <a:xfrm>
            <a:off x="3254143" y="3104135"/>
            <a:ext cx="684185" cy="1017004"/>
          </a:xfrm>
          <a:prstGeom prst="bentConnector3">
            <a:avLst>
              <a:gd name="adj1" fmla="val 49875"/>
            </a:avLst>
          </a:prstGeom>
          <a:noFill/>
          <a:ln w="6350">
            <a:solidFill>
              <a:srgbClr val="4D4D4D"/>
            </a:solidFill>
            <a:miter lim="800000"/>
            <a:headEnd type="oval" w="sm" len="sm"/>
            <a:tailEnd type="triangle" w="med" len="sm"/>
          </a:ln>
          <a:effectLst/>
        </p:spPr>
      </p:cxnSp>
      <p:cxnSp>
        <p:nvCxnSpPr>
          <p:cNvPr id="102" name="AutoShape 32"/>
          <p:cNvCxnSpPr>
            <a:cxnSpLocks noChangeShapeType="1"/>
            <a:stCxn id="74" idx="3"/>
            <a:endCxn id="90" idx="2"/>
          </p:cNvCxnSpPr>
          <p:nvPr/>
        </p:nvCxnSpPr>
        <p:spPr bwMode="auto">
          <a:xfrm>
            <a:off x="3254143" y="2091291"/>
            <a:ext cx="684185" cy="2029847"/>
          </a:xfrm>
          <a:prstGeom prst="bentConnector3">
            <a:avLst>
              <a:gd name="adj1" fmla="val 49875"/>
            </a:avLst>
          </a:prstGeom>
          <a:noFill/>
          <a:ln w="6350">
            <a:solidFill>
              <a:srgbClr val="4D4D4D"/>
            </a:solidFill>
            <a:miter lim="800000"/>
            <a:headEnd type="oval" w="sm" len="sm"/>
            <a:tailEnd type="triangle" w="med" len="sm"/>
          </a:ln>
          <a:effectLst/>
        </p:spPr>
      </p:cxnSp>
      <p:cxnSp>
        <p:nvCxnSpPr>
          <p:cNvPr id="104" name="AutoShape 33"/>
          <p:cNvCxnSpPr>
            <a:cxnSpLocks noChangeShapeType="1"/>
            <a:stCxn id="77" idx="3"/>
            <a:endCxn id="90" idx="2"/>
          </p:cNvCxnSpPr>
          <p:nvPr/>
        </p:nvCxnSpPr>
        <p:spPr bwMode="auto">
          <a:xfrm flipV="1">
            <a:off x="3254143" y="4121139"/>
            <a:ext cx="684185" cy="1012843"/>
          </a:xfrm>
          <a:prstGeom prst="bentConnector3">
            <a:avLst>
              <a:gd name="adj1" fmla="val 49875"/>
            </a:avLst>
          </a:prstGeom>
          <a:noFill/>
          <a:ln w="6350">
            <a:solidFill>
              <a:srgbClr val="4D4D4D"/>
            </a:solidFill>
            <a:miter lim="800000"/>
            <a:headEnd type="oval" w="sm" len="sm"/>
            <a:tailEnd type="triangle" w="med" len="sm"/>
          </a:ln>
          <a:effectLst/>
        </p:spPr>
      </p:cxnSp>
      <p:cxnSp>
        <p:nvCxnSpPr>
          <p:cNvPr id="105" name="AutoShape 34"/>
          <p:cNvCxnSpPr>
            <a:cxnSpLocks noChangeShapeType="1"/>
            <a:stCxn id="78" idx="3"/>
            <a:endCxn id="90" idx="2"/>
          </p:cNvCxnSpPr>
          <p:nvPr/>
        </p:nvCxnSpPr>
        <p:spPr bwMode="auto">
          <a:xfrm flipV="1">
            <a:off x="3254143" y="4121139"/>
            <a:ext cx="684185" cy="2027767"/>
          </a:xfrm>
          <a:prstGeom prst="bentConnector3">
            <a:avLst>
              <a:gd name="adj1" fmla="val 49875"/>
            </a:avLst>
          </a:prstGeom>
          <a:noFill/>
          <a:ln w="6350">
            <a:solidFill>
              <a:srgbClr val="4D4D4D"/>
            </a:solidFill>
            <a:miter lim="800000"/>
            <a:headEnd type="oval" w="sm" len="sm"/>
            <a:tailEnd type="triangle" w="med" len="sm"/>
          </a:ln>
          <a:effectLst/>
        </p:spPr>
      </p:cxnSp>
      <p:grpSp>
        <p:nvGrpSpPr>
          <p:cNvPr id="108" name="Group 35"/>
          <p:cNvGrpSpPr>
            <a:grpSpLocks/>
          </p:cNvGrpSpPr>
          <p:nvPr/>
        </p:nvGrpSpPr>
        <p:grpSpPr bwMode="auto">
          <a:xfrm>
            <a:off x="7852906" y="3436896"/>
            <a:ext cx="1780614" cy="1229140"/>
            <a:chOff x="4934" y="2262"/>
            <a:chExt cx="1113" cy="591"/>
          </a:xfrm>
        </p:grpSpPr>
        <p:sp>
          <p:nvSpPr>
            <p:cNvPr id="109" name="Oval 36"/>
            <p:cNvSpPr>
              <a:spLocks noChangeArrowheads="1"/>
            </p:cNvSpPr>
            <p:nvPr/>
          </p:nvSpPr>
          <p:spPr bwMode="auto">
            <a:xfrm>
              <a:off x="4934" y="2262"/>
              <a:ext cx="1113" cy="591"/>
            </a:xfrm>
            <a:prstGeom prst="ellipse">
              <a:avLst/>
            </a:prstGeom>
            <a:solidFill>
              <a:srgbClr val="FFFFFF"/>
            </a:solidFill>
            <a:ln w="6350" algn="ctr">
              <a:noFill/>
              <a:round/>
              <a:headEnd/>
              <a:tailEnd/>
            </a:ln>
            <a:effectLst>
              <a:outerShdw dist="35921" dir="2700000" algn="ctr" rotWithShape="0">
                <a:srgbClr val="808080"/>
              </a:outerShdw>
            </a:effectLst>
          </p:spPr>
          <p:txBody>
            <a:bodyPr wrap="none" lIns="36000" tIns="36000" rIns="36000" bIns="360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ko-KR" altLang="en-US" sz="1800" b="1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ea"/>
                <a:ea typeface="+mj-ea"/>
              </a:endParaRPr>
            </a:p>
          </p:txBody>
        </p:sp>
        <p:sp>
          <p:nvSpPr>
            <p:cNvPr id="110" name="Text Box 37"/>
            <p:cNvSpPr txBox="1">
              <a:spLocks noChangeArrowheads="1"/>
            </p:cNvSpPr>
            <p:nvPr/>
          </p:nvSpPr>
          <p:spPr bwMode="gray">
            <a:xfrm>
              <a:off x="5106" y="2484"/>
              <a:ext cx="860" cy="1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 anchor="ctr">
              <a:spAutoFit/>
            </a:bodyPr>
            <a:lstStyle/>
            <a:p>
              <a:pPr marL="0" marR="0" lvl="0" indent="0" defTabSz="914400" eaLnBrk="0" fontAlgn="auto" latinLnBrk="0" hangingPunct="0">
                <a:lnSpc>
                  <a:spcPct val="120000"/>
                </a:lnSpc>
                <a:spcBef>
                  <a:spcPct val="30000"/>
                </a:spcBef>
                <a:spcAft>
                  <a:spcPts val="0"/>
                </a:spcAft>
                <a:buClrTx/>
                <a:buSzTx/>
                <a:buFont typeface="Wingdings" pitchFamily="2" charset="2"/>
                <a:buNone/>
                <a:tabLst/>
                <a:defRPr/>
              </a:pPr>
              <a:r>
                <a:rPr kumimoji="1" lang="ko-KR" altLang="en-US" sz="1600" b="1" i="0" u="none" strike="noStrike" kern="0" cap="none" spc="0" normalizeH="0" baseline="0" noProof="0" dirty="0" err="1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현장형</a:t>
              </a:r>
              <a:r>
                <a:rPr kumimoji="1" lang="ko-KR" altLang="en-US" sz="1600" b="1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  <a:latin typeface="+mj-ea"/>
                  <a:ea typeface="+mj-ea"/>
                </a:rPr>
                <a:t> 웹 교육</a:t>
              </a:r>
            </a:p>
          </p:txBody>
        </p:sp>
      </p:grpSp>
      <p:sp>
        <p:nvSpPr>
          <p:cNvPr id="112" name="Text Box 40"/>
          <p:cNvSpPr txBox="1">
            <a:spLocks noChangeArrowheads="1"/>
          </p:cNvSpPr>
          <p:nvPr/>
        </p:nvSpPr>
        <p:spPr bwMode="auto">
          <a:xfrm>
            <a:off x="7196436" y="3896524"/>
            <a:ext cx="595035" cy="338554"/>
          </a:xfrm>
          <a:prstGeom prst="rect">
            <a:avLst/>
          </a:prstGeom>
          <a:noFill/>
          <a:ln w="635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ko-KR" altLang="en-US" sz="1600" b="1" dirty="0">
                <a:latin typeface="+mj-ea"/>
                <a:ea typeface="+mj-ea"/>
                <a:cs typeface="Arial" pitchFamily="34" charset="0"/>
              </a:rPr>
              <a:t>기반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Box 42"/>
          <p:cNvSpPr txBox="1"/>
          <p:nvPr/>
        </p:nvSpPr>
        <p:spPr>
          <a:xfrm>
            <a:off x="128464" y="142875"/>
            <a:ext cx="676875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ko-KR" b="1" dirty="0" smtClean="0">
                <a:latin typeface="+mj-ea"/>
                <a:ea typeface="+mj-ea"/>
              </a:rPr>
              <a:t>4. </a:t>
            </a:r>
            <a:r>
              <a:rPr lang="ko-KR" altLang="en-US" b="1" dirty="0" smtClean="0">
                <a:latin typeface="+mj-ea"/>
                <a:ea typeface="+mj-ea"/>
              </a:rPr>
              <a:t>분과 운영 방안</a:t>
            </a:r>
          </a:p>
        </p:txBody>
      </p:sp>
      <p:grpSp>
        <p:nvGrpSpPr>
          <p:cNvPr id="46" name="그룹 19"/>
          <p:cNvGrpSpPr>
            <a:grpSpLocks/>
          </p:cNvGrpSpPr>
          <p:nvPr/>
        </p:nvGrpSpPr>
        <p:grpSpPr bwMode="auto">
          <a:xfrm>
            <a:off x="160338" y="1071563"/>
            <a:ext cx="8007350" cy="5429250"/>
            <a:chOff x="232173" y="1071563"/>
            <a:chExt cx="9364265" cy="5429251"/>
          </a:xfrm>
        </p:grpSpPr>
        <p:sp>
          <p:nvSpPr>
            <p:cNvPr id="47" name="갈매기형 수장 46"/>
            <p:cNvSpPr/>
            <p:nvPr/>
          </p:nvSpPr>
          <p:spPr bwMode="auto">
            <a:xfrm>
              <a:off x="1084313" y="1071563"/>
              <a:ext cx="2940721" cy="500062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과정개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발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US" altLang="ko-KR" sz="1200" b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(1~4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월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  <a:endPara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0" name="갈매기형 수장 49"/>
            <p:cNvSpPr/>
            <p:nvPr/>
          </p:nvSpPr>
          <p:spPr bwMode="auto">
            <a:xfrm>
              <a:off x="3869087" y="1071563"/>
              <a:ext cx="2940721" cy="500062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과정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홍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보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(5~9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월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  <a:endPara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1" name="갈매기형 수장 50"/>
            <p:cNvSpPr/>
            <p:nvPr/>
          </p:nvSpPr>
          <p:spPr bwMode="auto">
            <a:xfrm>
              <a:off x="6655717" y="1071563"/>
              <a:ext cx="2940721" cy="500062"/>
            </a:xfrm>
            <a:prstGeom prst="chevron">
              <a:avLst/>
            </a:prstGeom>
            <a:solidFill>
              <a:schemeClr val="bg1">
                <a:lumMod val="75000"/>
              </a:schemeClr>
            </a:solidFill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사업화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(8~10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월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  <a:endPara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2" name="직사각형 51"/>
            <p:cNvSpPr/>
            <p:nvPr/>
          </p:nvSpPr>
          <p:spPr bwMode="auto">
            <a:xfrm>
              <a:off x="1160431" y="1785938"/>
              <a:ext cx="2710513" cy="85725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US" altLang="ko-K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HTML5 &amp; Web Application</a:t>
              </a:r>
            </a:p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ko-KR" alt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표준 교육과정 개발</a:t>
              </a:r>
            </a:p>
          </p:txBody>
        </p:sp>
        <p:sp>
          <p:nvSpPr>
            <p:cNvPr id="53" name="직사각형 52"/>
            <p:cNvSpPr/>
            <p:nvPr/>
          </p:nvSpPr>
          <p:spPr bwMode="auto">
            <a:xfrm>
              <a:off x="3947060" y="1785938"/>
              <a:ext cx="2708657" cy="85725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ko-KR" altLang="en-US" sz="14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정보과학회</a:t>
              </a:r>
              <a:r>
                <a:rPr lang="ko-KR" alt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endParaRPr lang="en-US" altLang="ko-KR" sz="1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ko-KR" alt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협력 및</a:t>
              </a:r>
              <a:r>
                <a:rPr lang="en-US" altLang="ko-KR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시범 대학 모집</a:t>
              </a:r>
            </a:p>
          </p:txBody>
        </p:sp>
        <p:sp>
          <p:nvSpPr>
            <p:cNvPr id="54" name="직사각형 53"/>
            <p:cNvSpPr/>
            <p:nvPr/>
          </p:nvSpPr>
          <p:spPr bwMode="auto">
            <a:xfrm>
              <a:off x="6731834" y="1785938"/>
              <a:ext cx="2710513" cy="857250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 algn="ctr"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ko-KR" altLang="en-US" sz="14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표준 교재 보급 사업화</a:t>
              </a:r>
            </a:p>
          </p:txBody>
        </p:sp>
        <p:sp>
          <p:nvSpPr>
            <p:cNvPr id="55" name="직사각형 54"/>
            <p:cNvSpPr/>
            <p:nvPr/>
          </p:nvSpPr>
          <p:spPr bwMode="auto">
            <a:xfrm>
              <a:off x="1160431" y="2714625"/>
              <a:ext cx="2710513" cy="185737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교육 과정 개발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교재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교육 과정 개발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교안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실습 코딩 연계 환경 개발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클라우드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사업자와 협의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,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기부 방식의 활용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-SKT Developer)</a:t>
              </a:r>
            </a:p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표준 교재 개발에 대한 홍보</a:t>
              </a:r>
            </a:p>
          </p:txBody>
        </p:sp>
        <p:sp>
          <p:nvSpPr>
            <p:cNvPr id="56" name="직사각형 55"/>
            <p:cNvSpPr/>
            <p:nvPr/>
          </p:nvSpPr>
          <p:spPr bwMode="auto">
            <a:xfrm>
              <a:off x="3947060" y="2714625"/>
              <a:ext cx="2708657" cy="185737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lnSpc>
                  <a:spcPts val="18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정보과학회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교육과정 발표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>
                <a:lnSpc>
                  <a:spcPts val="1800"/>
                </a:lnSpc>
                <a:spcBef>
                  <a:spcPts val="100"/>
                </a:spcBef>
                <a:spcAft>
                  <a:spcPts val="100"/>
                </a:spcAft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(6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월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발표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lnSpc>
                  <a:spcPts val="18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시범 대학 모집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>
                <a:lnSpc>
                  <a:spcPts val="18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초안 인쇄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교재비 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2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만원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lnSpc>
                  <a:spcPts val="18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실습환경 첫 학기 무료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/>
              </a:r>
              <a:b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</a:b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계정 기부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,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홍보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</p:txBody>
        </p:sp>
        <p:sp>
          <p:nvSpPr>
            <p:cNvPr id="57" name="직사각형 56"/>
            <p:cNvSpPr/>
            <p:nvPr/>
          </p:nvSpPr>
          <p:spPr bwMode="auto">
            <a:xfrm>
              <a:off x="6731834" y="2714625"/>
              <a:ext cx="2710513" cy="1857375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대학 순회 홍보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방학 교안 교육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조교수대학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lnSpc>
                  <a:spcPct val="150000"/>
                </a:lnSpc>
                <a:spcBef>
                  <a:spcPts val="100"/>
                </a:spcBef>
                <a:spcAft>
                  <a:spcPts val="100"/>
                </a:spcAft>
                <a:buFont typeface="Wingdings" pitchFamily="2" charset="2"/>
                <a:buChar char="§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사업 수정 보완 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58" name="Rectangle 5"/>
            <p:cNvSpPr>
              <a:spLocks noChangeArrowheads="1"/>
            </p:cNvSpPr>
            <p:nvPr/>
          </p:nvSpPr>
          <p:spPr bwMode="gray">
            <a:xfrm>
              <a:off x="232173" y="1785938"/>
              <a:ext cx="774166" cy="2786063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ko-KR" altLang="en-US" sz="1400" b="1">
                  <a:latin typeface="+mj-ea"/>
                  <a:ea typeface="+mj-ea"/>
                </a:rPr>
                <a:t>주요</a:t>
              </a:r>
            </a:p>
            <a:p>
              <a:pPr algn="ctr">
                <a:defRPr/>
              </a:pPr>
              <a:r>
                <a:rPr lang="ko-KR" altLang="en-US" sz="1400" b="1">
                  <a:latin typeface="+mj-ea"/>
                  <a:ea typeface="+mj-ea"/>
                </a:rPr>
                <a:t>이행</a:t>
              </a:r>
            </a:p>
            <a:p>
              <a:pPr algn="ctr">
                <a:defRPr/>
              </a:pPr>
              <a:r>
                <a:rPr lang="ko-KR" altLang="en-US" sz="1400" b="1">
                  <a:latin typeface="+mj-ea"/>
                  <a:ea typeface="+mj-ea"/>
                </a:rPr>
                <a:t>내용</a:t>
              </a:r>
            </a:p>
          </p:txBody>
        </p:sp>
        <p:sp>
          <p:nvSpPr>
            <p:cNvPr id="59" name="Rectangle 5"/>
            <p:cNvSpPr>
              <a:spLocks noChangeArrowheads="1"/>
            </p:cNvSpPr>
            <p:nvPr/>
          </p:nvSpPr>
          <p:spPr bwMode="gray">
            <a:xfrm>
              <a:off x="232173" y="4786314"/>
              <a:ext cx="774166" cy="17145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3175" algn="ctr">
              <a:noFill/>
              <a:miter lim="800000"/>
              <a:headEnd/>
              <a:tailEnd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algn="ctr">
                <a:defRPr/>
              </a:pPr>
              <a:r>
                <a:rPr lang="ko-KR" altLang="en-US" sz="1400" b="1" dirty="0" smtClean="0">
                  <a:latin typeface="+mj-ea"/>
                  <a:ea typeface="+mj-ea"/>
                </a:rPr>
                <a:t>비용</a:t>
              </a:r>
              <a:endParaRPr lang="en-US" altLang="ko-KR" sz="1400" b="1" dirty="0" smtClean="0">
                <a:latin typeface="+mj-ea"/>
                <a:ea typeface="+mj-ea"/>
              </a:endParaRPr>
            </a:p>
            <a:p>
              <a:pPr algn="ctr">
                <a:defRPr/>
              </a:pPr>
              <a:r>
                <a:rPr lang="ko-KR" altLang="en-US" sz="1400" b="1" dirty="0" smtClean="0">
                  <a:latin typeface="+mj-ea"/>
                  <a:ea typeface="+mj-ea"/>
                </a:rPr>
                <a:t>소요</a:t>
              </a:r>
              <a:endParaRPr lang="ko-KR" altLang="en-US" sz="1400" b="1" dirty="0">
                <a:latin typeface="+mj-ea"/>
                <a:ea typeface="+mj-ea"/>
              </a:endParaRPr>
            </a:p>
          </p:txBody>
        </p:sp>
        <p:sp>
          <p:nvSpPr>
            <p:cNvPr id="60" name="직사각형 59"/>
            <p:cNvSpPr/>
            <p:nvPr/>
          </p:nvSpPr>
          <p:spPr bwMode="auto">
            <a:xfrm>
              <a:off x="1160431" y="4786314"/>
              <a:ext cx="2710513" cy="1071562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회의비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4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회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 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교재 교안 </a:t>
              </a:r>
              <a:r>
                <a:rPr lang="ko-KR" altLang="en-US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작성비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(800)</a:t>
              </a:r>
            </a:p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교육교재 개발 전담반 편성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/>
              </a:r>
              <a:b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</a:b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임순범 교수님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,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이창환교수님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,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박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종일 </a:t>
              </a:r>
              <a:r>
                <a:rPr lang="ko-KR" altLang="en-US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대표외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+2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인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  <a:endPara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1" name="직사각형 60"/>
            <p:cNvSpPr/>
            <p:nvPr/>
          </p:nvSpPr>
          <p:spPr bwMode="auto">
            <a:xfrm>
              <a:off x="3947060" y="4786314"/>
              <a:ext cx="2708657" cy="1071562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회의비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(2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회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교육과정 </a:t>
              </a:r>
              <a:r>
                <a:rPr lang="ko-KR" altLang="en-US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자문비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(2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회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일부 수익 사업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(+1000)</a:t>
              </a:r>
              <a:endPara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2" name="직사각형 61"/>
            <p:cNvSpPr/>
            <p:nvPr/>
          </p:nvSpPr>
          <p:spPr bwMode="auto">
            <a:xfrm>
              <a:off x="6731834" y="4786314"/>
              <a:ext cx="2710513" cy="1071562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대학 교육 과정 설명회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/>
              </a:r>
              <a:b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</a:b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(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주요 대학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)</a:t>
              </a:r>
            </a:p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회의비 및 </a:t>
              </a:r>
              <a:r>
                <a:rPr lang="ko-KR" altLang="en-US" sz="1200" b="1" dirty="0" err="1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워크샵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 출장비</a:t>
              </a: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, 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활동비</a:t>
              </a:r>
              <a:endParaRPr lang="en-US" altLang="ko-KR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3" name="직사각형 62"/>
            <p:cNvSpPr/>
            <p:nvPr/>
          </p:nvSpPr>
          <p:spPr bwMode="auto">
            <a:xfrm>
              <a:off x="1160431" y="6000751"/>
              <a:ext cx="2710513" cy="500063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900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만원</a:t>
              </a:r>
            </a:p>
          </p:txBody>
        </p:sp>
        <p:sp>
          <p:nvSpPr>
            <p:cNvPr id="64" name="직사각형 63"/>
            <p:cNvSpPr/>
            <p:nvPr/>
          </p:nvSpPr>
          <p:spPr bwMode="auto">
            <a:xfrm>
              <a:off x="3947060" y="6000751"/>
              <a:ext cx="2708657" cy="500063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defRPr/>
              </a:pPr>
              <a:endParaRPr lang="ko-KR" altLang="en-US" sz="12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j-ea"/>
                <a:ea typeface="+mj-ea"/>
              </a:endParaRPr>
            </a:p>
          </p:txBody>
        </p:sp>
        <p:sp>
          <p:nvSpPr>
            <p:cNvPr id="65" name="직사각형 64"/>
            <p:cNvSpPr/>
            <p:nvPr/>
          </p:nvSpPr>
          <p:spPr bwMode="auto">
            <a:xfrm>
              <a:off x="6731834" y="6000751"/>
              <a:ext cx="2710513" cy="500063"/>
            </a:xfrm>
            <a:prstGeom prst="rect">
              <a:avLst/>
            </a:prstGeom>
            <a:noFill/>
            <a:ln w="9525" cap="flat" cmpd="sng" algn="ctr">
              <a:solidFill>
                <a:schemeClr val="tx1">
                  <a:lumMod val="65000"/>
                  <a:lumOff val="3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lIns="72000" tIns="72000" rIns="72000" bIns="72000" anchor="ctr"/>
            <a:lstStyle>
              <a:defPPr>
                <a:defRPr lang="ko-KR"/>
              </a:defPPr>
              <a:lvl1pPr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1pPr>
              <a:lvl2pPr marL="4572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2pPr>
              <a:lvl3pPr marL="9144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3pPr>
              <a:lvl4pPr marL="13716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4pPr>
              <a:lvl5pPr marL="1828800" algn="l" rtl="0" fontAlgn="base" latinLnBrk="1">
                <a:spcBef>
                  <a:spcPct val="0"/>
                </a:spcBef>
                <a:spcAft>
                  <a:spcPct val="0"/>
                </a:spcAft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5pPr>
              <a:lvl6pPr marL="22860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6pPr>
              <a:lvl7pPr marL="27432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7pPr>
              <a:lvl8pPr marL="32004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8pPr>
              <a:lvl9pPr marL="3657600" algn="l" defTabSz="914400" rtl="0" eaLnBrk="1" latinLnBrk="1" hangingPunct="1">
                <a:defRPr kumimoji="1" sz="1600" kern="1200">
                  <a:solidFill>
                    <a:srgbClr val="000000"/>
                  </a:solidFill>
                  <a:latin typeface="Arial Rounded MT Bold" pitchFamily="34" charset="0"/>
                  <a:ea typeface="HY헤드라인M" pitchFamily="18" charset="-127"/>
                  <a:cs typeface="+mn-cs"/>
                </a:defRPr>
              </a:lvl9pPr>
            </a:lstStyle>
            <a:p>
              <a:pPr marL="87313" indent="-87313">
                <a:spcBef>
                  <a:spcPts val="100"/>
                </a:spcBef>
                <a:spcAft>
                  <a:spcPts val="100"/>
                </a:spcAft>
                <a:buFont typeface="Arial" pitchFamily="34" charset="0"/>
                <a:buChar char="•"/>
                <a:defRPr/>
              </a:pPr>
              <a:r>
                <a:rPr lang="en-US" altLang="ko-KR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1000</a:t>
              </a:r>
              <a:r>
                <a:rPr lang="ko-KR" altLang="en-US" sz="1200" b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+mj-ea"/>
                  <a:ea typeface="+mj-ea"/>
                </a:rPr>
                <a:t>만원</a:t>
              </a:r>
            </a:p>
          </p:txBody>
        </p:sp>
      </p:grpSp>
      <p:sp>
        <p:nvSpPr>
          <p:cNvPr id="66" name="AutoShape 2"/>
          <p:cNvSpPr>
            <a:spLocks noChangeArrowheads="1"/>
          </p:cNvSpPr>
          <p:nvPr/>
        </p:nvSpPr>
        <p:spPr bwMode="auto">
          <a:xfrm rot="5400000">
            <a:off x="6272213" y="3890962"/>
            <a:ext cx="3949700" cy="269875"/>
          </a:xfrm>
          <a:prstGeom prst="upArrow">
            <a:avLst>
              <a:gd name="adj1" fmla="val 51537"/>
              <a:gd name="adj2" fmla="val 63875"/>
            </a:avLst>
          </a:prstGeom>
          <a:gradFill rotWithShape="1">
            <a:gsLst>
              <a:gs pos="0">
                <a:srgbClr val="C0C0C0">
                  <a:gamma/>
                  <a:shade val="46275"/>
                  <a:invGamma/>
                </a:srgbClr>
              </a:gs>
              <a:gs pos="100000">
                <a:srgbClr val="C0C0C0">
                  <a:alpha val="44000"/>
                </a:srgbClr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endParaRPr lang="ko-KR" altLang="en-US">
              <a:latin typeface="+mj-ea"/>
              <a:ea typeface="+mj-ea"/>
            </a:endParaRPr>
          </a:p>
        </p:txBody>
      </p:sp>
      <p:sp>
        <p:nvSpPr>
          <p:cNvPr id="67" name="직사각형 66"/>
          <p:cNvSpPr/>
          <p:nvPr/>
        </p:nvSpPr>
        <p:spPr>
          <a:xfrm>
            <a:off x="8524875" y="2857500"/>
            <a:ext cx="1214438" cy="2428875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주요 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4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년제 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/>
            </a:r>
            <a:b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대학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 (8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 곳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, </a:t>
            </a:r>
            <a:b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서울 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2, 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지방 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6)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sz="1200" b="1" dirty="0">
              <a:solidFill>
                <a:srgbClr val="000000"/>
              </a:solidFill>
              <a:latin typeface="+mj-ea"/>
              <a:ea typeface="+mj-ea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주요 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2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년제 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/>
            </a:r>
            <a:b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</a:b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대학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kumimoji="0" lang="en-US" altLang="ko-KR" sz="1200" b="1" dirty="0" smtClean="0">
                <a:solidFill>
                  <a:srgbClr val="000000"/>
                </a:solidFill>
                <a:latin typeface="+mj-ea"/>
                <a:ea typeface="+mj-ea"/>
              </a:rPr>
              <a:t>(4</a:t>
            </a:r>
            <a:r>
              <a:rPr kumimoji="0" lang="ko-KR" altLang="en-US" sz="1200" b="1" dirty="0" smtClean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kumimoji="0" lang="ko-KR" altLang="en-US" sz="1200" b="1" dirty="0">
                <a:solidFill>
                  <a:srgbClr val="000000"/>
                </a:solidFill>
                <a:latin typeface="+mj-ea"/>
                <a:ea typeface="+mj-ea"/>
              </a:rPr>
              <a:t>곳</a:t>
            </a:r>
            <a:r>
              <a:rPr kumimoji="0" lang="en-US" altLang="ko-KR" sz="1200" b="1" dirty="0">
                <a:solidFill>
                  <a:srgbClr val="000000"/>
                </a:solidFill>
                <a:latin typeface="+mj-ea"/>
                <a:ea typeface="+mj-ea"/>
              </a:rPr>
              <a:t>)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8382000" y="5334000"/>
            <a:ext cx="1452563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ko-KR" altLang="en-US" sz="1400" b="1" dirty="0">
                <a:latin typeface="+mj-ea"/>
                <a:ea typeface="+mj-ea"/>
              </a:rPr>
              <a:t>총 </a:t>
            </a:r>
            <a:r>
              <a:rPr lang="en-US" altLang="ko-KR" sz="1400" b="1" dirty="0" smtClean="0">
                <a:latin typeface="+mj-ea"/>
                <a:ea typeface="+mj-ea"/>
              </a:rPr>
              <a:t>12</a:t>
            </a:r>
            <a:r>
              <a:rPr lang="ko-KR" altLang="en-US" sz="1400" b="1" dirty="0" smtClean="0">
                <a:latin typeface="+mj-ea"/>
                <a:ea typeface="+mj-ea"/>
              </a:rPr>
              <a:t>개 </a:t>
            </a:r>
            <a:r>
              <a:rPr lang="ko-KR" altLang="en-US" sz="1400" b="1" dirty="0">
                <a:latin typeface="+mj-ea"/>
                <a:ea typeface="+mj-ea"/>
              </a:rPr>
              <a:t>대학 </a:t>
            </a:r>
            <a:endParaRPr lang="en-US" altLang="ko-KR" sz="1400" b="1" dirty="0">
              <a:latin typeface="+mj-ea"/>
              <a:ea typeface="+mj-ea"/>
            </a:endParaRPr>
          </a:p>
          <a:p>
            <a:pPr algn="ctr">
              <a:defRPr/>
            </a:pPr>
            <a:r>
              <a:rPr lang="ko-KR" altLang="en-US" sz="1400" b="1" dirty="0">
                <a:latin typeface="+mj-ea"/>
                <a:ea typeface="+mj-ea"/>
              </a:rPr>
              <a:t>시범 사업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직사각형 26"/>
          <p:cNvSpPr/>
          <p:nvPr/>
        </p:nvSpPr>
        <p:spPr>
          <a:xfrm>
            <a:off x="356268" y="4881934"/>
            <a:ext cx="8497446" cy="8697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lang="ko-KR" altLang="en-US" b="1" dirty="0" smtClean="0">
                <a:solidFill>
                  <a:schemeClr val="tx2"/>
                </a:solidFill>
                <a:latin typeface="+mj-ea"/>
                <a:ea typeface="+mj-ea"/>
              </a:rPr>
              <a:t>박종일 대표</a:t>
            </a:r>
            <a:endParaRPr lang="en-US" altLang="ko-KR" b="1" dirty="0" smtClean="0">
              <a:solidFill>
                <a:schemeClr val="tx2"/>
              </a:solidFill>
              <a:latin typeface="+mj-ea"/>
              <a:ea typeface="+mj-ea"/>
            </a:endParaRPr>
          </a:p>
          <a:p>
            <a:pPr>
              <a:lnSpc>
                <a:spcPct val="150000"/>
              </a:lnSpc>
              <a:buNone/>
            </a:pPr>
            <a:r>
              <a:rPr lang="en-US" altLang="ko-KR" dirty="0" smtClean="0">
                <a:solidFill>
                  <a:schemeClr val="tx2"/>
                </a:solidFill>
                <a:latin typeface="+mj-ea"/>
                <a:ea typeface="+mj-ea"/>
              </a:rPr>
              <a:t> E. pji@mtreesoft.co.kr            M. 010-3433-0872</a:t>
            </a:r>
            <a:endParaRPr lang="ko-KR" altLang="en-US" dirty="0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6496" y="3156508"/>
            <a:ext cx="9073008" cy="14966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3200" dirty="0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교육 사업에 관심 있고</a:t>
            </a:r>
            <a:r>
              <a:rPr lang="en-US" altLang="ko-KR" sz="3200" dirty="0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, </a:t>
            </a:r>
            <a:r>
              <a:rPr lang="ko-KR" altLang="en-US" sz="3200" dirty="0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함께 하실 포럼 </a:t>
            </a:r>
            <a:r>
              <a:rPr lang="ko-KR" altLang="en-US" sz="3200" dirty="0" err="1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회원사</a:t>
            </a:r>
            <a:r>
              <a:rPr lang="ko-KR" altLang="en-US" sz="3200" dirty="0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 및 </a:t>
            </a:r>
            <a:r>
              <a:rPr lang="ko-KR" altLang="en-US" sz="3200" dirty="0" err="1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회원분을</a:t>
            </a:r>
            <a:r>
              <a:rPr lang="ko-KR" altLang="en-US" sz="3200" dirty="0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 모집하고 있습니다</a:t>
            </a:r>
            <a:r>
              <a:rPr lang="en-US" altLang="ko-KR" sz="3200" dirty="0" smtClean="0">
                <a:solidFill>
                  <a:schemeClr val="tx2"/>
                </a:solidFill>
                <a:latin typeface="Adobe 고딕 Std B" pitchFamily="34" charset="-127"/>
                <a:ea typeface="Adobe 고딕 Std B" pitchFamily="34" charset="-127"/>
              </a:rPr>
              <a:t>.</a:t>
            </a:r>
            <a:endParaRPr lang="ko-KR" altLang="en-US" sz="3200" dirty="0">
              <a:solidFill>
                <a:schemeClr val="tx2"/>
              </a:solidFill>
              <a:latin typeface="Adobe 고딕 Std B" pitchFamily="34" charset="-127"/>
              <a:ea typeface="Adobe 고딕 Std B" pitchFamily="34" charset="-127"/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416496" y="4725144"/>
            <a:ext cx="9157200" cy="125744"/>
          </a:xfrm>
          <a:prstGeom prst="rect">
            <a:avLst/>
          </a:prstGeom>
          <a:solidFill>
            <a:srgbClr val="564A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pic>
        <p:nvPicPr>
          <p:cNvPr id="30" name="그림 29" descr="다운로드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72880" y="1412776"/>
            <a:ext cx="2304256" cy="17281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E35177-34EF-4851-9FBE-19685B82BB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289</Words>
  <Application>Microsoft Office PowerPoint</Application>
  <PresentationFormat>A4 용지(210x297mm)</PresentationFormat>
  <Paragraphs>77</Paragraphs>
  <Slides>5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6" baseType="lpstr">
      <vt:lpstr>Office Theme</vt:lpstr>
      <vt:lpstr>슬라이드 1</vt:lpstr>
      <vt:lpstr>슬라이드 2</vt:lpstr>
      <vt:lpstr>슬라이드 3</vt:lpstr>
      <vt:lpstr>슬라이드 4</vt:lpstr>
      <vt:lpstr>슬라이드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modified xsi:type="dcterms:W3CDTF">2015-01-29T09:00:54Z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TC020116579991</vt:lpwstr>
  </property>
</Properties>
</file>