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80" r:id="rId4"/>
    <p:sldId id="275" r:id="rId5"/>
    <p:sldId id="276" r:id="rId6"/>
    <p:sldId id="277" r:id="rId7"/>
    <p:sldId id="278" r:id="rId8"/>
    <p:sldId id="279" r:id="rId9"/>
    <p:sldId id="262" r:id="rId10"/>
    <p:sldId id="28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39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98" d="100"/>
          <a:sy n="98" d="100"/>
        </p:scale>
        <p:origin x="-16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811F-1B1B-48C2-8C53-77AA983563F5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749E-7AA1-4A38-9512-1ED1E0FE4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93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811F-1B1B-48C2-8C53-77AA983563F5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749E-7AA1-4A38-9512-1ED1E0FE4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883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811F-1B1B-48C2-8C53-77AA983563F5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749E-7AA1-4A38-9512-1ED1E0FE4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200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811F-1B1B-48C2-8C53-77AA983563F5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749E-7AA1-4A38-9512-1ED1E0FE4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96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811F-1B1B-48C2-8C53-77AA983563F5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749E-7AA1-4A38-9512-1ED1E0FE4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41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811F-1B1B-48C2-8C53-77AA983563F5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749E-7AA1-4A38-9512-1ED1E0FE4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14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811F-1B1B-48C2-8C53-77AA983563F5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749E-7AA1-4A38-9512-1ED1E0FE4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765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811F-1B1B-48C2-8C53-77AA983563F5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749E-7AA1-4A38-9512-1ED1E0FE4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071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811F-1B1B-48C2-8C53-77AA983563F5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749E-7AA1-4A38-9512-1ED1E0FE4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1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811F-1B1B-48C2-8C53-77AA983563F5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749E-7AA1-4A38-9512-1ED1E0FE4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273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811F-1B1B-48C2-8C53-77AA983563F5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749E-7AA1-4A38-9512-1ED1E0FE4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984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2811F-1B1B-48C2-8C53-77AA983563F5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1749E-7AA1-4A38-9512-1ED1E0FE4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9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urvey.zohopublic.com/zs/AHCsf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bmi-icode-01.dbmi.pitt.edu/dikb-evidence/hcls-drug-drug-interaction/index.html#ex-warfarin-nsaids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Severity Questionnaire – </a:t>
            </a:r>
            <a:r>
              <a:rPr lang="en-US" dirty="0" smtClean="0"/>
              <a:t>Results and Resolution Proposal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352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Vote by 10/4!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hlinkClick r:id="rId2"/>
              </a:rPr>
              <a:t>https://</a:t>
            </a:r>
            <a:r>
              <a:rPr lang="en-US" sz="3600" dirty="0" smtClean="0">
                <a:hlinkClick r:id="rId2"/>
              </a:rPr>
              <a:t>survey.zohopublic.com/zs/AHCsfr</a:t>
            </a: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10464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542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0248" y="887372"/>
            <a:ext cx="10515600" cy="4351338"/>
          </a:xfrm>
        </p:spPr>
        <p:txBody>
          <a:bodyPr/>
          <a:lstStyle/>
          <a:p>
            <a:r>
              <a:rPr lang="en-US" sz="3200" dirty="0" smtClean="0"/>
              <a:t>Goal – obtain anonymous feedback on alternatives</a:t>
            </a:r>
          </a:p>
          <a:p>
            <a:pPr lvl="1"/>
            <a:r>
              <a:rPr lang="en-US" dirty="0" smtClean="0"/>
              <a:t>Option 1) “Seriousness” and “Severity”</a:t>
            </a:r>
          </a:p>
          <a:p>
            <a:pPr lvl="1"/>
            <a:r>
              <a:rPr lang="en-US" dirty="0" smtClean="0"/>
              <a:t>Option 2) “Life-Threatening” and “Intensity”</a:t>
            </a:r>
          </a:p>
          <a:p>
            <a:pPr lvl="1"/>
            <a:r>
              <a:rPr lang="en-US" dirty="0" smtClean="0"/>
              <a:t>Option 3) “Criticality” and “Severity”</a:t>
            </a:r>
          </a:p>
          <a:p>
            <a:pPr lvl="1"/>
            <a:r>
              <a:rPr lang="en-US" dirty="0" smtClean="0"/>
              <a:t>Option 4</a:t>
            </a:r>
            <a:r>
              <a:rPr lang="en-US" dirty="0"/>
              <a:t>) Operational classification based on management criteria that apply to a risk pathway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Option 5) Use a scale from another organization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678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542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Participation and Overall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0248" y="887372"/>
            <a:ext cx="10515600" cy="4351338"/>
          </a:xfrm>
        </p:spPr>
        <p:txBody>
          <a:bodyPr/>
          <a:lstStyle/>
          <a:p>
            <a:r>
              <a:rPr lang="en-US" dirty="0" smtClean="0"/>
              <a:t>28 </a:t>
            </a:r>
            <a:r>
              <a:rPr lang="en-US" dirty="0" smtClean="0"/>
              <a:t>participants completed all questions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042217"/>
              </p:ext>
            </p:extLst>
          </p:nvPr>
        </p:nvGraphicFramePr>
        <p:xfrm>
          <a:off x="1079392" y="1551587"/>
          <a:ext cx="9251382" cy="3753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1897">
                  <a:extLst>
                    <a:ext uri="{9D8B030D-6E8A-4147-A177-3AD203B41FA5}">
                      <a16:colId xmlns:a16="http://schemas.microsoft.com/office/drawing/2014/main" xmlns="" val="728774636"/>
                    </a:ext>
                  </a:extLst>
                </a:gridCol>
                <a:gridCol w="1541897">
                  <a:extLst>
                    <a:ext uri="{9D8B030D-6E8A-4147-A177-3AD203B41FA5}">
                      <a16:colId xmlns:a16="http://schemas.microsoft.com/office/drawing/2014/main" xmlns="" val="728301332"/>
                    </a:ext>
                  </a:extLst>
                </a:gridCol>
                <a:gridCol w="1541897">
                  <a:extLst>
                    <a:ext uri="{9D8B030D-6E8A-4147-A177-3AD203B41FA5}">
                      <a16:colId xmlns:a16="http://schemas.microsoft.com/office/drawing/2014/main" xmlns="" val="1954756198"/>
                    </a:ext>
                  </a:extLst>
                </a:gridCol>
                <a:gridCol w="1541897">
                  <a:extLst>
                    <a:ext uri="{9D8B030D-6E8A-4147-A177-3AD203B41FA5}">
                      <a16:colId xmlns:a16="http://schemas.microsoft.com/office/drawing/2014/main" xmlns="" val="1997383351"/>
                    </a:ext>
                  </a:extLst>
                </a:gridCol>
                <a:gridCol w="1541897">
                  <a:extLst>
                    <a:ext uri="{9D8B030D-6E8A-4147-A177-3AD203B41FA5}">
                      <a16:colId xmlns:a16="http://schemas.microsoft.com/office/drawing/2014/main" xmlns="" val="1044048254"/>
                    </a:ext>
                  </a:extLst>
                </a:gridCol>
                <a:gridCol w="1541897">
                  <a:extLst>
                    <a:ext uri="{9D8B030D-6E8A-4147-A177-3AD203B41FA5}">
                      <a16:colId xmlns:a16="http://schemas.microsoft.com/office/drawing/2014/main" xmlns="" val="3856671628"/>
                    </a:ext>
                  </a:extLst>
                </a:gridCol>
              </a:tblGrid>
              <a:tr h="490929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87005" marR="87005" marT="43503" marB="43503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Option 1</a:t>
                      </a:r>
                      <a:endParaRPr lang="en-US" sz="2400" dirty="0"/>
                    </a:p>
                  </a:txBody>
                  <a:tcPr marL="87005" marR="87005" marT="43503" marB="43503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Option 2</a:t>
                      </a:r>
                      <a:endParaRPr lang="en-US" sz="2400" dirty="0"/>
                    </a:p>
                  </a:txBody>
                  <a:tcPr marL="87005" marR="87005" marT="43503" marB="43503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Option 3</a:t>
                      </a:r>
                      <a:endParaRPr lang="en-US" sz="2400" dirty="0"/>
                    </a:p>
                  </a:txBody>
                  <a:tcPr marL="87005" marR="87005" marT="43503" marB="43503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Option 4</a:t>
                      </a:r>
                      <a:endParaRPr lang="en-US" sz="2400" dirty="0"/>
                    </a:p>
                  </a:txBody>
                  <a:tcPr marL="87005" marR="87005" marT="43503" marB="43503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Option</a:t>
                      </a:r>
                      <a:r>
                        <a:rPr lang="en-US" sz="2400" baseline="0" dirty="0" smtClean="0"/>
                        <a:t> 5</a:t>
                      </a:r>
                      <a:endParaRPr lang="en-US" sz="2400" dirty="0"/>
                    </a:p>
                  </a:txBody>
                  <a:tcPr marL="87005" marR="87005" marT="43503" marB="43503"/>
                </a:tc>
                <a:extLst>
                  <a:ext uri="{0D108BD9-81ED-4DB2-BD59-A6C34878D82A}">
                    <a16:rowId xmlns:a16="http://schemas.microsoft.com/office/drawing/2014/main" xmlns="" val="769773009"/>
                  </a:ext>
                </a:extLst>
              </a:tr>
              <a:tr h="88751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Strongly Disagree</a:t>
                      </a:r>
                      <a:endParaRPr lang="en-US" sz="2400" dirty="0"/>
                    </a:p>
                  </a:txBody>
                  <a:tcPr marL="87005" marR="87005" marT="43503" marB="43503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17.86%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22.22%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28.57%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3.57%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7.41%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23688367"/>
                  </a:ext>
                </a:extLst>
              </a:tr>
              <a:tr h="49573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Disagree</a:t>
                      </a:r>
                      <a:endParaRPr lang="en-US" sz="2400" dirty="0"/>
                    </a:p>
                  </a:txBody>
                  <a:tcPr marL="87005" marR="87005" marT="43503" marB="43503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17.86%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29.63%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25.00%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7.14%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22.22%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4899251"/>
                  </a:ext>
                </a:extLst>
              </a:tr>
              <a:tr h="49573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Neutral</a:t>
                      </a:r>
                      <a:endParaRPr lang="en-US" sz="2400" dirty="0"/>
                    </a:p>
                  </a:txBody>
                  <a:tcPr marL="87005" marR="87005" marT="43503" marB="43503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10.71%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18.52%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25.00%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14.29%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37.04%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94866573"/>
                  </a:ext>
                </a:extLst>
              </a:tr>
              <a:tr h="49573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Agree</a:t>
                      </a:r>
                      <a:endParaRPr lang="en-US" sz="2400" dirty="0"/>
                    </a:p>
                  </a:txBody>
                  <a:tcPr marL="87005" marR="87005" marT="43503" marB="43503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39.29%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22.22%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21.43%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42.86%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22.22%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37122515"/>
                  </a:ext>
                </a:extLst>
              </a:tr>
              <a:tr h="88751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Strongly</a:t>
                      </a:r>
                      <a:r>
                        <a:rPr lang="en-US" sz="2400" baseline="0" dirty="0" smtClean="0"/>
                        <a:t> Agree</a:t>
                      </a:r>
                      <a:endParaRPr lang="en-US" sz="2400" dirty="0"/>
                    </a:p>
                  </a:txBody>
                  <a:tcPr marL="87005" marR="87005" marT="43503" marB="43503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14.29%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7.41%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0.00%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32.14%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11.11%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45312749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931272" y="5402042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/>
            <a:r>
              <a:rPr lang="en-US" sz="1400" dirty="0"/>
              <a:t>Option 1) “Seriousness” and “Severity”</a:t>
            </a:r>
          </a:p>
          <a:p>
            <a:pPr lvl="1"/>
            <a:r>
              <a:rPr lang="en-US" sz="1400" dirty="0"/>
              <a:t>Option 2) “Life-Threatening” and “Intensity”</a:t>
            </a:r>
          </a:p>
          <a:p>
            <a:pPr lvl="1"/>
            <a:r>
              <a:rPr lang="en-US" sz="1400" dirty="0"/>
              <a:t>Option 3) “Criticality” and “Severity”</a:t>
            </a:r>
          </a:p>
          <a:p>
            <a:pPr lvl="1"/>
            <a:r>
              <a:rPr lang="en-US" sz="1400" dirty="0"/>
              <a:t>Option 4) Operational classification based on management criteria that apply to a risk pathway.</a:t>
            </a:r>
          </a:p>
          <a:p>
            <a:pPr lvl="1"/>
            <a:r>
              <a:rPr lang="en-US" sz="1400" dirty="0"/>
              <a:t>Option 5) Use a scale from another organization</a:t>
            </a:r>
          </a:p>
        </p:txBody>
      </p:sp>
    </p:spTree>
    <p:extLst>
      <p:ext uri="{BB962C8B-B14F-4D97-AF65-F5344CB8AC3E}">
        <p14:creationId xmlns:p14="http://schemas.microsoft.com/office/powerpoint/2010/main" val="831398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923" y="500765"/>
            <a:ext cx="10993877" cy="99591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Results </a:t>
            </a:r>
            <a:r>
              <a:rPr lang="en-US" dirty="0"/>
              <a:t>- Option 1) “Seriousness” and “Severity</a:t>
            </a:r>
            <a:r>
              <a:rPr lang="en-US" dirty="0" smtClean="0"/>
              <a:t>”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93945" y="2190625"/>
            <a:ext cx="3670110" cy="362133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592946" y="2190625"/>
            <a:ext cx="5760854" cy="40318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Advantages: </a:t>
            </a:r>
            <a:endParaRPr lang="en-US" sz="16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"Seriousness" and "Severity" are widely used in categorizing adverse events in clinical </a:t>
            </a:r>
            <a:r>
              <a:rPr lang="en-US" sz="1600" dirty="0" smtClean="0"/>
              <a:t>trials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 </a:t>
            </a:r>
            <a:r>
              <a:rPr lang="en-US" sz="1600" dirty="0" smtClean="0"/>
              <a:t>Use </a:t>
            </a:r>
            <a:r>
              <a:rPr lang="en-US" sz="1600" dirty="0"/>
              <a:t>of severity as defined </a:t>
            </a:r>
            <a:r>
              <a:rPr lang="en-US" sz="1600" dirty="0" smtClean="0"/>
              <a:t>commonly </a:t>
            </a:r>
            <a:r>
              <a:rPr lang="en-US" sz="1600" dirty="0"/>
              <a:t>used </a:t>
            </a:r>
            <a:endParaRPr lang="en-US" sz="1600" dirty="0" smtClean="0"/>
          </a:p>
          <a:p>
            <a:endParaRPr lang="en-US" sz="1600" dirty="0"/>
          </a:p>
          <a:p>
            <a:r>
              <a:rPr lang="en-US" sz="1600" b="1" dirty="0" smtClean="0"/>
              <a:t>Disadvantages: </a:t>
            </a:r>
            <a:endParaRPr lang="en-US" sz="16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Terms are too similar possibly causing confusion when communicating with clinicians.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seriousness </a:t>
            </a:r>
            <a:r>
              <a:rPr lang="en-US" sz="1600" dirty="0"/>
              <a:t>(like criticality) is describing a POTENTIAL impact, whereas severity </a:t>
            </a:r>
            <a:r>
              <a:rPr lang="en-US" sz="1600" dirty="0" smtClean="0"/>
              <a:t>characterizes </a:t>
            </a:r>
            <a:r>
              <a:rPr lang="en-US" sz="1600" dirty="0"/>
              <a:t>a reaction that has been </a:t>
            </a:r>
            <a:r>
              <a:rPr lang="en-US" sz="1600" dirty="0" smtClean="0"/>
              <a:t>realized </a:t>
            </a:r>
            <a:r>
              <a:rPr lang="en-US" sz="1600" dirty="0"/>
              <a:t>in an individual. </a:t>
            </a:r>
            <a:endParaRPr lang="en-US" sz="16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Since </a:t>
            </a:r>
            <a:r>
              <a:rPr lang="en-US" sz="1600" dirty="0"/>
              <a:t>the project is </a:t>
            </a:r>
            <a:r>
              <a:rPr lang="en-US" sz="1600" dirty="0" smtClean="0"/>
              <a:t>focused </a:t>
            </a:r>
            <a:r>
              <a:rPr lang="en-US" sz="1600" dirty="0"/>
              <a:t>on potential drug-drug interactions, you cannot then include an attribute (severity) that is describing a </a:t>
            </a:r>
            <a:r>
              <a:rPr lang="en-US" sz="1600" dirty="0" smtClean="0"/>
              <a:t>realized </a:t>
            </a:r>
            <a:r>
              <a:rPr lang="en-US" sz="1600" dirty="0"/>
              <a:t>reaction because you are then no longer in the realm of the potential. </a:t>
            </a: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29405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189" y="151109"/>
            <a:ext cx="11741285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Results - Option 2) “Life-Threatening” and “Intensity</a:t>
            </a:r>
            <a:r>
              <a:rPr lang="en-US" sz="4000" dirty="0" smtClean="0"/>
              <a:t>”</a:t>
            </a:r>
            <a:endParaRPr lang="en-US" sz="40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90896" y="2193673"/>
            <a:ext cx="3676207" cy="361524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59310" y="2193673"/>
            <a:ext cx="5294490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Advantage: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Intensity is a more acceptable use for varying degrees, such as mild or moderate.</a:t>
            </a:r>
          </a:p>
          <a:p>
            <a:endParaRPr lang="en-US" sz="1600" dirty="0"/>
          </a:p>
          <a:p>
            <a:r>
              <a:rPr lang="en-US" sz="1600" b="1" dirty="0" smtClean="0"/>
              <a:t>Disadvantage: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“Life-Threatening” captures one aspect of harm, the likelihood of death, therefore term is too restrictive.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In terms of semantics, I see a circular relation between severity and intensity: Severity: "The intensity of a drug-drug interaction clinical consequence." Intensity: "The measurement of severity of a drug-drug interaction clinical consequence</a:t>
            </a:r>
            <a:r>
              <a:rPr lang="en-US" sz="1600" dirty="0" smtClean="0"/>
              <a:t>.“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No prior precedent. Adopting new terms will just add to confusion.</a:t>
            </a:r>
          </a:p>
        </p:txBody>
      </p:sp>
    </p:spTree>
    <p:extLst>
      <p:ext uri="{BB962C8B-B14F-4D97-AF65-F5344CB8AC3E}">
        <p14:creationId xmlns:p14="http://schemas.microsoft.com/office/powerpoint/2010/main" val="1318386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Results </a:t>
            </a:r>
            <a:r>
              <a:rPr lang="en-US" dirty="0" smtClean="0"/>
              <a:t>- Option </a:t>
            </a:r>
            <a:r>
              <a:rPr lang="en-US" dirty="0"/>
              <a:t>3) “Criticality” and “Severity”</a:t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93945" y="2190625"/>
            <a:ext cx="3670110" cy="362133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60675" y="2190625"/>
            <a:ext cx="4982941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Advantage: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Criticality </a:t>
            </a:r>
            <a:r>
              <a:rPr lang="en-US" sz="1600" dirty="0"/>
              <a:t>comes from the realm of allergy and </a:t>
            </a:r>
            <a:r>
              <a:rPr lang="en-US" sz="1600" dirty="0" smtClean="0"/>
              <a:t>intolerance (established) and </a:t>
            </a:r>
            <a:r>
              <a:rPr lang="en-US" sz="1600" dirty="0"/>
              <a:t>is a binary artifact ("high" or "low</a:t>
            </a:r>
            <a:r>
              <a:rPr lang="en-US" sz="1600" dirty="0" smtClean="0"/>
              <a:t>")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Make </a:t>
            </a:r>
            <a:r>
              <a:rPr lang="en-US" sz="1600" dirty="0"/>
              <a:t>sense when situation-agnostic and situation-dependent are included in their definitions, and "Criticality" may align better with clinical decision making</a:t>
            </a:r>
            <a:r>
              <a:rPr lang="en-US" sz="1600" dirty="0" smtClean="0"/>
              <a:t>.</a:t>
            </a:r>
          </a:p>
          <a:p>
            <a:endParaRPr lang="en-US" sz="1600" dirty="0" smtClean="0"/>
          </a:p>
          <a:p>
            <a:r>
              <a:rPr lang="en-US" sz="1600" b="1" dirty="0" smtClean="0"/>
              <a:t>Disadvantage: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Hard to distinguish between these two terms.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 </a:t>
            </a:r>
            <a:r>
              <a:rPr lang="en-US" sz="1600" dirty="0" smtClean="0"/>
              <a:t>“Severity</a:t>
            </a:r>
            <a:r>
              <a:rPr lang="en-US" sz="1600" dirty="0"/>
              <a:t>" is an attribute of the reaction and therefore has no place in a model about potential interactions </a:t>
            </a:r>
          </a:p>
        </p:txBody>
      </p:sp>
    </p:spTree>
    <p:extLst>
      <p:ext uri="{BB962C8B-B14F-4D97-AF65-F5344CB8AC3E}">
        <p14:creationId xmlns:p14="http://schemas.microsoft.com/office/powerpoint/2010/main" val="2304288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784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Results - Option 4) Operational classification based on management criteria that apply to a risk pathway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93945" y="2193673"/>
            <a:ext cx="3670110" cy="361524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31811" y="2193673"/>
            <a:ext cx="5721989" cy="40318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Advantage: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Operational classifications have actionable information, which could be useful in driving decision support. </a:t>
            </a: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ORCA, “Does the thinking for you”. 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Well accepted in many organizations.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Using </a:t>
            </a:r>
            <a:r>
              <a:rPr lang="en-US" sz="1600" dirty="0"/>
              <a:t>risk to assess </a:t>
            </a:r>
            <a:r>
              <a:rPr lang="en-US" sz="1600" dirty="0" smtClean="0"/>
              <a:t>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For </a:t>
            </a:r>
            <a:r>
              <a:rPr lang="en-US" sz="1600" dirty="0"/>
              <a:t>those that involve a clinician-patient encounter the more directive nature of these classifications is helpful.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r>
              <a:rPr lang="en-US" sz="1600" b="1" dirty="0" smtClean="0"/>
              <a:t>Disadvantage: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May not fully capture the potential effect of the drug-drug interaction on the patient.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</a:t>
            </a:r>
            <a:r>
              <a:rPr lang="en-US" sz="1600" dirty="0" smtClean="0"/>
              <a:t>t </a:t>
            </a:r>
            <a:r>
              <a:rPr lang="en-US" sz="1600" dirty="0"/>
              <a:t>should be considered that different scales can be used and that the same pair of drugs can be classified in very different ways in two sources.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213267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53" y="257565"/>
            <a:ext cx="11809379" cy="995915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Results </a:t>
            </a:r>
            <a:r>
              <a:rPr lang="en-US" sz="4000" dirty="0"/>
              <a:t>- Option 5) Use a scale from another </a:t>
            </a:r>
            <a:r>
              <a:rPr lang="en-US" sz="4000" dirty="0" smtClean="0"/>
              <a:t>organization</a:t>
            </a:r>
            <a:endParaRPr lang="en-US" sz="40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48221" y="2193673"/>
            <a:ext cx="3761558" cy="361524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34410" y="2193673"/>
            <a:ext cx="4904926" cy="427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Advantage: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Scales have been established in the community.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Providing </a:t>
            </a:r>
            <a:r>
              <a:rPr lang="en-US" sz="1600" dirty="0"/>
              <a:t>information about the ratings for a pair of drugs in different scales can </a:t>
            </a:r>
            <a:r>
              <a:rPr lang="en-US" sz="1600" dirty="0" smtClean="0"/>
              <a:t>provide a </a:t>
            </a:r>
            <a:r>
              <a:rPr lang="en-US" sz="1600" dirty="0"/>
              <a:t>global overview of the potential risk of the DDI.</a:t>
            </a:r>
          </a:p>
          <a:p>
            <a:endParaRPr lang="en-US" sz="1600" dirty="0" smtClean="0"/>
          </a:p>
          <a:p>
            <a:r>
              <a:rPr lang="en-US" sz="1600" b="1" dirty="0" smtClean="0"/>
              <a:t>Disadvantage: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Some [scales] </a:t>
            </a:r>
            <a:r>
              <a:rPr lang="en-US" sz="1600" dirty="0"/>
              <a:t>blend concepts that would be better assessed independently and none present a clear advantage over the other proposals</a:t>
            </a:r>
            <a:r>
              <a:rPr lang="en-US" sz="16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Making </a:t>
            </a:r>
            <a:r>
              <a:rPr lang="en-US" sz="1600" dirty="0"/>
              <a:t>clinicians learn an additional grading system on the user end may be difficult</a:t>
            </a:r>
            <a:r>
              <a:rPr lang="en-US" sz="16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</a:t>
            </a:r>
            <a:r>
              <a:rPr lang="en-US" sz="1600" dirty="0" smtClean="0"/>
              <a:t>eneral </a:t>
            </a:r>
            <a:r>
              <a:rPr lang="en-US" sz="1600" dirty="0"/>
              <a:t>terms without clear </a:t>
            </a:r>
            <a:r>
              <a:rPr lang="en-US" sz="1600" dirty="0" smtClean="0"/>
              <a:t>definitions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Use </a:t>
            </a:r>
            <a:r>
              <a:rPr lang="en-US" sz="1600" dirty="0"/>
              <a:t>of odd </a:t>
            </a:r>
            <a:r>
              <a:rPr lang="en-US" sz="1600" dirty="0" smtClean="0"/>
              <a:t>limitations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Reliance </a:t>
            </a:r>
            <a:r>
              <a:rPr lang="en-US" sz="1600" dirty="0"/>
              <a:t>on degree of </a:t>
            </a:r>
            <a:r>
              <a:rPr lang="en-US" sz="1600" dirty="0" smtClean="0"/>
              <a:t>documentation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Use </a:t>
            </a:r>
            <a:r>
              <a:rPr lang="en-US" sz="1600" dirty="0"/>
              <a:t>of criteria that does not predict </a:t>
            </a:r>
            <a:r>
              <a:rPr lang="en-US" sz="1600" dirty="0" smtClean="0"/>
              <a:t>outcomes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</a:t>
            </a:r>
            <a:r>
              <a:rPr lang="en-US" sz="1600" dirty="0" smtClean="0"/>
              <a:t>verly </a:t>
            </a:r>
            <a:r>
              <a:rPr lang="en-US" sz="1600" dirty="0"/>
              <a:t>complex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490625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264" y="16563"/>
            <a:ext cx="10515600" cy="68022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Proposed Solution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262" y="745843"/>
            <a:ext cx="12034737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All three of the following: </a:t>
            </a:r>
          </a:p>
          <a:p>
            <a:pPr marL="457200" indent="-457200">
              <a:buAutoNum type="arabicParenR"/>
            </a:pPr>
            <a:r>
              <a:rPr lang="en-US" sz="2400" dirty="0" smtClean="0"/>
              <a:t>Do not use </a:t>
            </a:r>
            <a:r>
              <a:rPr lang="en-US" sz="2400" i="1" dirty="0" smtClean="0"/>
              <a:t>Severity</a:t>
            </a:r>
            <a:r>
              <a:rPr lang="en-US" sz="2400" dirty="0" smtClean="0"/>
              <a:t>. </a:t>
            </a:r>
          </a:p>
          <a:p>
            <a:pPr marL="457200" indent="-457200">
              <a:buAutoNum type="arabicParenR"/>
            </a:pPr>
            <a:r>
              <a:rPr lang="en-US" sz="2400" dirty="0" smtClean="0"/>
              <a:t>Keep </a:t>
            </a:r>
            <a:r>
              <a:rPr lang="en-US" sz="2400" i="1" dirty="0" smtClean="0"/>
              <a:t>Seriousness</a:t>
            </a:r>
            <a:r>
              <a:rPr lang="en-US" sz="2400" dirty="0" smtClean="0"/>
              <a:t> as </a:t>
            </a:r>
            <a:r>
              <a:rPr lang="en-US" sz="2400" dirty="0" smtClean="0"/>
              <a:t>a </a:t>
            </a:r>
            <a:r>
              <a:rPr lang="en-US" sz="2400" dirty="0" smtClean="0"/>
              <a:t>categorical concept </a:t>
            </a:r>
            <a:r>
              <a:rPr lang="en-US" sz="2400" dirty="0" smtClean="0"/>
              <a:t>(Yes or No</a:t>
            </a:r>
            <a:r>
              <a:rPr lang="en-US" sz="2400" dirty="0" smtClean="0"/>
              <a:t>) </a:t>
            </a:r>
            <a:r>
              <a:rPr lang="en-US" sz="2400" dirty="0"/>
              <a:t>indicating </a:t>
            </a:r>
            <a:r>
              <a:rPr lang="en-US" sz="2400" dirty="0" smtClean="0"/>
              <a:t>the </a:t>
            </a:r>
            <a:r>
              <a:rPr lang="en-US" sz="2400" i="1" dirty="0" smtClean="0"/>
              <a:t>potential</a:t>
            </a:r>
            <a:r>
              <a:rPr lang="en-US" sz="2400" dirty="0" smtClean="0"/>
              <a:t> for one of the </a:t>
            </a:r>
            <a:r>
              <a:rPr lang="en-US" sz="2400" dirty="0"/>
              <a:t>serious </a:t>
            </a:r>
            <a:r>
              <a:rPr lang="en-US" sz="2400" dirty="0" smtClean="0"/>
              <a:t>outcomes defined </a:t>
            </a:r>
            <a:r>
              <a:rPr lang="en-US" sz="2400" dirty="0"/>
              <a:t>by FDA and WHO </a:t>
            </a:r>
            <a:r>
              <a:rPr lang="en-US" sz="2400" dirty="0" smtClean="0"/>
              <a:t>(death, hospitalization </a:t>
            </a:r>
            <a:r>
              <a:rPr lang="en-US" sz="2400" dirty="0"/>
              <a:t>or extension of hospital </a:t>
            </a:r>
            <a:r>
              <a:rPr lang="en-US" sz="2400" dirty="0" smtClean="0"/>
              <a:t>stay, persistent </a:t>
            </a:r>
            <a:r>
              <a:rPr lang="en-US" sz="2400" dirty="0"/>
              <a:t>or significant disability or </a:t>
            </a:r>
            <a:r>
              <a:rPr lang="en-US" sz="2400" dirty="0" smtClean="0"/>
              <a:t>incapacity, life-threatening). </a:t>
            </a:r>
          </a:p>
          <a:p>
            <a:pPr marL="457200" indent="-457200">
              <a:buAutoNum type="arabicParenR"/>
            </a:pPr>
            <a:r>
              <a:rPr lang="en-US" sz="2400" dirty="0" smtClean="0"/>
              <a:t>Use </a:t>
            </a:r>
            <a:r>
              <a:rPr lang="en-US" sz="2400" dirty="0" smtClean="0"/>
              <a:t>the </a:t>
            </a:r>
            <a:r>
              <a:rPr lang="en-US" sz="2400" b="1" dirty="0" err="1" smtClean="0"/>
              <a:t>O</a:t>
            </a:r>
            <a:r>
              <a:rPr lang="en-US" sz="2400" dirty="0" err="1" smtClean="0"/>
              <a:t>pe</a:t>
            </a:r>
            <a:r>
              <a:rPr lang="en-US" sz="2400" b="1" dirty="0" err="1"/>
              <a:t>R</a:t>
            </a:r>
            <a:r>
              <a:rPr lang="en-US" sz="2400" dirty="0" err="1" smtClean="0"/>
              <a:t>ational</a:t>
            </a:r>
            <a:r>
              <a:rPr lang="en-US" sz="2400" dirty="0" smtClean="0"/>
              <a:t> </a:t>
            </a:r>
            <a:r>
              <a:rPr lang="en-US" sz="2400" b="1" dirty="0" err="1" smtClean="0"/>
              <a:t>C</a:t>
            </a:r>
            <a:r>
              <a:rPr lang="en-US" sz="2400" dirty="0" err="1" smtClean="0"/>
              <a:t>lassific</a:t>
            </a:r>
            <a:r>
              <a:rPr lang="en-US" sz="2400" b="1" dirty="0" err="1" smtClean="0"/>
              <a:t>A</a:t>
            </a:r>
            <a:r>
              <a:rPr lang="en-US" sz="2400" dirty="0" err="1" smtClean="0"/>
              <a:t>tion</a:t>
            </a:r>
            <a:r>
              <a:rPr lang="en-US" sz="2400" dirty="0" smtClean="0"/>
              <a:t> (</a:t>
            </a:r>
            <a:r>
              <a:rPr lang="en-US" sz="2400" b="1" dirty="0" smtClean="0"/>
              <a:t>ORCA</a:t>
            </a:r>
            <a:r>
              <a:rPr lang="en-US" sz="2400" dirty="0" smtClean="0"/>
              <a:t>) System </a:t>
            </a:r>
            <a:r>
              <a:rPr lang="en-US" sz="2400" dirty="0" smtClean="0"/>
              <a:t>within </a:t>
            </a:r>
            <a:r>
              <a:rPr lang="en-US" sz="2400" dirty="0"/>
              <a:t>the framework of context/modifying </a:t>
            </a:r>
            <a:r>
              <a:rPr lang="en-US" sz="2400" dirty="0" smtClean="0"/>
              <a:t>factors.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r>
              <a:rPr lang="en-US" dirty="0" smtClean="0"/>
              <a:t>Example: </a:t>
            </a:r>
            <a:r>
              <a:rPr lang="en-US" sz="1400" dirty="0" smtClean="0">
                <a:hlinkClick r:id="rId2"/>
              </a:rPr>
              <a:t>https</a:t>
            </a:r>
            <a:r>
              <a:rPr lang="en-US" sz="1400" dirty="0" smtClean="0">
                <a:hlinkClick r:id="rId2"/>
              </a:rPr>
              <a:t>://dbmi-icode-01.dbmi.pitt.edu/dikb-evidence/hcls-drug-drug-interaction/index.html#ex-warfarin-nsaids</a:t>
            </a:r>
            <a:endParaRPr lang="en-US" sz="1800" dirty="0"/>
          </a:p>
          <a:p>
            <a:endParaRPr lang="en-US" sz="2400" dirty="0" smtClean="0">
              <a:effectLst/>
            </a:endParaRPr>
          </a:p>
          <a:p>
            <a:pPr lvl="1"/>
            <a:endParaRPr lang="en-US" sz="20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676158"/>
              </p:ext>
            </p:extLst>
          </p:nvPr>
        </p:nvGraphicFramePr>
        <p:xfrm>
          <a:off x="661482" y="3573172"/>
          <a:ext cx="10982526" cy="26182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8372">
                  <a:extLst>
                    <a:ext uri="{9D8B030D-6E8A-4147-A177-3AD203B41FA5}">
                      <a16:colId xmlns:a16="http://schemas.microsoft.com/office/drawing/2014/main" xmlns="" val="1182153836"/>
                    </a:ext>
                  </a:extLst>
                </a:gridCol>
                <a:gridCol w="10014154">
                  <a:extLst>
                    <a:ext uri="{9D8B030D-6E8A-4147-A177-3AD203B41FA5}">
                      <a16:colId xmlns:a16="http://schemas.microsoft.com/office/drawing/2014/main" xmlns="" val="2705153132"/>
                    </a:ext>
                  </a:extLst>
                </a:gridCol>
              </a:tblGrid>
              <a:tr h="25298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Class</a:t>
                      </a:r>
                      <a:r>
                        <a:rPr lang="en-US" sz="1400" baseline="0" dirty="0" smtClean="0"/>
                        <a:t> 1: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Avoid Combination (</a:t>
                      </a:r>
                      <a:r>
                        <a:rPr lang="en-US" sz="1400" i="1" dirty="0" smtClean="0"/>
                        <a:t>Risk of</a:t>
                      </a:r>
                      <a:r>
                        <a:rPr lang="en-US" sz="1400" i="1" baseline="0" dirty="0" smtClean="0"/>
                        <a:t> combination outweighs benefit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53387927"/>
                  </a:ext>
                </a:extLst>
              </a:tr>
              <a:tr h="758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Class</a:t>
                      </a:r>
                      <a:r>
                        <a:rPr lang="en-US" sz="1400" baseline="0" dirty="0" smtClean="0"/>
                        <a:t> 2: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Usually Avoid Combination (</a:t>
                      </a:r>
                      <a:r>
                        <a:rPr lang="en-US" sz="1400" i="1" dirty="0" smtClean="0"/>
                        <a:t>Use</a:t>
                      </a:r>
                      <a:r>
                        <a:rPr lang="en-US" sz="1400" i="1" baseline="0" dirty="0" smtClean="0"/>
                        <a:t> only under special circumstances</a:t>
                      </a:r>
                      <a:r>
                        <a:rPr lang="en-US" sz="1400" i="0" baseline="0" dirty="0" smtClean="0"/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Interactions for which there are clearly preferable alternatives</a:t>
                      </a:r>
                      <a:r>
                        <a:rPr lang="en-US" sz="1400" baseline="0" dirty="0" smtClean="0"/>
                        <a:t> for one or both drugs.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/>
                        <a:t>Interactions to avoid by using an alternative drug or other therapy unless the benefit is judged to outweigh the increased risk.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9034320"/>
                  </a:ext>
                </a:extLst>
              </a:tr>
              <a:tr h="758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Class 3: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Minimize Risk (</a:t>
                      </a:r>
                      <a:r>
                        <a:rPr lang="en-US" sz="1400" i="1" dirty="0" smtClean="0"/>
                        <a:t>Assess risk and take</a:t>
                      </a:r>
                      <a:r>
                        <a:rPr lang="en-US" sz="1400" i="1" baseline="0" dirty="0" smtClean="0"/>
                        <a:t> one or more of the following actions if needed</a:t>
                      </a:r>
                      <a:r>
                        <a:rPr lang="en-US" sz="1400" i="0" baseline="0" dirty="0" smtClean="0"/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1" baseline="0" dirty="0" smtClean="0"/>
                        <a:t>Consider alternatives: </a:t>
                      </a:r>
                      <a:r>
                        <a:rPr lang="en-US" sz="1400" i="0" baseline="0" dirty="0" smtClean="0"/>
                        <a:t>Alternatives may be available that are less likely to interact.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1" baseline="0" dirty="0" smtClean="0"/>
                        <a:t>Circumvent: </a:t>
                      </a:r>
                      <a:r>
                        <a:rPr lang="en-US" sz="1400" i="0" baseline="0" dirty="0" smtClean="0"/>
                        <a:t>Take action to minimize the interaction (without avoiding combination).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1" baseline="0" dirty="0" smtClean="0"/>
                        <a:t>Monitor:</a:t>
                      </a:r>
                      <a:r>
                        <a:rPr lang="en-US" sz="1400" i="0" baseline="0" dirty="0" smtClean="0"/>
                        <a:t> Early detection can minimize the risk of an adverse outcome.</a:t>
                      </a:r>
                      <a:endParaRPr lang="en-US" sz="1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22275516"/>
                  </a:ext>
                </a:extLst>
              </a:tr>
              <a:tr h="25298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Class 4: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 Special</a:t>
                      </a:r>
                      <a:r>
                        <a:rPr lang="en-US" sz="1400" baseline="0" dirty="0" smtClean="0"/>
                        <a:t> Precautions (</a:t>
                      </a:r>
                      <a:r>
                        <a:rPr lang="en-US" sz="1400" i="1" baseline="0" dirty="0" smtClean="0"/>
                        <a:t>Risk of adverse outcome appears small</a:t>
                      </a:r>
                      <a:r>
                        <a:rPr lang="en-US" sz="1400" i="0" baseline="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03135416"/>
                  </a:ext>
                </a:extLst>
              </a:tr>
              <a:tr h="25298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Class</a:t>
                      </a:r>
                      <a:r>
                        <a:rPr lang="en-US" sz="1400" baseline="0" dirty="0" smtClean="0"/>
                        <a:t> 5: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Ignore (</a:t>
                      </a:r>
                      <a:r>
                        <a:rPr lang="en-US" sz="1400" i="1" dirty="0" smtClean="0"/>
                        <a:t>Evidence suggests that the drugs do not interact</a:t>
                      </a:r>
                      <a:r>
                        <a:rPr lang="en-US" sz="1400" i="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453198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369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1754</TotalTime>
  <Words>976</Words>
  <Application>Microsoft Office PowerPoint</Application>
  <PresentationFormat>Custom</PresentationFormat>
  <Paragraphs>130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Severity Questionnaire – Results and Resolution Proposal</vt:lpstr>
      <vt:lpstr>Goal</vt:lpstr>
      <vt:lpstr>Participation and Overall Results</vt:lpstr>
      <vt:lpstr>Results - Option 1) “Seriousness” and “Severity”</vt:lpstr>
      <vt:lpstr>Results - Option 2) “Life-Threatening” and “Intensity”</vt:lpstr>
      <vt:lpstr>Results - Option 3) “Criticality” and “Severity” </vt:lpstr>
      <vt:lpstr>Results - Option 4) Operational classification based on management criteria that apply to a risk pathway.</vt:lpstr>
      <vt:lpstr>Results - Option 5) Use a scale from another organization</vt:lpstr>
      <vt:lpstr>Proposed Solution</vt:lpstr>
      <vt:lpstr>Vote by 10/4!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Severity Questionnaire – Results</dc:title>
  <dc:creator>Wiggins, Austin</dc:creator>
  <cp:lastModifiedBy>Boyce, Richard David</cp:lastModifiedBy>
  <cp:revision>52</cp:revision>
  <dcterms:created xsi:type="dcterms:W3CDTF">2018-09-25T13:40:08Z</dcterms:created>
  <dcterms:modified xsi:type="dcterms:W3CDTF">2018-09-28T09:49:27Z</dcterms:modified>
</cp:coreProperties>
</file>