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627" r:id="rId2"/>
    <p:sldId id="673" r:id="rId3"/>
    <p:sldId id="656" r:id="rId4"/>
    <p:sldId id="657" r:id="rId5"/>
    <p:sldId id="658" r:id="rId6"/>
    <p:sldId id="659" r:id="rId7"/>
    <p:sldId id="660" r:id="rId8"/>
    <p:sldId id="661" r:id="rId9"/>
    <p:sldId id="662" r:id="rId10"/>
    <p:sldId id="663" r:id="rId11"/>
    <p:sldId id="664" r:id="rId12"/>
    <p:sldId id="665" r:id="rId13"/>
    <p:sldId id="666" r:id="rId14"/>
    <p:sldId id="667" r:id="rId15"/>
    <p:sldId id="668" r:id="rId16"/>
    <p:sldId id="669" r:id="rId17"/>
    <p:sldId id="670" r:id="rId18"/>
    <p:sldId id="671" r:id="rId19"/>
    <p:sldId id="672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08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16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2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33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415" algn="l" defTabSz="91416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500" algn="l" defTabSz="91416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199580" algn="l" defTabSz="91416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6665" algn="l" defTabSz="91416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ed Elsevier" initials="RE" lastIdx="3" clrIdx="0"/>
  <p:cmAuthor id="1" name="Mirko Minnich" initials="MM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A7125"/>
    <a:srgbClr val="08A899"/>
    <a:srgbClr val="1342C7"/>
    <a:srgbClr val="005288"/>
    <a:srgbClr val="05055B"/>
    <a:srgbClr val="F9A239"/>
    <a:srgbClr val="0C0C7A"/>
    <a:srgbClr val="113BB3"/>
    <a:srgbClr val="FF5288"/>
    <a:srgbClr val="00047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0" autoAdjust="0"/>
    <p:restoredTop sz="92782" autoAdjust="0"/>
  </p:normalViewPr>
  <p:slideViewPr>
    <p:cSldViewPr snapToGrid="0">
      <p:cViewPr>
        <p:scale>
          <a:sx n="70" d="100"/>
          <a:sy n="70" d="100"/>
        </p:scale>
        <p:origin x="-5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632" y="-7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802811-1433-4D35-8FED-D9BCFD80E3F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C2E933-011B-427A-A47D-E5408086A398}">
      <dgm:prSet phldrT="[Text]"/>
      <dgm:spPr/>
      <dgm:t>
        <a:bodyPr/>
        <a:lstStyle/>
        <a:p>
          <a:r>
            <a:rPr lang="en-US" dirty="0" smtClean="0"/>
            <a:t>National Science Foundation</a:t>
          </a:r>
          <a:endParaRPr lang="en-US" dirty="0"/>
        </a:p>
      </dgm:t>
    </dgm:pt>
    <dgm:pt modelId="{8943B529-8444-4A25-91CB-CE5733523669}" type="parTrans" cxnId="{D652C6DA-1AFC-4196-AB72-CF9F9C765310}">
      <dgm:prSet/>
      <dgm:spPr/>
      <dgm:t>
        <a:bodyPr/>
        <a:lstStyle/>
        <a:p>
          <a:endParaRPr lang="en-US"/>
        </a:p>
      </dgm:t>
    </dgm:pt>
    <dgm:pt modelId="{94B08F29-B924-4BEE-8208-FDD1CC53DDC4}" type="sibTrans" cxnId="{D652C6DA-1AFC-4196-AB72-CF9F9C765310}">
      <dgm:prSet/>
      <dgm:spPr/>
      <dgm:t>
        <a:bodyPr/>
        <a:lstStyle/>
        <a:p>
          <a:endParaRPr lang="en-US"/>
        </a:p>
      </dgm:t>
    </dgm:pt>
    <dgm:pt modelId="{740C65B6-E5AC-4B90-B653-1ADDACCF7638}">
      <dgm:prSet phldrT="[Text]"/>
      <dgm:spPr/>
      <dgm:t>
        <a:bodyPr/>
        <a:lstStyle/>
        <a:p>
          <a:r>
            <a:rPr lang="en-US" b="0" dirty="0" smtClean="0"/>
            <a:t>Office of Polar Programs</a:t>
          </a:r>
          <a:endParaRPr lang="en-US" b="0" dirty="0"/>
        </a:p>
      </dgm:t>
    </dgm:pt>
    <dgm:pt modelId="{9FBF49B1-BA45-4656-ABC4-CDA7DC87C622}" type="parTrans" cxnId="{3755B039-CBC4-44C3-A47B-86E9B08BEE3E}">
      <dgm:prSet/>
      <dgm:spPr/>
      <dgm:t>
        <a:bodyPr/>
        <a:lstStyle/>
        <a:p>
          <a:endParaRPr lang="en-US"/>
        </a:p>
      </dgm:t>
    </dgm:pt>
    <dgm:pt modelId="{707C6B8B-8932-456D-AF23-FD73E9F5A04D}" type="sibTrans" cxnId="{3755B039-CBC4-44C3-A47B-86E9B08BEE3E}">
      <dgm:prSet/>
      <dgm:spPr/>
      <dgm:t>
        <a:bodyPr/>
        <a:lstStyle/>
        <a:p>
          <a:endParaRPr lang="en-US"/>
        </a:p>
      </dgm:t>
    </dgm:pt>
    <dgm:pt modelId="{7DBD84E8-0801-4851-8892-5A146921F9DB}">
      <dgm:prSet phldrT="[Text]"/>
      <dgm:spPr/>
      <dgm:t>
        <a:bodyPr/>
        <a:lstStyle/>
        <a:p>
          <a:r>
            <a:rPr lang="en-US" dirty="0" smtClean="0"/>
            <a:t>Office of Polar Environment, Health and Safety</a:t>
          </a:r>
          <a:endParaRPr lang="en-US" dirty="0"/>
        </a:p>
      </dgm:t>
    </dgm:pt>
    <dgm:pt modelId="{FCB70F6C-F1BC-4B81-B3AB-EE58B0FCA82E}" type="parTrans" cxnId="{F7DC5B64-1B0D-4555-9D88-4C6158782BFA}">
      <dgm:prSet/>
      <dgm:spPr/>
      <dgm:t>
        <a:bodyPr/>
        <a:lstStyle/>
        <a:p>
          <a:endParaRPr lang="en-US"/>
        </a:p>
      </dgm:t>
    </dgm:pt>
    <dgm:pt modelId="{2CB82292-9D06-4B3D-B7A5-66864FF34A63}" type="sibTrans" cxnId="{F7DC5B64-1B0D-4555-9D88-4C6158782BFA}">
      <dgm:prSet/>
      <dgm:spPr/>
      <dgm:t>
        <a:bodyPr/>
        <a:lstStyle/>
        <a:p>
          <a:endParaRPr lang="en-US"/>
        </a:p>
      </dgm:t>
    </dgm:pt>
    <dgm:pt modelId="{C71F2F90-FF82-46CF-9BCD-8FB562E7BF5A}">
      <dgm:prSet phldrT="[Text]"/>
      <dgm:spPr/>
      <dgm:t>
        <a:bodyPr/>
        <a:lstStyle/>
        <a:p>
          <a:r>
            <a:rPr lang="en-US" dirty="0" smtClean="0"/>
            <a:t>Division of Antarctic Infrastructure and Logistics</a:t>
          </a:r>
          <a:endParaRPr lang="en-US" dirty="0"/>
        </a:p>
      </dgm:t>
    </dgm:pt>
    <dgm:pt modelId="{35B8EBA4-E291-4F17-84AD-D8DB3B50B38A}" type="parTrans" cxnId="{48EC10B8-3A87-4C25-9E38-6660ADD2E59A}">
      <dgm:prSet/>
      <dgm:spPr/>
      <dgm:t>
        <a:bodyPr/>
        <a:lstStyle/>
        <a:p>
          <a:endParaRPr lang="en-US"/>
        </a:p>
      </dgm:t>
    </dgm:pt>
    <dgm:pt modelId="{AE0344D6-7119-4274-A0DD-3E1458343B19}" type="sibTrans" cxnId="{48EC10B8-3A87-4C25-9E38-6660ADD2E59A}">
      <dgm:prSet/>
      <dgm:spPr/>
      <dgm:t>
        <a:bodyPr/>
        <a:lstStyle/>
        <a:p>
          <a:endParaRPr lang="en-US"/>
        </a:p>
      </dgm:t>
    </dgm:pt>
    <dgm:pt modelId="{8070806D-2F19-4E42-AD8E-FC31CC4AE5BD}">
      <dgm:prSet phldrT="[Text]"/>
      <dgm:spPr/>
      <dgm:t>
        <a:bodyPr/>
        <a:lstStyle/>
        <a:p>
          <a:r>
            <a:rPr lang="en-US" dirty="0" smtClean="0"/>
            <a:t>Directorate for Education and Human Resources</a:t>
          </a:r>
          <a:endParaRPr lang="en-US" dirty="0"/>
        </a:p>
      </dgm:t>
    </dgm:pt>
    <dgm:pt modelId="{72C6BF8D-F05C-4BF5-856F-BE270567331B}" type="parTrans" cxnId="{89A1BC6D-4108-40A5-8F06-3FF887F053AC}">
      <dgm:prSet/>
      <dgm:spPr/>
      <dgm:t>
        <a:bodyPr/>
        <a:lstStyle/>
        <a:p>
          <a:endParaRPr lang="en-US"/>
        </a:p>
      </dgm:t>
    </dgm:pt>
    <dgm:pt modelId="{05E6D15C-42BE-49F3-9FF2-278FC2945F72}" type="sibTrans" cxnId="{89A1BC6D-4108-40A5-8F06-3FF887F053AC}">
      <dgm:prSet/>
      <dgm:spPr/>
      <dgm:t>
        <a:bodyPr/>
        <a:lstStyle/>
        <a:p>
          <a:endParaRPr lang="en-US"/>
        </a:p>
      </dgm:t>
    </dgm:pt>
    <dgm:pt modelId="{D8649FC0-675B-484D-AC95-2954ADA6ADBE}">
      <dgm:prSet phldrT="[Text]"/>
      <dgm:spPr/>
      <dgm:t>
        <a:bodyPr/>
        <a:lstStyle/>
        <a:p>
          <a:r>
            <a:rPr lang="en-US" dirty="0" smtClean="0"/>
            <a:t>Division of Research, Evaluation, and Communication</a:t>
          </a:r>
          <a:endParaRPr lang="en-US" dirty="0"/>
        </a:p>
      </dgm:t>
    </dgm:pt>
    <dgm:pt modelId="{44A4EAC1-33CE-424C-9D41-2C55249069DA}" type="parTrans" cxnId="{6E02DC20-1FD7-4C87-82F3-E0C85DF34691}">
      <dgm:prSet/>
      <dgm:spPr/>
      <dgm:t>
        <a:bodyPr/>
        <a:lstStyle/>
        <a:p>
          <a:endParaRPr lang="en-US"/>
        </a:p>
      </dgm:t>
    </dgm:pt>
    <dgm:pt modelId="{905CC1D0-8F9F-439F-8D24-D26EA56EE275}" type="sibTrans" cxnId="{6E02DC20-1FD7-4C87-82F3-E0C85DF34691}">
      <dgm:prSet/>
      <dgm:spPr/>
      <dgm:t>
        <a:bodyPr/>
        <a:lstStyle/>
        <a:p>
          <a:endParaRPr lang="en-US"/>
        </a:p>
      </dgm:t>
    </dgm:pt>
    <dgm:pt modelId="{37C1FFE1-9D7C-40D1-B173-8629B52881DE}" type="pres">
      <dgm:prSet presAssocID="{CF802811-1433-4D35-8FED-D9BCFD80E3F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4164142-9722-49E7-A658-2F7A28E62B16}" type="pres">
      <dgm:prSet presAssocID="{1FC2E933-011B-427A-A47D-E5408086A398}" presName="hierRoot1" presStyleCnt="0"/>
      <dgm:spPr/>
    </dgm:pt>
    <dgm:pt modelId="{0C213952-C380-4E0E-ADE0-866EBA83A5E7}" type="pres">
      <dgm:prSet presAssocID="{1FC2E933-011B-427A-A47D-E5408086A398}" presName="composite" presStyleCnt="0"/>
      <dgm:spPr/>
    </dgm:pt>
    <dgm:pt modelId="{1DE8F973-466C-485D-8009-F9A3B5181A75}" type="pres">
      <dgm:prSet presAssocID="{1FC2E933-011B-427A-A47D-E5408086A398}" presName="background" presStyleLbl="node0" presStyleIdx="0" presStyleCnt="1"/>
      <dgm:spPr/>
    </dgm:pt>
    <dgm:pt modelId="{05A8D9C8-942E-4775-813D-8CDB14063692}" type="pres">
      <dgm:prSet presAssocID="{1FC2E933-011B-427A-A47D-E5408086A39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CD8F5C-8F7A-4CD2-AE9F-869159DD3EAD}" type="pres">
      <dgm:prSet presAssocID="{1FC2E933-011B-427A-A47D-E5408086A398}" presName="hierChild2" presStyleCnt="0"/>
      <dgm:spPr/>
    </dgm:pt>
    <dgm:pt modelId="{CF732CF8-B624-48DA-B1CA-C050575152DD}" type="pres">
      <dgm:prSet presAssocID="{9FBF49B1-BA45-4656-ABC4-CDA7DC87C622}" presName="Name10" presStyleLbl="parChTrans1D2" presStyleIdx="0" presStyleCnt="2"/>
      <dgm:spPr/>
      <dgm:t>
        <a:bodyPr/>
        <a:lstStyle/>
        <a:p>
          <a:endParaRPr lang="en-US"/>
        </a:p>
      </dgm:t>
    </dgm:pt>
    <dgm:pt modelId="{6823683A-C284-4C79-A65B-14E270E5B6E6}" type="pres">
      <dgm:prSet presAssocID="{740C65B6-E5AC-4B90-B653-1ADDACCF7638}" presName="hierRoot2" presStyleCnt="0"/>
      <dgm:spPr/>
    </dgm:pt>
    <dgm:pt modelId="{7BE6EBE9-1868-4200-8B4F-58618DA97472}" type="pres">
      <dgm:prSet presAssocID="{740C65B6-E5AC-4B90-B653-1ADDACCF7638}" presName="composite2" presStyleCnt="0"/>
      <dgm:spPr/>
    </dgm:pt>
    <dgm:pt modelId="{69DC595D-FF23-48B4-8BF5-C492CA050400}" type="pres">
      <dgm:prSet presAssocID="{740C65B6-E5AC-4B90-B653-1ADDACCF7638}" presName="background2" presStyleLbl="node2" presStyleIdx="0" presStyleCnt="2"/>
      <dgm:spPr/>
    </dgm:pt>
    <dgm:pt modelId="{9899333A-F78B-428B-81E0-4352C8C21AFE}" type="pres">
      <dgm:prSet presAssocID="{740C65B6-E5AC-4B90-B653-1ADDACCF763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6FDE34-709C-485D-9556-FC4F30035EBB}" type="pres">
      <dgm:prSet presAssocID="{740C65B6-E5AC-4B90-B653-1ADDACCF7638}" presName="hierChild3" presStyleCnt="0"/>
      <dgm:spPr/>
    </dgm:pt>
    <dgm:pt modelId="{22B6CD81-D3CF-403F-A837-BE8BE27470F5}" type="pres">
      <dgm:prSet presAssocID="{FCB70F6C-F1BC-4B81-B3AB-EE58B0FCA82E}" presName="Name17" presStyleLbl="parChTrans1D3" presStyleIdx="0" presStyleCnt="3"/>
      <dgm:spPr/>
      <dgm:t>
        <a:bodyPr/>
        <a:lstStyle/>
        <a:p>
          <a:endParaRPr lang="en-US"/>
        </a:p>
      </dgm:t>
    </dgm:pt>
    <dgm:pt modelId="{E0DD7723-14C0-4AB7-8926-846932E09A89}" type="pres">
      <dgm:prSet presAssocID="{7DBD84E8-0801-4851-8892-5A146921F9DB}" presName="hierRoot3" presStyleCnt="0"/>
      <dgm:spPr/>
    </dgm:pt>
    <dgm:pt modelId="{00847514-7AB4-4440-A9EE-2D43743C8808}" type="pres">
      <dgm:prSet presAssocID="{7DBD84E8-0801-4851-8892-5A146921F9DB}" presName="composite3" presStyleCnt="0"/>
      <dgm:spPr/>
    </dgm:pt>
    <dgm:pt modelId="{BAEF03EF-69ED-4460-927B-2784365E2050}" type="pres">
      <dgm:prSet presAssocID="{7DBD84E8-0801-4851-8892-5A146921F9DB}" presName="background3" presStyleLbl="node3" presStyleIdx="0" presStyleCnt="3"/>
      <dgm:spPr/>
    </dgm:pt>
    <dgm:pt modelId="{E1BB6969-12B7-4897-8D32-3F27F6607E6F}" type="pres">
      <dgm:prSet presAssocID="{7DBD84E8-0801-4851-8892-5A146921F9DB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33BD21-EB63-43D6-8661-FCD39DE43F9D}" type="pres">
      <dgm:prSet presAssocID="{7DBD84E8-0801-4851-8892-5A146921F9DB}" presName="hierChild4" presStyleCnt="0"/>
      <dgm:spPr/>
    </dgm:pt>
    <dgm:pt modelId="{2BAF0E08-9120-4135-AFD2-E73F655D76F5}" type="pres">
      <dgm:prSet presAssocID="{35B8EBA4-E291-4F17-84AD-D8DB3B50B38A}" presName="Name17" presStyleLbl="parChTrans1D3" presStyleIdx="1" presStyleCnt="3"/>
      <dgm:spPr/>
      <dgm:t>
        <a:bodyPr/>
        <a:lstStyle/>
        <a:p>
          <a:endParaRPr lang="en-US"/>
        </a:p>
      </dgm:t>
    </dgm:pt>
    <dgm:pt modelId="{2CCCC264-263C-4ACE-B8FD-C4CE60065A1A}" type="pres">
      <dgm:prSet presAssocID="{C71F2F90-FF82-46CF-9BCD-8FB562E7BF5A}" presName="hierRoot3" presStyleCnt="0"/>
      <dgm:spPr/>
    </dgm:pt>
    <dgm:pt modelId="{E4E4A229-BC4B-4B7C-A11C-60C8309A4E67}" type="pres">
      <dgm:prSet presAssocID="{C71F2F90-FF82-46CF-9BCD-8FB562E7BF5A}" presName="composite3" presStyleCnt="0"/>
      <dgm:spPr/>
    </dgm:pt>
    <dgm:pt modelId="{88CAC7BD-C6EB-4B4C-9518-D8180A864559}" type="pres">
      <dgm:prSet presAssocID="{C71F2F90-FF82-46CF-9BCD-8FB562E7BF5A}" presName="background3" presStyleLbl="node3" presStyleIdx="1" presStyleCnt="3"/>
      <dgm:spPr/>
    </dgm:pt>
    <dgm:pt modelId="{C6595D76-F417-401E-83D9-BB22BDCDBF54}" type="pres">
      <dgm:prSet presAssocID="{C71F2F90-FF82-46CF-9BCD-8FB562E7BF5A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3BBE9A-A1D0-43D8-BFB2-D7C6016D3BE3}" type="pres">
      <dgm:prSet presAssocID="{C71F2F90-FF82-46CF-9BCD-8FB562E7BF5A}" presName="hierChild4" presStyleCnt="0"/>
      <dgm:spPr/>
    </dgm:pt>
    <dgm:pt modelId="{BC5A7E87-9299-40D0-9EB2-FC59C7350245}" type="pres">
      <dgm:prSet presAssocID="{72C6BF8D-F05C-4BF5-856F-BE270567331B}" presName="Name10" presStyleLbl="parChTrans1D2" presStyleIdx="1" presStyleCnt="2"/>
      <dgm:spPr/>
      <dgm:t>
        <a:bodyPr/>
        <a:lstStyle/>
        <a:p>
          <a:endParaRPr lang="en-US"/>
        </a:p>
      </dgm:t>
    </dgm:pt>
    <dgm:pt modelId="{87AD40A5-31B2-4FB7-8292-B4606E44CB5E}" type="pres">
      <dgm:prSet presAssocID="{8070806D-2F19-4E42-AD8E-FC31CC4AE5BD}" presName="hierRoot2" presStyleCnt="0"/>
      <dgm:spPr/>
    </dgm:pt>
    <dgm:pt modelId="{D794DA5A-C2E6-4520-9DA8-757AA78CC9B3}" type="pres">
      <dgm:prSet presAssocID="{8070806D-2F19-4E42-AD8E-FC31CC4AE5BD}" presName="composite2" presStyleCnt="0"/>
      <dgm:spPr/>
    </dgm:pt>
    <dgm:pt modelId="{E085D6C3-94DE-4F31-9FCC-2E80AFD5EE43}" type="pres">
      <dgm:prSet presAssocID="{8070806D-2F19-4E42-AD8E-FC31CC4AE5BD}" presName="background2" presStyleLbl="node2" presStyleIdx="1" presStyleCnt="2"/>
      <dgm:spPr/>
    </dgm:pt>
    <dgm:pt modelId="{9DED04F2-0B94-48A7-8676-DAA0F9E8F55F}" type="pres">
      <dgm:prSet presAssocID="{8070806D-2F19-4E42-AD8E-FC31CC4AE5BD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B0384B-0453-472F-B2B7-D7A986699D89}" type="pres">
      <dgm:prSet presAssocID="{8070806D-2F19-4E42-AD8E-FC31CC4AE5BD}" presName="hierChild3" presStyleCnt="0"/>
      <dgm:spPr/>
    </dgm:pt>
    <dgm:pt modelId="{0147FCB4-4AD3-4BD7-BA1E-E221EAD2ECD1}" type="pres">
      <dgm:prSet presAssocID="{44A4EAC1-33CE-424C-9D41-2C55249069DA}" presName="Name17" presStyleLbl="parChTrans1D3" presStyleIdx="2" presStyleCnt="3"/>
      <dgm:spPr/>
      <dgm:t>
        <a:bodyPr/>
        <a:lstStyle/>
        <a:p>
          <a:endParaRPr lang="en-US"/>
        </a:p>
      </dgm:t>
    </dgm:pt>
    <dgm:pt modelId="{4A221696-B92E-4216-83CC-C8712B379624}" type="pres">
      <dgm:prSet presAssocID="{D8649FC0-675B-484D-AC95-2954ADA6ADBE}" presName="hierRoot3" presStyleCnt="0"/>
      <dgm:spPr/>
    </dgm:pt>
    <dgm:pt modelId="{3581C710-49FE-4D34-8888-8A2E038C32A5}" type="pres">
      <dgm:prSet presAssocID="{D8649FC0-675B-484D-AC95-2954ADA6ADBE}" presName="composite3" presStyleCnt="0"/>
      <dgm:spPr/>
    </dgm:pt>
    <dgm:pt modelId="{7963CD2C-1D20-4699-8176-4ABFC9F29416}" type="pres">
      <dgm:prSet presAssocID="{D8649FC0-675B-484D-AC95-2954ADA6ADBE}" presName="background3" presStyleLbl="node3" presStyleIdx="2" presStyleCnt="3"/>
      <dgm:spPr/>
    </dgm:pt>
    <dgm:pt modelId="{D4C7EC4E-5F1F-4040-B205-C323819899A1}" type="pres">
      <dgm:prSet presAssocID="{D8649FC0-675B-484D-AC95-2954ADA6ADBE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154C47-6A00-4843-8989-904C19C011D0}" type="pres">
      <dgm:prSet presAssocID="{D8649FC0-675B-484D-AC95-2954ADA6ADBE}" presName="hierChild4" presStyleCnt="0"/>
      <dgm:spPr/>
    </dgm:pt>
  </dgm:ptLst>
  <dgm:cxnLst>
    <dgm:cxn modelId="{2D968160-68F3-40EC-90F1-1923F3A80398}" type="presOf" srcId="{D8649FC0-675B-484D-AC95-2954ADA6ADBE}" destId="{D4C7EC4E-5F1F-4040-B205-C323819899A1}" srcOrd="0" destOrd="0" presId="urn:microsoft.com/office/officeart/2005/8/layout/hierarchy1"/>
    <dgm:cxn modelId="{9A31680E-F0B6-427C-8DD1-A1C62FAC7F2A}" type="presOf" srcId="{FCB70F6C-F1BC-4B81-B3AB-EE58B0FCA82E}" destId="{22B6CD81-D3CF-403F-A837-BE8BE27470F5}" srcOrd="0" destOrd="0" presId="urn:microsoft.com/office/officeart/2005/8/layout/hierarchy1"/>
    <dgm:cxn modelId="{4D03C637-BE62-4A98-9D9C-586374F6075E}" type="presOf" srcId="{35B8EBA4-E291-4F17-84AD-D8DB3B50B38A}" destId="{2BAF0E08-9120-4135-AFD2-E73F655D76F5}" srcOrd="0" destOrd="0" presId="urn:microsoft.com/office/officeart/2005/8/layout/hierarchy1"/>
    <dgm:cxn modelId="{4E9B2E91-B61E-49FD-93BE-1D2B56908DF5}" type="presOf" srcId="{7DBD84E8-0801-4851-8892-5A146921F9DB}" destId="{E1BB6969-12B7-4897-8D32-3F27F6607E6F}" srcOrd="0" destOrd="0" presId="urn:microsoft.com/office/officeart/2005/8/layout/hierarchy1"/>
    <dgm:cxn modelId="{15B28C58-AC60-4781-8BD2-D26953AD0A11}" type="presOf" srcId="{9FBF49B1-BA45-4656-ABC4-CDA7DC87C622}" destId="{CF732CF8-B624-48DA-B1CA-C050575152DD}" srcOrd="0" destOrd="0" presId="urn:microsoft.com/office/officeart/2005/8/layout/hierarchy1"/>
    <dgm:cxn modelId="{48B000FE-B558-4B6B-9AD9-4E1211FD53D0}" type="presOf" srcId="{72C6BF8D-F05C-4BF5-856F-BE270567331B}" destId="{BC5A7E87-9299-40D0-9EB2-FC59C7350245}" srcOrd="0" destOrd="0" presId="urn:microsoft.com/office/officeart/2005/8/layout/hierarchy1"/>
    <dgm:cxn modelId="{48EC10B8-3A87-4C25-9E38-6660ADD2E59A}" srcId="{740C65B6-E5AC-4B90-B653-1ADDACCF7638}" destId="{C71F2F90-FF82-46CF-9BCD-8FB562E7BF5A}" srcOrd="1" destOrd="0" parTransId="{35B8EBA4-E291-4F17-84AD-D8DB3B50B38A}" sibTransId="{AE0344D6-7119-4274-A0DD-3E1458343B19}"/>
    <dgm:cxn modelId="{104A9171-040E-437E-BE06-BAE4E4B2DAD5}" type="presOf" srcId="{CF802811-1433-4D35-8FED-D9BCFD80E3F2}" destId="{37C1FFE1-9D7C-40D1-B173-8629B52881DE}" srcOrd="0" destOrd="0" presId="urn:microsoft.com/office/officeart/2005/8/layout/hierarchy1"/>
    <dgm:cxn modelId="{89A1BC6D-4108-40A5-8F06-3FF887F053AC}" srcId="{1FC2E933-011B-427A-A47D-E5408086A398}" destId="{8070806D-2F19-4E42-AD8E-FC31CC4AE5BD}" srcOrd="1" destOrd="0" parTransId="{72C6BF8D-F05C-4BF5-856F-BE270567331B}" sibTransId="{05E6D15C-42BE-49F3-9FF2-278FC2945F72}"/>
    <dgm:cxn modelId="{3755B039-CBC4-44C3-A47B-86E9B08BEE3E}" srcId="{1FC2E933-011B-427A-A47D-E5408086A398}" destId="{740C65B6-E5AC-4B90-B653-1ADDACCF7638}" srcOrd="0" destOrd="0" parTransId="{9FBF49B1-BA45-4656-ABC4-CDA7DC87C622}" sibTransId="{707C6B8B-8932-456D-AF23-FD73E9F5A04D}"/>
    <dgm:cxn modelId="{F7DC5B64-1B0D-4555-9D88-4C6158782BFA}" srcId="{740C65B6-E5AC-4B90-B653-1ADDACCF7638}" destId="{7DBD84E8-0801-4851-8892-5A146921F9DB}" srcOrd="0" destOrd="0" parTransId="{FCB70F6C-F1BC-4B81-B3AB-EE58B0FCA82E}" sibTransId="{2CB82292-9D06-4B3D-B7A5-66864FF34A63}"/>
    <dgm:cxn modelId="{D652C6DA-1AFC-4196-AB72-CF9F9C765310}" srcId="{CF802811-1433-4D35-8FED-D9BCFD80E3F2}" destId="{1FC2E933-011B-427A-A47D-E5408086A398}" srcOrd="0" destOrd="0" parTransId="{8943B529-8444-4A25-91CB-CE5733523669}" sibTransId="{94B08F29-B924-4BEE-8208-FDD1CC53DDC4}"/>
    <dgm:cxn modelId="{28DC9410-4485-444C-AED5-95B0711EB3DE}" type="presOf" srcId="{8070806D-2F19-4E42-AD8E-FC31CC4AE5BD}" destId="{9DED04F2-0B94-48A7-8676-DAA0F9E8F55F}" srcOrd="0" destOrd="0" presId="urn:microsoft.com/office/officeart/2005/8/layout/hierarchy1"/>
    <dgm:cxn modelId="{F10A68A5-0EE9-4F4F-92E6-9980BB0CB0CF}" type="presOf" srcId="{44A4EAC1-33CE-424C-9D41-2C55249069DA}" destId="{0147FCB4-4AD3-4BD7-BA1E-E221EAD2ECD1}" srcOrd="0" destOrd="0" presId="urn:microsoft.com/office/officeart/2005/8/layout/hierarchy1"/>
    <dgm:cxn modelId="{0734E347-1B28-42E5-9204-E893384C3EBF}" type="presOf" srcId="{1FC2E933-011B-427A-A47D-E5408086A398}" destId="{05A8D9C8-942E-4775-813D-8CDB14063692}" srcOrd="0" destOrd="0" presId="urn:microsoft.com/office/officeart/2005/8/layout/hierarchy1"/>
    <dgm:cxn modelId="{E7C6D9AD-8A2E-4877-AB09-4A9915F822F1}" type="presOf" srcId="{C71F2F90-FF82-46CF-9BCD-8FB562E7BF5A}" destId="{C6595D76-F417-401E-83D9-BB22BDCDBF54}" srcOrd="0" destOrd="0" presId="urn:microsoft.com/office/officeart/2005/8/layout/hierarchy1"/>
    <dgm:cxn modelId="{6E02DC20-1FD7-4C87-82F3-E0C85DF34691}" srcId="{8070806D-2F19-4E42-AD8E-FC31CC4AE5BD}" destId="{D8649FC0-675B-484D-AC95-2954ADA6ADBE}" srcOrd="0" destOrd="0" parTransId="{44A4EAC1-33CE-424C-9D41-2C55249069DA}" sibTransId="{905CC1D0-8F9F-439F-8D24-D26EA56EE275}"/>
    <dgm:cxn modelId="{A0CBA10B-484A-431D-A8FE-53F36148AA76}" type="presOf" srcId="{740C65B6-E5AC-4B90-B653-1ADDACCF7638}" destId="{9899333A-F78B-428B-81E0-4352C8C21AFE}" srcOrd="0" destOrd="0" presId="urn:microsoft.com/office/officeart/2005/8/layout/hierarchy1"/>
    <dgm:cxn modelId="{7A4CB2FE-5BA5-44EC-976B-393D955A6E86}" type="presParOf" srcId="{37C1FFE1-9D7C-40D1-B173-8629B52881DE}" destId="{54164142-9722-49E7-A658-2F7A28E62B16}" srcOrd="0" destOrd="0" presId="urn:microsoft.com/office/officeart/2005/8/layout/hierarchy1"/>
    <dgm:cxn modelId="{F157F417-7AC0-4883-8F52-DD5C946EDC4D}" type="presParOf" srcId="{54164142-9722-49E7-A658-2F7A28E62B16}" destId="{0C213952-C380-4E0E-ADE0-866EBA83A5E7}" srcOrd="0" destOrd="0" presId="urn:microsoft.com/office/officeart/2005/8/layout/hierarchy1"/>
    <dgm:cxn modelId="{2961D20C-491E-4BE3-8AA9-B1964367C9C3}" type="presParOf" srcId="{0C213952-C380-4E0E-ADE0-866EBA83A5E7}" destId="{1DE8F973-466C-485D-8009-F9A3B5181A75}" srcOrd="0" destOrd="0" presId="urn:microsoft.com/office/officeart/2005/8/layout/hierarchy1"/>
    <dgm:cxn modelId="{F16F0E66-13D1-45B6-9A3C-39F697A84E57}" type="presParOf" srcId="{0C213952-C380-4E0E-ADE0-866EBA83A5E7}" destId="{05A8D9C8-942E-4775-813D-8CDB14063692}" srcOrd="1" destOrd="0" presId="urn:microsoft.com/office/officeart/2005/8/layout/hierarchy1"/>
    <dgm:cxn modelId="{D33C7DEE-797A-42E6-9DD1-EFBBA15E5407}" type="presParOf" srcId="{54164142-9722-49E7-A658-2F7A28E62B16}" destId="{0FCD8F5C-8F7A-4CD2-AE9F-869159DD3EAD}" srcOrd="1" destOrd="0" presId="urn:microsoft.com/office/officeart/2005/8/layout/hierarchy1"/>
    <dgm:cxn modelId="{55FE8803-C1AE-48D5-9F08-459CA5CA80C9}" type="presParOf" srcId="{0FCD8F5C-8F7A-4CD2-AE9F-869159DD3EAD}" destId="{CF732CF8-B624-48DA-B1CA-C050575152DD}" srcOrd="0" destOrd="0" presId="urn:microsoft.com/office/officeart/2005/8/layout/hierarchy1"/>
    <dgm:cxn modelId="{58BF72AC-4973-4A77-A7EE-64248E89747E}" type="presParOf" srcId="{0FCD8F5C-8F7A-4CD2-AE9F-869159DD3EAD}" destId="{6823683A-C284-4C79-A65B-14E270E5B6E6}" srcOrd="1" destOrd="0" presId="urn:microsoft.com/office/officeart/2005/8/layout/hierarchy1"/>
    <dgm:cxn modelId="{0F7E740C-BAE1-4BA0-B6EB-2EA8F3C62C2F}" type="presParOf" srcId="{6823683A-C284-4C79-A65B-14E270E5B6E6}" destId="{7BE6EBE9-1868-4200-8B4F-58618DA97472}" srcOrd="0" destOrd="0" presId="urn:microsoft.com/office/officeart/2005/8/layout/hierarchy1"/>
    <dgm:cxn modelId="{7B325A03-750D-4F22-A7FD-5114575FD05E}" type="presParOf" srcId="{7BE6EBE9-1868-4200-8B4F-58618DA97472}" destId="{69DC595D-FF23-48B4-8BF5-C492CA050400}" srcOrd="0" destOrd="0" presId="urn:microsoft.com/office/officeart/2005/8/layout/hierarchy1"/>
    <dgm:cxn modelId="{F14B4C34-4F21-4B27-AAA9-D7F40FD26177}" type="presParOf" srcId="{7BE6EBE9-1868-4200-8B4F-58618DA97472}" destId="{9899333A-F78B-428B-81E0-4352C8C21AFE}" srcOrd="1" destOrd="0" presId="urn:microsoft.com/office/officeart/2005/8/layout/hierarchy1"/>
    <dgm:cxn modelId="{A78B1C57-F6FB-4D1D-84EF-759E2373A307}" type="presParOf" srcId="{6823683A-C284-4C79-A65B-14E270E5B6E6}" destId="{DC6FDE34-709C-485D-9556-FC4F30035EBB}" srcOrd="1" destOrd="0" presId="urn:microsoft.com/office/officeart/2005/8/layout/hierarchy1"/>
    <dgm:cxn modelId="{017C297A-9BC9-431C-82F2-667AF215969B}" type="presParOf" srcId="{DC6FDE34-709C-485D-9556-FC4F30035EBB}" destId="{22B6CD81-D3CF-403F-A837-BE8BE27470F5}" srcOrd="0" destOrd="0" presId="urn:microsoft.com/office/officeart/2005/8/layout/hierarchy1"/>
    <dgm:cxn modelId="{16D709CC-6096-449E-8E20-424B8EA339DB}" type="presParOf" srcId="{DC6FDE34-709C-485D-9556-FC4F30035EBB}" destId="{E0DD7723-14C0-4AB7-8926-846932E09A89}" srcOrd="1" destOrd="0" presId="urn:microsoft.com/office/officeart/2005/8/layout/hierarchy1"/>
    <dgm:cxn modelId="{91B85474-3C11-4097-8D77-36B9E546D23E}" type="presParOf" srcId="{E0DD7723-14C0-4AB7-8926-846932E09A89}" destId="{00847514-7AB4-4440-A9EE-2D43743C8808}" srcOrd="0" destOrd="0" presId="urn:microsoft.com/office/officeart/2005/8/layout/hierarchy1"/>
    <dgm:cxn modelId="{49FD1391-2AB0-4B15-ACC7-990576909468}" type="presParOf" srcId="{00847514-7AB4-4440-A9EE-2D43743C8808}" destId="{BAEF03EF-69ED-4460-927B-2784365E2050}" srcOrd="0" destOrd="0" presId="urn:microsoft.com/office/officeart/2005/8/layout/hierarchy1"/>
    <dgm:cxn modelId="{F2C37AB4-3FD4-426E-89C4-A84D540DED99}" type="presParOf" srcId="{00847514-7AB4-4440-A9EE-2D43743C8808}" destId="{E1BB6969-12B7-4897-8D32-3F27F6607E6F}" srcOrd="1" destOrd="0" presId="urn:microsoft.com/office/officeart/2005/8/layout/hierarchy1"/>
    <dgm:cxn modelId="{FE4D3474-97D6-4840-8C32-DA71608FBC81}" type="presParOf" srcId="{E0DD7723-14C0-4AB7-8926-846932E09A89}" destId="{0133BD21-EB63-43D6-8661-FCD39DE43F9D}" srcOrd="1" destOrd="0" presId="urn:microsoft.com/office/officeart/2005/8/layout/hierarchy1"/>
    <dgm:cxn modelId="{39C68F5A-DC20-4D01-98BE-13C54F152678}" type="presParOf" srcId="{DC6FDE34-709C-485D-9556-FC4F30035EBB}" destId="{2BAF0E08-9120-4135-AFD2-E73F655D76F5}" srcOrd="2" destOrd="0" presId="urn:microsoft.com/office/officeart/2005/8/layout/hierarchy1"/>
    <dgm:cxn modelId="{92C5D8CD-9438-4B49-A97A-E16DBDD7C26D}" type="presParOf" srcId="{DC6FDE34-709C-485D-9556-FC4F30035EBB}" destId="{2CCCC264-263C-4ACE-B8FD-C4CE60065A1A}" srcOrd="3" destOrd="0" presId="urn:microsoft.com/office/officeart/2005/8/layout/hierarchy1"/>
    <dgm:cxn modelId="{E9AD0BA5-468C-4618-A497-F391FC3A13E9}" type="presParOf" srcId="{2CCCC264-263C-4ACE-B8FD-C4CE60065A1A}" destId="{E4E4A229-BC4B-4B7C-A11C-60C8309A4E67}" srcOrd="0" destOrd="0" presId="urn:microsoft.com/office/officeart/2005/8/layout/hierarchy1"/>
    <dgm:cxn modelId="{E254F83B-8B0E-4B6E-9A46-4253A514CFB3}" type="presParOf" srcId="{E4E4A229-BC4B-4B7C-A11C-60C8309A4E67}" destId="{88CAC7BD-C6EB-4B4C-9518-D8180A864559}" srcOrd="0" destOrd="0" presId="urn:microsoft.com/office/officeart/2005/8/layout/hierarchy1"/>
    <dgm:cxn modelId="{A4A0FBE1-B027-4FE1-B7D1-45F5F099EFCB}" type="presParOf" srcId="{E4E4A229-BC4B-4B7C-A11C-60C8309A4E67}" destId="{C6595D76-F417-401E-83D9-BB22BDCDBF54}" srcOrd="1" destOrd="0" presId="urn:microsoft.com/office/officeart/2005/8/layout/hierarchy1"/>
    <dgm:cxn modelId="{3A8B3B43-9AEE-4AE5-8ADC-AEF82006F961}" type="presParOf" srcId="{2CCCC264-263C-4ACE-B8FD-C4CE60065A1A}" destId="{C53BBE9A-A1D0-43D8-BFB2-D7C6016D3BE3}" srcOrd="1" destOrd="0" presId="urn:microsoft.com/office/officeart/2005/8/layout/hierarchy1"/>
    <dgm:cxn modelId="{8B5D2795-0B58-46A9-9361-E42C563CD41C}" type="presParOf" srcId="{0FCD8F5C-8F7A-4CD2-AE9F-869159DD3EAD}" destId="{BC5A7E87-9299-40D0-9EB2-FC59C7350245}" srcOrd="2" destOrd="0" presId="urn:microsoft.com/office/officeart/2005/8/layout/hierarchy1"/>
    <dgm:cxn modelId="{D033B1C8-FE12-4F13-A032-A0C7E550B41D}" type="presParOf" srcId="{0FCD8F5C-8F7A-4CD2-AE9F-869159DD3EAD}" destId="{87AD40A5-31B2-4FB7-8292-B4606E44CB5E}" srcOrd="3" destOrd="0" presId="urn:microsoft.com/office/officeart/2005/8/layout/hierarchy1"/>
    <dgm:cxn modelId="{E7E940B0-E01E-48D5-9862-B3134DDDA6AB}" type="presParOf" srcId="{87AD40A5-31B2-4FB7-8292-B4606E44CB5E}" destId="{D794DA5A-C2E6-4520-9DA8-757AA78CC9B3}" srcOrd="0" destOrd="0" presId="urn:microsoft.com/office/officeart/2005/8/layout/hierarchy1"/>
    <dgm:cxn modelId="{ADC13633-0EB6-4E4F-9B5D-E5A6CD0153B0}" type="presParOf" srcId="{D794DA5A-C2E6-4520-9DA8-757AA78CC9B3}" destId="{E085D6C3-94DE-4F31-9FCC-2E80AFD5EE43}" srcOrd="0" destOrd="0" presId="urn:microsoft.com/office/officeart/2005/8/layout/hierarchy1"/>
    <dgm:cxn modelId="{853ADDFD-B36E-41FB-8CA4-B2594A6CEA44}" type="presParOf" srcId="{D794DA5A-C2E6-4520-9DA8-757AA78CC9B3}" destId="{9DED04F2-0B94-48A7-8676-DAA0F9E8F55F}" srcOrd="1" destOrd="0" presId="urn:microsoft.com/office/officeart/2005/8/layout/hierarchy1"/>
    <dgm:cxn modelId="{80B3126A-C5F6-481F-A041-3540BD62D59F}" type="presParOf" srcId="{87AD40A5-31B2-4FB7-8292-B4606E44CB5E}" destId="{78B0384B-0453-472F-B2B7-D7A986699D89}" srcOrd="1" destOrd="0" presId="urn:microsoft.com/office/officeart/2005/8/layout/hierarchy1"/>
    <dgm:cxn modelId="{BBF416F9-A7F5-4570-8409-1ACBE266D437}" type="presParOf" srcId="{78B0384B-0453-472F-B2B7-D7A986699D89}" destId="{0147FCB4-4AD3-4BD7-BA1E-E221EAD2ECD1}" srcOrd="0" destOrd="0" presId="urn:microsoft.com/office/officeart/2005/8/layout/hierarchy1"/>
    <dgm:cxn modelId="{29481D66-2696-480C-BD8D-A830D25FA57E}" type="presParOf" srcId="{78B0384B-0453-472F-B2B7-D7A986699D89}" destId="{4A221696-B92E-4216-83CC-C8712B379624}" srcOrd="1" destOrd="0" presId="urn:microsoft.com/office/officeart/2005/8/layout/hierarchy1"/>
    <dgm:cxn modelId="{909BEBC9-AE34-4D58-B44F-C2DA6436B50A}" type="presParOf" srcId="{4A221696-B92E-4216-83CC-C8712B379624}" destId="{3581C710-49FE-4D34-8888-8A2E038C32A5}" srcOrd="0" destOrd="0" presId="urn:microsoft.com/office/officeart/2005/8/layout/hierarchy1"/>
    <dgm:cxn modelId="{51F8D5B8-101A-4E9E-818C-79EFA901228C}" type="presParOf" srcId="{3581C710-49FE-4D34-8888-8A2E038C32A5}" destId="{7963CD2C-1D20-4699-8176-4ABFC9F29416}" srcOrd="0" destOrd="0" presId="urn:microsoft.com/office/officeart/2005/8/layout/hierarchy1"/>
    <dgm:cxn modelId="{543091CE-236B-4DB2-B356-EEEDEDEEE1B3}" type="presParOf" srcId="{3581C710-49FE-4D34-8888-8A2E038C32A5}" destId="{D4C7EC4E-5F1F-4040-B205-C323819899A1}" srcOrd="1" destOrd="0" presId="urn:microsoft.com/office/officeart/2005/8/layout/hierarchy1"/>
    <dgm:cxn modelId="{6DFF066A-C5D7-4DB2-B809-9D7DF60393C2}" type="presParOf" srcId="{4A221696-B92E-4216-83CC-C8712B379624}" destId="{C6154C47-6A00-4843-8989-904C19C011D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909060-4763-4147-A2F3-15C69299E1E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9A8AFE-104A-4AB7-A9D4-1492737CC412}">
      <dgm:prSet phldrT="[Text]"/>
      <dgm:spPr/>
      <dgm:t>
        <a:bodyPr/>
        <a:lstStyle/>
        <a:p>
          <a:r>
            <a:rPr lang="en-US" dirty="0" smtClean="0"/>
            <a:t>U.S. Department of Education</a:t>
          </a:r>
          <a:endParaRPr lang="en-US" dirty="0"/>
        </a:p>
      </dgm:t>
    </dgm:pt>
    <dgm:pt modelId="{54087A2E-5DE9-4BB4-8469-9006D7BFC7A8}" type="parTrans" cxnId="{8FC8ECAF-FF68-4948-8FA1-729ECD171490}">
      <dgm:prSet/>
      <dgm:spPr/>
      <dgm:t>
        <a:bodyPr/>
        <a:lstStyle/>
        <a:p>
          <a:endParaRPr lang="en-US"/>
        </a:p>
      </dgm:t>
    </dgm:pt>
    <dgm:pt modelId="{404560D7-5BCD-4E39-BD12-8003CC60561D}" type="sibTrans" cxnId="{8FC8ECAF-FF68-4948-8FA1-729ECD171490}">
      <dgm:prSet/>
      <dgm:spPr/>
      <dgm:t>
        <a:bodyPr/>
        <a:lstStyle/>
        <a:p>
          <a:endParaRPr lang="en-US"/>
        </a:p>
      </dgm:t>
    </dgm:pt>
    <dgm:pt modelId="{AF3F6B9C-1878-4B9F-A462-1BF58CB43F42}">
      <dgm:prSet/>
      <dgm:spPr/>
      <dgm:t>
        <a:bodyPr/>
        <a:lstStyle/>
        <a:p>
          <a:r>
            <a:rPr lang="en-US" dirty="0" smtClean="0"/>
            <a:t>Office of Special Education and Rehabilitative Services</a:t>
          </a:r>
          <a:endParaRPr lang="en-US" dirty="0"/>
        </a:p>
      </dgm:t>
    </dgm:pt>
    <dgm:pt modelId="{469BE534-196F-4B43-9443-49D7294724AA}" type="parTrans" cxnId="{E5BA2BB1-BC15-49A7-B443-DEE331949C63}">
      <dgm:prSet/>
      <dgm:spPr/>
      <dgm:t>
        <a:bodyPr/>
        <a:lstStyle/>
        <a:p>
          <a:endParaRPr lang="en-US"/>
        </a:p>
      </dgm:t>
    </dgm:pt>
    <dgm:pt modelId="{7FA4F18E-7BFE-4915-B177-5406799297B2}" type="sibTrans" cxnId="{E5BA2BB1-BC15-49A7-B443-DEE331949C63}">
      <dgm:prSet/>
      <dgm:spPr/>
      <dgm:t>
        <a:bodyPr/>
        <a:lstStyle/>
        <a:p>
          <a:endParaRPr lang="en-US"/>
        </a:p>
      </dgm:t>
    </dgm:pt>
    <dgm:pt modelId="{8B2564DE-975D-4FCD-AC2B-58689BC2A43A}">
      <dgm:prSet/>
      <dgm:spPr/>
      <dgm:t>
        <a:bodyPr/>
        <a:lstStyle/>
        <a:p>
          <a:r>
            <a:rPr lang="en-US" dirty="0" smtClean="0"/>
            <a:t>Office of Postsecondary Education</a:t>
          </a:r>
          <a:endParaRPr lang="en-US" dirty="0"/>
        </a:p>
      </dgm:t>
    </dgm:pt>
    <dgm:pt modelId="{8179B3B3-7DAE-49D7-A7A4-AE0D140687C7}" type="parTrans" cxnId="{1F83764D-1230-4B56-918D-1408C916F0A1}">
      <dgm:prSet/>
      <dgm:spPr/>
      <dgm:t>
        <a:bodyPr/>
        <a:lstStyle/>
        <a:p>
          <a:endParaRPr lang="en-US"/>
        </a:p>
      </dgm:t>
    </dgm:pt>
    <dgm:pt modelId="{233718C8-4AAC-4AA6-AC18-E045E18475E2}" type="sibTrans" cxnId="{1F83764D-1230-4B56-918D-1408C916F0A1}">
      <dgm:prSet/>
      <dgm:spPr/>
      <dgm:t>
        <a:bodyPr/>
        <a:lstStyle/>
        <a:p>
          <a:endParaRPr lang="en-US"/>
        </a:p>
      </dgm:t>
    </dgm:pt>
    <dgm:pt modelId="{EB37D9F8-9ECC-4888-9FBB-B6A30A99E307}" type="pres">
      <dgm:prSet presAssocID="{EE909060-4763-4147-A2F3-15C69299E1E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BFE2979-90CA-4BCD-853C-05B8416FD09D}" type="pres">
      <dgm:prSet presAssocID="{089A8AFE-104A-4AB7-A9D4-1492737CC412}" presName="hierRoot1" presStyleCnt="0"/>
      <dgm:spPr/>
    </dgm:pt>
    <dgm:pt modelId="{75198F01-ADBC-41B5-80D9-93D2521FF5B0}" type="pres">
      <dgm:prSet presAssocID="{089A8AFE-104A-4AB7-A9D4-1492737CC412}" presName="composite" presStyleCnt="0"/>
      <dgm:spPr/>
    </dgm:pt>
    <dgm:pt modelId="{4A9A6BFD-77E1-48DE-BB79-84C16B11B2D6}" type="pres">
      <dgm:prSet presAssocID="{089A8AFE-104A-4AB7-A9D4-1492737CC412}" presName="background" presStyleLbl="node0" presStyleIdx="0" presStyleCnt="1"/>
      <dgm:spPr/>
    </dgm:pt>
    <dgm:pt modelId="{3EDFC286-9BA3-497D-84BD-B7B4280E54AB}" type="pres">
      <dgm:prSet presAssocID="{089A8AFE-104A-4AB7-A9D4-1492737CC41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EB030F-6933-4B15-A172-6054EE755BCC}" type="pres">
      <dgm:prSet presAssocID="{089A8AFE-104A-4AB7-A9D4-1492737CC412}" presName="hierChild2" presStyleCnt="0"/>
      <dgm:spPr/>
    </dgm:pt>
    <dgm:pt modelId="{B782E612-33F9-455A-97C6-EE07CCC71B51}" type="pres">
      <dgm:prSet presAssocID="{8179B3B3-7DAE-49D7-A7A4-AE0D140687C7}" presName="Name10" presStyleLbl="parChTrans1D2" presStyleIdx="0" presStyleCnt="2"/>
      <dgm:spPr/>
      <dgm:t>
        <a:bodyPr/>
        <a:lstStyle/>
        <a:p>
          <a:endParaRPr lang="en-US"/>
        </a:p>
      </dgm:t>
    </dgm:pt>
    <dgm:pt modelId="{7865C03F-369B-428C-85E8-47A96D6C41C8}" type="pres">
      <dgm:prSet presAssocID="{8B2564DE-975D-4FCD-AC2B-58689BC2A43A}" presName="hierRoot2" presStyleCnt="0"/>
      <dgm:spPr/>
    </dgm:pt>
    <dgm:pt modelId="{583AE7C6-2B9D-4360-9F9E-920F37F36836}" type="pres">
      <dgm:prSet presAssocID="{8B2564DE-975D-4FCD-AC2B-58689BC2A43A}" presName="composite2" presStyleCnt="0"/>
      <dgm:spPr/>
    </dgm:pt>
    <dgm:pt modelId="{22F49582-3353-48D9-BFB5-DC11F552553D}" type="pres">
      <dgm:prSet presAssocID="{8B2564DE-975D-4FCD-AC2B-58689BC2A43A}" presName="background2" presStyleLbl="node2" presStyleIdx="0" presStyleCnt="2"/>
      <dgm:spPr/>
    </dgm:pt>
    <dgm:pt modelId="{C1E9C9F6-64C6-4861-A7BF-9B97E3988DD0}" type="pres">
      <dgm:prSet presAssocID="{8B2564DE-975D-4FCD-AC2B-58689BC2A43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C94BD5-EC1A-49D3-ACE2-678204DFE000}" type="pres">
      <dgm:prSet presAssocID="{8B2564DE-975D-4FCD-AC2B-58689BC2A43A}" presName="hierChild3" presStyleCnt="0"/>
      <dgm:spPr/>
    </dgm:pt>
    <dgm:pt modelId="{381CD95A-5143-46EC-B232-45DE6D09AB38}" type="pres">
      <dgm:prSet presAssocID="{469BE534-196F-4B43-9443-49D7294724AA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6878CC6-3AC2-446B-8B4D-BF3910621BF1}" type="pres">
      <dgm:prSet presAssocID="{AF3F6B9C-1878-4B9F-A462-1BF58CB43F42}" presName="hierRoot2" presStyleCnt="0"/>
      <dgm:spPr/>
    </dgm:pt>
    <dgm:pt modelId="{A833C709-458C-487D-BADA-292A882BAAEB}" type="pres">
      <dgm:prSet presAssocID="{AF3F6B9C-1878-4B9F-A462-1BF58CB43F42}" presName="composite2" presStyleCnt="0"/>
      <dgm:spPr/>
    </dgm:pt>
    <dgm:pt modelId="{8981A6D9-CBEF-405E-97DB-FAA33F828CE8}" type="pres">
      <dgm:prSet presAssocID="{AF3F6B9C-1878-4B9F-A462-1BF58CB43F42}" presName="background2" presStyleLbl="node2" presStyleIdx="1" presStyleCnt="2"/>
      <dgm:spPr/>
    </dgm:pt>
    <dgm:pt modelId="{2AF067B8-E5F4-472A-B268-5701A5F6007C}" type="pres">
      <dgm:prSet presAssocID="{AF3F6B9C-1878-4B9F-A462-1BF58CB43F4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27198B-6380-4FAF-812D-110DFE494A5B}" type="pres">
      <dgm:prSet presAssocID="{AF3F6B9C-1878-4B9F-A462-1BF58CB43F42}" presName="hierChild3" presStyleCnt="0"/>
      <dgm:spPr/>
    </dgm:pt>
  </dgm:ptLst>
  <dgm:cxnLst>
    <dgm:cxn modelId="{2E91F077-BE8F-45AA-838E-0A398625EDB9}" type="presOf" srcId="{469BE534-196F-4B43-9443-49D7294724AA}" destId="{381CD95A-5143-46EC-B232-45DE6D09AB38}" srcOrd="0" destOrd="0" presId="urn:microsoft.com/office/officeart/2005/8/layout/hierarchy1"/>
    <dgm:cxn modelId="{179BC475-2453-4A1E-8C30-7740DBA3F2A3}" type="presOf" srcId="{AF3F6B9C-1878-4B9F-A462-1BF58CB43F42}" destId="{2AF067B8-E5F4-472A-B268-5701A5F6007C}" srcOrd="0" destOrd="0" presId="urn:microsoft.com/office/officeart/2005/8/layout/hierarchy1"/>
    <dgm:cxn modelId="{D12E7CB3-F8AE-4B4A-AC68-34860F88D085}" type="presOf" srcId="{089A8AFE-104A-4AB7-A9D4-1492737CC412}" destId="{3EDFC286-9BA3-497D-84BD-B7B4280E54AB}" srcOrd="0" destOrd="0" presId="urn:microsoft.com/office/officeart/2005/8/layout/hierarchy1"/>
    <dgm:cxn modelId="{1F83764D-1230-4B56-918D-1408C916F0A1}" srcId="{089A8AFE-104A-4AB7-A9D4-1492737CC412}" destId="{8B2564DE-975D-4FCD-AC2B-58689BC2A43A}" srcOrd="0" destOrd="0" parTransId="{8179B3B3-7DAE-49D7-A7A4-AE0D140687C7}" sibTransId="{233718C8-4AAC-4AA6-AC18-E045E18475E2}"/>
    <dgm:cxn modelId="{64C5EBEE-35ED-40D5-A53D-05EACEBA5C28}" type="presOf" srcId="{8179B3B3-7DAE-49D7-A7A4-AE0D140687C7}" destId="{B782E612-33F9-455A-97C6-EE07CCC71B51}" srcOrd="0" destOrd="0" presId="urn:microsoft.com/office/officeart/2005/8/layout/hierarchy1"/>
    <dgm:cxn modelId="{8FC8ECAF-FF68-4948-8FA1-729ECD171490}" srcId="{EE909060-4763-4147-A2F3-15C69299E1E8}" destId="{089A8AFE-104A-4AB7-A9D4-1492737CC412}" srcOrd="0" destOrd="0" parTransId="{54087A2E-5DE9-4BB4-8469-9006D7BFC7A8}" sibTransId="{404560D7-5BCD-4E39-BD12-8003CC60561D}"/>
    <dgm:cxn modelId="{4B5A706D-9379-43F9-B127-2746C865E6FD}" type="presOf" srcId="{EE909060-4763-4147-A2F3-15C69299E1E8}" destId="{EB37D9F8-9ECC-4888-9FBB-B6A30A99E307}" srcOrd="0" destOrd="0" presId="urn:microsoft.com/office/officeart/2005/8/layout/hierarchy1"/>
    <dgm:cxn modelId="{A1A25D60-B982-4670-A0CF-5CC0AD5B107D}" type="presOf" srcId="{8B2564DE-975D-4FCD-AC2B-58689BC2A43A}" destId="{C1E9C9F6-64C6-4861-A7BF-9B97E3988DD0}" srcOrd="0" destOrd="0" presId="urn:microsoft.com/office/officeart/2005/8/layout/hierarchy1"/>
    <dgm:cxn modelId="{E5BA2BB1-BC15-49A7-B443-DEE331949C63}" srcId="{089A8AFE-104A-4AB7-A9D4-1492737CC412}" destId="{AF3F6B9C-1878-4B9F-A462-1BF58CB43F42}" srcOrd="1" destOrd="0" parTransId="{469BE534-196F-4B43-9443-49D7294724AA}" sibTransId="{7FA4F18E-7BFE-4915-B177-5406799297B2}"/>
    <dgm:cxn modelId="{5B1FEC78-5F76-4C4A-B5FD-984343203DD0}" type="presParOf" srcId="{EB37D9F8-9ECC-4888-9FBB-B6A30A99E307}" destId="{FBFE2979-90CA-4BCD-853C-05B8416FD09D}" srcOrd="0" destOrd="0" presId="urn:microsoft.com/office/officeart/2005/8/layout/hierarchy1"/>
    <dgm:cxn modelId="{D9AA6C9D-7DBC-4DD0-903B-9495A3D074EE}" type="presParOf" srcId="{FBFE2979-90CA-4BCD-853C-05B8416FD09D}" destId="{75198F01-ADBC-41B5-80D9-93D2521FF5B0}" srcOrd="0" destOrd="0" presId="urn:microsoft.com/office/officeart/2005/8/layout/hierarchy1"/>
    <dgm:cxn modelId="{329C682D-DF7D-4D77-8132-4EC4D452B410}" type="presParOf" srcId="{75198F01-ADBC-41B5-80D9-93D2521FF5B0}" destId="{4A9A6BFD-77E1-48DE-BB79-84C16B11B2D6}" srcOrd="0" destOrd="0" presId="urn:microsoft.com/office/officeart/2005/8/layout/hierarchy1"/>
    <dgm:cxn modelId="{D58C41B2-EF37-43B4-88F6-DD615DA069F1}" type="presParOf" srcId="{75198F01-ADBC-41B5-80D9-93D2521FF5B0}" destId="{3EDFC286-9BA3-497D-84BD-B7B4280E54AB}" srcOrd="1" destOrd="0" presId="urn:microsoft.com/office/officeart/2005/8/layout/hierarchy1"/>
    <dgm:cxn modelId="{42BBE725-EED7-410E-9A52-9913F991BB7C}" type="presParOf" srcId="{FBFE2979-90CA-4BCD-853C-05B8416FD09D}" destId="{51EB030F-6933-4B15-A172-6054EE755BCC}" srcOrd="1" destOrd="0" presId="urn:microsoft.com/office/officeart/2005/8/layout/hierarchy1"/>
    <dgm:cxn modelId="{F5A44D41-F928-488E-8B99-AA509C2E6905}" type="presParOf" srcId="{51EB030F-6933-4B15-A172-6054EE755BCC}" destId="{B782E612-33F9-455A-97C6-EE07CCC71B51}" srcOrd="0" destOrd="0" presId="urn:microsoft.com/office/officeart/2005/8/layout/hierarchy1"/>
    <dgm:cxn modelId="{5B816616-0838-4B65-9043-79134381152F}" type="presParOf" srcId="{51EB030F-6933-4B15-A172-6054EE755BCC}" destId="{7865C03F-369B-428C-85E8-47A96D6C41C8}" srcOrd="1" destOrd="0" presId="urn:microsoft.com/office/officeart/2005/8/layout/hierarchy1"/>
    <dgm:cxn modelId="{6DD8618C-1278-4E21-9C29-6E2ED331BC2B}" type="presParOf" srcId="{7865C03F-369B-428C-85E8-47A96D6C41C8}" destId="{583AE7C6-2B9D-4360-9F9E-920F37F36836}" srcOrd="0" destOrd="0" presId="urn:microsoft.com/office/officeart/2005/8/layout/hierarchy1"/>
    <dgm:cxn modelId="{F598FB81-5AD6-4A87-AAA0-D55695F72671}" type="presParOf" srcId="{583AE7C6-2B9D-4360-9F9E-920F37F36836}" destId="{22F49582-3353-48D9-BFB5-DC11F552553D}" srcOrd="0" destOrd="0" presId="urn:microsoft.com/office/officeart/2005/8/layout/hierarchy1"/>
    <dgm:cxn modelId="{CB09D20E-BFF8-4FFA-9E2C-2920C989563F}" type="presParOf" srcId="{583AE7C6-2B9D-4360-9F9E-920F37F36836}" destId="{C1E9C9F6-64C6-4861-A7BF-9B97E3988DD0}" srcOrd="1" destOrd="0" presId="urn:microsoft.com/office/officeart/2005/8/layout/hierarchy1"/>
    <dgm:cxn modelId="{2FB60F8D-5890-4BAF-AB80-B68935F584D2}" type="presParOf" srcId="{7865C03F-369B-428C-85E8-47A96D6C41C8}" destId="{DCC94BD5-EC1A-49D3-ACE2-678204DFE000}" srcOrd="1" destOrd="0" presId="urn:microsoft.com/office/officeart/2005/8/layout/hierarchy1"/>
    <dgm:cxn modelId="{6A1D20FE-83DE-4953-9178-65DE917EA2AC}" type="presParOf" srcId="{51EB030F-6933-4B15-A172-6054EE755BCC}" destId="{381CD95A-5143-46EC-B232-45DE6D09AB38}" srcOrd="2" destOrd="0" presId="urn:microsoft.com/office/officeart/2005/8/layout/hierarchy1"/>
    <dgm:cxn modelId="{385CA798-3C97-4AF5-957E-43896DC66EA0}" type="presParOf" srcId="{51EB030F-6933-4B15-A172-6054EE755BCC}" destId="{26878CC6-3AC2-446B-8B4D-BF3910621BF1}" srcOrd="3" destOrd="0" presId="urn:microsoft.com/office/officeart/2005/8/layout/hierarchy1"/>
    <dgm:cxn modelId="{6D40FF50-C605-457C-988B-B683DF8C2A69}" type="presParOf" srcId="{26878CC6-3AC2-446B-8B4D-BF3910621BF1}" destId="{A833C709-458C-487D-BADA-292A882BAAEB}" srcOrd="0" destOrd="0" presId="urn:microsoft.com/office/officeart/2005/8/layout/hierarchy1"/>
    <dgm:cxn modelId="{0BA8719E-B9EF-4E60-9494-0B33DF978A6E}" type="presParOf" srcId="{A833C709-458C-487D-BADA-292A882BAAEB}" destId="{8981A6D9-CBEF-405E-97DB-FAA33F828CE8}" srcOrd="0" destOrd="0" presId="urn:microsoft.com/office/officeart/2005/8/layout/hierarchy1"/>
    <dgm:cxn modelId="{D55CDDDC-46FA-44CD-9819-0F5D929896AA}" type="presParOf" srcId="{A833C709-458C-487D-BADA-292A882BAAEB}" destId="{2AF067B8-E5F4-472A-B268-5701A5F6007C}" srcOrd="1" destOrd="0" presId="urn:microsoft.com/office/officeart/2005/8/layout/hierarchy1"/>
    <dgm:cxn modelId="{5BC58F6E-7257-4659-ACBC-1FB7A3D2D64E}" type="presParOf" srcId="{26878CC6-3AC2-446B-8B4D-BF3910621BF1}" destId="{BC27198B-6380-4FAF-812D-110DFE494A5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47FCB4-4AD3-4BD7-BA1E-E221EAD2ECD1}">
      <dsp:nvSpPr>
        <dsp:cNvPr id="0" name=""/>
        <dsp:cNvSpPr/>
      </dsp:nvSpPr>
      <dsp:spPr>
        <a:xfrm>
          <a:off x="3666577" y="1644762"/>
          <a:ext cx="91440" cy="3063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63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A7E87-9299-40D0-9EB2-FC59C7350245}">
      <dsp:nvSpPr>
        <dsp:cNvPr id="0" name=""/>
        <dsp:cNvSpPr/>
      </dsp:nvSpPr>
      <dsp:spPr>
        <a:xfrm>
          <a:off x="2746857" y="669668"/>
          <a:ext cx="965439" cy="306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739"/>
              </a:lnTo>
              <a:lnTo>
                <a:pt x="965439" y="208739"/>
              </a:lnTo>
              <a:lnTo>
                <a:pt x="965439" y="3063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AF0E08-9120-4135-AFD2-E73F655D76F5}">
      <dsp:nvSpPr>
        <dsp:cNvPr id="0" name=""/>
        <dsp:cNvSpPr/>
      </dsp:nvSpPr>
      <dsp:spPr>
        <a:xfrm>
          <a:off x="1781417" y="1644762"/>
          <a:ext cx="643626" cy="306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739"/>
              </a:lnTo>
              <a:lnTo>
                <a:pt x="643626" y="208739"/>
              </a:lnTo>
              <a:lnTo>
                <a:pt x="643626" y="3063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B6CD81-D3CF-403F-A837-BE8BE27470F5}">
      <dsp:nvSpPr>
        <dsp:cNvPr id="0" name=""/>
        <dsp:cNvSpPr/>
      </dsp:nvSpPr>
      <dsp:spPr>
        <a:xfrm>
          <a:off x="1137791" y="1644762"/>
          <a:ext cx="643626" cy="306307"/>
        </a:xfrm>
        <a:custGeom>
          <a:avLst/>
          <a:gdLst/>
          <a:ahLst/>
          <a:cxnLst/>
          <a:rect l="0" t="0" r="0" b="0"/>
          <a:pathLst>
            <a:path>
              <a:moveTo>
                <a:pt x="643626" y="0"/>
              </a:moveTo>
              <a:lnTo>
                <a:pt x="643626" y="208739"/>
              </a:lnTo>
              <a:lnTo>
                <a:pt x="0" y="208739"/>
              </a:lnTo>
              <a:lnTo>
                <a:pt x="0" y="3063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732CF8-B624-48DA-B1CA-C050575152DD}">
      <dsp:nvSpPr>
        <dsp:cNvPr id="0" name=""/>
        <dsp:cNvSpPr/>
      </dsp:nvSpPr>
      <dsp:spPr>
        <a:xfrm>
          <a:off x="1781417" y="669668"/>
          <a:ext cx="965439" cy="306307"/>
        </a:xfrm>
        <a:custGeom>
          <a:avLst/>
          <a:gdLst/>
          <a:ahLst/>
          <a:cxnLst/>
          <a:rect l="0" t="0" r="0" b="0"/>
          <a:pathLst>
            <a:path>
              <a:moveTo>
                <a:pt x="965439" y="0"/>
              </a:moveTo>
              <a:lnTo>
                <a:pt x="965439" y="208739"/>
              </a:lnTo>
              <a:lnTo>
                <a:pt x="0" y="208739"/>
              </a:lnTo>
              <a:lnTo>
                <a:pt x="0" y="3063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E8F973-466C-485D-8009-F9A3B5181A75}">
      <dsp:nvSpPr>
        <dsp:cNvPr id="0" name=""/>
        <dsp:cNvSpPr/>
      </dsp:nvSpPr>
      <dsp:spPr>
        <a:xfrm>
          <a:off x="2220254" y="881"/>
          <a:ext cx="1053207" cy="6687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A8D9C8-942E-4775-813D-8CDB14063692}">
      <dsp:nvSpPr>
        <dsp:cNvPr id="0" name=""/>
        <dsp:cNvSpPr/>
      </dsp:nvSpPr>
      <dsp:spPr>
        <a:xfrm>
          <a:off x="2337277" y="112053"/>
          <a:ext cx="1053207" cy="6687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National Science Foundation</a:t>
          </a:r>
          <a:endParaRPr lang="en-US" sz="900" kern="1200" dirty="0"/>
        </a:p>
      </dsp:txBody>
      <dsp:txXfrm>
        <a:off x="2337277" y="112053"/>
        <a:ext cx="1053207" cy="668786"/>
      </dsp:txXfrm>
    </dsp:sp>
    <dsp:sp modelId="{69DC595D-FF23-48B4-8BF5-C492CA050400}">
      <dsp:nvSpPr>
        <dsp:cNvPr id="0" name=""/>
        <dsp:cNvSpPr/>
      </dsp:nvSpPr>
      <dsp:spPr>
        <a:xfrm>
          <a:off x="1254814" y="975976"/>
          <a:ext cx="1053207" cy="6687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99333A-F78B-428B-81E0-4352C8C21AFE}">
      <dsp:nvSpPr>
        <dsp:cNvPr id="0" name=""/>
        <dsp:cNvSpPr/>
      </dsp:nvSpPr>
      <dsp:spPr>
        <a:xfrm>
          <a:off x="1371837" y="1087148"/>
          <a:ext cx="1053207" cy="6687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kern="1200" dirty="0" smtClean="0"/>
            <a:t>Office of Polar Programs</a:t>
          </a:r>
          <a:endParaRPr lang="en-US" sz="900" b="0" kern="1200" dirty="0"/>
        </a:p>
      </dsp:txBody>
      <dsp:txXfrm>
        <a:off x="1371837" y="1087148"/>
        <a:ext cx="1053207" cy="668786"/>
      </dsp:txXfrm>
    </dsp:sp>
    <dsp:sp modelId="{BAEF03EF-69ED-4460-927B-2784365E2050}">
      <dsp:nvSpPr>
        <dsp:cNvPr id="0" name=""/>
        <dsp:cNvSpPr/>
      </dsp:nvSpPr>
      <dsp:spPr>
        <a:xfrm>
          <a:off x="611187" y="1951070"/>
          <a:ext cx="1053207" cy="6687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BB6969-12B7-4897-8D32-3F27F6607E6F}">
      <dsp:nvSpPr>
        <dsp:cNvPr id="0" name=""/>
        <dsp:cNvSpPr/>
      </dsp:nvSpPr>
      <dsp:spPr>
        <a:xfrm>
          <a:off x="728210" y="2062242"/>
          <a:ext cx="1053207" cy="6687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Office of Polar Environment, Health and Safety</a:t>
          </a:r>
          <a:endParaRPr lang="en-US" sz="900" kern="1200" dirty="0"/>
        </a:p>
      </dsp:txBody>
      <dsp:txXfrm>
        <a:off x="728210" y="2062242"/>
        <a:ext cx="1053207" cy="668786"/>
      </dsp:txXfrm>
    </dsp:sp>
    <dsp:sp modelId="{88CAC7BD-C6EB-4B4C-9518-D8180A864559}">
      <dsp:nvSpPr>
        <dsp:cNvPr id="0" name=""/>
        <dsp:cNvSpPr/>
      </dsp:nvSpPr>
      <dsp:spPr>
        <a:xfrm>
          <a:off x="1898440" y="1951070"/>
          <a:ext cx="1053207" cy="6687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595D76-F417-401E-83D9-BB22BDCDBF54}">
      <dsp:nvSpPr>
        <dsp:cNvPr id="0" name=""/>
        <dsp:cNvSpPr/>
      </dsp:nvSpPr>
      <dsp:spPr>
        <a:xfrm>
          <a:off x="2015463" y="2062242"/>
          <a:ext cx="1053207" cy="6687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Division of Antarctic Infrastructure and Logistics</a:t>
          </a:r>
          <a:endParaRPr lang="en-US" sz="900" kern="1200" dirty="0"/>
        </a:p>
      </dsp:txBody>
      <dsp:txXfrm>
        <a:off x="2015463" y="2062242"/>
        <a:ext cx="1053207" cy="668786"/>
      </dsp:txXfrm>
    </dsp:sp>
    <dsp:sp modelId="{E085D6C3-94DE-4F31-9FCC-2E80AFD5EE43}">
      <dsp:nvSpPr>
        <dsp:cNvPr id="0" name=""/>
        <dsp:cNvSpPr/>
      </dsp:nvSpPr>
      <dsp:spPr>
        <a:xfrm>
          <a:off x="3185694" y="975976"/>
          <a:ext cx="1053207" cy="6687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ED04F2-0B94-48A7-8676-DAA0F9E8F55F}">
      <dsp:nvSpPr>
        <dsp:cNvPr id="0" name=""/>
        <dsp:cNvSpPr/>
      </dsp:nvSpPr>
      <dsp:spPr>
        <a:xfrm>
          <a:off x="3302717" y="1087148"/>
          <a:ext cx="1053207" cy="6687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Directorate for Education and Human Resources</a:t>
          </a:r>
          <a:endParaRPr lang="en-US" sz="900" kern="1200" dirty="0"/>
        </a:p>
      </dsp:txBody>
      <dsp:txXfrm>
        <a:off x="3302717" y="1087148"/>
        <a:ext cx="1053207" cy="668786"/>
      </dsp:txXfrm>
    </dsp:sp>
    <dsp:sp modelId="{7963CD2C-1D20-4699-8176-4ABFC9F29416}">
      <dsp:nvSpPr>
        <dsp:cNvPr id="0" name=""/>
        <dsp:cNvSpPr/>
      </dsp:nvSpPr>
      <dsp:spPr>
        <a:xfrm>
          <a:off x="3185694" y="1951070"/>
          <a:ext cx="1053207" cy="6687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C7EC4E-5F1F-4040-B205-C323819899A1}">
      <dsp:nvSpPr>
        <dsp:cNvPr id="0" name=""/>
        <dsp:cNvSpPr/>
      </dsp:nvSpPr>
      <dsp:spPr>
        <a:xfrm>
          <a:off x="3302717" y="2062242"/>
          <a:ext cx="1053207" cy="6687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Division of Research, Evaluation, and Communication</a:t>
          </a:r>
          <a:endParaRPr lang="en-US" sz="900" kern="1200" dirty="0"/>
        </a:p>
      </dsp:txBody>
      <dsp:txXfrm>
        <a:off x="3302717" y="2062242"/>
        <a:ext cx="1053207" cy="66878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1CD95A-5143-46EC-B232-45DE6D09AB38}">
      <dsp:nvSpPr>
        <dsp:cNvPr id="0" name=""/>
        <dsp:cNvSpPr/>
      </dsp:nvSpPr>
      <dsp:spPr>
        <a:xfrm>
          <a:off x="1236417" y="829376"/>
          <a:ext cx="679855" cy="3235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489"/>
              </a:lnTo>
              <a:lnTo>
                <a:pt x="679855" y="220489"/>
              </a:lnTo>
              <a:lnTo>
                <a:pt x="679855" y="3235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82E612-33F9-455A-97C6-EE07CCC71B51}">
      <dsp:nvSpPr>
        <dsp:cNvPr id="0" name=""/>
        <dsp:cNvSpPr/>
      </dsp:nvSpPr>
      <dsp:spPr>
        <a:xfrm>
          <a:off x="556562" y="829376"/>
          <a:ext cx="679855" cy="323549"/>
        </a:xfrm>
        <a:custGeom>
          <a:avLst/>
          <a:gdLst/>
          <a:ahLst/>
          <a:cxnLst/>
          <a:rect l="0" t="0" r="0" b="0"/>
          <a:pathLst>
            <a:path>
              <a:moveTo>
                <a:pt x="679855" y="0"/>
              </a:moveTo>
              <a:lnTo>
                <a:pt x="679855" y="220489"/>
              </a:lnTo>
              <a:lnTo>
                <a:pt x="0" y="220489"/>
              </a:lnTo>
              <a:lnTo>
                <a:pt x="0" y="3235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9A6BFD-77E1-48DE-BB79-84C16B11B2D6}">
      <dsp:nvSpPr>
        <dsp:cNvPr id="0" name=""/>
        <dsp:cNvSpPr/>
      </dsp:nvSpPr>
      <dsp:spPr>
        <a:xfrm>
          <a:off x="680172" y="122945"/>
          <a:ext cx="1112490" cy="7064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DFC286-9BA3-497D-84BD-B7B4280E54AB}">
      <dsp:nvSpPr>
        <dsp:cNvPr id="0" name=""/>
        <dsp:cNvSpPr/>
      </dsp:nvSpPr>
      <dsp:spPr>
        <a:xfrm>
          <a:off x="803782" y="240374"/>
          <a:ext cx="1112490" cy="7064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U.S. Department of Education</a:t>
          </a:r>
          <a:endParaRPr lang="en-US" sz="1000" kern="1200" dirty="0"/>
        </a:p>
      </dsp:txBody>
      <dsp:txXfrm>
        <a:off x="803782" y="240374"/>
        <a:ext cx="1112490" cy="706431"/>
      </dsp:txXfrm>
    </dsp:sp>
    <dsp:sp modelId="{22F49582-3353-48D9-BFB5-DC11F552553D}">
      <dsp:nvSpPr>
        <dsp:cNvPr id="0" name=""/>
        <dsp:cNvSpPr/>
      </dsp:nvSpPr>
      <dsp:spPr>
        <a:xfrm>
          <a:off x="316" y="1152925"/>
          <a:ext cx="1112490" cy="7064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E9C9F6-64C6-4861-A7BF-9B97E3988DD0}">
      <dsp:nvSpPr>
        <dsp:cNvPr id="0" name=""/>
        <dsp:cNvSpPr/>
      </dsp:nvSpPr>
      <dsp:spPr>
        <a:xfrm>
          <a:off x="123927" y="1270355"/>
          <a:ext cx="1112490" cy="7064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Office of Postsecondary Education</a:t>
          </a:r>
          <a:endParaRPr lang="en-US" sz="1000" kern="1200" dirty="0"/>
        </a:p>
      </dsp:txBody>
      <dsp:txXfrm>
        <a:off x="123927" y="1270355"/>
        <a:ext cx="1112490" cy="706431"/>
      </dsp:txXfrm>
    </dsp:sp>
    <dsp:sp modelId="{8981A6D9-CBEF-405E-97DB-FAA33F828CE8}">
      <dsp:nvSpPr>
        <dsp:cNvPr id="0" name=""/>
        <dsp:cNvSpPr/>
      </dsp:nvSpPr>
      <dsp:spPr>
        <a:xfrm>
          <a:off x="1360027" y="1152925"/>
          <a:ext cx="1112490" cy="7064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F067B8-E5F4-472A-B268-5701A5F6007C}">
      <dsp:nvSpPr>
        <dsp:cNvPr id="0" name=""/>
        <dsp:cNvSpPr/>
      </dsp:nvSpPr>
      <dsp:spPr>
        <a:xfrm>
          <a:off x="1483637" y="1270355"/>
          <a:ext cx="1112490" cy="7064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Office of Special Education and Rehabilitative Services</a:t>
          </a:r>
          <a:endParaRPr lang="en-US" sz="1000" kern="1200" dirty="0"/>
        </a:p>
      </dsp:txBody>
      <dsp:txXfrm>
        <a:off x="1483637" y="1270355"/>
        <a:ext cx="1112490" cy="706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r>
              <a:rPr lang="en-US" smtClean="0"/>
              <a:t>DRAFT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7F82C941-0682-4487-A6D3-E4F7B132FA22}" type="datetimeFigureOut">
              <a:rPr lang="en-US"/>
              <a:pPr>
                <a:defRPr/>
              </a:pPr>
              <a:t>6/15/2012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700B8E4B-0AB4-4268-84AF-788DFBCAC1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521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mtClean="0"/>
              <a:t>DRAFT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C384582-1747-4B55-B5E2-B85B21DBD556}" type="datetimeFigureOut">
              <a:rPr lang="en-US" smtClean="0"/>
              <a:pPr/>
              <a:t>6/15/2012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ECCE892-6C3A-443B-B5C9-707A6845F3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77136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82" algn="l" defTabSz="914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65" algn="l" defTabSz="914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50" algn="l" defTabSz="914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32" algn="l" defTabSz="914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15" algn="l" defTabSz="914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00" algn="l" defTabSz="914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80" algn="l" defTabSz="914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65" algn="l" defTabSz="914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100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EC4385-6B5B-496E-82EE-FC5A8A1676C9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D0D64A-00E9-461B-B166-0771D5672F7E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2" descr="93114354.jpg"/>
          <p:cNvPicPr>
            <a:picLocks/>
          </p:cNvPicPr>
          <p:nvPr userDrawn="1"/>
        </p:nvPicPr>
        <p:blipFill>
          <a:blip r:embed="rId2" cstate="print"/>
          <a:srcRect l="4819" t="10991" r="1797" b="21019"/>
          <a:stretch>
            <a:fillRect/>
          </a:stretch>
        </p:blipFill>
        <p:spPr bwMode="auto">
          <a:xfrm>
            <a:off x="3261868" y="841248"/>
            <a:ext cx="2688336" cy="1280160"/>
          </a:xfrm>
          <a:prstGeom prst="rect">
            <a:avLst/>
          </a:prstGeom>
          <a:noFill/>
          <a:ln w="9525">
            <a:solidFill>
              <a:srgbClr val="F9A239"/>
            </a:solidFill>
            <a:miter lim="800000"/>
            <a:headEnd/>
            <a:tailEnd/>
          </a:ln>
        </p:spPr>
      </p:pic>
      <p:sp>
        <p:nvSpPr>
          <p:cNvPr id="11" name="Rectangle 3"/>
          <p:cNvSpPr>
            <a:spLocks noChangeArrowheads="1"/>
          </p:cNvSpPr>
          <p:nvPr userDrawn="1"/>
        </p:nvSpPr>
        <p:spPr bwMode="auto">
          <a:xfrm>
            <a:off x="309563" y="841248"/>
            <a:ext cx="1280160" cy="1280160"/>
          </a:xfrm>
          <a:prstGeom prst="rect">
            <a:avLst/>
          </a:prstGeom>
          <a:solidFill>
            <a:srgbClr val="F9A239"/>
          </a:solidFill>
          <a:ln w="9525">
            <a:solidFill>
              <a:srgbClr val="F9A239"/>
            </a:solidFill>
            <a:miter lim="800000"/>
            <a:headEnd/>
            <a:tailEnd/>
          </a:ln>
          <a:effectLst/>
        </p:spPr>
        <p:txBody>
          <a:bodyPr wrap="none" lIns="91416" tIns="45709" rIns="91416" bIns="45709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Rectangle 4"/>
          <p:cNvSpPr>
            <a:spLocks noChangeArrowheads="1"/>
          </p:cNvSpPr>
          <p:nvPr userDrawn="1"/>
        </p:nvSpPr>
        <p:spPr bwMode="auto">
          <a:xfrm>
            <a:off x="6156325" y="841248"/>
            <a:ext cx="1280160" cy="1280160"/>
          </a:xfrm>
          <a:prstGeom prst="rect">
            <a:avLst/>
          </a:prstGeom>
          <a:solidFill>
            <a:srgbClr val="005288"/>
          </a:solidFill>
          <a:ln w="9525">
            <a:noFill/>
            <a:miter lim="800000"/>
            <a:headEnd/>
            <a:tailEnd/>
          </a:ln>
        </p:spPr>
        <p:txBody>
          <a:bodyPr wrap="none" lIns="91416" tIns="45709" rIns="91416" bIns="45709" anchor="ctr"/>
          <a:lstStyle/>
          <a:p>
            <a:pPr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 userDrawn="1"/>
        </p:nvSpPr>
        <p:spPr bwMode="auto">
          <a:xfrm>
            <a:off x="1788160" y="841250"/>
            <a:ext cx="1280160" cy="1277937"/>
          </a:xfrm>
          <a:prstGeom prst="rect">
            <a:avLst/>
          </a:prstGeom>
          <a:solidFill>
            <a:srgbClr val="005288"/>
          </a:solidFill>
          <a:ln w="9525">
            <a:noFill/>
            <a:miter lim="800000"/>
            <a:headEnd/>
            <a:tailEnd/>
          </a:ln>
        </p:spPr>
        <p:txBody>
          <a:bodyPr wrap="none" lIns="91416" tIns="45709" rIns="91416" bIns="45709" anchor="ctr"/>
          <a:lstStyle/>
          <a:p>
            <a:pPr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609600" y="6508755"/>
            <a:ext cx="2133600" cy="365125"/>
          </a:xfrm>
          <a:prstGeom prst="rect">
            <a:avLst/>
          </a:prstGeom>
        </p:spPr>
        <p:txBody>
          <a:bodyPr lIns="91416" tIns="45709" rIns="91416" bIns="45709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505" y="4213366"/>
            <a:ext cx="8582025" cy="533400"/>
          </a:xfrm>
        </p:spPr>
        <p:txBody>
          <a:bodyPr/>
          <a:lstStyle>
            <a:lvl1pPr algn="l">
              <a:defRPr sz="320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7500" y="4854717"/>
            <a:ext cx="6400800" cy="485774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7500" y="6483815"/>
            <a:ext cx="5245100" cy="365125"/>
          </a:xfrm>
        </p:spPr>
        <p:txBody>
          <a:bodyPr/>
          <a:lstStyle>
            <a:lvl1pPr algn="l">
              <a:defRPr sz="800"/>
            </a:lvl1pPr>
          </a:lstStyle>
          <a:p>
            <a:pPr>
              <a:defRPr/>
            </a:pPr>
            <a:r>
              <a:rPr lang="en-US" smtClean="0"/>
              <a:t>Elsevier Health Sciences | Proprietary and Confidential</a:t>
            </a:r>
            <a:endParaRPr lang="en-US" dirty="0"/>
          </a:p>
        </p:txBody>
      </p:sp>
      <p:pic>
        <p:nvPicPr>
          <p:cNvPr id="23" name="Picture 3"/>
          <p:cNvPicPr>
            <a:picLocks noChangeArrowheads="1"/>
          </p:cNvPicPr>
          <p:nvPr userDrawn="1"/>
        </p:nvPicPr>
        <p:blipFill>
          <a:blip r:embed="rId3" cstate="print"/>
          <a:srcRect l="13242" r="15091"/>
          <a:stretch>
            <a:fillRect/>
          </a:stretch>
        </p:blipFill>
        <p:spPr bwMode="auto">
          <a:xfrm>
            <a:off x="7620000" y="2279650"/>
            <a:ext cx="1280160" cy="1280160"/>
          </a:xfrm>
          <a:prstGeom prst="rect">
            <a:avLst/>
          </a:prstGeom>
          <a:noFill/>
          <a:ln w="9525">
            <a:solidFill>
              <a:srgbClr val="F9A239"/>
            </a:solidFill>
            <a:miter lim="800000"/>
            <a:headEnd/>
            <a:tailEnd/>
          </a:ln>
        </p:spPr>
      </p:pic>
      <p:pic>
        <p:nvPicPr>
          <p:cNvPr id="25" name="Picture Placeholder 11" descr="Smart Content.png"/>
          <p:cNvPicPr>
            <a:picLocks noChangeAspect="1"/>
          </p:cNvPicPr>
          <p:nvPr userDrawn="1"/>
        </p:nvPicPr>
        <p:blipFill>
          <a:blip r:embed="rId4" cstate="print"/>
          <a:srcRect l="-17661" r="-17661"/>
          <a:stretch>
            <a:fillRect/>
          </a:stretch>
        </p:blipFill>
        <p:spPr>
          <a:xfrm>
            <a:off x="246944" y="2398241"/>
            <a:ext cx="1450386" cy="109728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5" cstate="print"/>
            <a:srcRect/>
            <a:stretch>
              <a:fillRect/>
            </a:stretch>
          </a:blipFill>
          <a:ln>
            <a:noFill/>
          </a:ln>
        </p:spPr>
      </p:pic>
      <p:sp>
        <p:nvSpPr>
          <p:cNvPr id="26" name="Rectangle 9"/>
          <p:cNvSpPr>
            <a:spLocks noChangeArrowheads="1"/>
          </p:cNvSpPr>
          <p:nvPr userDrawn="1"/>
        </p:nvSpPr>
        <p:spPr bwMode="auto">
          <a:xfrm>
            <a:off x="309563" y="2279655"/>
            <a:ext cx="1280160" cy="1279525"/>
          </a:xfrm>
          <a:prstGeom prst="rect">
            <a:avLst/>
          </a:prstGeom>
          <a:noFill/>
          <a:ln w="9525">
            <a:solidFill>
              <a:srgbClr val="F9A239"/>
            </a:solidFill>
            <a:miter lim="800000"/>
            <a:headEnd/>
            <a:tailEnd/>
          </a:ln>
        </p:spPr>
        <p:txBody>
          <a:bodyPr wrap="none" lIns="91416" tIns="45709" rIns="91416" bIns="45709" anchor="ctr"/>
          <a:lstStyle/>
          <a:p>
            <a:pPr>
              <a:defRPr/>
            </a:pPr>
            <a:endParaRPr lang="en-US" dirty="0">
              <a:latin typeface="Calibri" pitchFamily="34" charset="0"/>
            </a:endParaRPr>
          </a:p>
        </p:txBody>
      </p:sp>
      <p:pic>
        <p:nvPicPr>
          <p:cNvPr id="27" name="Picture 26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1788160" y="2279650"/>
            <a:ext cx="1280160" cy="128016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8" name="Picture 55"/>
          <p:cNvPicPr>
            <a:picLocks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64902" y="2279650"/>
            <a:ext cx="1280160" cy="1280160"/>
          </a:xfrm>
          <a:prstGeom prst="rect">
            <a:avLst/>
          </a:prstGeom>
          <a:noFill/>
          <a:ln w="9525">
            <a:solidFill>
              <a:srgbClr val="F9A239"/>
            </a:solidFill>
            <a:miter lim="800000"/>
            <a:headEnd/>
            <a:tailEnd/>
          </a:ln>
        </p:spPr>
      </p:pic>
      <p:pic>
        <p:nvPicPr>
          <p:cNvPr id="29" name="Picture 28"/>
          <p:cNvPicPr>
            <a:picLocks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6159500" y="2279650"/>
            <a:ext cx="1280160" cy="1280160"/>
          </a:xfrm>
          <a:prstGeom prst="rect">
            <a:avLst/>
          </a:prstGeom>
          <a:ln>
            <a:solidFill>
              <a:srgbClr val="F9A239"/>
            </a:solidFill>
          </a:ln>
        </p:spPr>
      </p:pic>
      <p:pic>
        <p:nvPicPr>
          <p:cNvPr id="32" name="Picture 31"/>
          <p:cNvPicPr>
            <a:picLocks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686300" y="2279650"/>
            <a:ext cx="1280160" cy="1280160"/>
          </a:xfrm>
          <a:prstGeom prst="rect">
            <a:avLst/>
          </a:prstGeom>
          <a:ln>
            <a:solidFill>
              <a:srgbClr val="F9A239"/>
            </a:solidFill>
          </a:ln>
        </p:spPr>
      </p:pic>
      <p:grpSp>
        <p:nvGrpSpPr>
          <p:cNvPr id="39" name="Group 38"/>
          <p:cNvGrpSpPr/>
          <p:nvPr userDrawn="1"/>
        </p:nvGrpSpPr>
        <p:grpSpPr>
          <a:xfrm>
            <a:off x="7612063" y="841253"/>
            <a:ext cx="1280160" cy="1279525"/>
            <a:chOff x="7650163" y="789238"/>
            <a:chExt cx="1280160" cy="1279525"/>
          </a:xfrm>
        </p:grpSpPr>
        <p:pic>
          <p:nvPicPr>
            <p:cNvPr id="37" name="Picture 5"/>
            <p:cNvPicPr>
              <a:picLocks noChangeAspect="1" noChangeArrowheads="1"/>
            </p:cNvPicPr>
            <p:nvPr userDrawn="1"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695883" y="834640"/>
              <a:ext cx="1188720" cy="1188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" name="Rectangle 9"/>
            <p:cNvSpPr>
              <a:spLocks noChangeArrowheads="1"/>
            </p:cNvSpPr>
            <p:nvPr userDrawn="1"/>
          </p:nvSpPr>
          <p:spPr bwMode="auto">
            <a:xfrm>
              <a:off x="7650163" y="789238"/>
              <a:ext cx="1280160" cy="1279525"/>
            </a:xfrm>
            <a:prstGeom prst="rect">
              <a:avLst/>
            </a:prstGeom>
            <a:noFill/>
            <a:ln w="9525">
              <a:solidFill>
                <a:srgbClr val="F9A23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spd="slow" advClick="0" advTm="9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79B9-B6A6-409E-8129-AE3FDED689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Elsevier Health Sciences | Proprietary and Confidential</a:t>
            </a:r>
            <a:endParaRPr lang="en-US" dirty="0"/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>
            <a:lvl1pPr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CD74A-F8EA-475C-B9FF-F055D26B7D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Elsevier Health Sciences | Proprietary and Confidential</a:t>
            </a:r>
            <a:endParaRPr lang="en-US" dirty="0"/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Intersti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5"/>
          <p:cNvSpPr>
            <a:spLocks noChangeArrowheads="1"/>
          </p:cNvSpPr>
          <p:nvPr userDrawn="1"/>
        </p:nvSpPr>
        <p:spPr bwMode="auto">
          <a:xfrm>
            <a:off x="0" y="2133600"/>
            <a:ext cx="9144000" cy="3486150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Arial" charset="0"/>
            </a:endParaRPr>
          </a:p>
        </p:txBody>
      </p:sp>
      <p:pic>
        <p:nvPicPr>
          <p:cNvPr id="6" name="Object 3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1371600" cy="15176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9025"/>
            <a:ext cx="8001000" cy="1470025"/>
          </a:xfrm>
        </p:spPr>
        <p:txBody>
          <a:bodyPr/>
          <a:lstStyle>
            <a:lvl1pPr algn="r">
              <a:defRPr sz="3600">
                <a:solidFill>
                  <a:srgbClr val="5F5F5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7315200" cy="1219200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5F5F5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4D7D450-F19A-4479-8AAA-E3D9DC913AC1}" type="datetimeFigureOut">
              <a:rPr lang="en-US"/>
              <a:pPr>
                <a:defRPr/>
              </a:pPr>
              <a:t>6/15/2012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1365250"/>
            <a:ext cx="5791200" cy="45720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1C7C9-7AF9-40CF-AC01-D988CBF512D6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266700" y="857250"/>
            <a:ext cx="8573237" cy="46038"/>
          </a:xfrm>
          <a:prstGeom prst="rect">
            <a:avLst/>
          </a:prstGeom>
          <a:solidFill>
            <a:srgbClr val="F9A239"/>
          </a:solidFill>
          <a:ln w="9525">
            <a:noFill/>
            <a:miter lim="800000"/>
            <a:headEnd/>
            <a:tailEnd/>
          </a:ln>
        </p:spPr>
        <p:txBody>
          <a:bodyPr lIns="107960" tIns="45704" rIns="91404" bIns="457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1" y="1"/>
            <a:ext cx="7696200" cy="874713"/>
          </a:xfrm>
        </p:spPr>
        <p:txBody>
          <a:bodyPr/>
          <a:lstStyle>
            <a:lvl1pPr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228730"/>
            <a:ext cx="8572500" cy="4525963"/>
          </a:xfrm>
        </p:spPr>
        <p:txBody>
          <a:bodyPr/>
          <a:lstStyle>
            <a:lvl1pPr marL="114270" indent="-114270">
              <a:buClr>
                <a:schemeClr val="accent6">
                  <a:lumMod val="75000"/>
                </a:schemeClr>
              </a:buClr>
              <a:defRPr sz="1600">
                <a:latin typeface="Arial" pitchFamily="34" charset="0"/>
                <a:cs typeface="Arial" pitchFamily="34" charset="0"/>
              </a:defRPr>
            </a:lvl1pPr>
            <a:lvl2pPr marL="342813" indent="-114270">
              <a:defRPr sz="1400">
                <a:latin typeface="Arial" pitchFamily="34" charset="0"/>
                <a:cs typeface="Arial" pitchFamily="34" charset="0"/>
              </a:defRPr>
            </a:lvl2pPr>
            <a:lvl3pPr marL="685625" indent="-114270">
              <a:defRPr sz="1200">
                <a:latin typeface="Arial" pitchFamily="34" charset="0"/>
                <a:cs typeface="Arial" pitchFamily="34" charset="0"/>
              </a:defRPr>
            </a:lvl3pPr>
            <a:lvl4pPr marL="1028436" indent="-114270">
              <a:defRPr sz="1000"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286000" cy="36512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fld id="{04FABD79-DC98-224D-A826-482794F370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6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9583" y="76200"/>
            <a:ext cx="731520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7500" y="6483815"/>
            <a:ext cx="5245100" cy="365125"/>
          </a:xfrm>
        </p:spPr>
        <p:txBody>
          <a:bodyPr/>
          <a:lstStyle>
            <a:lvl1pPr algn="l">
              <a:defRPr sz="800"/>
            </a:lvl1pPr>
          </a:lstStyle>
          <a:p>
            <a:pPr>
              <a:defRPr/>
            </a:pPr>
            <a:r>
              <a:rPr lang="en-US" smtClean="0"/>
              <a:t>Elsevier Health Sciences | Proprietary and Confidential</a:t>
            </a:r>
            <a:endParaRPr lang="en-US" dirty="0"/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5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6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Elsevier Health Sciences | Proprietary and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1C09-52D9-4E36-8924-7B191D6446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Elsevier Health Sciences | Proprietary and Confidential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07662-442C-4358-8474-6C44AF62AD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266700" y="857250"/>
            <a:ext cx="8573237" cy="46038"/>
          </a:xfrm>
          <a:prstGeom prst="rect">
            <a:avLst/>
          </a:prstGeom>
          <a:solidFill>
            <a:srgbClr val="F9A239"/>
          </a:solidFill>
          <a:ln w="9525">
            <a:noFill/>
            <a:miter lim="800000"/>
            <a:headEnd/>
            <a:tailEnd/>
          </a:ln>
        </p:spPr>
        <p:txBody>
          <a:bodyPr lIns="107960" tIns="45704" rIns="91404" bIns="457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2" indent="0">
              <a:buNone/>
              <a:defRPr sz="2000" b="1"/>
            </a:lvl2pPr>
            <a:lvl3pPr marL="914165" indent="0">
              <a:buNone/>
              <a:defRPr sz="1800" b="1"/>
            </a:lvl3pPr>
            <a:lvl4pPr marL="1371250" indent="0">
              <a:buNone/>
              <a:defRPr sz="1600" b="1"/>
            </a:lvl4pPr>
            <a:lvl5pPr marL="1828332" indent="0">
              <a:buNone/>
              <a:defRPr sz="1600" b="1"/>
            </a:lvl5pPr>
            <a:lvl6pPr marL="2285415" indent="0">
              <a:buNone/>
              <a:defRPr sz="1600" b="1"/>
            </a:lvl6pPr>
            <a:lvl7pPr marL="2742500" indent="0">
              <a:buNone/>
              <a:defRPr sz="1600" b="1"/>
            </a:lvl7pPr>
            <a:lvl8pPr marL="3199580" indent="0">
              <a:buNone/>
              <a:defRPr sz="1600" b="1"/>
            </a:lvl8pPr>
            <a:lvl9pPr marL="3656665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2" indent="0">
              <a:buNone/>
              <a:defRPr sz="2000" b="1"/>
            </a:lvl2pPr>
            <a:lvl3pPr marL="914165" indent="0">
              <a:buNone/>
              <a:defRPr sz="1800" b="1"/>
            </a:lvl3pPr>
            <a:lvl4pPr marL="1371250" indent="0">
              <a:buNone/>
              <a:defRPr sz="1600" b="1"/>
            </a:lvl4pPr>
            <a:lvl5pPr marL="1828332" indent="0">
              <a:buNone/>
              <a:defRPr sz="1600" b="1"/>
            </a:lvl5pPr>
            <a:lvl6pPr marL="2285415" indent="0">
              <a:buNone/>
              <a:defRPr sz="1600" b="1"/>
            </a:lvl6pPr>
            <a:lvl7pPr marL="2742500" indent="0">
              <a:buNone/>
              <a:defRPr sz="1600" b="1"/>
            </a:lvl7pPr>
            <a:lvl8pPr marL="3199580" indent="0">
              <a:buNone/>
              <a:defRPr sz="1600" b="1"/>
            </a:lvl8pPr>
            <a:lvl9pPr marL="365666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Elsevier Health Sciences | Proprietary and Confidential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EDAD4-AB32-4B39-9D49-75CACE932C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266700" y="857250"/>
            <a:ext cx="8573237" cy="46038"/>
          </a:xfrm>
          <a:prstGeom prst="rect">
            <a:avLst/>
          </a:prstGeom>
          <a:solidFill>
            <a:srgbClr val="F9A239"/>
          </a:solidFill>
          <a:ln w="9525">
            <a:noFill/>
            <a:miter lim="800000"/>
            <a:headEnd/>
            <a:tailEnd/>
          </a:ln>
        </p:spPr>
        <p:txBody>
          <a:bodyPr lIns="107960" tIns="45704" rIns="91404" bIns="457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Elsevier Health Sciences | Proprietary and Confidential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F185C-B2AE-4BF4-AF21-E9AA195FA0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266700" y="857250"/>
            <a:ext cx="8573237" cy="46038"/>
          </a:xfrm>
          <a:prstGeom prst="rect">
            <a:avLst/>
          </a:prstGeom>
          <a:solidFill>
            <a:srgbClr val="F9A239"/>
          </a:solidFill>
          <a:ln w="9525">
            <a:noFill/>
            <a:miter lim="800000"/>
            <a:headEnd/>
            <a:tailEnd/>
          </a:ln>
        </p:spPr>
        <p:txBody>
          <a:bodyPr lIns="107960" tIns="45704" rIns="91404" bIns="457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75584-D8D5-45F0-99A9-2C3C0CDA5E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Elsevier Health Sciences | Proprietary and Confidential</a:t>
            </a:r>
            <a:endParaRPr lang="en-US" dirty="0"/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82" indent="0">
              <a:buNone/>
              <a:defRPr sz="1200"/>
            </a:lvl2pPr>
            <a:lvl3pPr marL="914165" indent="0">
              <a:buNone/>
              <a:defRPr sz="1000"/>
            </a:lvl3pPr>
            <a:lvl4pPr marL="1371250" indent="0">
              <a:buNone/>
              <a:defRPr sz="900"/>
            </a:lvl4pPr>
            <a:lvl5pPr marL="1828332" indent="0">
              <a:buNone/>
              <a:defRPr sz="900"/>
            </a:lvl5pPr>
            <a:lvl6pPr marL="2285415" indent="0">
              <a:buNone/>
              <a:defRPr sz="900"/>
            </a:lvl6pPr>
            <a:lvl7pPr marL="2742500" indent="0">
              <a:buNone/>
              <a:defRPr sz="900"/>
            </a:lvl7pPr>
            <a:lvl8pPr marL="3199580" indent="0">
              <a:buNone/>
              <a:defRPr sz="900"/>
            </a:lvl8pPr>
            <a:lvl9pPr marL="3656665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FB690-2BDD-471A-AD3A-C5BEDDEF0E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Elsevier Health Sciences | Proprietary and Confidential</a:t>
            </a:r>
            <a:endParaRPr lang="en-US" dirty="0"/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82" indent="0">
              <a:buNone/>
              <a:defRPr sz="2800"/>
            </a:lvl2pPr>
            <a:lvl3pPr marL="914165" indent="0">
              <a:buNone/>
              <a:defRPr sz="2400"/>
            </a:lvl3pPr>
            <a:lvl4pPr marL="1371250" indent="0">
              <a:buNone/>
              <a:defRPr sz="2000"/>
            </a:lvl4pPr>
            <a:lvl5pPr marL="1828332" indent="0">
              <a:buNone/>
              <a:defRPr sz="2000"/>
            </a:lvl5pPr>
            <a:lvl6pPr marL="2285415" indent="0">
              <a:buNone/>
              <a:defRPr sz="2000"/>
            </a:lvl6pPr>
            <a:lvl7pPr marL="2742500" indent="0">
              <a:buNone/>
              <a:defRPr sz="2000"/>
            </a:lvl7pPr>
            <a:lvl8pPr marL="3199580" indent="0">
              <a:buNone/>
              <a:defRPr sz="2000"/>
            </a:lvl8pPr>
            <a:lvl9pPr marL="3656665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82" indent="0">
              <a:buNone/>
              <a:defRPr sz="1200"/>
            </a:lvl2pPr>
            <a:lvl3pPr marL="914165" indent="0">
              <a:buNone/>
              <a:defRPr sz="1000"/>
            </a:lvl3pPr>
            <a:lvl4pPr marL="1371250" indent="0">
              <a:buNone/>
              <a:defRPr sz="900"/>
            </a:lvl4pPr>
            <a:lvl5pPr marL="1828332" indent="0">
              <a:buNone/>
              <a:defRPr sz="900"/>
            </a:lvl5pPr>
            <a:lvl6pPr marL="2285415" indent="0">
              <a:buNone/>
              <a:defRPr sz="900"/>
            </a:lvl6pPr>
            <a:lvl7pPr marL="2742500" indent="0">
              <a:buNone/>
              <a:defRPr sz="900"/>
            </a:lvl7pPr>
            <a:lvl8pPr marL="3199580" indent="0">
              <a:buNone/>
              <a:defRPr sz="900"/>
            </a:lvl8pPr>
            <a:lvl9pPr marL="365666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1173F-0D44-4EEB-87E4-4349051629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Elsevier Health Sciences | Proprietary and Confidential</a:t>
            </a:r>
            <a:endParaRPr lang="en-US" dirty="0"/>
          </a:p>
        </p:txBody>
      </p:sp>
    </p:spTree>
  </p:cSld>
  <p:clrMapOvr>
    <a:masterClrMapping/>
  </p:clrMapOvr>
  <p:transition spd="slow" advClick="0" advTm="9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19100" y="266705"/>
            <a:ext cx="82296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9" rIns="91416" bIns="457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9" rIns="91416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16" tIns="45709" rIns="91416" bIns="4570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5"/>
            <a:ext cx="2895600" cy="365125"/>
          </a:xfrm>
          <a:prstGeom prst="rect">
            <a:avLst/>
          </a:prstGeom>
        </p:spPr>
        <p:txBody>
          <a:bodyPr vert="horz" lIns="91416" tIns="45709" rIns="91416" bIns="4570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Elsevier Health Sciences | Proprietary and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16" tIns="45709" rIns="91416" bIns="4570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01FB22-BFF2-477B-A0A4-10F85F5CD6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266700" y="857250"/>
            <a:ext cx="8573237" cy="46038"/>
          </a:xfrm>
          <a:prstGeom prst="rect">
            <a:avLst/>
          </a:prstGeom>
          <a:solidFill>
            <a:srgbClr val="F9A239"/>
          </a:solidFill>
          <a:ln w="9525">
            <a:noFill/>
            <a:miter lim="800000"/>
            <a:headEnd/>
            <a:tailEnd/>
          </a:ln>
        </p:spPr>
        <p:txBody>
          <a:bodyPr lIns="107960" tIns="45704" rIns="91404" bIns="457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9" r:id="rId12"/>
  </p:sldLayoutIdLst>
  <p:transition spd="slow" advClick="0" advTm="9000">
    <p:wipe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A6A6A6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A6A6A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A6A6A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A6A6A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A6A6A6"/>
          </a:solidFill>
          <a:latin typeface="Arial" charset="0"/>
          <a:cs typeface="Arial" charset="0"/>
        </a:defRPr>
      </a:lvl5pPr>
      <a:lvl6pPr marL="45708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16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25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33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13" indent="-3428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760" indent="-2856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2706" indent="-22854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9790" indent="-22854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6875" indent="-22854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3959" indent="-228541" algn="l" defTabSz="9141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40" indent="-228541" algn="l" defTabSz="9141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24" indent="-228541" algn="l" defTabSz="9141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05" indent="-228541" algn="l" defTabSz="9141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2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65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0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32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15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00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80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65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.elsevier.com/vocabulary/SciValFunders/100000104" TargetMode="External"/><Relationship Id="rId2" Type="http://schemas.openxmlformats.org/officeDocument/2006/relationships/hyperlink" Target="http://data.elsevier.com/vocabulary/SciValFunders/100000573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.elsevier.com/documentation/get_last_update.html" TargetMode="External"/><Relationship Id="rId2" Type="http://schemas.openxmlformats.org/officeDocument/2006/relationships/hyperlink" Target="http://data.elsevier.com/documentation/get_entire_vocabular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.elsevier.com/documentation/get_label.html" TargetMode="External"/><Relationship Id="rId5" Type="http://schemas.openxmlformats.org/officeDocument/2006/relationships/hyperlink" Target="http://data.elsevier.com/documentation/get_concept.html" TargetMode="External"/><Relationship Id="rId4" Type="http://schemas.openxmlformats.org/officeDocument/2006/relationships/hyperlink" Target="http://data.elsevier.com/documentation/autocomplete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data.elsevier.com/vocabulary/bulk/SciValFunder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.elsevier.com/vocabulary/SciValFunders" TargetMode="External"/><Relationship Id="rId2" Type="http://schemas.openxmlformats.org/officeDocument/2006/relationships/hyperlink" Target="http://data.elsevier.com/content/vocabulary/lastUpdate/SciValFunder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data.elsevier.com/content/vocabulary/labels/SciValFunders?conceptName=nas&amp;resultsToReturn=5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ata.elsevier.com/content/vocabulary/concept/SciValFunders?conceptName=wellcome%20trust" TargetMode="External"/><Relationship Id="rId2" Type="http://schemas.openxmlformats.org/officeDocument/2006/relationships/hyperlink" Target="http://data.elsevier.com/content/vocabulary/concept/SciValFunders?conceptURI=http://data.elsevier.com/vocabulary/SciValFunders/10000444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ws.geonames.org/2635167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data.elsevier.com/content/vocabulary/concept/prefLabel/SciValFunders?conceptURI=http://data.elsevier.com/vocabulary/SciValFunders/10000000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ldr.feedback@elsevier.co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s.forge@elsevier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c.shillum@elsevier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ata.elsevier.com/documentation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unding.scival.com/hom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ws.geonames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ata.elsevier.com/vocabulary/SciValFunders/100000104" TargetMode="External"/><Relationship Id="rId2" Type="http://schemas.openxmlformats.org/officeDocument/2006/relationships/hyperlink" Target="http://data.elsevier.com/vocabulary/SciValFunders/10000001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.elsevier.com/vocabulary/SciValFunders/100004440" TargetMode="External"/><Relationship Id="rId4" Type="http://schemas.openxmlformats.org/officeDocument/2006/relationships/hyperlink" Target="http://data.elsevier.com/vocabulary/SciValFunders/10000000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.elsevier.com/vocabulary/SciValFunders/100000087" TargetMode="External"/><Relationship Id="rId2" Type="http://schemas.openxmlformats.org/officeDocument/2006/relationships/hyperlink" Target="http://data.elsevier.com/vocabulary/SciValFunders/10000000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17500" y="3942969"/>
            <a:ext cx="8582025" cy="533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8197" name="Subtitle 2"/>
          <p:cNvSpPr txBox="1">
            <a:spLocks/>
          </p:cNvSpPr>
          <p:nvPr/>
        </p:nvSpPr>
        <p:spPr bwMode="auto">
          <a:xfrm>
            <a:off x="405891" y="5558854"/>
            <a:ext cx="381554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9" rIns="91416" bIns="45709"/>
          <a:lstStyle/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1600" dirty="0" smtClean="0">
                <a:solidFill>
                  <a:srgbClr val="898989"/>
                </a:solidFill>
                <a:cs typeface="Arial" charset="0"/>
              </a:rPr>
              <a:t>Presented to the </a:t>
            </a:r>
            <a:r>
              <a:rPr lang="en-US" sz="1600" dirty="0" err="1" smtClean="0">
                <a:solidFill>
                  <a:srgbClr val="898989"/>
                </a:solidFill>
                <a:cs typeface="Arial" charset="0"/>
              </a:rPr>
              <a:t>FundRef</a:t>
            </a:r>
            <a:r>
              <a:rPr lang="en-US" sz="1600" dirty="0" smtClean="0">
                <a:solidFill>
                  <a:srgbClr val="898989"/>
                </a:solidFill>
                <a:cs typeface="Arial" charset="0"/>
              </a:rPr>
              <a:t> Pilot group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1600" dirty="0" smtClean="0">
                <a:solidFill>
                  <a:srgbClr val="898989"/>
                </a:solidFill>
                <a:cs typeface="Arial" charset="0"/>
              </a:rPr>
              <a:t>June 15, 2012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6070092" y="5558854"/>
            <a:ext cx="297230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9" rIns="91416" bIns="45709"/>
          <a:lstStyle/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1600" dirty="0" smtClean="0">
                <a:solidFill>
                  <a:srgbClr val="898989"/>
                </a:solidFill>
                <a:cs typeface="Arial" charset="0"/>
              </a:rPr>
              <a:t>Sophie Forge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1600" dirty="0" smtClean="0">
                <a:solidFill>
                  <a:srgbClr val="898989"/>
                </a:solidFill>
                <a:cs typeface="Arial" charset="0"/>
              </a:rPr>
              <a:t>Business Technology Manager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1600" dirty="0" smtClean="0">
                <a:solidFill>
                  <a:srgbClr val="898989"/>
                </a:solidFill>
                <a:cs typeface="Arial" charset="0"/>
              </a:rPr>
              <a:t>s.forge@elsevier.com</a:t>
            </a:r>
            <a:endParaRPr lang="en-US" sz="1600" dirty="0">
              <a:solidFill>
                <a:srgbClr val="898989"/>
              </a:solidFill>
              <a:cs typeface="Arial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17500" y="4244062"/>
            <a:ext cx="8712200" cy="485774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2800" dirty="0" smtClean="0"/>
              <a:t>Accessing Elsevier Funding Body Vocabulary through Open Access APIs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8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94904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SciVal</a:t>
            </a:r>
            <a:r>
              <a:rPr lang="en-US" dirty="0"/>
              <a:t> Funding Body Example </a:t>
            </a:r>
            <a:r>
              <a:rPr lang="en-US" dirty="0" smtClean="0"/>
              <a:t>Record in RDF with “Affiliated With” relationship</a:t>
            </a:r>
            <a:r>
              <a:rPr lang="en-US" dirty="0"/>
              <a:t/>
            </a:r>
            <a:br>
              <a:rPr lang="en-US" dirty="0"/>
            </a:b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2F70A-ABE4-422F-A356-8F110FDB303B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71840" y="1574410"/>
            <a:ext cx="8622837" cy="41857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&lt;</a:t>
            </a:r>
            <a:r>
              <a:rPr lang="en-US" sz="1400" dirty="0" err="1" smtClean="0"/>
              <a:t>skos:Concept</a:t>
            </a:r>
            <a:r>
              <a:rPr lang="en-US" sz="1400" dirty="0" smtClean="0"/>
              <a:t> </a:t>
            </a:r>
            <a:r>
              <a:rPr lang="en-US" sz="1400" dirty="0" err="1" smtClean="0"/>
              <a:t>rdf:about</a:t>
            </a:r>
            <a:r>
              <a:rPr lang="en-US" sz="1400" dirty="0" smtClean="0"/>
              <a:t>="</a:t>
            </a:r>
            <a:r>
              <a:rPr lang="en-US" sz="1400" b="1" dirty="0" smtClean="0"/>
              <a:t>http://data.elsevier.com/vocabulary/SciValFunders/100005733</a:t>
            </a:r>
            <a:r>
              <a:rPr lang="en-US" sz="1400" dirty="0" smtClean="0"/>
              <a:t>"&gt;      </a:t>
            </a:r>
          </a:p>
          <a:p>
            <a:r>
              <a:rPr lang="en-US" sz="1400" dirty="0" smtClean="0"/>
              <a:t>  &lt;</a:t>
            </a:r>
            <a:r>
              <a:rPr lang="en-US" sz="1400" dirty="0" err="1" smtClean="0"/>
              <a:t>skos:inScheme</a:t>
            </a:r>
            <a:r>
              <a:rPr lang="en-US" sz="1400" dirty="0" smtClean="0"/>
              <a:t> </a:t>
            </a:r>
            <a:r>
              <a:rPr lang="en-US" sz="1400" dirty="0" err="1" smtClean="0"/>
              <a:t>rdf:resource</a:t>
            </a:r>
            <a:r>
              <a:rPr lang="en-US" sz="1400" dirty="0" smtClean="0"/>
              <a:t>="http://data.elsevier.com/vocabulary/SciValFunders"/&gt;</a:t>
            </a:r>
          </a:p>
          <a:p>
            <a:r>
              <a:rPr lang="en-US" sz="1400" dirty="0" smtClean="0"/>
              <a:t>  &lt;</a:t>
            </a:r>
            <a:r>
              <a:rPr lang="en-US" sz="1400" dirty="0" err="1" smtClean="0"/>
              <a:t>skosxl:prefLabel</a:t>
            </a:r>
            <a:r>
              <a:rPr lang="en-US" sz="1400" dirty="0" smtClean="0"/>
              <a:t>&gt;     </a:t>
            </a:r>
          </a:p>
          <a:p>
            <a:r>
              <a:rPr lang="en-US" sz="1400" dirty="0" smtClean="0"/>
              <a:t>	&lt;</a:t>
            </a:r>
            <a:r>
              <a:rPr lang="en-US" sz="1400" dirty="0" err="1" smtClean="0"/>
              <a:t>skosxl:Label</a:t>
            </a:r>
            <a:r>
              <a:rPr lang="en-US" sz="1400" dirty="0" smtClean="0"/>
              <a:t>&gt;</a:t>
            </a:r>
          </a:p>
          <a:p>
            <a:r>
              <a:rPr lang="en-US" sz="1400" dirty="0" smtClean="0"/>
              <a:t>	  &lt;</a:t>
            </a:r>
            <a:r>
              <a:rPr lang="en-US" sz="1400" dirty="0" err="1" smtClean="0"/>
              <a:t>skosxl:literalForm</a:t>
            </a:r>
            <a:r>
              <a:rPr lang="en-US" sz="1400" dirty="0" smtClean="0"/>
              <a:t> </a:t>
            </a:r>
            <a:r>
              <a:rPr lang="en-US" sz="1400" dirty="0" err="1" smtClean="0"/>
              <a:t>xml:lang</a:t>
            </a:r>
            <a:r>
              <a:rPr lang="en-US" sz="1400" dirty="0" smtClean="0"/>
              <a:t>="en"&gt;</a:t>
            </a:r>
            <a:r>
              <a:rPr lang="en-US" sz="1400" b="1" dirty="0" smtClean="0"/>
              <a:t>California Space Grant Consortium</a:t>
            </a:r>
            <a:r>
              <a:rPr lang="en-US" sz="1400" dirty="0" smtClean="0"/>
              <a:t>&lt;/</a:t>
            </a:r>
            <a:r>
              <a:rPr lang="en-US" sz="1400" dirty="0" err="1" smtClean="0"/>
              <a:t>skosxl:literalForm</a:t>
            </a:r>
            <a:r>
              <a:rPr lang="en-US" sz="1400" dirty="0" smtClean="0"/>
              <a:t>&gt;     	&lt;/</a:t>
            </a:r>
            <a:r>
              <a:rPr lang="en-US" sz="1400" dirty="0" err="1" smtClean="0"/>
              <a:t>skosxl:Label</a:t>
            </a:r>
            <a:r>
              <a:rPr lang="en-US" sz="1400" dirty="0" smtClean="0"/>
              <a:t>&gt; </a:t>
            </a:r>
          </a:p>
          <a:p>
            <a:r>
              <a:rPr lang="en-US" sz="1400" dirty="0" smtClean="0"/>
              <a:t>  &lt;/</a:t>
            </a:r>
            <a:r>
              <a:rPr lang="en-US" sz="1400" dirty="0" err="1" smtClean="0"/>
              <a:t>skosxl:prefLabel</a:t>
            </a:r>
            <a:r>
              <a:rPr lang="en-US" sz="1400" dirty="0" smtClean="0"/>
              <a:t>&gt;    </a:t>
            </a:r>
          </a:p>
          <a:p>
            <a:r>
              <a:rPr lang="en-US" sz="1400" dirty="0" smtClean="0"/>
              <a:t>  &lt;</a:t>
            </a:r>
            <a:r>
              <a:rPr lang="en-US" sz="1400" dirty="0" err="1" smtClean="0"/>
              <a:t>skosxl:altLabel</a:t>
            </a:r>
            <a:r>
              <a:rPr lang="en-US" sz="1400" dirty="0" smtClean="0"/>
              <a:t>&gt;</a:t>
            </a:r>
          </a:p>
          <a:p>
            <a:r>
              <a:rPr lang="en-US" sz="1400" dirty="0" smtClean="0"/>
              <a:t>	&lt;</a:t>
            </a:r>
            <a:r>
              <a:rPr lang="en-US" sz="1400" dirty="0" err="1" smtClean="0"/>
              <a:t>skosxl:Label</a:t>
            </a:r>
            <a:r>
              <a:rPr lang="en-US" sz="1400" dirty="0" smtClean="0"/>
              <a:t>&gt;</a:t>
            </a:r>
          </a:p>
          <a:p>
            <a:r>
              <a:rPr lang="en-US" sz="1400" dirty="0" smtClean="0"/>
              <a:t>	  &lt;</a:t>
            </a:r>
            <a:r>
              <a:rPr lang="en-US" sz="1400" dirty="0" err="1" smtClean="0"/>
              <a:t>skosxl:literalForm</a:t>
            </a:r>
            <a:r>
              <a:rPr lang="en-US" sz="1400" dirty="0" smtClean="0"/>
              <a:t> </a:t>
            </a:r>
            <a:r>
              <a:rPr lang="en-US" sz="1400" dirty="0" err="1" smtClean="0"/>
              <a:t>xml:lang</a:t>
            </a:r>
            <a:r>
              <a:rPr lang="en-US" sz="1400" dirty="0" smtClean="0"/>
              <a:t>="en"&gt;</a:t>
            </a:r>
            <a:r>
              <a:rPr lang="en-US" sz="1400" b="1" dirty="0" err="1" smtClean="0"/>
              <a:t>CaSGC</a:t>
            </a:r>
            <a:r>
              <a:rPr lang="en-US" sz="1400" dirty="0" smtClean="0"/>
              <a:t>&lt;/</a:t>
            </a:r>
            <a:r>
              <a:rPr lang="en-US" sz="1400" dirty="0" err="1" smtClean="0"/>
              <a:t>skosxl:literalForm</a:t>
            </a:r>
            <a:r>
              <a:rPr lang="en-US" sz="1400" dirty="0" smtClean="0"/>
              <a:t>&gt;</a:t>
            </a:r>
          </a:p>
          <a:p>
            <a:r>
              <a:rPr lang="en-US" sz="1400" dirty="0" smtClean="0"/>
              <a:t>	&lt;/</a:t>
            </a:r>
            <a:r>
              <a:rPr lang="en-US" sz="1400" dirty="0" err="1" smtClean="0"/>
              <a:t>skosxl:Label</a:t>
            </a:r>
            <a:r>
              <a:rPr lang="en-US" sz="1400" dirty="0" smtClean="0"/>
              <a:t>&gt;</a:t>
            </a:r>
            <a:br>
              <a:rPr lang="en-US" sz="1400" dirty="0" smtClean="0"/>
            </a:br>
            <a:r>
              <a:rPr lang="en-US" sz="1400" dirty="0" smtClean="0"/>
              <a:t>  &lt;/</a:t>
            </a:r>
            <a:r>
              <a:rPr lang="en-US" sz="1400" dirty="0" err="1" smtClean="0"/>
              <a:t>skosxl:altLabel</a:t>
            </a:r>
            <a:r>
              <a:rPr lang="en-US" sz="1400" dirty="0" smtClean="0"/>
              <a:t>&gt;</a:t>
            </a:r>
          </a:p>
          <a:p>
            <a:r>
              <a:rPr lang="en-US" sz="1400" dirty="0" smtClean="0"/>
              <a:t>  &lt;</a:t>
            </a:r>
            <a:r>
              <a:rPr lang="en-US" sz="1400" b="1" dirty="0" err="1" smtClean="0">
                <a:solidFill>
                  <a:srgbClr val="92D050"/>
                </a:solidFill>
              </a:rPr>
              <a:t>svf:affilWith</a:t>
            </a:r>
            <a:r>
              <a:rPr lang="en-US" sz="1400" dirty="0" smtClean="0"/>
              <a:t> </a:t>
            </a:r>
            <a:r>
              <a:rPr lang="en-US" sz="1400" dirty="0" err="1" smtClean="0"/>
              <a:t>rdf:resource</a:t>
            </a:r>
            <a:r>
              <a:rPr lang="en-US" sz="1400" dirty="0" smtClean="0"/>
              <a:t>="</a:t>
            </a:r>
            <a:r>
              <a:rPr lang="en-US" sz="1400" b="1" dirty="0" smtClean="0"/>
              <a:t>http://data.elsevier.com/vocabulary/SciValFunders/100000104</a:t>
            </a:r>
            <a:r>
              <a:rPr lang="en-US" sz="1400" dirty="0" smtClean="0"/>
              <a:t>"/&gt;         </a:t>
            </a:r>
          </a:p>
          <a:p>
            <a:r>
              <a:rPr lang="en-US" sz="1400" dirty="0" smtClean="0"/>
              <a:t>  &lt;</a:t>
            </a:r>
            <a:r>
              <a:rPr lang="en-US" sz="1400" dirty="0" err="1" smtClean="0"/>
              <a:t>dct:created</a:t>
            </a:r>
            <a:r>
              <a:rPr lang="en-US" sz="1400" dirty="0" smtClean="0"/>
              <a:t>&gt;2010-11-23T14:00:52&lt;/</a:t>
            </a:r>
            <a:r>
              <a:rPr lang="en-US" sz="1400" dirty="0" err="1" smtClean="0"/>
              <a:t>dct:created</a:t>
            </a:r>
            <a:r>
              <a:rPr lang="en-US" sz="1400" dirty="0" smtClean="0"/>
              <a:t>&gt;</a:t>
            </a:r>
          </a:p>
          <a:p>
            <a:r>
              <a:rPr lang="en-US" sz="1400" dirty="0" smtClean="0"/>
              <a:t>  &lt;</a:t>
            </a:r>
            <a:r>
              <a:rPr lang="en-US" sz="1400" dirty="0" err="1" smtClean="0"/>
              <a:t>svf:fundingBodyType</a:t>
            </a:r>
            <a:r>
              <a:rPr lang="en-US" sz="1400" dirty="0" smtClean="0"/>
              <a:t>&gt;</a:t>
            </a:r>
            <a:r>
              <a:rPr lang="en-US" sz="1400" b="1" dirty="0" err="1" smtClean="0"/>
              <a:t>pri</a:t>
            </a:r>
            <a:r>
              <a:rPr lang="en-US" sz="1400" dirty="0" smtClean="0"/>
              <a:t>&lt;/</a:t>
            </a:r>
            <a:r>
              <a:rPr lang="en-US" sz="1400" dirty="0" err="1" smtClean="0"/>
              <a:t>svf:fundingBodyType</a:t>
            </a:r>
            <a:r>
              <a:rPr lang="en-US" sz="1400" dirty="0" smtClean="0"/>
              <a:t>&gt;</a:t>
            </a:r>
          </a:p>
          <a:p>
            <a:r>
              <a:rPr lang="en-US" sz="1400" dirty="0" smtClean="0"/>
              <a:t>  &lt;</a:t>
            </a:r>
            <a:r>
              <a:rPr lang="en-US" sz="1400" dirty="0" err="1" smtClean="0"/>
              <a:t>svf:country</a:t>
            </a:r>
            <a:r>
              <a:rPr lang="en-US" sz="1400" dirty="0" smtClean="0"/>
              <a:t> </a:t>
            </a:r>
            <a:r>
              <a:rPr lang="en-US" sz="1400" dirty="0" err="1" smtClean="0"/>
              <a:t>rdf:resource</a:t>
            </a:r>
            <a:r>
              <a:rPr lang="en-US" sz="1400" dirty="0" smtClean="0"/>
              <a:t>="</a:t>
            </a:r>
            <a:r>
              <a:rPr lang="en-US" sz="1400" b="1" dirty="0" smtClean="0"/>
              <a:t>http://sws.geonames.org/6252001</a:t>
            </a:r>
            <a:r>
              <a:rPr lang="en-US" sz="1400" dirty="0" smtClean="0"/>
              <a:t>/"/&gt;</a:t>
            </a:r>
          </a:p>
          <a:p>
            <a:r>
              <a:rPr lang="en-US" sz="1400" dirty="0" smtClean="0"/>
              <a:t>  &lt;</a:t>
            </a:r>
            <a:r>
              <a:rPr lang="en-US" sz="1400" dirty="0" err="1" smtClean="0"/>
              <a:t>svf:state</a:t>
            </a:r>
            <a:r>
              <a:rPr lang="en-US" sz="1400" dirty="0" smtClean="0"/>
              <a:t> </a:t>
            </a:r>
            <a:r>
              <a:rPr lang="en-US" sz="1400" dirty="0" err="1" smtClean="0"/>
              <a:t>rdf:resource</a:t>
            </a:r>
            <a:r>
              <a:rPr lang="en-US" sz="1400" dirty="0" smtClean="0"/>
              <a:t>="</a:t>
            </a:r>
            <a:r>
              <a:rPr lang="en-US" sz="1400" b="1" dirty="0" smtClean="0"/>
              <a:t>http://sws.geonames.org/5332921</a:t>
            </a:r>
            <a:r>
              <a:rPr lang="en-US" sz="1400" dirty="0" smtClean="0"/>
              <a:t>/"/&gt;</a:t>
            </a:r>
          </a:p>
          <a:p>
            <a:r>
              <a:rPr lang="en-US" sz="1400" dirty="0" smtClean="0"/>
              <a:t>  &lt;</a:t>
            </a:r>
            <a:r>
              <a:rPr lang="en-US" sz="1400" dirty="0" err="1" smtClean="0"/>
              <a:t>svf:fundingBodySubType</a:t>
            </a:r>
            <a:r>
              <a:rPr lang="en-US" sz="1400" dirty="0" smtClean="0"/>
              <a:t>&gt;</a:t>
            </a:r>
            <a:r>
              <a:rPr lang="en-US" sz="1400" b="1" dirty="0" smtClean="0"/>
              <a:t>other non-profit</a:t>
            </a:r>
            <a:r>
              <a:rPr lang="en-US" sz="1400" dirty="0" smtClean="0"/>
              <a:t>&lt;/</a:t>
            </a:r>
            <a:r>
              <a:rPr lang="en-US" sz="1400" dirty="0" err="1" smtClean="0"/>
              <a:t>svf:fundingBodySubType</a:t>
            </a:r>
            <a:r>
              <a:rPr lang="en-US" sz="1400" dirty="0" smtClean="0"/>
              <a:t>&gt;</a:t>
            </a:r>
          </a:p>
          <a:p>
            <a:r>
              <a:rPr lang="en-US" sz="1400" dirty="0" smtClean="0"/>
              <a:t>&lt;/</a:t>
            </a:r>
            <a:r>
              <a:rPr lang="en-US" sz="1400" dirty="0" err="1" smtClean="0"/>
              <a:t>skos:Concept</a:t>
            </a:r>
            <a:r>
              <a:rPr lang="en-US" sz="1400" dirty="0" smtClean="0"/>
              <a:t>&gt;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4271009668"/>
      </p:ext>
    </p:extLst>
  </p:cSld>
  <p:clrMapOvr>
    <a:masterClrMapping/>
  </p:clrMapOvr>
  <p:transition spd="slow" advClick="0" advTm="9000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Funding Body Data in RDF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145605"/>
            <a:ext cx="8572500" cy="4525963"/>
          </a:xfrm>
        </p:spPr>
        <p:txBody>
          <a:bodyPr/>
          <a:lstStyle/>
          <a:p>
            <a:r>
              <a:rPr lang="en-US" dirty="0" smtClean="0"/>
              <a:t>Related concept(s) unique ids are referred to by their URIs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2F70A-ABE4-422F-A356-8F110FDB303B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1002035" y="1478106"/>
          <a:ext cx="7241012" cy="884635"/>
        </p:xfrm>
        <a:graphic>
          <a:graphicData uri="http://schemas.openxmlformats.org/drawingml/2006/table">
            <a:tbl>
              <a:tblPr/>
              <a:tblGrid>
                <a:gridCol w="1257071"/>
                <a:gridCol w="5983941"/>
              </a:tblGrid>
              <a:tr h="209849"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/>
                        </a:rPr>
                        <a:t>Property</a:t>
                      </a:r>
                    </a:p>
                  </a:txBody>
                  <a:tcPr marL="34964" marR="34964" marT="33566" marB="335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A6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/>
                        </a:rPr>
                        <a:t>Sample Values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4964" marR="34964" marT="33566" marB="335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A6E0"/>
                    </a:solidFill>
                  </a:tcPr>
                </a:tc>
              </a:tr>
              <a:tr h="209849">
                <a:tc>
                  <a:txBody>
                    <a:bodyPr/>
                    <a:lstStyle/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/>
                        </a:rPr>
                        <a:t>Concept ID</a:t>
                      </a:r>
                    </a:p>
                  </a:txBody>
                  <a:tcPr marL="41957" marR="41957" marT="33566" marB="33566">
                    <a:lnL>
                      <a:noFill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rdf:about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="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http://</a:t>
                      </a:r>
                      <a:r>
                        <a:rPr lang="en-US" sz="1100" b="1" dirty="0" smtClean="0"/>
                        <a:t>data.elsevier.com/vocabulary/SciValFunders/100005733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"&gt;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41957" marR="41957" marT="33566" marB="33566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</a:tr>
              <a:tr h="415091">
                <a:tc>
                  <a:txBody>
                    <a:bodyPr/>
                    <a:lstStyle/>
                    <a:p>
                      <a:pPr fontAlgn="t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/>
                        </a:rPr>
                        <a:t>Affiliated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concept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41957" marR="41957" marT="33566" marB="33566">
                    <a:lnL>
                      <a:noFill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/>
                        <a:t>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</a:rPr>
                        <a:t>svf:affilWith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rdf:resource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="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http://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"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data.elevier.com/vocabulary/SciValFunders/100000104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/”&gt; 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41957" marR="41957" marT="33566" marB="33566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49624" y="2430173"/>
            <a:ext cx="87943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 &lt;</a:t>
            </a:r>
            <a:r>
              <a:rPr lang="en-US" sz="1200" dirty="0" err="1" smtClean="0"/>
              <a:t>skos:Concept</a:t>
            </a:r>
            <a:r>
              <a:rPr lang="en-US" sz="1200" dirty="0" smtClean="0"/>
              <a:t> </a:t>
            </a:r>
            <a:r>
              <a:rPr lang="en-US" sz="1200" dirty="0" err="1" smtClean="0"/>
              <a:t>rdf:about</a:t>
            </a:r>
            <a:r>
              <a:rPr lang="en-US" sz="1200" dirty="0" smtClean="0"/>
              <a:t>="http://</a:t>
            </a:r>
            <a:r>
              <a:rPr lang="en-US" sz="1200" b="1" dirty="0" smtClean="0"/>
              <a:t>data.elsevier.com/vocabulary/SciValFunders/100000104</a:t>
            </a:r>
            <a:r>
              <a:rPr lang="en-US" sz="1200" dirty="0" smtClean="0"/>
              <a:t>"&gt; </a:t>
            </a:r>
          </a:p>
          <a:p>
            <a:r>
              <a:rPr lang="en-US" sz="1200" dirty="0" smtClean="0"/>
              <a:t> &lt;</a:t>
            </a:r>
            <a:r>
              <a:rPr lang="en-US" sz="1200" dirty="0" err="1" smtClean="0"/>
              <a:t>skos:inScheme</a:t>
            </a:r>
            <a:r>
              <a:rPr lang="en-US" sz="1200" dirty="0" smtClean="0"/>
              <a:t> </a:t>
            </a:r>
            <a:r>
              <a:rPr lang="en-US" sz="1200" dirty="0" err="1" smtClean="0"/>
              <a:t>rdf:resource</a:t>
            </a:r>
            <a:r>
              <a:rPr lang="en-US" sz="1200" dirty="0" smtClean="0"/>
              <a:t>="http://data.elsevier.com/vocabulary/SciValFunders"/&gt;    </a:t>
            </a:r>
          </a:p>
          <a:p>
            <a:r>
              <a:rPr lang="en-US" sz="1200" dirty="0" smtClean="0"/>
              <a:t>&lt;</a:t>
            </a:r>
            <a:r>
              <a:rPr lang="en-US" sz="1200" dirty="0" err="1" smtClean="0"/>
              <a:t>skosxl:prefLabel</a:t>
            </a:r>
            <a:r>
              <a:rPr lang="en-US" sz="1200" dirty="0" smtClean="0"/>
              <a:t>&gt;&lt;</a:t>
            </a:r>
            <a:r>
              <a:rPr lang="en-US" sz="1200" dirty="0" err="1" smtClean="0"/>
              <a:t>skosxl:Label</a:t>
            </a:r>
            <a:r>
              <a:rPr lang="en-US" sz="1200" dirty="0" smtClean="0"/>
              <a:t>&gt;&lt;</a:t>
            </a:r>
            <a:r>
              <a:rPr lang="en-US" sz="1200" dirty="0" err="1" smtClean="0"/>
              <a:t>skosxl:literalForm</a:t>
            </a:r>
            <a:r>
              <a:rPr lang="en-US" sz="1200" dirty="0" smtClean="0"/>
              <a:t> </a:t>
            </a:r>
            <a:r>
              <a:rPr lang="en-US" sz="1200" dirty="0" err="1" smtClean="0"/>
              <a:t>xml:lang</a:t>
            </a:r>
            <a:r>
              <a:rPr lang="en-US" sz="1200" dirty="0" smtClean="0"/>
              <a:t>="en"&gt;</a:t>
            </a:r>
          </a:p>
          <a:p>
            <a:r>
              <a:rPr lang="en-US" sz="1200" b="1" dirty="0" smtClean="0"/>
              <a:t>National Aeronautics and Space Administration</a:t>
            </a:r>
          </a:p>
          <a:p>
            <a:r>
              <a:rPr lang="en-US" sz="1200" dirty="0" smtClean="0"/>
              <a:t>&lt;/</a:t>
            </a:r>
            <a:r>
              <a:rPr lang="en-US" sz="1200" dirty="0" err="1" smtClean="0"/>
              <a:t>skosxl:literalForm</a:t>
            </a:r>
            <a:r>
              <a:rPr lang="en-US" sz="1200" dirty="0" smtClean="0"/>
              <a:t>&gt;&lt;/</a:t>
            </a:r>
            <a:r>
              <a:rPr lang="en-US" sz="1200" dirty="0" err="1" smtClean="0"/>
              <a:t>skosxl:Label</a:t>
            </a:r>
            <a:r>
              <a:rPr lang="en-US" sz="1200" dirty="0" smtClean="0"/>
              <a:t>&gt;&lt;/</a:t>
            </a:r>
            <a:r>
              <a:rPr lang="en-US" sz="1200" dirty="0" err="1" smtClean="0"/>
              <a:t>skosxl:prefLabel</a:t>
            </a:r>
            <a:r>
              <a:rPr lang="en-US" sz="1200" dirty="0" smtClean="0"/>
              <a:t>&gt;    </a:t>
            </a:r>
          </a:p>
          <a:p>
            <a:r>
              <a:rPr lang="en-US" sz="1200" dirty="0" smtClean="0"/>
              <a:t>&lt;</a:t>
            </a:r>
            <a:r>
              <a:rPr lang="en-US" sz="1200" dirty="0" err="1" smtClean="0"/>
              <a:t>skosxl:altLabel</a:t>
            </a:r>
            <a:r>
              <a:rPr lang="en-US" sz="1200" dirty="0" smtClean="0"/>
              <a:t>&gt;&lt;</a:t>
            </a:r>
            <a:r>
              <a:rPr lang="en-US" sz="1200" dirty="0" err="1" smtClean="0"/>
              <a:t>skosxl:Label</a:t>
            </a:r>
            <a:r>
              <a:rPr lang="en-US" sz="1200" dirty="0" smtClean="0"/>
              <a:t>&gt;&lt;</a:t>
            </a:r>
            <a:r>
              <a:rPr lang="en-US" sz="1200" dirty="0" err="1" smtClean="0"/>
              <a:t>skosxl:literalForm</a:t>
            </a:r>
            <a:r>
              <a:rPr lang="en-US" sz="1200" dirty="0" smtClean="0"/>
              <a:t> </a:t>
            </a:r>
            <a:r>
              <a:rPr lang="en-US" sz="1200" dirty="0" err="1" smtClean="0"/>
              <a:t>xml:lang</a:t>
            </a:r>
            <a:r>
              <a:rPr lang="en-US" sz="1200" dirty="0" smtClean="0"/>
              <a:t>="en“&gt;NASA&lt;/</a:t>
            </a:r>
            <a:r>
              <a:rPr lang="en-US" sz="1200" dirty="0" err="1" smtClean="0"/>
              <a:t>skosxl:literalForm</a:t>
            </a:r>
            <a:r>
              <a:rPr lang="en-US" sz="1200" dirty="0" smtClean="0"/>
              <a:t>&gt;&lt;/</a:t>
            </a:r>
            <a:r>
              <a:rPr lang="en-US" sz="1200" dirty="0" err="1" smtClean="0"/>
              <a:t>skosxl:Label</a:t>
            </a:r>
            <a:r>
              <a:rPr lang="en-US" sz="1200" dirty="0" smtClean="0"/>
              <a:t>&gt;&lt;/</a:t>
            </a:r>
            <a:r>
              <a:rPr lang="en-US" sz="1200" dirty="0" err="1" smtClean="0"/>
              <a:t>skosxl:altLabel</a:t>
            </a:r>
            <a:r>
              <a:rPr lang="en-US" sz="1200" dirty="0" smtClean="0"/>
              <a:t>&gt;    </a:t>
            </a:r>
          </a:p>
          <a:p>
            <a:r>
              <a:rPr lang="en-US" sz="1200" dirty="0" smtClean="0"/>
              <a:t>&lt;</a:t>
            </a:r>
            <a:r>
              <a:rPr lang="en-US" sz="1200" dirty="0" err="1" smtClean="0"/>
              <a:t>dct:modified</a:t>
            </a:r>
            <a:r>
              <a:rPr lang="en-US" sz="1200" dirty="0" smtClean="0"/>
              <a:t>&gt;2011-11-07T16:06:07.000000&lt;/</a:t>
            </a:r>
            <a:r>
              <a:rPr lang="en-US" sz="1200" dirty="0" err="1" smtClean="0"/>
              <a:t>dct:modified</a:t>
            </a:r>
            <a:r>
              <a:rPr lang="en-US" sz="1200" dirty="0" smtClean="0"/>
              <a:t>&gt;    </a:t>
            </a:r>
          </a:p>
          <a:p>
            <a:r>
              <a:rPr lang="en-US" sz="1200" dirty="0" smtClean="0"/>
              <a:t>&lt;</a:t>
            </a:r>
            <a:r>
              <a:rPr lang="en-US" sz="1200" dirty="0" err="1" smtClean="0"/>
              <a:t>dct:created</a:t>
            </a:r>
            <a:r>
              <a:rPr lang="en-US" sz="1200" dirty="0" smtClean="0"/>
              <a:t>&gt;2009-07-06T18:53:11.000000&lt;/</a:t>
            </a:r>
            <a:r>
              <a:rPr lang="en-US" sz="1200" dirty="0" err="1" smtClean="0"/>
              <a:t>dct:created</a:t>
            </a:r>
            <a:r>
              <a:rPr lang="en-US" sz="1200" dirty="0" smtClean="0"/>
              <a:t>&gt;    </a:t>
            </a:r>
          </a:p>
          <a:p>
            <a:r>
              <a:rPr lang="en-US" sz="1200" dirty="0" smtClean="0"/>
              <a:t>&lt;</a:t>
            </a:r>
            <a:r>
              <a:rPr lang="en-US" sz="1200" dirty="0" err="1" smtClean="0"/>
              <a:t>svf:fundingBodyType</a:t>
            </a:r>
            <a:r>
              <a:rPr lang="en-US" sz="1200" dirty="0" smtClean="0"/>
              <a:t>&gt;</a:t>
            </a:r>
            <a:r>
              <a:rPr lang="en-US" sz="1200" dirty="0" err="1" smtClean="0"/>
              <a:t>gov</a:t>
            </a:r>
            <a:r>
              <a:rPr lang="en-US" sz="1200" dirty="0" smtClean="0"/>
              <a:t>&lt;/</a:t>
            </a:r>
            <a:r>
              <a:rPr lang="en-US" sz="1200" dirty="0" err="1" smtClean="0"/>
              <a:t>svf:fundingBodyType</a:t>
            </a:r>
            <a:r>
              <a:rPr lang="en-US" sz="1200" dirty="0" smtClean="0"/>
              <a:t>&gt;    </a:t>
            </a:r>
          </a:p>
          <a:p>
            <a:r>
              <a:rPr lang="en-US" sz="1200" dirty="0" smtClean="0"/>
              <a:t>&lt;</a:t>
            </a:r>
            <a:r>
              <a:rPr lang="en-US" sz="1200" dirty="0" err="1" smtClean="0"/>
              <a:t>svf:country</a:t>
            </a:r>
            <a:r>
              <a:rPr lang="en-US" sz="1200" dirty="0" smtClean="0"/>
              <a:t> </a:t>
            </a:r>
            <a:r>
              <a:rPr lang="en-US" sz="1200" dirty="0" err="1" smtClean="0"/>
              <a:t>rdf:resource</a:t>
            </a:r>
            <a:r>
              <a:rPr lang="en-US" sz="1200" dirty="0" smtClean="0"/>
              <a:t>="http://sws.geonames.org/6252001/"/&gt;    &lt;</a:t>
            </a:r>
            <a:r>
              <a:rPr lang="en-US" sz="1200" dirty="0" err="1" smtClean="0"/>
              <a:t>svf:state</a:t>
            </a:r>
            <a:r>
              <a:rPr lang="en-US" sz="1200" dirty="0" smtClean="0"/>
              <a:t> </a:t>
            </a:r>
            <a:r>
              <a:rPr lang="en-US" sz="1200" dirty="0" err="1" smtClean="0"/>
              <a:t>rdf:resource</a:t>
            </a:r>
            <a:r>
              <a:rPr lang="en-US" sz="1200" dirty="0" smtClean="0"/>
              <a:t>="http://sws.geonames.org/4138106/"/&gt;    </a:t>
            </a:r>
          </a:p>
          <a:p>
            <a:r>
              <a:rPr lang="en-US" sz="1200" dirty="0" smtClean="0"/>
              <a:t>&lt;</a:t>
            </a:r>
            <a:r>
              <a:rPr lang="en-US" sz="1200" dirty="0" err="1" smtClean="0"/>
              <a:t>svf:fundingBodySubType</a:t>
            </a:r>
            <a:r>
              <a:rPr lang="en-US" sz="1200" dirty="0" smtClean="0"/>
              <a:t>&gt;federal/national government&lt;/</a:t>
            </a:r>
            <a:r>
              <a:rPr lang="en-US" sz="1200" dirty="0" err="1" smtClean="0"/>
              <a:t>svf:fundingBodySubType</a:t>
            </a:r>
            <a:r>
              <a:rPr lang="en-US" sz="1200" dirty="0" smtClean="0"/>
              <a:t>&gt;  </a:t>
            </a:r>
          </a:p>
          <a:p>
            <a:r>
              <a:rPr lang="en-US" sz="1200" dirty="0" smtClean="0"/>
              <a:t>&lt;/</a:t>
            </a:r>
            <a:r>
              <a:rPr lang="en-US" sz="1200" dirty="0" err="1" smtClean="0"/>
              <a:t>skos:Concept</a:t>
            </a:r>
            <a:r>
              <a:rPr lang="en-US" sz="1200" dirty="0" smtClean="0"/>
              <a:t>&gt;</a:t>
            </a:r>
          </a:p>
          <a:p>
            <a:endParaRPr lang="en-US" sz="1200" dirty="0" smtClean="0"/>
          </a:p>
          <a:p>
            <a:r>
              <a:rPr lang="en-US" sz="1800" dirty="0" smtClean="0">
                <a:solidFill>
                  <a:schemeClr val="accent6"/>
                </a:solidFill>
                <a:sym typeface="Wingdings" pitchFamily="2" charset="2"/>
              </a:rPr>
              <a:t>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smtClean="0">
                <a:latin typeface="Arial"/>
                <a:hlinkClick r:id="rId2"/>
              </a:rPr>
              <a:t>http://data.elsevier.com/vocabulary/SciValFunders/1000005733</a:t>
            </a:r>
            <a:r>
              <a:rPr lang="en-US" sz="1800" dirty="0" smtClean="0">
                <a:latin typeface="Arial"/>
              </a:rPr>
              <a:t> (</a:t>
            </a:r>
            <a:r>
              <a:rPr lang="en-US" sz="1800" dirty="0" smtClean="0"/>
              <a:t>California Space Grant Consortium) </a:t>
            </a:r>
            <a:r>
              <a:rPr lang="en-US" sz="1800" dirty="0" smtClean="0">
                <a:latin typeface="Arial"/>
              </a:rPr>
              <a:t>is affiliated with </a:t>
            </a:r>
            <a:r>
              <a:rPr lang="en-US" sz="1800" dirty="0" smtClean="0">
                <a:latin typeface="Arial"/>
                <a:hlinkClick r:id="rId3"/>
              </a:rPr>
              <a:t>http://data.elsevier.com/vocabulary/SciValFunders/100000104</a:t>
            </a:r>
            <a:r>
              <a:rPr lang="en-US" sz="1800" dirty="0" smtClean="0">
                <a:latin typeface="Arial"/>
              </a:rPr>
              <a:t> (</a:t>
            </a:r>
            <a:r>
              <a:rPr lang="en-US" sz="1800" dirty="0" smtClean="0"/>
              <a:t>National Aeronautics and Space Administration</a:t>
            </a:r>
            <a:r>
              <a:rPr lang="en-US" sz="1800" dirty="0" smtClean="0">
                <a:latin typeface="Arial"/>
              </a:rPr>
              <a:t>)</a:t>
            </a:r>
            <a:endParaRPr lang="en-US" sz="1800" dirty="0" smtClean="0"/>
          </a:p>
        </p:txBody>
      </p:sp>
      <p:sp>
        <p:nvSpPr>
          <p:cNvPr id="7" name="Oval 6"/>
          <p:cNvSpPr/>
          <p:nvPr/>
        </p:nvSpPr>
        <p:spPr>
          <a:xfrm>
            <a:off x="6818489" y="1862666"/>
            <a:ext cx="1035756" cy="415862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57333" y="2257777"/>
            <a:ext cx="1165412" cy="605119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0" y="2833511"/>
            <a:ext cx="4662312" cy="508000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Click="0" advTm="9000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Elsevier Open Access 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download the vocabulary and then synchronize your local copy with updates to it, you would use the following LDR APIs:</a:t>
            </a:r>
          </a:p>
          <a:p>
            <a:pPr lvl="1"/>
            <a:r>
              <a:rPr lang="en-US" b="1" u="sng" dirty="0" smtClean="0">
                <a:hlinkClick r:id="rId2"/>
              </a:rPr>
              <a:t>Get Entire Vocabulary</a:t>
            </a:r>
            <a:r>
              <a:rPr lang="en-US" b="1" dirty="0" smtClean="0"/>
              <a:t>:</a:t>
            </a:r>
            <a:r>
              <a:rPr lang="en-US" dirty="0" smtClean="0"/>
              <a:t> Retrieves the latest version of the entire vocabulary as an RDF file, stored inside a Zip file.</a:t>
            </a:r>
          </a:p>
          <a:p>
            <a:pPr lvl="1"/>
            <a:r>
              <a:rPr lang="en-US" b="1" u="sng" dirty="0" smtClean="0">
                <a:hlinkClick r:id="rId3"/>
              </a:rPr>
              <a:t>Get Last Update Date/Version for Vocabulary</a:t>
            </a:r>
            <a:r>
              <a:rPr lang="en-US" b="1" dirty="0" smtClean="0"/>
              <a:t>:</a:t>
            </a:r>
            <a:r>
              <a:rPr lang="en-US" dirty="0" smtClean="0"/>
              <a:t> Retrieves the timestamp and version number of the latest version of the vocabulary, allowing you to see if a newer version than the one that you last downloaded is now available.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 query the vocabulary for funding body labels and other information:</a:t>
            </a:r>
          </a:p>
          <a:p>
            <a:pPr lvl="1"/>
            <a:r>
              <a:rPr lang="en-US" b="1" u="sng" dirty="0" smtClean="0">
                <a:hlinkClick r:id="rId4"/>
              </a:rPr>
              <a:t>Auto-Complete Concept Label Search</a:t>
            </a:r>
            <a:r>
              <a:rPr lang="en-US" b="1" dirty="0" smtClean="0"/>
              <a:t>:</a:t>
            </a:r>
            <a:r>
              <a:rPr lang="en-US" dirty="0" smtClean="0"/>
              <a:t> Allows you to retrieve the funding bodies whose preferred or alternate labels match a specified "starts with" string. Supports auto-completion of funding body name for </a:t>
            </a:r>
            <a:r>
              <a:rPr lang="en-US" dirty="0" smtClean="0"/>
              <a:t>authoring tools.</a:t>
            </a:r>
            <a:endParaRPr lang="en-US" dirty="0" smtClean="0"/>
          </a:p>
          <a:p>
            <a:pPr lvl="1"/>
            <a:r>
              <a:rPr lang="en-US" b="1" u="sng" dirty="0" smtClean="0">
                <a:hlinkClick r:id="rId5"/>
              </a:rPr>
              <a:t>Get Concept from Vocabulary</a:t>
            </a:r>
            <a:r>
              <a:rPr lang="en-US" b="1" dirty="0" smtClean="0"/>
              <a:t>:</a:t>
            </a:r>
            <a:r>
              <a:rPr lang="en-US" dirty="0" smtClean="0"/>
              <a:t> Allows you to retrieve all of the information that is stored in the vocabulary about a funding body.</a:t>
            </a:r>
          </a:p>
          <a:p>
            <a:pPr lvl="1"/>
            <a:r>
              <a:rPr lang="en-US" b="1" u="sng" dirty="0" smtClean="0">
                <a:hlinkClick r:id="rId6"/>
              </a:rPr>
              <a:t>Get Preferred Label for Concept URI</a:t>
            </a:r>
            <a:r>
              <a:rPr lang="en-US" b="1" dirty="0" smtClean="0"/>
              <a:t>:</a:t>
            </a:r>
            <a:r>
              <a:rPr lang="en-US" dirty="0" smtClean="0"/>
              <a:t> Allows you to retrieve the preferred label for a funding body.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2F70A-ABE4-422F-A356-8F110FDB303B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</p:cSld>
  <p:clrMapOvr>
    <a:masterClrMapping/>
  </p:clrMapOvr>
  <p:transition spd="slow" advClick="0" advTm="9000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Elsevier Open Access APIs: Get Entire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following call retrieves the RDF for the entire </a:t>
            </a:r>
            <a:r>
              <a:rPr lang="en-US" dirty="0" err="1" smtClean="0"/>
              <a:t>SciValFunders</a:t>
            </a:r>
            <a:r>
              <a:rPr lang="en-US" dirty="0" smtClean="0"/>
              <a:t> vocabulary: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http://data.elsevier.com/vocabulary/bulk/SciValFunders</a:t>
            </a:r>
            <a:endParaRPr lang="en-US" dirty="0" smtClean="0"/>
          </a:p>
          <a:p>
            <a:r>
              <a:rPr lang="en-US" dirty="0" smtClean="0"/>
              <a:t>This query returns the vocabulary in RDF format in a zip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2F70A-ABE4-422F-A356-8F110FDB303B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3291" y="3011861"/>
            <a:ext cx="49149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9000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Elsevier Open Access APIs: Get Last Update Date/Version for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9881"/>
            <a:ext cx="8525435" cy="5135563"/>
          </a:xfrm>
        </p:spPr>
        <p:txBody>
          <a:bodyPr>
            <a:normAutofit/>
          </a:bodyPr>
          <a:lstStyle/>
          <a:p>
            <a:r>
              <a:rPr lang="en-US" dirty="0" smtClean="0"/>
              <a:t>The following call retrieves the timestamp for the last update to the </a:t>
            </a:r>
            <a:r>
              <a:rPr lang="en-US" dirty="0" err="1" smtClean="0"/>
              <a:t>SciValFunders</a:t>
            </a:r>
            <a:r>
              <a:rPr lang="en-US" dirty="0" smtClean="0"/>
              <a:t> vocabulary: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http://data.elsevier.com/content/vocabulary/lastUpdate/SciValFunders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query returns the following result:</a:t>
            </a:r>
          </a:p>
          <a:p>
            <a:pPr lvl="3">
              <a:buNone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{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id: "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hlinkClick r:id="rId3"/>
              </a:rPr>
              <a:t>http://data.elsevier.com/vocabulary/SciValFunders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",</a:t>
            </a:r>
          </a:p>
          <a:p>
            <a:pPr lvl="3">
              <a:buNone/>
            </a:pPr>
            <a:r>
              <a:rPr lang="en-US" sz="1500" dirty="0" err="1" smtClean="0">
                <a:solidFill>
                  <a:schemeClr val="bg1">
                    <a:lumMod val="50000"/>
                  </a:schemeClr>
                </a:solidFill>
              </a:rPr>
              <a:t>lastUploadedDate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: "2012-05-29T19:19:26+0000",</a:t>
            </a:r>
          </a:p>
          <a:p>
            <a:pPr lvl="3">
              <a:buNone/>
            </a:pPr>
            <a:r>
              <a:rPr lang="en-US" sz="1500" dirty="0" err="1" smtClean="0">
                <a:solidFill>
                  <a:schemeClr val="bg1">
                    <a:lumMod val="50000"/>
                  </a:schemeClr>
                </a:solidFill>
              </a:rPr>
              <a:t>lastUploadedVersion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: "2.0",</a:t>
            </a:r>
          </a:p>
          <a:p>
            <a:pPr lvl="3">
              <a:buNone/>
            </a:pPr>
            <a:r>
              <a:rPr lang="en-US" sz="1500" dirty="0" err="1" smtClean="0">
                <a:solidFill>
                  <a:schemeClr val="bg1">
                    <a:lumMod val="50000"/>
                  </a:schemeClr>
                </a:solidFill>
              </a:rPr>
              <a:t>numberOfConcepts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: 4572,</a:t>
            </a:r>
          </a:p>
          <a:p>
            <a:pPr lvl="3">
              <a:buNone/>
            </a:pPr>
            <a:r>
              <a:rPr lang="en-US" sz="1500" dirty="0" err="1" smtClean="0">
                <a:solidFill>
                  <a:schemeClr val="bg1">
                    <a:lumMod val="50000"/>
                  </a:schemeClr>
                </a:solidFill>
              </a:rPr>
              <a:t>vocabularyUploadDetails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</a:p>
          <a:p>
            <a:pPr lvl="3">
              <a:buNone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[</a:t>
            </a:r>
          </a:p>
          <a:p>
            <a:pPr lvl="3">
              <a:buNone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{</a:t>
            </a:r>
            <a:r>
              <a:rPr lang="en-US" sz="1500" dirty="0" err="1" smtClean="0">
                <a:solidFill>
                  <a:schemeClr val="bg1">
                    <a:lumMod val="50000"/>
                  </a:schemeClr>
                </a:solidFill>
              </a:rPr>
              <a:t>transactionId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: "d650574b-93cd-410f-99f4-41db7a1a1617",</a:t>
            </a:r>
          </a:p>
          <a:p>
            <a:pPr lvl="3">
              <a:buNone/>
            </a:pPr>
            <a:r>
              <a:rPr lang="en-US" sz="1500" dirty="0" err="1" smtClean="0">
                <a:solidFill>
                  <a:schemeClr val="bg1">
                    <a:lumMod val="50000"/>
                  </a:schemeClr>
                </a:solidFill>
              </a:rPr>
              <a:t>uploadedDate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: "2012-04-19T21:35:03+0000",</a:t>
            </a:r>
          </a:p>
          <a:p>
            <a:pPr lvl="3">
              <a:buNone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version: "1.0"</a:t>
            </a:r>
          </a:p>
          <a:p>
            <a:pPr lvl="3">
              <a:buNone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}]}</a:t>
            </a:r>
            <a:endParaRPr lang="en-US" sz="15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2F70A-ABE4-422F-A356-8F110FDB303B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</p:cSld>
  <p:clrMapOvr>
    <a:masterClrMapping/>
  </p:clrMapOvr>
  <p:transition spd="slow" advClick="0" advTm="9000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Elsevier Open Access APIs: Auto-Complete Concept Label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84729"/>
            <a:ext cx="8364071" cy="5531224"/>
          </a:xfrm>
        </p:spPr>
        <p:txBody>
          <a:bodyPr>
            <a:normAutofit/>
          </a:bodyPr>
          <a:lstStyle/>
          <a:p>
            <a:r>
              <a:rPr lang="en-US" dirty="0" smtClean="0"/>
              <a:t>The following call retrieves the concepts in the </a:t>
            </a:r>
            <a:r>
              <a:rPr lang="en-US" dirty="0" err="1" smtClean="0"/>
              <a:t>SciValFunders</a:t>
            </a:r>
            <a:r>
              <a:rPr lang="en-US" dirty="0" smtClean="0"/>
              <a:t> vocabulary whose labels match the </a:t>
            </a:r>
            <a:r>
              <a:rPr lang="en-US" dirty="0" err="1" smtClean="0"/>
              <a:t>conceptName</a:t>
            </a:r>
            <a:r>
              <a:rPr lang="en-US" dirty="0" smtClean="0"/>
              <a:t> string </a:t>
            </a:r>
            <a:r>
              <a:rPr lang="en-US" b="1" dirty="0" err="1" smtClean="0"/>
              <a:t>nas</a:t>
            </a:r>
            <a:r>
              <a:rPr lang="en-US" dirty="0" smtClean="0"/>
              <a:t> and the maximum number of results to return set to </a:t>
            </a:r>
            <a:r>
              <a:rPr lang="en-US" b="1" dirty="0" smtClean="0"/>
              <a:t>50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http://data.elsevier.com/content/vocabulary/labels/SciValFunders?conceptName=nas&amp;resultsToReturn=50</a:t>
            </a:r>
            <a:endParaRPr lang="en-US" dirty="0" smtClean="0"/>
          </a:p>
          <a:p>
            <a:r>
              <a:rPr lang="en-US" b="1" dirty="0" smtClean="0"/>
              <a:t>Important</a:t>
            </a:r>
            <a:r>
              <a:rPr lang="en-US" dirty="0" smtClean="0"/>
              <a:t>: case-insensitive, stop words are ignored (the, a, of, etc)</a:t>
            </a:r>
          </a:p>
          <a:p>
            <a:r>
              <a:rPr lang="en-US" dirty="0" smtClean="0"/>
              <a:t>This query returns the following result:</a:t>
            </a:r>
          </a:p>
          <a:p>
            <a:pPr lvl="3">
              <a:buNone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[</a:t>
            </a:r>
          </a:p>
          <a:p>
            <a:pPr lvl="3">
              <a:buNone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{"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conceptId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":"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SciValFunders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/100002241","prefLabel":"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Nasdaq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OMX","matchedLabels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":["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Nasdaq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OMX"]},</a:t>
            </a:r>
          </a:p>
          <a:p>
            <a:pPr lvl="3">
              <a:buNone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{"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conceptId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":"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SciValFunders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/100000209","prefLabel":"National Academy of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Sciences","matchedLabels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":["NAS"]},</a:t>
            </a:r>
          </a:p>
          <a:p>
            <a:pPr lvl="3">
              <a:buNone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{"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conceptId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":"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SciValFunders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/100005965","prefLabel":"National Academy of Social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Insurance","matchedLabels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":["NASI"]},</a:t>
            </a:r>
          </a:p>
          <a:p>
            <a:pPr lvl="3">
              <a:buNone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{"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conceptId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":"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SciValFunders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/100000104","prefLabel":"National Aeronautics and Space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Administration","matchedLabels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":["NASA"]},</a:t>
            </a:r>
          </a:p>
          <a:p>
            <a:pPr lvl="3">
              <a:buNone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{"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conceptId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":"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SciValFunders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/100003202","prefLabel":"North American Spine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Society","matchedLabels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":["NASS"]},</a:t>
            </a:r>
          </a:p>
          <a:p>
            <a:pPr lvl="3">
              <a:buNone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{"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conceptId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":"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SciValFunders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/100005764","prefLabel":"Utah Rocky Mountain NASA Space Grant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Consortium","matchedLabels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":["Utah Rocky Mountain NASA Space Grant Consortium"]}</a:t>
            </a:r>
          </a:p>
          <a:p>
            <a:pPr lvl="3">
              <a:buNone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2F70A-ABE4-422F-A356-8F110FDB303B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</p:cSld>
  <p:clrMapOvr>
    <a:masterClrMapping/>
  </p:clrMapOvr>
  <p:transition spd="slow" advClick="0" advTm="9000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Elsevier Open Access APIs: Get Concept from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757" y="1016090"/>
            <a:ext cx="8794376" cy="5773271"/>
          </a:xfrm>
        </p:spPr>
        <p:txBody>
          <a:bodyPr>
            <a:noAutofit/>
          </a:bodyPr>
          <a:lstStyle/>
          <a:p>
            <a:r>
              <a:rPr lang="en-US" sz="1600" dirty="0" smtClean="0"/>
              <a:t>The following calls retrieve the RDF fragment for a funding entity in the </a:t>
            </a:r>
            <a:r>
              <a:rPr lang="en-US" sz="1600" dirty="0" err="1" smtClean="0"/>
              <a:t>SciValFunders</a:t>
            </a:r>
            <a:r>
              <a:rPr lang="en-US" sz="1600" dirty="0" smtClean="0"/>
              <a:t> vocabulary whose unique ID is </a:t>
            </a:r>
            <a:r>
              <a:rPr lang="en-US" sz="1600" dirty="0" smtClean="0"/>
              <a:t>100004440: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>
                <a:hlinkClick r:id="rId2"/>
              </a:rPr>
              <a:t>http://data.elsevier.com/content/vocabulary/concept/SciValFunders?conceptURI=http://data.elsevier.com/vocabulary/SciValFunders/100004440</a:t>
            </a:r>
            <a:r>
              <a:rPr lang="en-US" sz="1600" dirty="0" smtClean="0"/>
              <a:t> </a:t>
            </a:r>
          </a:p>
          <a:p>
            <a:pPr>
              <a:buNone/>
            </a:pPr>
            <a:r>
              <a:rPr lang="en-US" sz="1600" dirty="0" smtClean="0">
                <a:hlinkClick r:id="rId2"/>
              </a:rPr>
              <a:t>http://data.elsevier.com/vocabulary/SciValFunders/100004440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The following call retrieves the RDF fragment for a funding entity in the </a:t>
            </a:r>
            <a:r>
              <a:rPr lang="en-US" sz="1600" dirty="0" err="1" smtClean="0"/>
              <a:t>SciValFunders</a:t>
            </a:r>
            <a:r>
              <a:rPr lang="en-US" sz="1600" dirty="0" smtClean="0"/>
              <a:t> vocabulary that has the label </a:t>
            </a:r>
            <a:r>
              <a:rPr lang="en-US" sz="1600" dirty="0" err="1" smtClean="0"/>
              <a:t>Wellcome</a:t>
            </a:r>
            <a:r>
              <a:rPr lang="en-US" sz="1600" dirty="0" smtClean="0"/>
              <a:t> Trust (case-insensitive):</a:t>
            </a:r>
          </a:p>
          <a:p>
            <a:pPr>
              <a:buNone/>
            </a:pPr>
            <a:r>
              <a:rPr lang="en-US" sz="1600" dirty="0" smtClean="0">
                <a:hlinkClick r:id="rId3"/>
              </a:rPr>
              <a:t>http://data.elsevier.com/content/vocabulary/concept/SciValFunders?conceptName=wellcome%20trust</a:t>
            </a:r>
            <a:endParaRPr lang="en-US" sz="1600" dirty="0" smtClean="0"/>
          </a:p>
          <a:p>
            <a:r>
              <a:rPr lang="en-US" sz="1600" dirty="0" smtClean="0"/>
              <a:t>All three example queries return the following result:</a:t>
            </a:r>
          </a:p>
          <a:p>
            <a:pPr lvl="3">
              <a:buNone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concepts: [{id: "http://data.elsevier.com/vocabulary/SciValFunders/100004440",</a:t>
            </a:r>
          </a:p>
          <a:p>
            <a:pPr lvl="3">
              <a:buNone/>
            </a:pP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inScheme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: {value: "“,resource: "http://data.elsevier.com/vocabulary/SciValFunders”},</a:t>
            </a:r>
          </a:p>
          <a:p>
            <a:pPr lvl="3">
              <a:buNone/>
            </a:pP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prefLabel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: { label: {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literalForm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: { value: "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Wellcome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Trust“,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lang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: "en“ }}},</a:t>
            </a:r>
          </a:p>
          <a:p>
            <a:pPr lvl="3">
              <a:buNone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modified: ["2012-04-27T18:17:23.000000”],</a:t>
            </a:r>
          </a:p>
          <a:p>
            <a:pPr lvl="3">
              <a:buNone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created: ["2009-07-06T18:53:11.000000”],</a:t>
            </a:r>
          </a:p>
          <a:p>
            <a:pPr lvl="3">
              <a:buNone/>
            </a:pP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fundingBodyType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: ["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pri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”],</a:t>
            </a:r>
          </a:p>
          <a:p>
            <a:pPr lvl="3">
              <a:buNone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country: [{resource: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hlinkClick r:id="rId4"/>
              </a:rPr>
              <a:t>http://sws.geonames.org/2635167/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}],</a:t>
            </a:r>
          </a:p>
          <a:p>
            <a:pPr lvl="3">
              <a:buNone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state: [{resource: “”}],</a:t>
            </a:r>
          </a:p>
          <a:p>
            <a:pPr lvl="3">
              <a:buNone/>
            </a:pP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fundingBodySubType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: ["international”]}]}</a:t>
            </a:r>
            <a:endParaRPr lang="en-US" sz="4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2F70A-ABE4-422F-A356-8F110FDB303B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</p:cSld>
  <p:clrMapOvr>
    <a:masterClrMapping/>
  </p:clrMapOvr>
  <p:transition spd="slow" advClick="0" advTm="9000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Elsevier Open Access APIs: Get Preferred Label for Concept URI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18" y="1272987"/>
            <a:ext cx="8431306" cy="5135563"/>
          </a:xfrm>
        </p:spPr>
        <p:txBody>
          <a:bodyPr>
            <a:normAutofit/>
          </a:bodyPr>
          <a:lstStyle/>
          <a:p>
            <a:r>
              <a:rPr lang="en-US" dirty="0" smtClean="0"/>
              <a:t>The following call retrieves the preferred label for a funding entity in the </a:t>
            </a:r>
            <a:r>
              <a:rPr lang="en-US" dirty="0" err="1" smtClean="0"/>
              <a:t>SciValFunders</a:t>
            </a:r>
            <a:r>
              <a:rPr lang="en-US" dirty="0" smtClean="0"/>
              <a:t> vocabulary whose unique ID is 100000001: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http://data.elsevier.com/content/vocabulary/concept/prefLabel/SciValFunders?conceptURI=http://data.elsevier.com/vocabulary/SciValFunders/100000001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This query returns the following result:</a:t>
            </a:r>
          </a:p>
          <a:p>
            <a:pPr lvl="3">
              <a:buNone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{"concepts":</a:t>
            </a:r>
          </a:p>
          <a:p>
            <a:pPr lvl="3">
              <a:buNone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[{"id":"http://data.elsevier.com/vocabulary/SciValFunders/100000001",</a:t>
            </a:r>
          </a:p>
          <a:p>
            <a:pPr lvl="3">
              <a:buNone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"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prefLabel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":{"label":{</a:t>
            </a:r>
          </a:p>
          <a:p>
            <a:pPr lvl="3">
              <a:buNone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"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literalForm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":{"value":“National Science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Foundation","lang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":"en"}}}</a:t>
            </a:r>
          </a:p>
          <a:p>
            <a:pPr lvl="3">
              <a:buNone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}]}</a:t>
            </a:r>
            <a:endParaRPr lang="en-US" sz="8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2F70A-ABE4-422F-A356-8F110FDB303B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</p:cSld>
  <p:clrMapOvr>
    <a:masterClrMapping/>
  </p:clrMapOvr>
  <p:transition spd="slow" advClick="0" advTm="9000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/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If you have more questions on the APIs, please contact us at </a:t>
            </a:r>
            <a:r>
              <a:rPr lang="en-US" sz="1800" dirty="0" smtClean="0">
                <a:hlinkClick r:id="rId2"/>
              </a:rPr>
              <a:t>ldr.feedback@elsevier.com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Please send feedback on the taxonomy and/or APIs by </a:t>
            </a:r>
            <a:r>
              <a:rPr lang="en-US" sz="1800" b="1" dirty="0" smtClean="0"/>
              <a:t>June 25, 2012 </a:t>
            </a:r>
            <a:r>
              <a:rPr lang="en-US" sz="1800" dirty="0" smtClean="0"/>
              <a:t>to Sharon and Ed.</a:t>
            </a:r>
          </a:p>
          <a:p>
            <a:pPr lvl="1"/>
            <a:r>
              <a:rPr lang="en-US" sz="1600" dirty="0" smtClean="0"/>
              <a:t>Chris Shillum will provide the taxonomy feedback to his team and assess if and when an updated version can be released</a:t>
            </a:r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2F70A-ABE4-422F-A356-8F110FDB303B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</p:cSld>
  <p:clrMapOvr>
    <a:masterClrMapping/>
  </p:clrMapOvr>
  <p:transition spd="slow" advClick="0" advTm="9000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1950" y="2359025"/>
            <a:ext cx="8324850" cy="1470025"/>
          </a:xfrm>
        </p:spPr>
        <p:txBody>
          <a:bodyPr/>
          <a:lstStyle/>
          <a:p>
            <a:pPr algn="l"/>
            <a:r>
              <a:rPr lang="en-US" sz="3600" dirty="0" smtClean="0"/>
              <a:t>Contact Info: ldr.feedback@elsevier.com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114800"/>
            <a:ext cx="8534400" cy="2076450"/>
          </a:xfrm>
        </p:spPr>
        <p:txBody>
          <a:bodyPr/>
          <a:lstStyle/>
          <a:p>
            <a:pPr algn="l">
              <a:tabLst>
                <a:tab pos="2286000" algn="l"/>
                <a:tab pos="5029200" algn="l"/>
              </a:tabLst>
            </a:pPr>
            <a:r>
              <a:rPr lang="en-US" dirty="0" smtClean="0"/>
              <a:t>Sophie Forge	+1 215 239 3619	</a:t>
            </a:r>
            <a:r>
              <a:rPr lang="en-US" dirty="0" smtClean="0">
                <a:hlinkClick r:id="rId3"/>
              </a:rPr>
              <a:t>s.forge@elsevier.com</a:t>
            </a:r>
            <a:endParaRPr lang="en-US" dirty="0" smtClean="0"/>
          </a:p>
          <a:p>
            <a:pPr algn="l">
              <a:tabLst>
                <a:tab pos="2286000" algn="l"/>
                <a:tab pos="5029200" algn="l"/>
              </a:tabLst>
            </a:pPr>
            <a:r>
              <a:rPr lang="en-US" dirty="0" smtClean="0"/>
              <a:t>Chris Shillum	+1 212 462 1987 	</a:t>
            </a:r>
            <a:r>
              <a:rPr lang="en-US" dirty="0" smtClean="0">
                <a:hlinkClick r:id="rId4"/>
              </a:rPr>
              <a:t>c.shillum@elsevier.com</a:t>
            </a:r>
            <a:endParaRPr lang="en-US" dirty="0" smtClean="0">
              <a:hlinkClick r:id="rId3"/>
            </a:endParaRPr>
          </a:p>
          <a:p>
            <a:pPr algn="l">
              <a:tabLst>
                <a:tab pos="2286000" algn="l"/>
                <a:tab pos="4514850" algn="l"/>
              </a:tabLst>
            </a:pPr>
            <a:endParaRPr lang="en-US" sz="2400" dirty="0" smtClean="0">
              <a:latin typeface="+mj-lt"/>
            </a:endParaRPr>
          </a:p>
          <a:p>
            <a:pPr marL="0" indent="0" algn="l">
              <a:lnSpc>
                <a:spcPct val="100000"/>
              </a:lnSpc>
            </a:pPr>
            <a:r>
              <a:rPr lang="en-US" sz="2400" dirty="0" smtClean="0"/>
              <a:t> 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72493" y="6681791"/>
            <a:ext cx="457200" cy="139173"/>
          </a:xfrm>
        </p:spPr>
        <p:txBody>
          <a:bodyPr/>
          <a:lstStyle/>
          <a:p>
            <a:pPr>
              <a:defRPr/>
            </a:pPr>
            <a:fld id="{3292F70A-ABE4-422F-A356-8F110FDB303B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7006"/>
            <a:ext cx="8229600" cy="446890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FE7F00"/>
                </a:solidFill>
              </a:rPr>
              <a:t>Elsevier’s Funding Body Data v2.0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FE7F00"/>
                </a:solidFill>
              </a:rPr>
              <a:t>How to navigate Funding Body Data in RDF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FE7F00"/>
                </a:solidFill>
              </a:rPr>
              <a:t>Elsevier Open Access APIs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 smtClean="0">
              <a:solidFill>
                <a:srgbClr val="FE7F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3200" dirty="0" smtClean="0">
              <a:solidFill>
                <a:srgbClr val="FE7F00"/>
              </a:solidFill>
            </a:endParaRPr>
          </a:p>
          <a:p>
            <a:pPr marL="514350" indent="-514350">
              <a:buNone/>
            </a:pPr>
            <a:r>
              <a:rPr lang="en-US" sz="2800" dirty="0" smtClean="0">
                <a:hlinkClick r:id="rId2"/>
              </a:rPr>
              <a:t>http://data.elsevier.com/documentation/index.html</a:t>
            </a:r>
            <a:endParaRPr lang="en-US" sz="2800" dirty="0" smtClean="0">
              <a:solidFill>
                <a:srgbClr val="FE7F0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2F70A-ABE4-422F-A356-8F110FDB303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  <p:transition spd="slow" advClick="0" advTm="9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Elsevier </a:t>
            </a:r>
            <a:r>
              <a:rPr lang="en-US" dirty="0" err="1" smtClean="0"/>
              <a:t>SciVal</a:t>
            </a:r>
            <a:r>
              <a:rPr lang="en-US" dirty="0" smtClean="0"/>
              <a:t> Funding Body Data - v2.0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360" y="1302451"/>
            <a:ext cx="8602039" cy="4547019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err="1" smtClean="0"/>
              <a:t>SciValFunders</a:t>
            </a:r>
            <a:r>
              <a:rPr lang="en-US" sz="2800" dirty="0" smtClean="0"/>
              <a:t> v2.0 released in </a:t>
            </a:r>
            <a:r>
              <a:rPr lang="en-US" sz="2800" dirty="0" smtClean="0"/>
              <a:t>open access on </a:t>
            </a:r>
            <a:r>
              <a:rPr lang="en-US" sz="2800" dirty="0" smtClean="0"/>
              <a:t>June 13, 2012</a:t>
            </a:r>
          </a:p>
          <a:p>
            <a:endParaRPr lang="en-US" sz="2800" dirty="0" smtClean="0"/>
          </a:p>
          <a:p>
            <a:r>
              <a:rPr lang="en-US" sz="2800" dirty="0" smtClean="0"/>
              <a:t>New version contains 4,572 unique Organization IDs (versus 3,397 in v1) </a:t>
            </a:r>
          </a:p>
          <a:p>
            <a:endParaRPr lang="en-US" sz="2800" dirty="0" smtClean="0"/>
          </a:p>
          <a:p>
            <a:r>
              <a:rPr lang="en-US" sz="2800" dirty="0" smtClean="0"/>
              <a:t>Covering Australia, Canada, the European Commission, India, Ireland, New Zealand, Singapore, South Africa, the United Kingdom, and the United States.</a:t>
            </a:r>
          </a:p>
          <a:p>
            <a:endParaRPr lang="en-US" sz="2800" dirty="0" smtClean="0"/>
          </a:p>
          <a:p>
            <a:r>
              <a:rPr lang="en-US" sz="2800" dirty="0" smtClean="0"/>
              <a:t>For more information on Elsevier’s </a:t>
            </a:r>
            <a:r>
              <a:rPr lang="en-US" sz="2800" dirty="0" err="1" smtClean="0"/>
              <a:t>SciVal</a:t>
            </a:r>
            <a:r>
              <a:rPr lang="en-US" sz="2800" dirty="0" smtClean="0"/>
              <a:t> Funding: </a:t>
            </a:r>
            <a:r>
              <a:rPr lang="en-US" sz="2800" dirty="0" smtClean="0">
                <a:hlinkClick r:id="rId2"/>
              </a:rPr>
              <a:t>http://www.funding.scival.com/home#b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2F70A-ABE4-422F-A356-8F110FDB303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  <p:transition spd="slow" advClick="0" advTm="9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Elsevier </a:t>
            </a:r>
            <a:r>
              <a:rPr lang="en-US" dirty="0" err="1" smtClean="0"/>
              <a:t>SciVal</a:t>
            </a:r>
            <a:r>
              <a:rPr lang="en-US" dirty="0" smtClean="0"/>
              <a:t> Funding Body Data - v2.0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361" y="983329"/>
            <a:ext cx="8229600" cy="2514599"/>
          </a:xfrm>
        </p:spPr>
        <p:txBody>
          <a:bodyPr>
            <a:normAutofit/>
          </a:bodyPr>
          <a:lstStyle/>
          <a:p>
            <a:r>
              <a:rPr lang="en-US" dirty="0" smtClean="0"/>
              <a:t>Each organization’s record </a:t>
            </a:r>
            <a:r>
              <a:rPr lang="en-US" dirty="0" smtClean="0"/>
              <a:t>includes:</a:t>
            </a:r>
            <a:endParaRPr lang="en-US" dirty="0" smtClean="0"/>
          </a:p>
          <a:p>
            <a:endParaRPr lang="en-US" sz="1600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2F70A-ABE4-422F-A356-8F110FDB303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396011" y="1365926"/>
          <a:ext cx="8438036" cy="5122848"/>
        </p:xfrm>
        <a:graphic>
          <a:graphicData uri="http://schemas.openxmlformats.org/drawingml/2006/table">
            <a:tbl>
              <a:tblPr/>
              <a:tblGrid>
                <a:gridCol w="1223127"/>
                <a:gridCol w="7214909"/>
              </a:tblGrid>
              <a:tr h="150063"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</a:pPr>
                      <a:r>
                        <a:rPr lang="en-US" sz="1050" b="1" dirty="0">
                          <a:solidFill>
                            <a:srgbClr val="FFFFFF"/>
                          </a:solidFill>
                          <a:latin typeface="Arial"/>
                        </a:rPr>
                        <a:t>Property</a:t>
                      </a:r>
                    </a:p>
                  </a:txBody>
                  <a:tcPr marL="34964" marR="34964" marT="33566" marB="335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A6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</a:pPr>
                      <a:r>
                        <a:rPr lang="en-US" sz="1050" b="1" dirty="0">
                          <a:solidFill>
                            <a:srgbClr val="FFFFFF"/>
                          </a:solidFill>
                          <a:latin typeface="Arial"/>
                        </a:rPr>
                        <a:t>Description</a:t>
                      </a:r>
                    </a:p>
                  </a:txBody>
                  <a:tcPr marL="34964" marR="34964" marT="33566" marB="335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A6E0"/>
                    </a:solidFill>
                  </a:tcPr>
                </a:tc>
              </a:tr>
              <a:tr h="150063">
                <a:tc>
                  <a:txBody>
                    <a:bodyPr/>
                    <a:lstStyle/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b="1" dirty="0">
                          <a:latin typeface="Arial"/>
                        </a:rPr>
                        <a:t>Concept ID</a:t>
                      </a:r>
                    </a:p>
                  </a:txBody>
                  <a:tcPr marL="41957" marR="41957" marT="33566" marB="33566">
                    <a:lnL>
                      <a:noFill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</a:rPr>
                        <a:t>A unique identifier for the funding body</a:t>
                      </a:r>
                      <a:r>
                        <a:rPr lang="en-US" sz="1050" dirty="0" smtClean="0">
                          <a:latin typeface="Arial"/>
                        </a:rPr>
                        <a:t>.</a:t>
                      </a:r>
                    </a:p>
                  </a:txBody>
                  <a:tcPr marL="41957" marR="41957" marT="33566" marB="33566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</a:tr>
              <a:tr h="150063">
                <a:tc>
                  <a:txBody>
                    <a:bodyPr/>
                    <a:lstStyle/>
                    <a:p>
                      <a:pPr fontAlgn="t"/>
                      <a:r>
                        <a:rPr lang="en-US" sz="1050" b="1">
                          <a:latin typeface="Arial"/>
                        </a:rPr>
                        <a:t>Preferred Label</a:t>
                      </a:r>
                    </a:p>
                  </a:txBody>
                  <a:tcPr marL="41957" marR="41957" marT="33566" marB="33566">
                    <a:lnL>
                      <a:noFill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50" dirty="0">
                          <a:latin typeface="Arial"/>
                        </a:rPr>
                        <a:t>The preferred label to use when referring to the funding body (for example, Massachusetts General Hospital).</a:t>
                      </a:r>
                    </a:p>
                  </a:txBody>
                  <a:tcPr marL="41957" marR="41957" marT="33566" marB="33566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</a:tr>
              <a:tr h="150063">
                <a:tc>
                  <a:txBody>
                    <a:bodyPr/>
                    <a:lstStyle/>
                    <a:p>
                      <a:pPr fontAlgn="t"/>
                      <a:r>
                        <a:rPr lang="en-US" sz="1050" b="1">
                          <a:latin typeface="Arial"/>
                        </a:rPr>
                        <a:t>Alternate Labels</a:t>
                      </a:r>
                    </a:p>
                  </a:txBody>
                  <a:tcPr marL="41957" marR="41957" marT="33566" marB="33566">
                    <a:lnL>
                      <a:noFill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50" dirty="0">
                          <a:latin typeface="Arial"/>
                        </a:rPr>
                        <a:t>One or more alternate labels that are used for the funding body (for example, MGH).</a:t>
                      </a:r>
                    </a:p>
                  </a:txBody>
                  <a:tcPr marL="41957" marR="41957" marT="33566" marB="33566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</a:tr>
              <a:tr h="621844">
                <a:tc>
                  <a:txBody>
                    <a:bodyPr/>
                    <a:lstStyle/>
                    <a:p>
                      <a:pPr fontAlgn="t"/>
                      <a:r>
                        <a:rPr lang="en-US" sz="1050" b="1">
                          <a:latin typeface="Arial"/>
                        </a:rPr>
                        <a:t>Timestamps</a:t>
                      </a:r>
                    </a:p>
                  </a:txBody>
                  <a:tcPr marL="41957" marR="41957" marT="33566" marB="33566">
                    <a:lnL>
                      <a:noFill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</a:rPr>
                        <a:t>Timestamps that indicate when the concept was created and last modified.</a:t>
                      </a:r>
                    </a:p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</a:rPr>
                        <a:t>Timestamps are in the format:</a:t>
                      </a:r>
                    </a:p>
                    <a:p>
                      <a:pPr marL="182880"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i="1" dirty="0" err="1">
                          <a:latin typeface="Arial"/>
                        </a:rPr>
                        <a:t>yyyy</a:t>
                      </a:r>
                      <a:r>
                        <a:rPr lang="en-US" sz="1050" dirty="0">
                          <a:latin typeface="Arial"/>
                        </a:rPr>
                        <a:t>-</a:t>
                      </a:r>
                      <a:r>
                        <a:rPr lang="en-US" sz="1050" i="1" dirty="0">
                          <a:latin typeface="Arial"/>
                        </a:rPr>
                        <a:t>mm</a:t>
                      </a:r>
                      <a:r>
                        <a:rPr lang="en-US" sz="1050" dirty="0">
                          <a:latin typeface="Arial"/>
                        </a:rPr>
                        <a:t>-</a:t>
                      </a:r>
                      <a:r>
                        <a:rPr lang="en-US" sz="1050" i="1" dirty="0" err="1">
                          <a:latin typeface="Arial"/>
                        </a:rPr>
                        <a:t>dd</a:t>
                      </a:r>
                      <a:r>
                        <a:rPr lang="en-US" sz="1050" dirty="0" err="1">
                          <a:latin typeface="Arial"/>
                        </a:rPr>
                        <a:t>T</a:t>
                      </a:r>
                      <a:r>
                        <a:rPr lang="en-US" sz="1050" i="1" dirty="0" err="1">
                          <a:latin typeface="Arial"/>
                        </a:rPr>
                        <a:t>hh</a:t>
                      </a:r>
                      <a:r>
                        <a:rPr lang="en-US" sz="1050" dirty="0" err="1">
                          <a:latin typeface="Arial"/>
                        </a:rPr>
                        <a:t>:</a:t>
                      </a:r>
                      <a:r>
                        <a:rPr lang="en-US" sz="1050" i="1" dirty="0" err="1">
                          <a:latin typeface="Arial"/>
                        </a:rPr>
                        <a:t>mm</a:t>
                      </a:r>
                      <a:r>
                        <a:rPr lang="en-US" sz="1050" dirty="0" err="1">
                          <a:latin typeface="Arial"/>
                        </a:rPr>
                        <a:t>:</a:t>
                      </a:r>
                      <a:r>
                        <a:rPr lang="en-US" sz="1050" i="1" dirty="0" err="1">
                          <a:latin typeface="Arial"/>
                        </a:rPr>
                        <a:t>ss</a:t>
                      </a:r>
                      <a:endParaRPr lang="en-US" sz="1050" dirty="0">
                        <a:latin typeface="Arial"/>
                      </a:endParaRPr>
                    </a:p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</a:rPr>
                        <a:t>For example, 2012-05-04T23:58:30 indicates 4 May 2012 at 11:58:30 PM.</a:t>
                      </a:r>
                    </a:p>
                  </a:txBody>
                  <a:tcPr marL="41957" marR="41957" marT="33566" marB="33566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</a:tr>
              <a:tr h="591602">
                <a:tc>
                  <a:txBody>
                    <a:bodyPr/>
                    <a:lstStyle/>
                    <a:p>
                      <a:pPr fontAlgn="t"/>
                      <a:r>
                        <a:rPr lang="en-US" sz="1050" b="1" dirty="0">
                          <a:latin typeface="Arial"/>
                        </a:rPr>
                        <a:t>Funding Body Type</a:t>
                      </a:r>
                    </a:p>
                  </a:txBody>
                  <a:tcPr marL="41957" marR="41957" marT="33566" marB="33566">
                    <a:lnL>
                      <a:noFill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</a:rPr>
                        <a:t>The funding type of the funding body.</a:t>
                      </a:r>
                    </a:p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</a:rPr>
                        <a:t>Funding types include:</a:t>
                      </a:r>
                    </a:p>
                    <a:p>
                      <a:pPr fontAlgn="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n-US" sz="1050" b="1" dirty="0" err="1">
                          <a:latin typeface="Arial"/>
                        </a:rPr>
                        <a:t>pri</a:t>
                      </a:r>
                      <a:r>
                        <a:rPr lang="en-US" sz="1050" dirty="0">
                          <a:latin typeface="Arial"/>
                        </a:rPr>
                        <a:t>: Private</a:t>
                      </a:r>
                    </a:p>
                    <a:p>
                      <a:pPr fontAlgn="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n-US" sz="1050" b="1" dirty="0" err="1">
                          <a:latin typeface="Arial"/>
                        </a:rPr>
                        <a:t>gov</a:t>
                      </a:r>
                      <a:r>
                        <a:rPr lang="en-US" sz="1050" dirty="0">
                          <a:latin typeface="Arial"/>
                        </a:rPr>
                        <a:t>: Government</a:t>
                      </a:r>
                    </a:p>
                  </a:txBody>
                  <a:tcPr marL="41957" marR="41957" marT="33566" marB="33566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</a:tr>
              <a:tr h="870818">
                <a:tc>
                  <a:txBody>
                    <a:bodyPr/>
                    <a:lstStyle/>
                    <a:p>
                      <a:pPr fontAlgn="t"/>
                      <a:r>
                        <a:rPr lang="en-US" sz="1050" b="1" dirty="0">
                          <a:latin typeface="Arial"/>
                        </a:rPr>
                        <a:t>Funding Body Subtype</a:t>
                      </a:r>
                    </a:p>
                  </a:txBody>
                  <a:tcPr marL="41957" marR="41957" marT="33566" marB="33566">
                    <a:lnL>
                      <a:noFill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</a:rPr>
                        <a:t>The funding subtype of the funding body.</a:t>
                      </a:r>
                    </a:p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</a:rPr>
                        <a:t>Private funding subtypes include:</a:t>
                      </a:r>
                    </a:p>
                    <a:p>
                      <a:pPr fontAlgn="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n-US" sz="1050" b="1" dirty="0" smtClean="0">
                          <a:latin typeface="Arial"/>
                        </a:rPr>
                        <a:t>Academic</a:t>
                      </a:r>
                      <a:r>
                        <a:rPr lang="en-US" sz="1050" dirty="0" smtClean="0">
                          <a:latin typeface="Arial"/>
                        </a:rPr>
                        <a:t>, </a:t>
                      </a:r>
                      <a:r>
                        <a:rPr lang="en-US" sz="1050" b="1" dirty="0" smtClean="0">
                          <a:latin typeface="Arial"/>
                        </a:rPr>
                        <a:t>corporate</a:t>
                      </a:r>
                      <a:r>
                        <a:rPr lang="en-US" sz="1050" dirty="0" smtClean="0">
                          <a:latin typeface="Arial"/>
                        </a:rPr>
                        <a:t>, </a:t>
                      </a:r>
                      <a:r>
                        <a:rPr lang="en-US" sz="1050" b="1" dirty="0" smtClean="0">
                          <a:latin typeface="Arial"/>
                        </a:rPr>
                        <a:t>foundation</a:t>
                      </a:r>
                      <a:r>
                        <a:rPr lang="en-US" sz="1050" dirty="0" smtClean="0">
                          <a:latin typeface="Arial"/>
                        </a:rPr>
                        <a:t>, </a:t>
                      </a:r>
                      <a:r>
                        <a:rPr lang="en-US" sz="1050" b="1" dirty="0" smtClean="0">
                          <a:latin typeface="Arial"/>
                        </a:rPr>
                        <a:t>international</a:t>
                      </a:r>
                      <a:r>
                        <a:rPr lang="en-US" sz="1050" dirty="0" smtClean="0">
                          <a:latin typeface="Arial"/>
                        </a:rPr>
                        <a:t>, </a:t>
                      </a:r>
                      <a:r>
                        <a:rPr lang="en-US" sz="1050" b="1" dirty="0" smtClean="0">
                          <a:latin typeface="Arial"/>
                        </a:rPr>
                        <a:t>other </a:t>
                      </a:r>
                      <a:r>
                        <a:rPr lang="en-US" sz="1050" b="1" dirty="0">
                          <a:latin typeface="Arial"/>
                        </a:rPr>
                        <a:t>non-profit (</a:t>
                      </a:r>
                      <a:r>
                        <a:rPr lang="en-US" sz="1050" b="1" dirty="0" smtClean="0">
                          <a:latin typeface="Arial"/>
                        </a:rPr>
                        <a:t>private)</a:t>
                      </a:r>
                      <a:r>
                        <a:rPr lang="en-US" sz="1050" dirty="0" smtClean="0">
                          <a:latin typeface="Arial"/>
                        </a:rPr>
                        <a:t>, </a:t>
                      </a:r>
                      <a:r>
                        <a:rPr lang="en-US" sz="1050" b="1" dirty="0" smtClean="0">
                          <a:latin typeface="Arial"/>
                        </a:rPr>
                        <a:t>professional </a:t>
                      </a:r>
                      <a:r>
                        <a:rPr lang="en-US" sz="1050" b="1" dirty="0">
                          <a:latin typeface="Arial"/>
                        </a:rPr>
                        <a:t>associations and societies</a:t>
                      </a:r>
                    </a:p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</a:rPr>
                        <a:t>Government funding subtypes include:</a:t>
                      </a:r>
                    </a:p>
                    <a:p>
                      <a:pPr fontAlgn="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n-US" sz="1050" b="1" dirty="0">
                          <a:latin typeface="Arial"/>
                        </a:rPr>
                        <a:t>federal</a:t>
                      </a:r>
                      <a:r>
                        <a:rPr lang="en-US" sz="1050" dirty="0">
                          <a:latin typeface="Arial"/>
                        </a:rPr>
                        <a:t> (national government</a:t>
                      </a:r>
                      <a:r>
                        <a:rPr lang="en-US" sz="1050" dirty="0" smtClean="0">
                          <a:latin typeface="Arial"/>
                        </a:rPr>
                        <a:t>). </a:t>
                      </a:r>
                      <a:r>
                        <a:rPr lang="en-US" sz="1050" b="1" dirty="0" smtClean="0">
                          <a:latin typeface="Arial"/>
                        </a:rPr>
                        <a:t>government </a:t>
                      </a:r>
                      <a:r>
                        <a:rPr lang="en-US" sz="1050" b="1" dirty="0">
                          <a:latin typeface="Arial"/>
                        </a:rPr>
                        <a:t>non-federal </a:t>
                      </a:r>
                      <a:r>
                        <a:rPr lang="en-US" sz="1050" dirty="0">
                          <a:latin typeface="Arial"/>
                        </a:rPr>
                        <a:t>(state/provincial government)</a:t>
                      </a:r>
                    </a:p>
                  </a:txBody>
                  <a:tcPr marL="41957" marR="41957" marT="33566" marB="33566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</a:tr>
              <a:tr h="307323">
                <a:tc>
                  <a:txBody>
                    <a:bodyPr/>
                    <a:lstStyle/>
                    <a:p>
                      <a:pPr fontAlgn="t"/>
                      <a:r>
                        <a:rPr lang="en-US" sz="1050" b="1" dirty="0">
                          <a:latin typeface="Arial"/>
                        </a:rPr>
                        <a:t>Country</a:t>
                      </a:r>
                    </a:p>
                  </a:txBody>
                  <a:tcPr marL="41957" marR="41957" marT="33566" marB="33566">
                    <a:lnL>
                      <a:noFill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</a:rPr>
                        <a:t>The URI on the </a:t>
                      </a:r>
                      <a:r>
                        <a:rPr lang="en-US" sz="1050" u="sng" dirty="0">
                          <a:solidFill>
                            <a:srgbClr val="6592D1"/>
                          </a:solidFill>
                          <a:latin typeface="Arial"/>
                          <a:hlinkClick r:id="rId2"/>
                        </a:rPr>
                        <a:t>sws.geonames.org</a:t>
                      </a:r>
                      <a:r>
                        <a:rPr lang="en-US" sz="1050" dirty="0">
                          <a:latin typeface="Arial"/>
                        </a:rPr>
                        <a:t> website for the ISO 3166 country code for the home country of the funding body.</a:t>
                      </a:r>
                    </a:p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</a:rPr>
                        <a:t>For example, the country code 6252001 is for the United States.</a:t>
                      </a:r>
                    </a:p>
                  </a:txBody>
                  <a:tcPr marL="41957" marR="41957" marT="33566" marB="33566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</a:tr>
              <a:tr h="404099">
                <a:tc>
                  <a:txBody>
                    <a:bodyPr/>
                    <a:lstStyle/>
                    <a:p>
                      <a:pPr fontAlgn="t"/>
                      <a:r>
                        <a:rPr lang="en-US" sz="1050" b="1" dirty="0">
                          <a:latin typeface="Arial"/>
                        </a:rPr>
                        <a:t>State</a:t>
                      </a:r>
                    </a:p>
                  </a:txBody>
                  <a:tcPr marL="41957" marR="41957" marT="33566" marB="33566">
                    <a:lnL>
                      <a:noFill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</a:rPr>
                        <a:t>The URI on the </a:t>
                      </a:r>
                      <a:r>
                        <a:rPr lang="en-US" sz="1050" u="sng" dirty="0">
                          <a:solidFill>
                            <a:srgbClr val="6592D1"/>
                          </a:solidFill>
                          <a:latin typeface="Arial"/>
                          <a:hlinkClick r:id="rId2"/>
                        </a:rPr>
                        <a:t>sws.geonames.org</a:t>
                      </a:r>
                      <a:r>
                        <a:rPr lang="en-US" sz="1050" dirty="0">
                          <a:latin typeface="Arial"/>
                        </a:rPr>
                        <a:t> website for the ISO 3166 country subdivision code for the home subdivision (for example, state, province, or territory) of the funding body.</a:t>
                      </a:r>
                    </a:p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</a:rPr>
                        <a:t>For example, the subdivision code 6093943 is </a:t>
                      </a:r>
                      <a:r>
                        <a:rPr lang="en-US" sz="1050" dirty="0" smtClean="0">
                          <a:latin typeface="Arial"/>
                        </a:rPr>
                        <a:t>for the Ontario </a:t>
                      </a:r>
                      <a:r>
                        <a:rPr lang="en-US" sz="1050" dirty="0">
                          <a:latin typeface="Arial"/>
                        </a:rPr>
                        <a:t>province in Canada.</a:t>
                      </a:r>
                    </a:p>
                  </a:txBody>
                  <a:tcPr marL="41957" marR="41957" marT="33566" marB="33566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9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Elsevier </a:t>
            </a:r>
            <a:r>
              <a:rPr lang="en-US" dirty="0" err="1" smtClean="0"/>
              <a:t>SciVal</a:t>
            </a:r>
            <a:r>
              <a:rPr lang="en-US" dirty="0" smtClean="0"/>
              <a:t> Funding Body Data - v2.0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Interrelations between funding bodies</a:t>
            </a:r>
          </a:p>
          <a:p>
            <a:pPr lvl="1"/>
            <a:r>
              <a:rPr lang="en-US" dirty="0" smtClean="0"/>
              <a:t>Two </a:t>
            </a:r>
            <a:r>
              <a:rPr lang="en-US" dirty="0" smtClean="0"/>
              <a:t>relationships</a:t>
            </a:r>
            <a:r>
              <a:rPr lang="en-US" dirty="0" smtClean="0"/>
              <a:t>: Broader and Affiliated With</a:t>
            </a:r>
          </a:p>
          <a:p>
            <a:pPr lvl="1"/>
            <a:r>
              <a:rPr lang="en-US" dirty="0" smtClean="0"/>
              <a:t>Relationships are optional properties 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>
              <a:buNone/>
            </a:pPr>
            <a:endParaRPr lang="en-US" sz="1800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2F70A-ABE4-422F-A356-8F110FDB303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0954" y="1896008"/>
          <a:ext cx="8438036" cy="951967"/>
        </p:xfrm>
        <a:graphic>
          <a:graphicData uri="http://schemas.openxmlformats.org/drawingml/2006/table">
            <a:tbl>
              <a:tblPr/>
              <a:tblGrid>
                <a:gridCol w="1223127"/>
                <a:gridCol w="7214909"/>
              </a:tblGrid>
              <a:tr h="287178">
                <a:tc>
                  <a:txBody>
                    <a:bodyPr/>
                    <a:lstStyle/>
                    <a:p>
                      <a:pPr marL="0" algn="l" defTabSz="914165" rtl="0" eaLnBrk="1" fontAlgn="b" latinLnBrk="0" hangingPunct="1">
                        <a:spcBef>
                          <a:spcPts val="300"/>
                        </a:spcBef>
                      </a:pPr>
                      <a:r>
                        <a:rPr lang="en-US" sz="1000" b="1" kern="120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+mn-cs"/>
                        </a:rPr>
                        <a:t>Property</a:t>
                      </a:r>
                    </a:p>
                  </a:txBody>
                  <a:tcPr marL="34964" marR="34964" marT="33566" marB="33566" anchor="ctr">
                    <a:lnL>
                      <a:noFill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165" rtl="0" eaLnBrk="1" fontAlgn="b" latinLnBrk="0" hangingPunct="1">
                        <a:spcBef>
                          <a:spcPts val="300"/>
                        </a:spcBef>
                      </a:pPr>
                      <a:r>
                        <a:rPr lang="en-US" sz="1000" b="1" kern="120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L="34964" marR="34964" marT="33566" marB="33566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7178">
                <a:tc>
                  <a:txBody>
                    <a:bodyPr/>
                    <a:lstStyle/>
                    <a:p>
                      <a:pPr fontAlgn="t"/>
                      <a:r>
                        <a:rPr lang="en-US" sz="1050" b="1" dirty="0" smtClean="0">
                          <a:latin typeface="Arial"/>
                        </a:rPr>
                        <a:t>Broader</a:t>
                      </a:r>
                      <a:endParaRPr lang="en-US" sz="1050" b="1" dirty="0">
                        <a:latin typeface="Arial"/>
                      </a:endParaRPr>
                    </a:p>
                  </a:txBody>
                  <a:tcPr marL="41957" marR="41957" marT="33566" marB="33566" anchor="ctr">
                    <a:lnL>
                      <a:noFill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 smtClean="0">
                          <a:latin typeface="Arial"/>
                        </a:rPr>
                        <a:t>Points</a:t>
                      </a:r>
                      <a:r>
                        <a:rPr lang="en-US" sz="1050" baseline="0" dirty="0" smtClean="0">
                          <a:latin typeface="Arial"/>
                        </a:rPr>
                        <a:t> to</a:t>
                      </a:r>
                      <a:r>
                        <a:rPr lang="en-US" sz="1050" dirty="0" smtClean="0">
                          <a:latin typeface="Arial"/>
                        </a:rPr>
                        <a:t> the</a:t>
                      </a:r>
                      <a:r>
                        <a:rPr lang="en-US" sz="1050" baseline="0" dirty="0" smtClean="0">
                          <a:latin typeface="Arial"/>
                        </a:rPr>
                        <a:t> parent concept(s) in the taxonomy</a:t>
                      </a:r>
                      <a:r>
                        <a:rPr lang="en-US" sz="1050" dirty="0" smtClean="0">
                          <a:latin typeface="Arial"/>
                        </a:rPr>
                        <a:t> </a:t>
                      </a:r>
                      <a:r>
                        <a:rPr lang="en-US" sz="1050" dirty="0" smtClean="0">
                          <a:latin typeface="Arial"/>
                        </a:rPr>
                        <a:t>(Note:</a:t>
                      </a:r>
                      <a:r>
                        <a:rPr lang="en-US" sz="1050" baseline="0" dirty="0" smtClean="0">
                          <a:latin typeface="Arial"/>
                        </a:rPr>
                        <a:t> </a:t>
                      </a:r>
                      <a:r>
                        <a:rPr lang="en-US" sz="1050" dirty="0" smtClean="0">
                          <a:latin typeface="Arial"/>
                        </a:rPr>
                        <a:t>NT relationship is implied)</a:t>
                      </a:r>
                      <a:endParaRPr lang="en-US" sz="1050" dirty="0" smtClean="0">
                        <a:latin typeface="Arial"/>
                      </a:endParaRPr>
                    </a:p>
                  </a:txBody>
                  <a:tcPr marL="41957" marR="41957" marT="33566" marB="33566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</a:tr>
              <a:tr h="377611">
                <a:tc>
                  <a:txBody>
                    <a:bodyPr/>
                    <a:lstStyle/>
                    <a:p>
                      <a:pPr fontAlgn="t"/>
                      <a:r>
                        <a:rPr lang="en-US" sz="1050" b="1" dirty="0" smtClean="0">
                          <a:latin typeface="Arial"/>
                        </a:rPr>
                        <a:t>Affiliated With</a:t>
                      </a:r>
                      <a:endParaRPr lang="en-US" sz="1050" b="1" dirty="0">
                        <a:latin typeface="Arial"/>
                      </a:endParaRPr>
                    </a:p>
                  </a:txBody>
                  <a:tcPr marL="41957" marR="41957" marT="33566" marB="33566" anchor="ctr">
                    <a:lnL>
                      <a:noFill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 smtClean="0">
                          <a:latin typeface="Arial"/>
                        </a:rPr>
                        <a:t>Points to related</a:t>
                      </a:r>
                      <a:r>
                        <a:rPr lang="en-US" sz="1050" baseline="0" dirty="0" smtClean="0">
                          <a:latin typeface="Arial"/>
                        </a:rPr>
                        <a:t> concept(s) in the </a:t>
                      </a:r>
                      <a:r>
                        <a:rPr lang="en-US" sz="1050" baseline="0" dirty="0" smtClean="0">
                          <a:latin typeface="Arial"/>
                        </a:rPr>
                        <a:t>taxonomy (RT relationship)</a:t>
                      </a:r>
                      <a:endParaRPr lang="en-US" sz="1050" baseline="0" dirty="0" smtClean="0">
                        <a:latin typeface="Arial"/>
                      </a:endParaRPr>
                    </a:p>
                  </a:txBody>
                  <a:tcPr marL="41957" marR="41957" marT="33566" marB="33566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203200" y="3443111"/>
          <a:ext cx="4967112" cy="2731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6254" y="3606433"/>
            <a:ext cx="2222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SAMPLE “BROADER”</a:t>
            </a:r>
          </a:p>
          <a:p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RELATIONSHIPS</a:t>
            </a: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69557" y="4568691"/>
            <a:ext cx="18144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“AFFILIATED WITH”</a:t>
            </a:r>
          </a:p>
        </p:txBody>
      </p:sp>
      <p:graphicFrame>
        <p:nvGraphicFramePr>
          <p:cNvPr id="11" name="Diagram 10"/>
          <p:cNvGraphicFramePr/>
          <p:nvPr/>
        </p:nvGraphicFramePr>
        <p:xfrm>
          <a:off x="6016977" y="4244623"/>
          <a:ext cx="2596445" cy="2099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4560711" y="4854222"/>
            <a:ext cx="215617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9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Elsevier </a:t>
            </a:r>
            <a:r>
              <a:rPr lang="en-US" dirty="0" err="1" smtClean="0"/>
              <a:t>SciVal</a:t>
            </a:r>
            <a:r>
              <a:rPr lang="en-US" dirty="0" smtClean="0"/>
              <a:t> Funding Body Data - v2.0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pPr lvl="2"/>
            <a:endParaRPr lang="en-US" dirty="0" smtClean="0"/>
          </a:p>
          <a:p>
            <a:pPr>
              <a:buNone/>
            </a:pPr>
            <a:r>
              <a:rPr lang="en-US" sz="2400" u="sng" dirty="0" smtClean="0"/>
              <a:t>Note</a:t>
            </a:r>
            <a:r>
              <a:rPr lang="en-US" sz="2400" dirty="0" smtClean="0"/>
              <a:t>: </a:t>
            </a:r>
            <a:r>
              <a:rPr lang="en-US" sz="2400" dirty="0" err="1" smtClean="0"/>
              <a:t>FundRef</a:t>
            </a:r>
            <a:r>
              <a:rPr lang="en-US" sz="2400" dirty="0" smtClean="0"/>
              <a:t> funders </a:t>
            </a:r>
            <a:r>
              <a:rPr lang="en-US" sz="2400" dirty="0" err="1" smtClean="0"/>
              <a:t>OrgIds</a:t>
            </a:r>
            <a:endParaRPr lang="en-US" sz="2400" dirty="0" smtClean="0"/>
          </a:p>
          <a:p>
            <a:pPr lvl="1"/>
            <a:r>
              <a:rPr lang="en-US" sz="1800" dirty="0" smtClean="0"/>
              <a:t>DOE: </a:t>
            </a:r>
            <a:r>
              <a:rPr lang="en-US" sz="1800" dirty="0" smtClean="0">
                <a:hlinkClick r:id="rId2"/>
              </a:rPr>
              <a:t>http://data.elsevier.com/vocabulary/SciValFunders/100000015</a:t>
            </a:r>
            <a:endParaRPr lang="en-US" sz="1800" dirty="0" smtClean="0"/>
          </a:p>
          <a:p>
            <a:pPr lvl="1"/>
            <a:r>
              <a:rPr lang="en-US" sz="1800" dirty="0" smtClean="0"/>
              <a:t>NASA: </a:t>
            </a:r>
            <a:r>
              <a:rPr lang="en-US" sz="1800" dirty="0" smtClean="0">
                <a:hlinkClick r:id="rId3"/>
              </a:rPr>
              <a:t>http://data.elsevier.com/vocabulary/SciValFunders/100000104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/>
              <a:t>NSF:  </a:t>
            </a:r>
            <a:r>
              <a:rPr lang="en-US" sz="1800" dirty="0" smtClean="0">
                <a:hlinkClick r:id="rId4"/>
              </a:rPr>
              <a:t>http://data.elsevier.com/vocabulary/SciValFunders/100000001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err="1" smtClean="0"/>
              <a:t>Wellcome</a:t>
            </a:r>
            <a:r>
              <a:rPr lang="en-US" sz="1800" dirty="0" smtClean="0"/>
              <a:t> Trust: </a:t>
            </a:r>
            <a:r>
              <a:rPr lang="en-US" sz="1800" dirty="0" smtClean="0">
                <a:hlinkClick r:id="rId5"/>
              </a:rPr>
              <a:t>http://data.elsevier.com/vocabulary/SciValFunders/100004440</a:t>
            </a:r>
            <a:r>
              <a:rPr lang="en-US" sz="1800" dirty="0" smtClean="0"/>
              <a:t> 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2F70A-ABE4-422F-A356-8F110FDB303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  <p:transition spd="slow" advClick="0" advTm="9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Funding Body Data in RDF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62030"/>
            <a:ext cx="8572500" cy="4525963"/>
          </a:xfrm>
        </p:spPr>
        <p:txBody>
          <a:bodyPr/>
          <a:lstStyle/>
          <a:p>
            <a:r>
              <a:rPr lang="en-US" dirty="0" smtClean="0"/>
              <a:t>Each organization record is contained between a &lt;</a:t>
            </a:r>
            <a:r>
              <a:rPr lang="en-US" dirty="0" err="1" smtClean="0"/>
              <a:t>skos:Concept</a:t>
            </a:r>
            <a:r>
              <a:rPr lang="en-US" dirty="0" smtClean="0"/>
              <a:t>&gt; and the next &lt;/</a:t>
            </a:r>
            <a:r>
              <a:rPr lang="en-US" dirty="0" err="1" smtClean="0"/>
              <a:t>skos:Concept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Each organization has a unique ID, represented as a URI in the </a:t>
            </a:r>
            <a:r>
              <a:rPr lang="en-US" dirty="0" err="1" smtClean="0"/>
              <a:t>RDF:about</a:t>
            </a:r>
            <a:r>
              <a:rPr lang="en-US" dirty="0" smtClean="0"/>
              <a:t> field of the RDF file</a:t>
            </a:r>
          </a:p>
          <a:p>
            <a:r>
              <a:rPr lang="en-US" dirty="0" smtClean="0"/>
              <a:t>All its other properties follow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2F70A-ABE4-422F-A356-8F110FDB303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667370" y="2368263"/>
          <a:ext cx="7881402" cy="3440383"/>
        </p:xfrm>
        <a:graphic>
          <a:graphicData uri="http://schemas.openxmlformats.org/drawingml/2006/table">
            <a:tbl>
              <a:tblPr/>
              <a:tblGrid>
                <a:gridCol w="1720569"/>
                <a:gridCol w="6160833"/>
              </a:tblGrid>
              <a:tr h="252723"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latin typeface="Arial"/>
                        </a:rPr>
                        <a:t>Property</a:t>
                      </a:r>
                    </a:p>
                  </a:txBody>
                  <a:tcPr marL="34964" marR="34964" marT="33566" marB="335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</a:pPr>
                      <a:r>
                        <a:rPr lang="en-US" sz="1000" b="1" dirty="0" smtClean="0">
                          <a:solidFill>
                            <a:srgbClr val="FFFFFF"/>
                          </a:solidFill>
                          <a:latin typeface="Arial"/>
                        </a:rPr>
                        <a:t>RDF Properties</a:t>
                      </a:r>
                      <a:r>
                        <a:rPr lang="en-US" sz="1000" b="1" baseline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/ Sample </a:t>
                      </a:r>
                      <a:r>
                        <a:rPr lang="en-US" sz="1000" b="1" dirty="0" smtClean="0">
                          <a:solidFill>
                            <a:srgbClr val="FFFFFF"/>
                          </a:solidFill>
                          <a:latin typeface="Arial"/>
                        </a:rPr>
                        <a:t>Values</a:t>
                      </a:r>
                      <a:endParaRPr lang="en-US" sz="1000" b="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34964" marR="34964" marT="33566" marB="335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1495">
                <a:tc>
                  <a:txBody>
                    <a:bodyPr/>
                    <a:lstStyle/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b="1" dirty="0">
                          <a:latin typeface="Arial"/>
                        </a:rPr>
                        <a:t>Concept ID</a:t>
                      </a:r>
                    </a:p>
                  </a:txBody>
                  <a:tcPr marL="41957" marR="41957" marT="33566" marB="33566" anchor="ctr">
                    <a:lnL>
                      <a:noFill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 smtClean="0"/>
                        <a:t>&lt;</a:t>
                      </a:r>
                      <a:r>
                        <a:rPr lang="en-US" sz="1050" dirty="0" err="1" smtClean="0"/>
                        <a:t>skos:Concept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rdf:about</a:t>
                      </a:r>
                      <a:r>
                        <a:rPr lang="en-US" sz="1050" dirty="0" smtClean="0"/>
                        <a:t>="</a:t>
                      </a:r>
                      <a:r>
                        <a:rPr lang="en-US" sz="1050" b="1" dirty="0" smtClean="0"/>
                        <a:t>http://data.elsevier.com/vocabulary/SciValFunders/100000015</a:t>
                      </a:r>
                      <a:r>
                        <a:rPr lang="en-US" sz="1050" dirty="0" smtClean="0"/>
                        <a:t>"&gt;</a:t>
                      </a:r>
                      <a:endParaRPr lang="en-US" sz="1050" dirty="0" smtClean="0">
                        <a:latin typeface="Arial"/>
                      </a:endParaRPr>
                    </a:p>
                  </a:txBody>
                  <a:tcPr marL="41957" marR="41957" marT="33566" marB="33566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</a:tr>
              <a:tr h="629921">
                <a:tc>
                  <a:txBody>
                    <a:bodyPr/>
                    <a:lstStyle/>
                    <a:p>
                      <a:pPr fontAlgn="t"/>
                      <a:r>
                        <a:rPr lang="en-US" sz="900" b="1" dirty="0">
                          <a:latin typeface="Arial"/>
                        </a:rPr>
                        <a:t>Preferred Label</a:t>
                      </a:r>
                    </a:p>
                  </a:txBody>
                  <a:tcPr marL="41957" marR="41957" marT="33566" marB="33566" anchor="ctr">
                    <a:lnL>
                      <a:noFill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 &lt;</a:t>
                      </a:r>
                      <a:r>
                        <a:rPr lang="en-US" sz="1050" dirty="0" err="1" smtClean="0"/>
                        <a:t>skosxl:prefLabel</a:t>
                      </a:r>
                      <a:r>
                        <a:rPr lang="en-US" sz="1050" dirty="0" smtClean="0"/>
                        <a:t>&gt;&lt;</a:t>
                      </a:r>
                      <a:r>
                        <a:rPr lang="en-US" sz="1050" dirty="0" err="1" smtClean="0"/>
                        <a:t>skosxl:Label</a:t>
                      </a:r>
                      <a:r>
                        <a:rPr lang="en-US" sz="1050" dirty="0" smtClean="0"/>
                        <a:t>&gt; </a:t>
                      </a:r>
                    </a:p>
                    <a:p>
                      <a:r>
                        <a:rPr lang="en-US" sz="1050" dirty="0" smtClean="0"/>
                        <a:t>&lt;</a:t>
                      </a:r>
                      <a:r>
                        <a:rPr lang="en-US" sz="1050" dirty="0" err="1" smtClean="0"/>
                        <a:t>skosxl:literalForm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xml:lang</a:t>
                      </a:r>
                      <a:r>
                        <a:rPr lang="en-US" sz="1050" dirty="0" smtClean="0"/>
                        <a:t>="en"&gt;</a:t>
                      </a:r>
                      <a:r>
                        <a:rPr lang="en-US" sz="1050" b="1" dirty="0" smtClean="0"/>
                        <a:t>U.S. Department of Energy</a:t>
                      </a:r>
                      <a:r>
                        <a:rPr lang="en-US" sz="1050" dirty="0" smtClean="0"/>
                        <a:t>&lt;/</a:t>
                      </a:r>
                      <a:r>
                        <a:rPr lang="en-US" sz="1050" dirty="0" err="1" smtClean="0"/>
                        <a:t>skosxl:literalForm</a:t>
                      </a:r>
                      <a:r>
                        <a:rPr lang="en-US" sz="1050" dirty="0" smtClean="0"/>
                        <a:t>&gt; </a:t>
                      </a:r>
                    </a:p>
                    <a:p>
                      <a:r>
                        <a:rPr lang="en-US" sz="1050" dirty="0" smtClean="0"/>
                        <a:t>&lt;/</a:t>
                      </a:r>
                      <a:r>
                        <a:rPr lang="en-US" sz="1050" dirty="0" err="1" smtClean="0"/>
                        <a:t>skosxl:Label</a:t>
                      </a:r>
                      <a:r>
                        <a:rPr lang="en-US" sz="1050" dirty="0" smtClean="0"/>
                        <a:t>&gt; &lt;/</a:t>
                      </a:r>
                      <a:r>
                        <a:rPr lang="en-US" sz="1050" dirty="0" err="1" smtClean="0"/>
                        <a:t>skosxl:prefLabel</a:t>
                      </a:r>
                      <a:r>
                        <a:rPr lang="en-US" sz="1050" dirty="0" smtClean="0"/>
                        <a:t>&gt;</a:t>
                      </a:r>
                      <a:endParaRPr lang="en-US" sz="1050" dirty="0">
                        <a:latin typeface="Arial"/>
                      </a:endParaRPr>
                    </a:p>
                  </a:txBody>
                  <a:tcPr marL="41957" marR="41957" marT="33566" marB="33566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</a:tr>
              <a:tr h="629921">
                <a:tc>
                  <a:txBody>
                    <a:bodyPr/>
                    <a:lstStyle/>
                    <a:p>
                      <a:pPr fontAlgn="t"/>
                      <a:r>
                        <a:rPr lang="en-US" sz="900" b="1" dirty="0">
                          <a:latin typeface="Arial"/>
                        </a:rPr>
                        <a:t>Alternate Labels</a:t>
                      </a:r>
                    </a:p>
                  </a:txBody>
                  <a:tcPr marL="41957" marR="41957" marT="33566" marB="33566" anchor="ctr">
                    <a:lnL>
                      <a:noFill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 &lt;</a:t>
                      </a:r>
                      <a:r>
                        <a:rPr lang="en-US" sz="1050" dirty="0" err="1" smtClean="0"/>
                        <a:t>skosxl:altLabel</a:t>
                      </a:r>
                      <a:r>
                        <a:rPr lang="en-US" sz="1050" dirty="0" smtClean="0"/>
                        <a:t>&gt;&lt;</a:t>
                      </a:r>
                      <a:r>
                        <a:rPr lang="en-US" sz="1050" dirty="0" err="1" smtClean="0"/>
                        <a:t>skosxl:Label</a:t>
                      </a:r>
                      <a:r>
                        <a:rPr lang="en-US" sz="1050" dirty="0" smtClean="0"/>
                        <a:t>&gt;</a:t>
                      </a:r>
                    </a:p>
                    <a:p>
                      <a:r>
                        <a:rPr lang="en-US" sz="1050" dirty="0" smtClean="0"/>
                        <a:t>&lt;</a:t>
                      </a:r>
                      <a:r>
                        <a:rPr lang="en-US" sz="1050" dirty="0" err="1" smtClean="0"/>
                        <a:t>skosxl:literalForm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xml:lang</a:t>
                      </a:r>
                      <a:r>
                        <a:rPr lang="en-US" sz="1050" dirty="0" smtClean="0"/>
                        <a:t>="en“&gt;</a:t>
                      </a:r>
                      <a:r>
                        <a:rPr lang="en-US" sz="1050" b="1" dirty="0" smtClean="0"/>
                        <a:t>DOE</a:t>
                      </a:r>
                      <a:r>
                        <a:rPr lang="en-US" sz="1050" dirty="0" smtClean="0"/>
                        <a:t>&lt;/</a:t>
                      </a:r>
                      <a:r>
                        <a:rPr lang="en-US" sz="1050" dirty="0" err="1" smtClean="0"/>
                        <a:t>skosxl:literalForm</a:t>
                      </a:r>
                      <a:r>
                        <a:rPr lang="en-US" sz="1050" dirty="0" smtClean="0"/>
                        <a:t>&gt;</a:t>
                      </a:r>
                    </a:p>
                    <a:p>
                      <a:r>
                        <a:rPr lang="en-US" sz="1050" dirty="0" smtClean="0"/>
                        <a:t>&lt;/</a:t>
                      </a:r>
                      <a:r>
                        <a:rPr lang="en-US" sz="1050" dirty="0" err="1" smtClean="0"/>
                        <a:t>skosxl:Label</a:t>
                      </a:r>
                      <a:r>
                        <a:rPr lang="en-US" sz="1050" dirty="0" smtClean="0"/>
                        <a:t>&gt;&lt;/</a:t>
                      </a:r>
                      <a:r>
                        <a:rPr lang="en-US" sz="1050" dirty="0" err="1" smtClean="0"/>
                        <a:t>skosxl:altLabel</a:t>
                      </a:r>
                      <a:r>
                        <a:rPr lang="en-US" sz="1050" dirty="0" smtClean="0"/>
                        <a:t>&gt;</a:t>
                      </a:r>
                      <a:endParaRPr lang="en-US" sz="1050" dirty="0">
                        <a:latin typeface="Arial"/>
                      </a:endParaRPr>
                    </a:p>
                  </a:txBody>
                  <a:tcPr marL="41957" marR="41957" marT="33566" marB="33566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</a:tr>
              <a:tr h="533428">
                <a:tc>
                  <a:txBody>
                    <a:bodyPr/>
                    <a:lstStyle/>
                    <a:p>
                      <a:pPr fontAlgn="t"/>
                      <a:r>
                        <a:rPr lang="en-US" sz="900" b="1" dirty="0">
                          <a:latin typeface="Arial"/>
                        </a:rPr>
                        <a:t>Timestamps</a:t>
                      </a:r>
                    </a:p>
                  </a:txBody>
                  <a:tcPr marL="41957" marR="41957" marT="33566" marB="33566" anchor="ctr">
                    <a:lnL>
                      <a:noFill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 smtClean="0"/>
                        <a:t>&lt;</a:t>
                      </a:r>
                      <a:r>
                        <a:rPr lang="en-US" sz="1050" dirty="0" err="1" smtClean="0"/>
                        <a:t>dct:modified</a:t>
                      </a:r>
                      <a:r>
                        <a:rPr lang="en-US" sz="1050" dirty="0" smtClean="0"/>
                        <a:t>&gt;</a:t>
                      </a:r>
                      <a:r>
                        <a:rPr lang="en-US" sz="1050" b="1" dirty="0" smtClean="0"/>
                        <a:t>2011-11-07T16:06:07.000000</a:t>
                      </a:r>
                      <a:r>
                        <a:rPr lang="en-US" sz="1050" dirty="0" smtClean="0"/>
                        <a:t>&lt;/</a:t>
                      </a:r>
                      <a:r>
                        <a:rPr lang="en-US" sz="1050" dirty="0" err="1" smtClean="0"/>
                        <a:t>dct:modified</a:t>
                      </a:r>
                      <a:r>
                        <a:rPr lang="en-US" sz="1050" dirty="0" smtClean="0"/>
                        <a:t>&gt;    </a:t>
                      </a:r>
                    </a:p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 smtClean="0"/>
                        <a:t>&lt;</a:t>
                      </a:r>
                      <a:r>
                        <a:rPr lang="en-US" sz="1050" dirty="0" err="1" smtClean="0"/>
                        <a:t>dct:created</a:t>
                      </a:r>
                      <a:r>
                        <a:rPr lang="en-US" sz="1050" dirty="0" smtClean="0"/>
                        <a:t>&gt;</a:t>
                      </a:r>
                      <a:r>
                        <a:rPr lang="en-US" sz="1050" b="1" dirty="0" smtClean="0"/>
                        <a:t>2009-07-06T18:53:11.000000</a:t>
                      </a:r>
                      <a:r>
                        <a:rPr lang="en-US" sz="1050" dirty="0" smtClean="0"/>
                        <a:t>&lt;/</a:t>
                      </a:r>
                      <a:r>
                        <a:rPr lang="en-US" sz="1050" dirty="0" err="1" smtClean="0"/>
                        <a:t>dct:created</a:t>
                      </a:r>
                      <a:r>
                        <a:rPr lang="en-US" sz="1050" dirty="0" smtClean="0"/>
                        <a:t>&gt;</a:t>
                      </a:r>
                      <a:endParaRPr lang="en-US" sz="1050" dirty="0">
                        <a:latin typeface="Arial"/>
                      </a:endParaRPr>
                    </a:p>
                  </a:txBody>
                  <a:tcPr marL="41957" marR="41957" marT="33566" marB="33566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</a:tr>
              <a:tr h="283859">
                <a:tc>
                  <a:txBody>
                    <a:bodyPr/>
                    <a:lstStyle/>
                    <a:p>
                      <a:pPr fontAlgn="t"/>
                      <a:r>
                        <a:rPr lang="en-US" sz="900" b="1" dirty="0">
                          <a:latin typeface="Arial"/>
                        </a:rPr>
                        <a:t>Funding Body Type</a:t>
                      </a:r>
                    </a:p>
                  </a:txBody>
                  <a:tcPr marL="41957" marR="41957" marT="33566" marB="33566" anchor="ctr">
                    <a:lnL>
                      <a:noFill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 smtClean="0"/>
                        <a:t> &lt;</a:t>
                      </a:r>
                      <a:r>
                        <a:rPr lang="en-US" sz="1050" dirty="0" err="1" smtClean="0"/>
                        <a:t>svf:fundingBodyType</a:t>
                      </a:r>
                      <a:r>
                        <a:rPr lang="en-US" sz="1050" dirty="0" smtClean="0"/>
                        <a:t>&gt;</a:t>
                      </a:r>
                      <a:r>
                        <a:rPr lang="en-US" sz="1050" b="1" dirty="0" err="1" smtClean="0"/>
                        <a:t>gov</a:t>
                      </a:r>
                      <a:r>
                        <a:rPr lang="en-US" sz="1050" dirty="0" smtClean="0"/>
                        <a:t>&lt;/</a:t>
                      </a:r>
                      <a:r>
                        <a:rPr lang="en-US" sz="1050" dirty="0" err="1" smtClean="0"/>
                        <a:t>svf:fundingBodyType</a:t>
                      </a:r>
                      <a:r>
                        <a:rPr lang="en-US" sz="1050" dirty="0" smtClean="0"/>
                        <a:t>&gt;</a:t>
                      </a:r>
                      <a:endParaRPr lang="en-US" sz="1050" dirty="0">
                        <a:latin typeface="Arial"/>
                      </a:endParaRPr>
                    </a:p>
                  </a:txBody>
                  <a:tcPr marL="41957" marR="41957" marT="33566" marB="33566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</a:tr>
              <a:tr h="279742">
                <a:tc>
                  <a:txBody>
                    <a:bodyPr/>
                    <a:lstStyle/>
                    <a:p>
                      <a:pPr fontAlgn="t"/>
                      <a:r>
                        <a:rPr lang="en-US" sz="900" b="1">
                          <a:latin typeface="Arial"/>
                        </a:rPr>
                        <a:t>Funding Body Subtype</a:t>
                      </a:r>
                    </a:p>
                  </a:txBody>
                  <a:tcPr marL="41957" marR="41957" marT="33566" marB="33566" anchor="ctr">
                    <a:lnL>
                      <a:noFill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 smtClean="0"/>
                        <a:t> &lt;</a:t>
                      </a:r>
                      <a:r>
                        <a:rPr lang="en-US" sz="1050" dirty="0" err="1" smtClean="0"/>
                        <a:t>svf:fundingBodySubType</a:t>
                      </a:r>
                      <a:r>
                        <a:rPr lang="en-US" sz="1050" dirty="0" smtClean="0"/>
                        <a:t>&gt;</a:t>
                      </a:r>
                      <a:r>
                        <a:rPr lang="en-US" sz="1050" b="1" dirty="0" smtClean="0"/>
                        <a:t>federal/national government</a:t>
                      </a:r>
                      <a:r>
                        <a:rPr lang="en-US" sz="1050" dirty="0" smtClean="0"/>
                        <a:t>&lt;/</a:t>
                      </a:r>
                      <a:r>
                        <a:rPr lang="en-US" sz="1050" dirty="0" err="1" smtClean="0"/>
                        <a:t>svf:fundingBodySubType</a:t>
                      </a:r>
                      <a:r>
                        <a:rPr lang="en-US" sz="1050" dirty="0" smtClean="0"/>
                        <a:t>&gt;</a:t>
                      </a:r>
                      <a:endParaRPr lang="en-US" sz="1050" dirty="0">
                        <a:latin typeface="Arial"/>
                      </a:endParaRPr>
                    </a:p>
                  </a:txBody>
                  <a:tcPr marL="41957" marR="41957" marT="33566" marB="33566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</a:tr>
              <a:tr h="273104">
                <a:tc>
                  <a:txBody>
                    <a:bodyPr/>
                    <a:lstStyle/>
                    <a:p>
                      <a:pPr fontAlgn="t"/>
                      <a:r>
                        <a:rPr lang="en-US" sz="900" b="1" dirty="0">
                          <a:latin typeface="Arial"/>
                        </a:rPr>
                        <a:t>Country</a:t>
                      </a:r>
                    </a:p>
                  </a:txBody>
                  <a:tcPr marL="41957" marR="41957" marT="33566" marB="33566" anchor="ctr">
                    <a:lnL>
                      <a:noFill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 smtClean="0"/>
                        <a:t>&lt;</a:t>
                      </a:r>
                      <a:r>
                        <a:rPr lang="en-US" sz="1050" dirty="0" err="1" smtClean="0"/>
                        <a:t>svf:country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rdf:resource</a:t>
                      </a:r>
                      <a:r>
                        <a:rPr lang="en-US" sz="1050" dirty="0" smtClean="0"/>
                        <a:t>="</a:t>
                      </a:r>
                      <a:r>
                        <a:rPr lang="en-US" sz="1050" b="1" dirty="0" smtClean="0"/>
                        <a:t>http://sws.geonames.org/6252001/</a:t>
                      </a:r>
                      <a:r>
                        <a:rPr lang="en-US" sz="1050" dirty="0" smtClean="0"/>
                        <a:t>"/&gt;</a:t>
                      </a:r>
                      <a:endParaRPr lang="en-US" sz="1050" dirty="0">
                        <a:latin typeface="Arial"/>
                      </a:endParaRPr>
                    </a:p>
                  </a:txBody>
                  <a:tcPr marL="41957" marR="41957" marT="33566" marB="33566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</a:tr>
              <a:tr h="296190">
                <a:tc>
                  <a:txBody>
                    <a:bodyPr/>
                    <a:lstStyle/>
                    <a:p>
                      <a:pPr fontAlgn="t"/>
                      <a:r>
                        <a:rPr lang="en-US" sz="900" b="1" dirty="0">
                          <a:latin typeface="Arial"/>
                        </a:rPr>
                        <a:t>State</a:t>
                      </a:r>
                    </a:p>
                  </a:txBody>
                  <a:tcPr marL="41957" marR="41957" marT="33566" marB="33566" anchor="ctr">
                    <a:lnL>
                      <a:noFill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 smtClean="0"/>
                        <a:t>&lt;</a:t>
                      </a:r>
                      <a:r>
                        <a:rPr lang="en-US" sz="1050" dirty="0" err="1" smtClean="0"/>
                        <a:t>svf:state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rdf:resource</a:t>
                      </a:r>
                      <a:r>
                        <a:rPr lang="en-US" sz="1050" dirty="0" smtClean="0"/>
                        <a:t>="</a:t>
                      </a:r>
                      <a:r>
                        <a:rPr lang="en-US" sz="1050" b="1" dirty="0" smtClean="0"/>
                        <a:t>http://sws.geonames.org/4138106/</a:t>
                      </a:r>
                      <a:r>
                        <a:rPr lang="en-US" sz="1050" dirty="0" smtClean="0"/>
                        <a:t>"/&gt;</a:t>
                      </a:r>
                      <a:endParaRPr lang="en-US" sz="1050" dirty="0">
                        <a:latin typeface="Arial"/>
                      </a:endParaRPr>
                    </a:p>
                  </a:txBody>
                  <a:tcPr marL="41957" marR="41957" marT="33566" marB="33566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47701" y="5857876"/>
          <a:ext cx="7924800" cy="877669"/>
        </p:xfrm>
        <a:graphic>
          <a:graphicData uri="http://schemas.openxmlformats.org/drawingml/2006/table">
            <a:tbl>
              <a:tblPr/>
              <a:tblGrid>
                <a:gridCol w="1743074"/>
                <a:gridCol w="6181726"/>
              </a:tblGrid>
              <a:tr h="272247"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</a:pPr>
                      <a:r>
                        <a:rPr lang="en-US" sz="1000" b="1" dirty="0" smtClean="0">
                          <a:solidFill>
                            <a:srgbClr val="FFFFFF"/>
                          </a:solidFill>
                          <a:latin typeface="Arial"/>
                        </a:rPr>
                        <a:t>Relationships</a:t>
                      </a:r>
                      <a:r>
                        <a:rPr lang="en-US" sz="1000" b="1" baseline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FFFFFF"/>
                          </a:solidFill>
                          <a:latin typeface="Arial"/>
                        </a:rPr>
                        <a:t>Property</a:t>
                      </a:r>
                      <a:endParaRPr lang="en-US" sz="1000" b="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34964" marR="34964" marT="33566" marB="33566" anchor="ctr">
                    <a:lnL>
                      <a:noFill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</a:pPr>
                      <a:r>
                        <a:rPr lang="en-US" sz="1000" b="1" dirty="0" smtClean="0">
                          <a:solidFill>
                            <a:srgbClr val="FFFFFF"/>
                          </a:solidFill>
                          <a:latin typeface="Arial"/>
                        </a:rPr>
                        <a:t>RDF Properties</a:t>
                      </a:r>
                      <a:r>
                        <a:rPr lang="en-US" sz="1000" b="1" baseline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/ Sample </a:t>
                      </a:r>
                      <a:r>
                        <a:rPr lang="en-US" sz="1000" b="1" dirty="0" smtClean="0">
                          <a:solidFill>
                            <a:srgbClr val="FFFFFF"/>
                          </a:solidFill>
                          <a:latin typeface="Arial"/>
                        </a:rPr>
                        <a:t>Values</a:t>
                      </a:r>
                      <a:endParaRPr lang="en-US" sz="1000" b="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34964" marR="34964" marT="33566" marB="33566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2711">
                <a:tc>
                  <a:txBody>
                    <a:bodyPr/>
                    <a:lstStyle/>
                    <a:p>
                      <a:pPr fontAlgn="t"/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Broader</a:t>
                      </a:r>
                      <a:endParaRPr lang="en-US" sz="900" b="1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1957" marR="41957" marT="33566" marB="33566" anchor="ctr">
                    <a:lnL>
                      <a:noFill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50" b="1" kern="1200" dirty="0" err="1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skos:broader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rdf:resource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="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http://data.elsevier.com/vocabulary/SciValFunders/100000001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"/&gt;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957" marR="41957" marT="33566" marB="33566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</a:tr>
              <a:tr h="302711">
                <a:tc>
                  <a:txBody>
                    <a:bodyPr/>
                    <a:lstStyle/>
                    <a:p>
                      <a:pPr fontAlgn="t"/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Affiliated With</a:t>
                      </a:r>
                      <a:endParaRPr lang="en-US" sz="900" b="1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1957" marR="41957" marT="33566" marB="33566" anchor="ctr">
                    <a:lnL>
                      <a:noFill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50" b="1" kern="1200" dirty="0" err="1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svf:affilWith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rdf:resource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="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http://data.elsevier.com/vocabulary/SciValFunders/100000104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"/&gt;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957" marR="41957" marT="33566" marB="33566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9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85491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SciVal</a:t>
            </a:r>
            <a:r>
              <a:rPr lang="en-US" dirty="0"/>
              <a:t> Funding Body Example </a:t>
            </a:r>
            <a:r>
              <a:rPr lang="en-US" dirty="0" smtClean="0"/>
              <a:t>Record in RDF with “Broader“ relationship</a:t>
            </a:r>
            <a:r>
              <a:rPr lang="en-US" dirty="0"/>
              <a:t/>
            </a:r>
            <a:br>
              <a:rPr lang="en-US" dirty="0"/>
            </a:b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2F70A-ABE4-422F-A356-8F110FDB303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71840" y="1574410"/>
            <a:ext cx="8807773" cy="4401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&lt;</a:t>
            </a:r>
            <a:r>
              <a:rPr lang="en-US" sz="1400" dirty="0" err="1" smtClean="0"/>
              <a:t>skos:Concept</a:t>
            </a:r>
            <a:r>
              <a:rPr lang="en-US" sz="1400" dirty="0" smtClean="0"/>
              <a:t> </a:t>
            </a:r>
            <a:r>
              <a:rPr lang="en-US" sz="1400" dirty="0" err="1" smtClean="0"/>
              <a:t>rdf:about</a:t>
            </a:r>
            <a:r>
              <a:rPr lang="en-US" sz="1400" dirty="0" smtClean="0"/>
              <a:t>="</a:t>
            </a:r>
            <a:r>
              <a:rPr lang="en-US" sz="1400" b="1" dirty="0" smtClean="0"/>
              <a:t>http://data.elsevier.com/vocabulary/SciValFunders/100000087</a:t>
            </a:r>
            <a:r>
              <a:rPr lang="en-US" sz="1400" dirty="0" smtClean="0"/>
              <a:t>"&gt;</a:t>
            </a:r>
          </a:p>
          <a:p>
            <a:r>
              <a:rPr lang="en-US" sz="1400" dirty="0" smtClean="0"/>
              <a:t>  &lt;</a:t>
            </a:r>
            <a:r>
              <a:rPr lang="en-US" sz="1400" dirty="0" err="1" smtClean="0"/>
              <a:t>skos:inScheme</a:t>
            </a:r>
            <a:r>
              <a:rPr lang="en-US" sz="1400" dirty="0" smtClean="0"/>
              <a:t> </a:t>
            </a:r>
            <a:r>
              <a:rPr lang="en-US" sz="1400" dirty="0" err="1" smtClean="0"/>
              <a:t>rdf:resource</a:t>
            </a:r>
            <a:r>
              <a:rPr lang="en-US" sz="1400" dirty="0" smtClean="0"/>
              <a:t>="http://data.elsevier.com/vocabulary/SciValFunders"/&gt;    </a:t>
            </a:r>
          </a:p>
          <a:p>
            <a:r>
              <a:rPr lang="en-US" sz="1400" dirty="0" smtClean="0"/>
              <a:t>  &lt;</a:t>
            </a:r>
            <a:r>
              <a:rPr lang="en-US" sz="1400" dirty="0" err="1" smtClean="0"/>
              <a:t>skosxl:prefLabel</a:t>
            </a:r>
            <a:r>
              <a:rPr lang="en-US" sz="1400" dirty="0" smtClean="0"/>
              <a:t>&gt;     </a:t>
            </a:r>
          </a:p>
          <a:p>
            <a:r>
              <a:rPr lang="en-US" sz="1400" dirty="0" smtClean="0"/>
              <a:t>	&lt;</a:t>
            </a:r>
            <a:r>
              <a:rPr lang="en-US" sz="1400" dirty="0" err="1" smtClean="0"/>
              <a:t>skosxl:Label</a:t>
            </a:r>
            <a:r>
              <a:rPr lang="en-US" sz="1400" dirty="0" smtClean="0"/>
              <a:t>&gt;      </a:t>
            </a:r>
          </a:p>
          <a:p>
            <a:r>
              <a:rPr lang="en-US" sz="1400" dirty="0" smtClean="0"/>
              <a:t>	  &lt;</a:t>
            </a:r>
            <a:r>
              <a:rPr lang="en-US" sz="1400" dirty="0" err="1" smtClean="0"/>
              <a:t>skosxl:literalForm</a:t>
            </a:r>
            <a:r>
              <a:rPr lang="en-US" sz="1400" dirty="0" smtClean="0"/>
              <a:t> </a:t>
            </a:r>
            <a:r>
              <a:rPr lang="en-US" sz="1400" dirty="0" err="1" smtClean="0"/>
              <a:t>xml:lang</a:t>
            </a:r>
            <a:r>
              <a:rPr lang="en-US" sz="1400" dirty="0" smtClean="0"/>
              <a:t>="en“&gt;</a:t>
            </a:r>
            <a:r>
              <a:rPr lang="en-US" sz="1400" b="1" dirty="0" smtClean="0"/>
              <a:t>Office of Polar Programs</a:t>
            </a:r>
            <a:r>
              <a:rPr lang="en-US" sz="1400" dirty="0" smtClean="0"/>
              <a:t>&lt;/</a:t>
            </a:r>
            <a:r>
              <a:rPr lang="en-US" sz="1400" dirty="0" err="1" smtClean="0"/>
              <a:t>skosxl:literalForm</a:t>
            </a:r>
            <a:r>
              <a:rPr lang="en-US" sz="1400" dirty="0" smtClean="0"/>
              <a:t>&gt;     </a:t>
            </a:r>
          </a:p>
          <a:p>
            <a:r>
              <a:rPr lang="en-US" sz="1400" dirty="0" smtClean="0"/>
              <a:t>	&lt;/</a:t>
            </a:r>
            <a:r>
              <a:rPr lang="en-US" sz="1400" dirty="0" err="1" smtClean="0"/>
              <a:t>skosxl:Label</a:t>
            </a:r>
            <a:r>
              <a:rPr lang="en-US" sz="1400" dirty="0" smtClean="0"/>
              <a:t>&gt;    </a:t>
            </a:r>
          </a:p>
          <a:p>
            <a:r>
              <a:rPr lang="en-US" sz="1400" dirty="0" smtClean="0"/>
              <a:t>  &lt;/</a:t>
            </a:r>
            <a:r>
              <a:rPr lang="en-US" sz="1400" dirty="0" err="1" smtClean="0"/>
              <a:t>skosxl:prefLabel</a:t>
            </a:r>
            <a:r>
              <a:rPr lang="en-US" sz="1400" dirty="0" smtClean="0"/>
              <a:t>&gt; </a:t>
            </a:r>
          </a:p>
          <a:p>
            <a:r>
              <a:rPr lang="en-US" sz="1400" dirty="0" smtClean="0"/>
              <a:t>  &lt;</a:t>
            </a:r>
            <a:r>
              <a:rPr lang="en-US" sz="1400" dirty="0" err="1" smtClean="0"/>
              <a:t>skosxl:altLabel</a:t>
            </a:r>
            <a:r>
              <a:rPr lang="en-US" sz="1400" dirty="0" smtClean="0"/>
              <a:t>&gt;     </a:t>
            </a:r>
          </a:p>
          <a:p>
            <a:r>
              <a:rPr lang="en-US" sz="1400" dirty="0" smtClean="0"/>
              <a:t>	&lt;</a:t>
            </a:r>
            <a:r>
              <a:rPr lang="en-US" sz="1400" dirty="0" err="1" smtClean="0"/>
              <a:t>skosxl:Label</a:t>
            </a:r>
            <a:r>
              <a:rPr lang="en-US" sz="1400" dirty="0" smtClean="0"/>
              <a:t>&gt;      </a:t>
            </a:r>
          </a:p>
          <a:p>
            <a:r>
              <a:rPr lang="en-US" sz="1400" dirty="0" smtClean="0"/>
              <a:t>	  &lt;</a:t>
            </a:r>
            <a:r>
              <a:rPr lang="en-US" sz="1400" dirty="0" err="1" smtClean="0"/>
              <a:t>skosxl:literalForm</a:t>
            </a:r>
            <a:r>
              <a:rPr lang="en-US" sz="1400" dirty="0" smtClean="0"/>
              <a:t> </a:t>
            </a:r>
            <a:r>
              <a:rPr lang="en-US" sz="1400" dirty="0" err="1" smtClean="0"/>
              <a:t>xml:lang</a:t>
            </a:r>
            <a:r>
              <a:rPr lang="en-US" sz="1400" dirty="0" smtClean="0"/>
              <a:t>="en"&gt;</a:t>
            </a:r>
            <a:r>
              <a:rPr lang="en-US" sz="1400" b="1" dirty="0" smtClean="0"/>
              <a:t>OPP</a:t>
            </a:r>
            <a:r>
              <a:rPr lang="en-US" sz="1400" dirty="0" smtClean="0"/>
              <a:t>&lt;/</a:t>
            </a:r>
            <a:r>
              <a:rPr lang="en-US" sz="1400" dirty="0" err="1" smtClean="0"/>
              <a:t>skosxl:literalForm</a:t>
            </a:r>
            <a:r>
              <a:rPr lang="en-US" sz="1400" dirty="0" smtClean="0"/>
              <a:t>&gt;     </a:t>
            </a:r>
          </a:p>
          <a:p>
            <a:r>
              <a:rPr lang="en-US" sz="1400" dirty="0" smtClean="0"/>
              <a:t>	&lt;/</a:t>
            </a:r>
            <a:r>
              <a:rPr lang="en-US" sz="1400" dirty="0" err="1" smtClean="0"/>
              <a:t>skosxl:Label</a:t>
            </a:r>
            <a:r>
              <a:rPr lang="en-US" sz="1400" dirty="0" smtClean="0"/>
              <a:t>&gt;    </a:t>
            </a:r>
          </a:p>
          <a:p>
            <a:r>
              <a:rPr lang="en-US" sz="1400" dirty="0" smtClean="0"/>
              <a:t>  &lt;/</a:t>
            </a:r>
            <a:r>
              <a:rPr lang="en-US" sz="1400" dirty="0" err="1" smtClean="0"/>
              <a:t>skosxl:altLabel</a:t>
            </a:r>
            <a:r>
              <a:rPr lang="en-US" sz="1400" dirty="0" smtClean="0"/>
              <a:t>&gt;    </a:t>
            </a:r>
          </a:p>
          <a:p>
            <a:r>
              <a:rPr lang="en-US" sz="1400" dirty="0" smtClean="0"/>
              <a:t>  &lt;</a:t>
            </a:r>
            <a:r>
              <a:rPr lang="en-US" sz="1400" b="1" dirty="0" err="1" smtClean="0">
                <a:solidFill>
                  <a:srgbClr val="92D050"/>
                </a:solidFill>
              </a:rPr>
              <a:t>skos:broader</a:t>
            </a:r>
            <a:r>
              <a:rPr lang="en-US" sz="1400" dirty="0" smtClean="0"/>
              <a:t> </a:t>
            </a:r>
            <a:r>
              <a:rPr lang="en-US" sz="1400" dirty="0" err="1" smtClean="0"/>
              <a:t>rdf:resource</a:t>
            </a:r>
            <a:r>
              <a:rPr lang="en-US" sz="1400" dirty="0" smtClean="0"/>
              <a:t>="</a:t>
            </a:r>
            <a:r>
              <a:rPr lang="en-US" sz="1400" b="1" dirty="0" smtClean="0"/>
              <a:t>http://data.elsevier.com/vocabulary/SciValFunders/100000001</a:t>
            </a:r>
            <a:r>
              <a:rPr lang="en-US" sz="1400" dirty="0" smtClean="0"/>
              <a:t>"/&gt;      </a:t>
            </a:r>
          </a:p>
          <a:p>
            <a:r>
              <a:rPr lang="en-US" sz="1400" dirty="0" smtClean="0"/>
              <a:t>  &lt;</a:t>
            </a:r>
            <a:r>
              <a:rPr lang="en-US" sz="1400" dirty="0" err="1" smtClean="0"/>
              <a:t>dct:modified</a:t>
            </a:r>
            <a:r>
              <a:rPr lang="en-US" sz="1400" dirty="0" smtClean="0"/>
              <a:t>&gt;2011-11-07T09:36:09.000000&lt;/</a:t>
            </a:r>
            <a:r>
              <a:rPr lang="en-US" sz="1400" dirty="0" err="1" smtClean="0"/>
              <a:t>dct:modified</a:t>
            </a:r>
            <a:r>
              <a:rPr lang="en-US" sz="1400" dirty="0" smtClean="0"/>
              <a:t>&gt;    </a:t>
            </a:r>
          </a:p>
          <a:p>
            <a:r>
              <a:rPr lang="en-US" sz="1400" dirty="0" smtClean="0"/>
              <a:t>  &lt;</a:t>
            </a:r>
            <a:r>
              <a:rPr lang="en-US" sz="1400" dirty="0" err="1" smtClean="0"/>
              <a:t>dct:created</a:t>
            </a:r>
            <a:r>
              <a:rPr lang="en-US" sz="1400" dirty="0" smtClean="0"/>
              <a:t>&gt;2009-07-06T18:53:11.000000&lt;/</a:t>
            </a:r>
            <a:r>
              <a:rPr lang="en-US" sz="1400" dirty="0" err="1" smtClean="0"/>
              <a:t>dct:created</a:t>
            </a:r>
            <a:r>
              <a:rPr lang="en-US" sz="1400" dirty="0" smtClean="0"/>
              <a:t>&gt; </a:t>
            </a:r>
          </a:p>
          <a:p>
            <a:r>
              <a:rPr lang="en-US" sz="1400" dirty="0" smtClean="0"/>
              <a:t>  &lt;</a:t>
            </a:r>
            <a:r>
              <a:rPr lang="en-US" sz="1400" dirty="0" err="1" smtClean="0"/>
              <a:t>svf:fundingBodyType</a:t>
            </a:r>
            <a:r>
              <a:rPr lang="en-US" sz="1400" dirty="0" smtClean="0"/>
              <a:t>&gt;</a:t>
            </a:r>
            <a:r>
              <a:rPr lang="en-US" sz="1400" b="1" dirty="0" err="1" smtClean="0"/>
              <a:t>gov</a:t>
            </a:r>
            <a:r>
              <a:rPr lang="en-US" sz="1400" dirty="0" smtClean="0"/>
              <a:t>&lt;/</a:t>
            </a:r>
            <a:r>
              <a:rPr lang="en-US" sz="1400" dirty="0" err="1" smtClean="0"/>
              <a:t>svf:fundingBodyType</a:t>
            </a:r>
            <a:r>
              <a:rPr lang="en-US" sz="1400" dirty="0" smtClean="0"/>
              <a:t>&gt;    </a:t>
            </a:r>
          </a:p>
          <a:p>
            <a:r>
              <a:rPr lang="en-US" sz="1400" dirty="0" smtClean="0"/>
              <a:t>  &lt;</a:t>
            </a:r>
            <a:r>
              <a:rPr lang="en-US" sz="1400" dirty="0" err="1" smtClean="0"/>
              <a:t>svf:country</a:t>
            </a:r>
            <a:r>
              <a:rPr lang="en-US" sz="1400" dirty="0" smtClean="0"/>
              <a:t> </a:t>
            </a:r>
            <a:r>
              <a:rPr lang="en-US" sz="1400" dirty="0" err="1" smtClean="0"/>
              <a:t>rdf:resource</a:t>
            </a:r>
            <a:r>
              <a:rPr lang="en-US" sz="1400" dirty="0" smtClean="0"/>
              <a:t>="</a:t>
            </a:r>
            <a:r>
              <a:rPr lang="en-US" sz="1400" b="1" dirty="0" smtClean="0"/>
              <a:t>http://sws.geonames.org/6252001</a:t>
            </a:r>
            <a:r>
              <a:rPr lang="en-US" sz="1400" dirty="0" smtClean="0"/>
              <a:t>/"/&gt;    </a:t>
            </a:r>
          </a:p>
          <a:p>
            <a:r>
              <a:rPr lang="en-US" sz="1400" dirty="0" smtClean="0"/>
              <a:t>  &lt;</a:t>
            </a:r>
            <a:r>
              <a:rPr lang="en-US" sz="1400" dirty="0" err="1" smtClean="0"/>
              <a:t>svf:state</a:t>
            </a:r>
            <a:r>
              <a:rPr lang="en-US" sz="1400" dirty="0" smtClean="0"/>
              <a:t> </a:t>
            </a:r>
            <a:r>
              <a:rPr lang="en-US" sz="1400" dirty="0" err="1" smtClean="0"/>
              <a:t>rdf:resource</a:t>
            </a:r>
            <a:r>
              <a:rPr lang="en-US" sz="1400" dirty="0" smtClean="0"/>
              <a:t>="</a:t>
            </a:r>
            <a:r>
              <a:rPr lang="en-US" sz="1400" b="1" dirty="0" smtClean="0"/>
              <a:t>http://sws.geonames.org/6254928</a:t>
            </a:r>
            <a:r>
              <a:rPr lang="en-US" sz="1400" dirty="0" smtClean="0"/>
              <a:t>/"/&gt;    </a:t>
            </a:r>
          </a:p>
          <a:p>
            <a:r>
              <a:rPr lang="en-US" sz="1400" dirty="0" smtClean="0"/>
              <a:t>  &lt;</a:t>
            </a:r>
            <a:r>
              <a:rPr lang="en-US" sz="1400" dirty="0" err="1" smtClean="0"/>
              <a:t>svf:fundingBodySubType</a:t>
            </a:r>
            <a:r>
              <a:rPr lang="en-US" sz="1400" dirty="0" smtClean="0"/>
              <a:t>&gt;</a:t>
            </a:r>
            <a:r>
              <a:rPr lang="en-US" sz="1400" b="1" dirty="0" smtClean="0"/>
              <a:t>federal</a:t>
            </a:r>
            <a:r>
              <a:rPr lang="en-US" sz="1400" dirty="0" smtClean="0"/>
              <a:t>&lt;/</a:t>
            </a:r>
            <a:r>
              <a:rPr lang="en-US" sz="1400" dirty="0" err="1" smtClean="0"/>
              <a:t>svf:fundingBodySubType</a:t>
            </a:r>
            <a:r>
              <a:rPr lang="en-US" sz="1400" dirty="0" smtClean="0"/>
              <a:t>&gt;  </a:t>
            </a:r>
          </a:p>
          <a:p>
            <a:r>
              <a:rPr lang="en-US" sz="1400" dirty="0" smtClean="0"/>
              <a:t>&lt;/</a:t>
            </a:r>
            <a:r>
              <a:rPr lang="en-US" sz="1400" dirty="0" err="1" smtClean="0"/>
              <a:t>skos:Concept</a:t>
            </a:r>
            <a:r>
              <a:rPr lang="en-US" sz="1400" dirty="0" smtClean="0"/>
              <a:t>&gt;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4271009668"/>
      </p:ext>
    </p:extLst>
  </p:cSld>
  <p:clrMapOvr>
    <a:masterClrMapping/>
  </p:clrMapOvr>
  <p:transition spd="slow" advClick="0" advTm="9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Funding Body Data in RDF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062480"/>
            <a:ext cx="8572500" cy="4525963"/>
          </a:xfrm>
        </p:spPr>
        <p:txBody>
          <a:bodyPr/>
          <a:lstStyle/>
          <a:p>
            <a:r>
              <a:rPr lang="en-US" dirty="0" smtClean="0"/>
              <a:t>Related concept(s) unique ids are referred to by their URIs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2F70A-ABE4-422F-A356-8F110FDB303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1002035" y="1478106"/>
          <a:ext cx="7241012" cy="889963"/>
        </p:xfrm>
        <a:graphic>
          <a:graphicData uri="http://schemas.openxmlformats.org/drawingml/2006/table">
            <a:tbl>
              <a:tblPr/>
              <a:tblGrid>
                <a:gridCol w="1257071"/>
                <a:gridCol w="5983941"/>
              </a:tblGrid>
              <a:tr h="209849"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/>
                        </a:rPr>
                        <a:t>Property</a:t>
                      </a:r>
                    </a:p>
                  </a:txBody>
                  <a:tcPr marL="34964" marR="34964" marT="33566" marB="335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A6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/>
                        </a:rPr>
                        <a:t>Sample Values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4964" marR="34964" marT="33566" marB="335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A6E0"/>
                    </a:solidFill>
                  </a:tcPr>
                </a:tc>
              </a:tr>
              <a:tr h="240100">
                <a:tc>
                  <a:txBody>
                    <a:bodyPr/>
                    <a:lstStyle/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/>
                        </a:rPr>
                        <a:t>Concept ID</a:t>
                      </a:r>
                    </a:p>
                  </a:txBody>
                  <a:tcPr marL="41957" marR="41957" marT="33566" marB="33566">
                    <a:lnL>
                      <a:noFill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rdf:about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="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http://data.elsevier.com/vocabulary/SciValFunders/100000087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"&gt;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41957" marR="41957" marT="33566" marB="33566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F"/>
                    </a:solidFill>
                  </a:tcPr>
                </a:tc>
              </a:tr>
              <a:tr h="415091">
                <a:tc>
                  <a:txBody>
                    <a:bodyPr/>
                    <a:lstStyle/>
                    <a:p>
                      <a:pPr fontAlgn="t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/>
                        </a:rPr>
                        <a:t>Broader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concept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41957" marR="41957" marT="33566" marB="33566">
                    <a:lnL>
                      <a:noFill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</a:rPr>
                        <a:t>skos:broader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rdf:resource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="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http://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"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data.elevier.com/vocabulary/SciValFunders/100000001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/”&gt; 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41957" marR="41957" marT="33566" marB="33566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8C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F7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49624" y="2543063"/>
            <a:ext cx="857922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 &lt;</a:t>
            </a:r>
            <a:r>
              <a:rPr lang="en-US" sz="1200" dirty="0" err="1" smtClean="0"/>
              <a:t>skos:Concept</a:t>
            </a:r>
            <a:r>
              <a:rPr lang="en-US" sz="1200" dirty="0" smtClean="0"/>
              <a:t> </a:t>
            </a:r>
            <a:r>
              <a:rPr lang="en-US" sz="1200" dirty="0" err="1" smtClean="0"/>
              <a:t>rdf:about</a:t>
            </a:r>
            <a:r>
              <a:rPr lang="en-US" sz="1200" dirty="0" smtClean="0"/>
              <a:t>="http://</a:t>
            </a:r>
            <a:r>
              <a:rPr lang="en-US" sz="1200" b="1" dirty="0" smtClean="0"/>
              <a:t>data.elsevier.com/vocabulary/SciValFunders/100000001</a:t>
            </a:r>
            <a:r>
              <a:rPr lang="en-US" sz="1200" dirty="0" smtClean="0"/>
              <a:t>"&gt; </a:t>
            </a:r>
          </a:p>
          <a:p>
            <a:r>
              <a:rPr lang="en-US" sz="1200" dirty="0" smtClean="0"/>
              <a:t> &lt;</a:t>
            </a:r>
            <a:r>
              <a:rPr lang="en-US" sz="1200" dirty="0" err="1" smtClean="0"/>
              <a:t>skos:inScheme</a:t>
            </a:r>
            <a:r>
              <a:rPr lang="en-US" sz="1200" dirty="0" smtClean="0"/>
              <a:t> </a:t>
            </a:r>
            <a:r>
              <a:rPr lang="en-US" sz="1200" dirty="0" err="1" smtClean="0"/>
              <a:t>rdf:resource</a:t>
            </a:r>
            <a:r>
              <a:rPr lang="en-US" sz="1200" dirty="0" smtClean="0"/>
              <a:t>="http://data.elsevier.com/vocabulary/SciValFunders"/&gt;    </a:t>
            </a:r>
          </a:p>
          <a:p>
            <a:r>
              <a:rPr lang="en-US" sz="1200" dirty="0" smtClean="0"/>
              <a:t>&lt;</a:t>
            </a:r>
            <a:r>
              <a:rPr lang="en-US" sz="1200" dirty="0" err="1" smtClean="0"/>
              <a:t>skosxl:prefLabel</a:t>
            </a:r>
            <a:r>
              <a:rPr lang="en-US" sz="1200" dirty="0" smtClean="0"/>
              <a:t>&gt;&lt;</a:t>
            </a:r>
            <a:r>
              <a:rPr lang="en-US" sz="1200" dirty="0" err="1" smtClean="0"/>
              <a:t>skosxl:Label</a:t>
            </a:r>
            <a:r>
              <a:rPr lang="en-US" sz="1200" dirty="0" smtClean="0"/>
              <a:t>&gt;      </a:t>
            </a:r>
          </a:p>
          <a:p>
            <a:r>
              <a:rPr lang="en-US" sz="1200" dirty="0" smtClean="0"/>
              <a:t>&lt;</a:t>
            </a:r>
            <a:r>
              <a:rPr lang="en-US" sz="1200" dirty="0" err="1" smtClean="0"/>
              <a:t>skosxl:literalForm</a:t>
            </a:r>
            <a:r>
              <a:rPr lang="en-US" sz="1200" dirty="0" smtClean="0"/>
              <a:t> </a:t>
            </a:r>
            <a:r>
              <a:rPr lang="en-US" sz="1200" dirty="0" err="1" smtClean="0"/>
              <a:t>xml:lang</a:t>
            </a:r>
            <a:r>
              <a:rPr lang="en-US" sz="1200" dirty="0" smtClean="0"/>
              <a:t>="en"&gt;</a:t>
            </a:r>
            <a:r>
              <a:rPr lang="en-US" sz="1200" b="1" dirty="0" smtClean="0"/>
              <a:t>National Science Foundation</a:t>
            </a:r>
            <a:r>
              <a:rPr lang="en-US" sz="1200" dirty="0" smtClean="0"/>
              <a:t>&lt;/</a:t>
            </a:r>
            <a:r>
              <a:rPr lang="en-US" sz="1200" dirty="0" err="1" smtClean="0"/>
              <a:t>skosxl:literalForm</a:t>
            </a:r>
            <a:r>
              <a:rPr lang="en-US" sz="1200" dirty="0" smtClean="0"/>
              <a:t>&gt;&lt;/</a:t>
            </a:r>
            <a:r>
              <a:rPr lang="en-US" sz="1200" dirty="0" err="1" smtClean="0"/>
              <a:t>skosxl:Label</a:t>
            </a:r>
            <a:r>
              <a:rPr lang="en-US" sz="1200" dirty="0" smtClean="0"/>
              <a:t>&gt;&lt;/</a:t>
            </a:r>
            <a:r>
              <a:rPr lang="en-US" sz="1200" dirty="0" err="1" smtClean="0"/>
              <a:t>skosxl:prefLabel</a:t>
            </a:r>
            <a:r>
              <a:rPr lang="en-US" sz="1200" dirty="0" smtClean="0"/>
              <a:t>&gt;    </a:t>
            </a:r>
          </a:p>
          <a:p>
            <a:r>
              <a:rPr lang="en-US" sz="1200" dirty="0" smtClean="0"/>
              <a:t>&lt;</a:t>
            </a:r>
            <a:r>
              <a:rPr lang="en-US" sz="1200" dirty="0" err="1" smtClean="0"/>
              <a:t>skosxl:altLabel</a:t>
            </a:r>
            <a:r>
              <a:rPr lang="en-US" sz="1200" dirty="0" smtClean="0"/>
              <a:t>&gt; &lt;</a:t>
            </a:r>
            <a:r>
              <a:rPr lang="en-US" sz="1200" dirty="0" err="1" smtClean="0"/>
              <a:t>skosxl:Label</a:t>
            </a:r>
            <a:r>
              <a:rPr lang="en-US" sz="1200" dirty="0" smtClean="0"/>
              <a:t>&gt; &lt;</a:t>
            </a:r>
            <a:r>
              <a:rPr lang="en-US" sz="1200" dirty="0" err="1" smtClean="0"/>
              <a:t>skosxl:literalForm</a:t>
            </a:r>
            <a:r>
              <a:rPr lang="en-US" sz="1200" dirty="0" smtClean="0"/>
              <a:t> </a:t>
            </a:r>
            <a:r>
              <a:rPr lang="en-US" sz="1200" dirty="0" err="1" smtClean="0"/>
              <a:t>xml:lang</a:t>
            </a:r>
            <a:r>
              <a:rPr lang="en-US" sz="1200" dirty="0" smtClean="0"/>
              <a:t>="en"&gt;NSF&lt;/</a:t>
            </a:r>
            <a:r>
              <a:rPr lang="en-US" sz="1200" dirty="0" err="1" smtClean="0"/>
              <a:t>skosxl:literalForm</a:t>
            </a:r>
            <a:r>
              <a:rPr lang="en-US" sz="1200" dirty="0" smtClean="0"/>
              <a:t>&gt; &lt;/</a:t>
            </a:r>
            <a:r>
              <a:rPr lang="en-US" sz="1200" dirty="0" err="1" smtClean="0"/>
              <a:t>skosxl:Label</a:t>
            </a:r>
            <a:r>
              <a:rPr lang="en-US" sz="1200" dirty="0" smtClean="0"/>
              <a:t>&gt;&lt;/</a:t>
            </a:r>
            <a:r>
              <a:rPr lang="en-US" sz="1200" dirty="0" err="1" smtClean="0"/>
              <a:t>skosxl:altLabel</a:t>
            </a:r>
            <a:r>
              <a:rPr lang="en-US" sz="1200" dirty="0" smtClean="0"/>
              <a:t>&gt;    </a:t>
            </a:r>
          </a:p>
          <a:p>
            <a:r>
              <a:rPr lang="en-US" sz="1200" dirty="0" smtClean="0"/>
              <a:t>&lt;</a:t>
            </a:r>
            <a:r>
              <a:rPr lang="en-US" sz="1200" dirty="0" err="1" smtClean="0"/>
              <a:t>dct:modified</a:t>
            </a:r>
            <a:r>
              <a:rPr lang="en-US" sz="1200" dirty="0" smtClean="0"/>
              <a:t>&gt;2011-11-07T09:36:09.000000&lt;/</a:t>
            </a:r>
            <a:r>
              <a:rPr lang="en-US" sz="1200" dirty="0" err="1" smtClean="0"/>
              <a:t>dct:modified</a:t>
            </a:r>
            <a:r>
              <a:rPr lang="en-US" sz="1200" dirty="0" smtClean="0"/>
              <a:t>&gt;    </a:t>
            </a:r>
          </a:p>
          <a:p>
            <a:r>
              <a:rPr lang="en-US" sz="1200" dirty="0" smtClean="0"/>
              <a:t>&lt;</a:t>
            </a:r>
            <a:r>
              <a:rPr lang="en-US" sz="1200" dirty="0" err="1" smtClean="0"/>
              <a:t>dct:created</a:t>
            </a:r>
            <a:r>
              <a:rPr lang="en-US" sz="1200" dirty="0" smtClean="0"/>
              <a:t>&gt;2009-07-06T18:53:11.000000&lt;/</a:t>
            </a:r>
            <a:r>
              <a:rPr lang="en-US" sz="1200" dirty="0" err="1" smtClean="0"/>
              <a:t>dct:created</a:t>
            </a:r>
            <a:r>
              <a:rPr lang="en-US" sz="1200" dirty="0" smtClean="0"/>
              <a:t>&gt;    </a:t>
            </a:r>
          </a:p>
          <a:p>
            <a:r>
              <a:rPr lang="en-US" sz="1200" dirty="0" smtClean="0"/>
              <a:t>&lt;</a:t>
            </a:r>
            <a:r>
              <a:rPr lang="en-US" sz="1200" dirty="0" err="1" smtClean="0"/>
              <a:t>svf:fundingBodyType</a:t>
            </a:r>
            <a:r>
              <a:rPr lang="en-US" sz="1200" dirty="0" smtClean="0"/>
              <a:t>&gt;</a:t>
            </a:r>
            <a:r>
              <a:rPr lang="en-US" sz="1200" dirty="0" err="1" smtClean="0"/>
              <a:t>gov</a:t>
            </a:r>
            <a:r>
              <a:rPr lang="en-US" sz="1200" dirty="0" smtClean="0"/>
              <a:t>&lt;/</a:t>
            </a:r>
            <a:r>
              <a:rPr lang="en-US" sz="1200" dirty="0" err="1" smtClean="0"/>
              <a:t>svf:fundingBodyType</a:t>
            </a:r>
            <a:r>
              <a:rPr lang="en-US" sz="1200" dirty="0" smtClean="0"/>
              <a:t>&gt;   </a:t>
            </a:r>
          </a:p>
          <a:p>
            <a:r>
              <a:rPr lang="en-US" sz="1200" dirty="0" smtClean="0"/>
              <a:t> &lt;</a:t>
            </a:r>
            <a:r>
              <a:rPr lang="en-US" sz="1200" dirty="0" err="1" smtClean="0"/>
              <a:t>svf:country</a:t>
            </a:r>
            <a:r>
              <a:rPr lang="en-US" sz="1200" dirty="0" smtClean="0"/>
              <a:t> </a:t>
            </a:r>
            <a:r>
              <a:rPr lang="en-US" sz="1200" dirty="0" err="1" smtClean="0"/>
              <a:t>rdf:resource</a:t>
            </a:r>
            <a:r>
              <a:rPr lang="en-US" sz="1200" dirty="0" smtClean="0"/>
              <a:t>="http://sws.geonames.org/6252001/"/&gt;    </a:t>
            </a:r>
          </a:p>
          <a:p>
            <a:r>
              <a:rPr lang="en-US" sz="1200" dirty="0" smtClean="0"/>
              <a:t>&lt;</a:t>
            </a:r>
            <a:r>
              <a:rPr lang="en-US" sz="1200" dirty="0" err="1" smtClean="0"/>
              <a:t>svf:state</a:t>
            </a:r>
            <a:r>
              <a:rPr lang="en-US" sz="1200" dirty="0" smtClean="0"/>
              <a:t> </a:t>
            </a:r>
            <a:r>
              <a:rPr lang="en-US" sz="1200" dirty="0" err="1" smtClean="0"/>
              <a:t>rdf:resource</a:t>
            </a:r>
            <a:r>
              <a:rPr lang="en-US" sz="1200" dirty="0" smtClean="0"/>
              <a:t>="http://sws.geonames.org/6254928/"/&gt;    &lt;</a:t>
            </a:r>
            <a:r>
              <a:rPr lang="en-US" sz="1200" dirty="0" err="1" smtClean="0"/>
              <a:t>svf:fundingBodySubType</a:t>
            </a:r>
            <a:r>
              <a:rPr lang="en-US" sz="1200" dirty="0" smtClean="0"/>
              <a:t>&gt;federal&lt;/</a:t>
            </a:r>
            <a:r>
              <a:rPr lang="en-US" sz="1200" dirty="0" err="1" smtClean="0"/>
              <a:t>svf:fundingBodySubType</a:t>
            </a:r>
            <a:r>
              <a:rPr lang="en-US" sz="1200" dirty="0" smtClean="0"/>
              <a:t>&gt;  &lt;</a:t>
            </a:r>
          </a:p>
          <a:p>
            <a:r>
              <a:rPr lang="en-US" sz="1200" dirty="0" smtClean="0"/>
              <a:t>/</a:t>
            </a:r>
            <a:r>
              <a:rPr lang="en-US" sz="1200" dirty="0" err="1" smtClean="0"/>
              <a:t>skos:Concept</a:t>
            </a:r>
            <a:r>
              <a:rPr lang="en-US" sz="1200" dirty="0" smtClean="0"/>
              <a:t>&gt;</a:t>
            </a:r>
          </a:p>
          <a:p>
            <a:endParaRPr lang="en-US" sz="1200" dirty="0" smtClean="0"/>
          </a:p>
          <a:p>
            <a:r>
              <a:rPr lang="en-US" sz="1800" dirty="0" smtClean="0">
                <a:solidFill>
                  <a:schemeClr val="accent6"/>
                </a:solidFill>
                <a:sym typeface="Wingdings" pitchFamily="2" charset="2"/>
              </a:rPr>
              <a:t>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smtClean="0">
                <a:latin typeface="Arial"/>
                <a:hlinkClick r:id="rId2"/>
              </a:rPr>
              <a:t>http://data.elsevier.com/vocabulary/SciValFunders/100000001</a:t>
            </a:r>
            <a:r>
              <a:rPr lang="en-US" sz="1800" dirty="0" smtClean="0">
                <a:latin typeface="Arial"/>
              </a:rPr>
              <a:t> (National Science Foundation) is parent of </a:t>
            </a:r>
            <a:r>
              <a:rPr lang="en-US" sz="1800" dirty="0" smtClean="0">
                <a:latin typeface="Arial"/>
                <a:hlinkClick r:id="rId3"/>
              </a:rPr>
              <a:t>http://data.elsevier.com/vocabulary/SciValFunders/100000087</a:t>
            </a:r>
            <a:r>
              <a:rPr lang="en-US" sz="1800" dirty="0" smtClean="0">
                <a:latin typeface="Arial"/>
              </a:rPr>
              <a:t> (Office of Polar Programs)</a:t>
            </a:r>
            <a:endParaRPr lang="en-US" sz="1800" dirty="0" smtClean="0"/>
          </a:p>
        </p:txBody>
      </p:sp>
      <p:sp>
        <p:nvSpPr>
          <p:cNvPr id="7" name="Oval 6"/>
          <p:cNvSpPr/>
          <p:nvPr/>
        </p:nvSpPr>
        <p:spPr>
          <a:xfrm>
            <a:off x="6716888" y="1817511"/>
            <a:ext cx="1295400" cy="494886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89177" y="2411507"/>
            <a:ext cx="1667435" cy="632012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75799" y="2935111"/>
            <a:ext cx="2347757" cy="508000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Click="0" advTm="900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36052</TotalTime>
  <Words>1475</Words>
  <Application>Microsoft Office PowerPoint</Application>
  <PresentationFormat>On-screen Show (4:3)</PresentationFormat>
  <Paragraphs>301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</vt:lpstr>
      <vt:lpstr>Agenda</vt:lpstr>
      <vt:lpstr>Elsevier SciVal Funding Body Data - v2.0</vt:lpstr>
      <vt:lpstr>Elsevier SciVal Funding Body Data - v2.0</vt:lpstr>
      <vt:lpstr>Elsevier SciVal Funding Body Data - v2.0</vt:lpstr>
      <vt:lpstr>Elsevier SciVal Funding Body Data - v2.0</vt:lpstr>
      <vt:lpstr>How to read Funding Body Data in RDF (1)</vt:lpstr>
      <vt:lpstr>SciVal Funding Body Example Record in RDF with “Broader“ relationship </vt:lpstr>
      <vt:lpstr>How to read Funding Body Data in RDF (2)</vt:lpstr>
      <vt:lpstr>SciVal Funding Body Example Record in RDF with “Affiliated With” relationship </vt:lpstr>
      <vt:lpstr>How to read Funding Body Data in RDF (3)</vt:lpstr>
      <vt:lpstr>Elsevier Open Access APIs</vt:lpstr>
      <vt:lpstr>Elsevier Open Access APIs: Get Entire Vocabulary</vt:lpstr>
      <vt:lpstr>Elsevier Open Access APIs: Get Last Update Date/Version for Vocabulary</vt:lpstr>
      <vt:lpstr>Elsevier Open Access APIs: Auto-Complete Concept Label Search</vt:lpstr>
      <vt:lpstr>Elsevier Open Access APIs: Get Concept from Vocabulary</vt:lpstr>
      <vt:lpstr>Elsevier Open Access APIs: Get Preferred Label for Concept URI</vt:lpstr>
      <vt:lpstr>Questions / Next Steps</vt:lpstr>
      <vt:lpstr>Contact Info: ldr.feedback@elsevier.com</vt:lpstr>
    </vt:vector>
  </TitlesOfParts>
  <Company>Reed Elsevier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Reed Elsevier</dc:creator>
  <cp:lastModifiedBy>Reed Elsevier</cp:lastModifiedBy>
  <cp:revision>941</cp:revision>
  <cp:lastPrinted>2011-03-02T14:29:45Z</cp:lastPrinted>
  <dcterms:created xsi:type="dcterms:W3CDTF">2010-12-05T15:27:05Z</dcterms:created>
  <dcterms:modified xsi:type="dcterms:W3CDTF">2012-06-15T15:34:30Z</dcterms:modified>
</cp:coreProperties>
</file>