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60" r:id="rId5"/>
    <p:sldId id="261" r:id="rId6"/>
    <p:sldId id="262" r:id="rId7"/>
    <p:sldId id="263" r:id="rId8"/>
    <p:sldId id="265" r:id="rId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23054405" initials="cni" lastIdx="1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ferSingleView="1">
    <p:restoredLeft sz="15620" autoAdjust="0"/>
    <p:restoredTop sz="94605" autoAdjust="0"/>
  </p:normalViewPr>
  <p:slideViewPr>
    <p:cSldViewPr>
      <p:cViewPr varScale="1">
        <p:scale>
          <a:sx n="102" d="100"/>
          <a:sy n="102" d="100"/>
        </p:scale>
        <p:origin x="-85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sv-SE" smtClean="0"/>
              <a:t>2010-02-18</a:t>
            </a:r>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   Rev PA1</a:t>
            </a: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5EBCA-6353-4D73-A124-D5879A495A72}" type="slidenum">
              <a:rPr lang="en-GB" smtClean="0"/>
              <a:pPr/>
              <a:t>‹#›</a:t>
            </a:fld>
            <a:endParaRPr lang="en-GB"/>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18" name="txtHeaderSecClass"/>
          <p:cNvSpPr txBox="1"/>
          <p:nvPr userDrawn="1"/>
        </p:nvSpPr>
        <p:spPr>
          <a:xfrm>
            <a:off x="159385" y="605789"/>
            <a:ext cx="2540000" cy="254000"/>
          </a:xfrm>
          <a:prstGeom prst="rect">
            <a:avLst/>
          </a:prstGeom>
          <a:noFill/>
        </p:spPr>
        <p:txBody>
          <a:bodyPr vert="horz" lIns="0" tIns="0" rIns="0" bIns="0" rtlCol="0">
            <a:spAutoFit/>
          </a:bodyPr>
          <a:lstStyle/>
          <a:p>
            <a:r>
              <a:rPr lang="en-GB" sz="1600" smtClean="0">
                <a:solidFill>
                  <a:srgbClr val="FF0000"/>
                </a:solidFill>
                <a:latin typeface="Arial"/>
              </a:rPr>
              <a:t>Confidential</a:t>
            </a:r>
            <a:endParaRPr lang="en-GB" sz="1600">
              <a:solidFill>
                <a:srgbClr val="FF0000"/>
              </a:solidFill>
              <a:latin typeface="Arial"/>
            </a:endParaRPr>
          </a:p>
        </p:txBody>
      </p:sp>
      <p:sp>
        <p:nvSpPr>
          <p:cNvPr id="7" name="txtFooterLeft"/>
          <p:cNvSpPr txBox="1"/>
          <p:nvPr userDrawn="1"/>
        </p:nvSpPr>
        <p:spPr>
          <a:xfrm>
            <a:off x="793750" y="6508750"/>
            <a:ext cx="2540000" cy="192681"/>
          </a:xfrm>
          <a:prstGeom prst="rect">
            <a:avLst/>
          </a:prstGeom>
          <a:noFill/>
        </p:spPr>
        <p:txBody>
          <a:bodyPr vert="horz" wrap="square" lIns="0" tIns="0" rIns="0" bIns="0" rtlCol="0">
            <a:spAutoFit/>
          </a:bodyPr>
          <a:lstStyle/>
          <a:p>
            <a:pPr>
              <a:lnSpc>
                <a:spcPts val="1700"/>
              </a:lnSpc>
              <a:spcBef>
                <a:spcPts val="0"/>
              </a:spcBef>
            </a:pPr>
            <a:r>
              <a:rPr lang="en-GB" sz="1000" smtClean="0">
                <a:solidFill>
                  <a:srgbClr val="000000"/>
                </a:solidFill>
                <a:latin typeface="Arial"/>
              </a:rPr>
              <a:t>Rev PA1</a:t>
            </a:r>
            <a:endParaRPr lang="en-GB" sz="1000">
              <a:solidFill>
                <a:srgbClr val="000000"/>
              </a:solidFill>
              <a:latin typeface="Arial"/>
            </a:endParaRPr>
          </a:p>
        </p:txBody>
      </p:sp>
      <p:sp>
        <p:nvSpPr>
          <p:cNvPr id="9" name="txtFooterRight"/>
          <p:cNvSpPr txBox="1"/>
          <p:nvPr userDrawn="1"/>
        </p:nvSpPr>
        <p:spPr>
          <a:xfrm>
            <a:off x="6019800" y="6508750"/>
            <a:ext cx="2879725" cy="198581"/>
          </a:xfrm>
          <a:prstGeom prst="rect">
            <a:avLst/>
          </a:prstGeom>
          <a:noFill/>
        </p:spPr>
        <p:txBody>
          <a:bodyPr vert="horz" wrap="square" lIns="0" tIns="0" rIns="0" bIns="0" rtlCol="0">
            <a:spAutoFit/>
          </a:bodyPr>
          <a:lstStyle/>
          <a:p>
            <a:pPr algn="r">
              <a:lnSpc>
                <a:spcPts val="1700"/>
              </a:lnSpc>
              <a:spcBef>
                <a:spcPts val="0"/>
              </a:spcBef>
            </a:pPr>
            <a:endParaRPr lang="en-GB" sz="1200" b="0">
              <a:solidFill>
                <a:srgbClr val="000000"/>
              </a:solidFill>
              <a:latin typeface="Arial"/>
            </a:endParaRPr>
          </a:p>
        </p:txBody>
      </p:sp>
      <p:sp>
        <p:nvSpPr>
          <p:cNvPr id="12" name="txtFooterCVLPage"/>
          <p:cNvSpPr txBox="1"/>
          <p:nvPr userDrawn="1"/>
        </p:nvSpPr>
        <p:spPr>
          <a:xfrm>
            <a:off x="4678362" y="6508750"/>
            <a:ext cx="1079500" cy="192681"/>
          </a:xfrm>
          <a:prstGeom prst="rect">
            <a:avLst/>
          </a:prstGeom>
          <a:noFill/>
        </p:spPr>
        <p:txBody>
          <a:bodyPr vert="horz" wrap="square" lIns="0" tIns="0" rIns="0" bIns="0" rtlCol="0">
            <a:spAutoFit/>
          </a:bodyPr>
          <a:lstStyle/>
          <a:p>
            <a:pPr>
              <a:lnSpc>
                <a:spcPts val="1700"/>
              </a:lnSpc>
              <a:spcBef>
                <a:spcPts val="0"/>
              </a:spcBef>
            </a:pPr>
            <a:fld id="{D9AF9788-C19B-48A7-A75A-7B5959F847B4}" type="slidenum">
              <a:rPr lang="en-GB" sz="1000" smtClean="0">
                <a:solidFill>
                  <a:srgbClr val="000000"/>
                </a:solidFill>
                <a:latin typeface="Arial"/>
              </a:rPr>
              <a:pPr>
                <a:lnSpc>
                  <a:spcPts val="1700"/>
                </a:lnSpc>
                <a:spcBef>
                  <a:spcPts val="0"/>
                </a:spcBef>
              </a:pPr>
              <a:t>‹#›</a:t>
            </a:fld>
            <a:endParaRPr lang="en-GB" sz="1000">
              <a:solidFill>
                <a:srgbClr val="000000"/>
              </a:solidFill>
              <a:latin typeface="Arial"/>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p:txBody>
          <a:bodyPr/>
          <a:lstStyle/>
          <a:p>
            <a:fld id="{1AA77CEF-9753-4E82-8A16-5DB1B80B81F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p:txBody>
          <a:bodyPr/>
          <a:lstStyle/>
          <a:p>
            <a:fld id="{1AA77CEF-9753-4E82-8A16-5DB1B80B81F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p>
            <a:fld id="{1AA77CEF-9753-4E82-8A16-5DB1B80B81F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1AA77CEF-9753-4E82-8A16-5DB1B80B81F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2"/>
          </p:nvPr>
        </p:nvSpPr>
        <p:spPr/>
        <p:txBody>
          <a:bodyPr/>
          <a:lstStyle/>
          <a:p>
            <a:fld id="{1AA77CEF-9753-4E82-8A16-5DB1B80B81F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p:txBody>
          <a:bodyPr/>
          <a:lstStyle/>
          <a:p>
            <a:fld id="{1AA77CEF-9753-4E82-8A16-5DB1B80B81F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2"/>
          </p:nvPr>
        </p:nvSpPr>
        <p:spPr/>
        <p:txBody>
          <a:bodyPr/>
          <a:lstStyle/>
          <a:p>
            <a:fld id="{1AA77CEF-9753-4E82-8A16-5DB1B80B81F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AA77CEF-9753-4E82-8A16-5DB1B80B81F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1AA77CEF-9753-4E82-8A16-5DB1B80B81F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1AA77CEF-9753-4E82-8A16-5DB1B80B81F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77CEF-9753-4E82-8A16-5DB1B80B81FA}" type="slidenum">
              <a:rPr lang="en-GB" smtClean="0"/>
              <a:pPr/>
              <a:t>‹#›</a:t>
            </a:fld>
            <a:endParaRPr lang="en-GB"/>
          </a:p>
        </p:txBody>
      </p:sp>
      <p:sp>
        <p:nvSpPr>
          <p:cNvPr id="19" name="txtHeaderSecClass"/>
          <p:cNvSpPr txBox="1"/>
          <p:nvPr userDrawn="1"/>
        </p:nvSpPr>
        <p:spPr>
          <a:xfrm>
            <a:off x="159385" y="605789"/>
            <a:ext cx="2540000" cy="254000"/>
          </a:xfrm>
          <a:prstGeom prst="rect">
            <a:avLst/>
          </a:prstGeom>
          <a:noFill/>
        </p:spPr>
        <p:txBody>
          <a:bodyPr vert="horz" lIns="0" tIns="0" rIns="0" bIns="0" rtlCol="0">
            <a:spAutoFit/>
          </a:bodyPr>
          <a:lstStyle/>
          <a:p>
            <a:r>
              <a:rPr lang="en-GB" sz="1600" smtClean="0">
                <a:solidFill>
                  <a:srgbClr val="FF0000"/>
                </a:solidFill>
                <a:latin typeface="Arial"/>
              </a:rPr>
              <a:t>Confidential</a:t>
            </a:r>
            <a:endParaRPr lang="en-GB" sz="1600">
              <a:solidFill>
                <a:srgbClr val="FF0000"/>
              </a:solidFill>
              <a:latin typeface="Arial"/>
            </a:endParaRPr>
          </a:p>
        </p:txBody>
      </p:sp>
      <p:sp>
        <p:nvSpPr>
          <p:cNvPr id="13" name="txtFooterRight"/>
          <p:cNvSpPr txBox="1"/>
          <p:nvPr userDrawn="1"/>
        </p:nvSpPr>
        <p:spPr>
          <a:xfrm>
            <a:off x="6019800" y="6508750"/>
            <a:ext cx="2879725" cy="198581"/>
          </a:xfrm>
          <a:prstGeom prst="rect">
            <a:avLst/>
          </a:prstGeom>
          <a:noFill/>
        </p:spPr>
        <p:txBody>
          <a:bodyPr vert="horz" wrap="square" lIns="0" tIns="0" rIns="0" bIns="0" rtlCol="0">
            <a:spAutoFit/>
          </a:bodyPr>
          <a:lstStyle/>
          <a:p>
            <a:pPr algn="r">
              <a:lnSpc>
                <a:spcPts val="1700"/>
              </a:lnSpc>
              <a:spcBef>
                <a:spcPts val="0"/>
              </a:spcBef>
            </a:pPr>
            <a:endParaRPr lang="en-GB" sz="1200" b="0">
              <a:solidFill>
                <a:srgbClr val="000000"/>
              </a:solidFill>
              <a:latin typeface="Arial"/>
            </a:endParaRPr>
          </a:p>
        </p:txBody>
      </p:sp>
      <p:sp>
        <p:nvSpPr>
          <p:cNvPr id="14" name="txtFooterDate"/>
          <p:cNvSpPr txBox="1"/>
          <p:nvPr userDrawn="1"/>
        </p:nvSpPr>
        <p:spPr>
          <a:xfrm>
            <a:off x="3375025" y="6508750"/>
            <a:ext cx="1079500" cy="192681"/>
          </a:xfrm>
          <a:prstGeom prst="rect">
            <a:avLst/>
          </a:prstGeom>
          <a:noFill/>
        </p:spPr>
        <p:txBody>
          <a:bodyPr vert="horz" wrap="square" lIns="0" tIns="0" rIns="0" bIns="0" rtlCol="0">
            <a:spAutoFit/>
          </a:bodyPr>
          <a:lstStyle/>
          <a:p>
            <a:pPr algn="r">
              <a:lnSpc>
                <a:spcPts val="1700"/>
              </a:lnSpc>
              <a:spcBef>
                <a:spcPts val="0"/>
              </a:spcBef>
            </a:pPr>
            <a:r>
              <a:rPr lang="en-GB" sz="1000" dirty="0" smtClean="0">
                <a:solidFill>
                  <a:srgbClr val="000000"/>
                </a:solidFill>
                <a:latin typeface="Arial"/>
              </a:rPr>
              <a:t>2010-02-24</a:t>
            </a:r>
            <a:endParaRPr lang="en-GB" sz="1000" dirty="0">
              <a:solidFill>
                <a:srgbClr val="000000"/>
              </a:solidFill>
              <a:latin typeface="Arial"/>
            </a:endParaRPr>
          </a:p>
        </p:txBody>
      </p:sp>
      <p:sp>
        <p:nvSpPr>
          <p:cNvPr id="15" name="txtFooterCVLPage"/>
          <p:cNvSpPr txBox="1"/>
          <p:nvPr userDrawn="1"/>
        </p:nvSpPr>
        <p:spPr>
          <a:xfrm>
            <a:off x="4678362" y="6508750"/>
            <a:ext cx="1079500" cy="192681"/>
          </a:xfrm>
          <a:prstGeom prst="rect">
            <a:avLst/>
          </a:prstGeom>
          <a:noFill/>
        </p:spPr>
        <p:txBody>
          <a:bodyPr vert="horz" wrap="square" lIns="0" tIns="0" rIns="0" bIns="0" rtlCol="0">
            <a:spAutoFit/>
          </a:bodyPr>
          <a:lstStyle/>
          <a:p>
            <a:pPr>
              <a:lnSpc>
                <a:spcPts val="1700"/>
              </a:lnSpc>
              <a:spcBef>
                <a:spcPts val="0"/>
              </a:spcBef>
            </a:pPr>
            <a:fld id="{2D8230A9-6DDB-4372-ACB6-B5DBC15351EF}" type="slidenum">
              <a:rPr lang="en-GB" sz="1000" smtClean="0">
                <a:solidFill>
                  <a:srgbClr val="000000"/>
                </a:solidFill>
                <a:latin typeface="Arial"/>
              </a:rPr>
              <a:pPr>
                <a:lnSpc>
                  <a:spcPts val="1700"/>
                </a:lnSpc>
                <a:spcBef>
                  <a:spcPts val="0"/>
                </a:spcBef>
              </a:pPr>
              <a:t>‹#›</a:t>
            </a:fld>
            <a:endParaRPr lang="en-GB" sz="100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Access to local device functionality through REST APIs </a:t>
            </a:r>
            <a:endParaRPr lang="en-GB" dirty="0"/>
          </a:p>
        </p:txBody>
      </p:sp>
      <p:sp>
        <p:nvSpPr>
          <p:cNvPr id="3" name="Subtitle 2"/>
          <p:cNvSpPr>
            <a:spLocks noGrp="1"/>
          </p:cNvSpPr>
          <p:nvPr>
            <p:ph type="subTitle" idx="1"/>
          </p:nvPr>
        </p:nvSpPr>
        <p:spPr>
          <a:xfrm>
            <a:off x="1371600" y="3886200"/>
            <a:ext cx="6400800" cy="2186006"/>
          </a:xfrm>
        </p:spPr>
        <p:txBody>
          <a:bodyPr>
            <a:normAutofit fontScale="25000" lnSpcReduction="20000"/>
          </a:bodyPr>
          <a:lstStyle/>
          <a:p>
            <a:r>
              <a:rPr lang="sv-SE" sz="6200" dirty="0" smtClean="0"/>
              <a:t>Johan </a:t>
            </a:r>
            <a:r>
              <a:rPr lang="sv-SE" sz="6200" dirty="0"/>
              <a:t>Apelqvist</a:t>
            </a:r>
            <a:r>
              <a:rPr lang="sv-SE" sz="5000" dirty="0"/>
              <a:t/>
            </a:r>
            <a:br>
              <a:rPr lang="sv-SE" sz="5000" dirty="0"/>
            </a:br>
            <a:r>
              <a:rPr lang="sv-SE" sz="5000" dirty="0"/>
              <a:t>Research Manager</a:t>
            </a:r>
            <a:br>
              <a:rPr lang="sv-SE" sz="5000" dirty="0"/>
            </a:br>
            <a:r>
              <a:rPr lang="sv-SE" sz="5000" dirty="0" smtClean="0"/>
              <a:t>R&amp;T </a:t>
            </a:r>
            <a:r>
              <a:rPr lang="sv-SE" sz="5000" dirty="0" err="1" smtClean="0"/>
              <a:t>Advanced</a:t>
            </a:r>
            <a:r>
              <a:rPr lang="sv-SE" sz="5000" dirty="0" smtClean="0"/>
              <a:t> </a:t>
            </a:r>
            <a:r>
              <a:rPr lang="sv-SE" sz="5000" dirty="0" err="1" smtClean="0"/>
              <a:t>Concepts</a:t>
            </a:r>
            <a:endParaRPr lang="sv-SE" sz="5000" dirty="0" smtClean="0"/>
          </a:p>
          <a:p>
            <a:endParaRPr lang="sv-SE" sz="5000" dirty="0" smtClean="0"/>
          </a:p>
          <a:p>
            <a:r>
              <a:rPr lang="sv-SE" sz="6400" dirty="0" smtClean="0"/>
              <a:t>Claes Nilsson</a:t>
            </a:r>
          </a:p>
          <a:p>
            <a:r>
              <a:rPr lang="sv-SE" sz="5000" dirty="0" smtClean="0"/>
              <a:t>Senior Technology </a:t>
            </a:r>
            <a:r>
              <a:rPr lang="sv-SE" sz="5000" dirty="0" err="1" smtClean="0"/>
              <a:t>Strategist</a:t>
            </a:r>
            <a:endParaRPr lang="sv-SE" sz="5000" dirty="0" smtClean="0"/>
          </a:p>
          <a:p>
            <a:r>
              <a:rPr lang="sv-SE" sz="5000" dirty="0" smtClean="0"/>
              <a:t>R&amp;T </a:t>
            </a:r>
            <a:r>
              <a:rPr lang="sv-SE" sz="5000" dirty="0" err="1" smtClean="0"/>
              <a:t>UI/App/Web</a:t>
            </a:r>
            <a:endParaRPr lang="sv-SE" sz="5000" dirty="0" smtClean="0"/>
          </a:p>
          <a:p>
            <a:endParaRPr lang="sv-SE" dirty="0" smtClean="0"/>
          </a:p>
          <a:p>
            <a:r>
              <a:rPr lang="sv-SE" sz="11200" dirty="0" smtClean="0"/>
              <a:t>Sony Ericsson</a:t>
            </a:r>
            <a:endParaRPr lang="sv-SE" sz="11200" dirty="0"/>
          </a:p>
          <a:p>
            <a:r>
              <a:rPr lang="sv-SE" dirty="0"/>
              <a:t/>
            </a:r>
            <a:br>
              <a:rPr lang="sv-SE" dirty="0"/>
            </a:br>
            <a:endParaRPr lang="sv-SE" dirty="0"/>
          </a:p>
          <a:p>
            <a:endParaRPr lang="en-GB" dirty="0"/>
          </a:p>
        </p:txBody>
      </p:sp>
      <p:sp>
        <p:nvSpPr>
          <p:cNvPr id="5" name="TextBox 4"/>
          <p:cNvSpPr txBox="1"/>
          <p:nvPr/>
        </p:nvSpPr>
        <p:spPr>
          <a:xfrm>
            <a:off x="142844" y="571480"/>
            <a:ext cx="1214446" cy="369332"/>
          </a:xfrm>
          <a:prstGeom prst="rect">
            <a:avLst/>
          </a:prstGeom>
          <a:solidFill>
            <a:schemeClr val="bg1"/>
          </a:solidFill>
        </p:spPr>
        <p:txBody>
          <a:bodyPr wrap="square" rtlCol="0">
            <a:spAutoFit/>
          </a:bodyPr>
          <a:lstStyle/>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ounded Rectangle 41"/>
          <p:cNvSpPr/>
          <p:nvPr/>
        </p:nvSpPr>
        <p:spPr>
          <a:xfrm>
            <a:off x="1500166" y="1571612"/>
            <a:ext cx="6143668" cy="928694"/>
          </a:xfrm>
          <a:prstGeom prst="roundRect">
            <a:avLst>
              <a:gd name="adj" fmla="val 4491"/>
            </a:avLst>
          </a:prstGeom>
          <a:gradFill>
            <a:gsLst>
              <a:gs pos="0">
                <a:schemeClr val="dk1">
                  <a:tint val="50000"/>
                  <a:satMod val="300000"/>
                  <a:alpha val="0"/>
                </a:schemeClr>
              </a:gs>
              <a:gs pos="35000">
                <a:schemeClr val="dk1">
                  <a:tint val="37000"/>
                  <a:satMod val="300000"/>
                </a:schemeClr>
              </a:gs>
              <a:gs pos="100000">
                <a:schemeClr val="dk1">
                  <a:tint val="15000"/>
                  <a:satMod val="350000"/>
                </a:schemeClr>
              </a:gs>
            </a:gsLst>
          </a:gradFill>
        </p:spPr>
        <p:style>
          <a:lnRef idx="1">
            <a:schemeClr val="dk1"/>
          </a:lnRef>
          <a:fillRef idx="2">
            <a:schemeClr val="dk1"/>
          </a:fillRef>
          <a:effectRef idx="1">
            <a:schemeClr val="dk1"/>
          </a:effectRef>
          <a:fontRef idx="minor">
            <a:schemeClr val="dk1"/>
          </a:fontRef>
        </p:style>
        <p:txBody>
          <a:bodyPr rtlCol="0" anchor="ctr"/>
          <a:lstStyle/>
          <a:p>
            <a:r>
              <a:rPr lang="en-GB" sz="1200" b="1" dirty="0" smtClean="0"/>
              <a:t>Internet</a:t>
            </a:r>
            <a:endParaRPr lang="en-GB" sz="1200" b="1" dirty="0"/>
          </a:p>
        </p:txBody>
      </p:sp>
      <p:sp>
        <p:nvSpPr>
          <p:cNvPr id="41" name="Rounded Rectangle 40"/>
          <p:cNvSpPr/>
          <p:nvPr/>
        </p:nvSpPr>
        <p:spPr>
          <a:xfrm>
            <a:off x="1500166" y="2714620"/>
            <a:ext cx="6143668" cy="3643338"/>
          </a:xfrm>
          <a:prstGeom prst="roundRect">
            <a:avLst>
              <a:gd name="adj" fmla="val 4491"/>
            </a:avLst>
          </a:prstGeom>
          <a:gradFill>
            <a:gsLst>
              <a:gs pos="0">
                <a:schemeClr val="accent3">
                  <a:tint val="50000"/>
                  <a:satMod val="300000"/>
                  <a:alpha val="0"/>
                </a:schemeClr>
              </a:gs>
              <a:gs pos="35000">
                <a:schemeClr val="accent3">
                  <a:tint val="37000"/>
                  <a:satMod val="300000"/>
                </a:schemeClr>
              </a:gs>
              <a:gs pos="100000">
                <a:schemeClr val="accent3">
                  <a:tint val="15000"/>
                  <a:satMod val="350000"/>
                </a:schemeClr>
              </a:gs>
            </a:gsLst>
          </a:gradFill>
        </p:spPr>
        <p:style>
          <a:lnRef idx="1">
            <a:schemeClr val="accent3"/>
          </a:lnRef>
          <a:fillRef idx="2">
            <a:schemeClr val="accent3"/>
          </a:fillRef>
          <a:effectRef idx="1">
            <a:schemeClr val="accent3"/>
          </a:effectRef>
          <a:fontRef idx="minor">
            <a:schemeClr val="dk1"/>
          </a:fontRef>
        </p:style>
        <p:txBody>
          <a:bodyPr rtlCol="0" anchor="ctr"/>
          <a:lstStyle/>
          <a:p>
            <a:r>
              <a:rPr lang="en-GB" sz="1200" b="1" dirty="0" smtClean="0"/>
              <a:t>Device</a:t>
            </a:r>
            <a:endParaRPr lang="en-GB" sz="1200" b="1" dirty="0"/>
          </a:p>
        </p:txBody>
      </p:sp>
      <p:sp>
        <p:nvSpPr>
          <p:cNvPr id="2" name="Title 1"/>
          <p:cNvSpPr>
            <a:spLocks noGrp="1"/>
          </p:cNvSpPr>
          <p:nvPr>
            <p:ph type="title"/>
          </p:nvPr>
        </p:nvSpPr>
        <p:spPr>
          <a:xfrm>
            <a:off x="785786" y="285728"/>
            <a:ext cx="8229600" cy="1143000"/>
          </a:xfrm>
        </p:spPr>
        <p:txBody>
          <a:bodyPr/>
          <a:lstStyle/>
          <a:p>
            <a:r>
              <a:rPr lang="en-GB" dirty="0" smtClean="0"/>
              <a:t>Web Application Architecture</a:t>
            </a:r>
            <a:endParaRPr lang="en-GB" dirty="0"/>
          </a:p>
        </p:txBody>
      </p:sp>
      <p:sp>
        <p:nvSpPr>
          <p:cNvPr id="4" name="Flowchart: Magnetic Disk 3"/>
          <p:cNvSpPr/>
          <p:nvPr/>
        </p:nvSpPr>
        <p:spPr>
          <a:xfrm>
            <a:off x="3428992" y="1785926"/>
            <a:ext cx="500066" cy="571504"/>
          </a:xfrm>
          <a:prstGeom prst="flowChartMagneticDisk">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sp>
        <p:nvSpPr>
          <p:cNvPr id="5" name="Rounded Rectangle 4"/>
          <p:cNvSpPr/>
          <p:nvPr/>
        </p:nvSpPr>
        <p:spPr>
          <a:xfrm>
            <a:off x="3214678" y="2857496"/>
            <a:ext cx="914400" cy="914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200" b="1" dirty="0" smtClean="0"/>
              <a:t>Browser</a:t>
            </a:r>
            <a:endParaRPr lang="en-GB" sz="1200" b="1" dirty="0"/>
          </a:p>
        </p:txBody>
      </p:sp>
      <p:cxnSp>
        <p:nvCxnSpPr>
          <p:cNvPr id="15" name="Straight Arrow Connector 14"/>
          <p:cNvCxnSpPr>
            <a:stCxn id="5" idx="0"/>
            <a:endCxn id="4" idx="3"/>
          </p:cNvCxnSpPr>
          <p:nvPr/>
        </p:nvCxnSpPr>
        <p:spPr>
          <a:xfrm rot="5400000" flipH="1" flipV="1">
            <a:off x="3425418" y="2603890"/>
            <a:ext cx="500066" cy="7147"/>
          </a:xfrm>
          <a:prstGeom prst="straightConnector1">
            <a:avLst/>
          </a:prstGeom>
          <a:ln>
            <a:headEnd type="arrow"/>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16" name="Rounded Rectangle 15"/>
          <p:cNvSpPr/>
          <p:nvPr/>
        </p:nvSpPr>
        <p:spPr>
          <a:xfrm>
            <a:off x="2214546" y="3929066"/>
            <a:ext cx="4000528" cy="2247271"/>
          </a:xfrm>
          <a:prstGeom prst="roundRect">
            <a:avLst>
              <a:gd name="adj" fmla="val 6700"/>
            </a:avLst>
          </a:prstGeom>
        </p:spPr>
        <p:style>
          <a:lnRef idx="1">
            <a:schemeClr val="accent6"/>
          </a:lnRef>
          <a:fillRef idx="2">
            <a:schemeClr val="accent6"/>
          </a:fillRef>
          <a:effectRef idx="1">
            <a:schemeClr val="accent6"/>
          </a:effectRef>
          <a:fontRef idx="minor">
            <a:schemeClr val="dk1"/>
          </a:fontRef>
        </p:style>
        <p:txBody>
          <a:bodyPr rtlCol="0" anchor="b"/>
          <a:lstStyle/>
          <a:p>
            <a:endParaRPr lang="en-GB" sz="1200" b="1" dirty="0" smtClean="0"/>
          </a:p>
          <a:p>
            <a:endParaRPr lang="en-GB" sz="1200" b="1" dirty="0"/>
          </a:p>
          <a:p>
            <a:endParaRPr lang="en-GB" sz="1200" b="1" dirty="0" smtClean="0"/>
          </a:p>
          <a:p>
            <a:endParaRPr lang="en-GB" sz="1200" b="1" dirty="0"/>
          </a:p>
          <a:p>
            <a:r>
              <a:rPr lang="en-GB" sz="1200" b="1" dirty="0" smtClean="0"/>
              <a:t>DAP Web Server</a:t>
            </a:r>
            <a:endParaRPr lang="en-GB" sz="1200" b="1" dirty="0"/>
          </a:p>
        </p:txBody>
      </p:sp>
      <p:sp>
        <p:nvSpPr>
          <p:cNvPr id="17" name="Rounded Rectangle 16"/>
          <p:cNvSpPr/>
          <p:nvPr/>
        </p:nvSpPr>
        <p:spPr>
          <a:xfrm>
            <a:off x="5143504" y="4006861"/>
            <a:ext cx="919170" cy="4905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b="1" dirty="0" smtClean="0"/>
              <a:t>Auth</a:t>
            </a:r>
            <a:endParaRPr lang="en-GB" sz="1200" b="1" dirty="0"/>
          </a:p>
        </p:txBody>
      </p:sp>
      <p:sp>
        <p:nvSpPr>
          <p:cNvPr id="18" name="Rounded Rectangle 17"/>
          <p:cNvSpPr/>
          <p:nvPr/>
        </p:nvSpPr>
        <p:spPr>
          <a:xfrm>
            <a:off x="5143504" y="4783156"/>
            <a:ext cx="919170" cy="4905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b="1" dirty="0" smtClean="0"/>
              <a:t>Policy</a:t>
            </a:r>
            <a:endParaRPr lang="en-GB" sz="1200" b="1" dirty="0"/>
          </a:p>
        </p:txBody>
      </p:sp>
      <p:sp>
        <p:nvSpPr>
          <p:cNvPr id="19" name="Rounded Rectangle 18"/>
          <p:cNvSpPr/>
          <p:nvPr/>
        </p:nvSpPr>
        <p:spPr>
          <a:xfrm>
            <a:off x="5143504" y="5568974"/>
            <a:ext cx="919170" cy="4905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b="1" dirty="0" smtClean="0"/>
              <a:t>Device</a:t>
            </a:r>
          </a:p>
          <a:p>
            <a:pPr algn="ctr"/>
            <a:r>
              <a:rPr lang="en-GB" sz="1200" b="1" dirty="0" smtClean="0"/>
              <a:t>Resources</a:t>
            </a:r>
            <a:endParaRPr lang="en-GB" sz="1200" b="1" dirty="0"/>
          </a:p>
        </p:txBody>
      </p:sp>
      <p:cxnSp>
        <p:nvCxnSpPr>
          <p:cNvPr id="24" name="Straight Arrow Connector 23"/>
          <p:cNvCxnSpPr>
            <a:stCxn id="17" idx="2"/>
            <a:endCxn id="18" idx="0"/>
          </p:cNvCxnSpPr>
          <p:nvPr/>
        </p:nvCxnSpPr>
        <p:spPr>
          <a:xfrm rot="5400000">
            <a:off x="5460213" y="4640279"/>
            <a:ext cx="285753" cy="1588"/>
          </a:xfrm>
          <a:prstGeom prst="straightConnector1">
            <a:avLst/>
          </a:prstGeom>
          <a:ln>
            <a:headEnd type="none"/>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8" idx="2"/>
            <a:endCxn id="19" idx="0"/>
          </p:cNvCxnSpPr>
          <p:nvPr/>
        </p:nvCxnSpPr>
        <p:spPr>
          <a:xfrm rot="5400000">
            <a:off x="5455451" y="5421336"/>
            <a:ext cx="295276" cy="1588"/>
          </a:xfrm>
          <a:prstGeom prst="straightConnector1">
            <a:avLst/>
          </a:prstGeom>
          <a:ln>
            <a:headEnd type="none"/>
            <a:tailEnd type="arrow"/>
          </a:ln>
        </p:spPr>
        <p:style>
          <a:lnRef idx="1">
            <a:schemeClr val="dk1"/>
          </a:lnRef>
          <a:fillRef idx="0">
            <a:schemeClr val="dk1"/>
          </a:fillRef>
          <a:effectRef idx="0">
            <a:schemeClr val="dk1"/>
          </a:effectRef>
          <a:fontRef idx="minor">
            <a:schemeClr val="tx1"/>
          </a:fontRef>
        </p:style>
      </p:cxnSp>
      <p:sp>
        <p:nvSpPr>
          <p:cNvPr id="27" name="Rectangle 26"/>
          <p:cNvSpPr/>
          <p:nvPr/>
        </p:nvSpPr>
        <p:spPr>
          <a:xfrm>
            <a:off x="3929058" y="1857364"/>
            <a:ext cx="928694"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Web</a:t>
            </a:r>
          </a:p>
          <a:p>
            <a:pPr algn="ctr"/>
            <a:r>
              <a:rPr lang="en-GB" sz="1200" b="1" dirty="0" smtClean="0">
                <a:solidFill>
                  <a:schemeClr val="tx1"/>
                </a:solidFill>
              </a:rPr>
              <a:t>Application</a:t>
            </a:r>
            <a:endParaRPr lang="en-GB" sz="1200" b="1" dirty="0">
              <a:solidFill>
                <a:schemeClr val="tx1"/>
              </a:solidFill>
            </a:endParaRPr>
          </a:p>
        </p:txBody>
      </p:sp>
      <p:sp>
        <p:nvSpPr>
          <p:cNvPr id="33" name="Rounded Rectangle 32"/>
          <p:cNvSpPr/>
          <p:nvPr/>
        </p:nvSpPr>
        <p:spPr>
          <a:xfrm>
            <a:off x="6643702" y="3929066"/>
            <a:ext cx="857256" cy="2247271"/>
          </a:xfrm>
          <a:prstGeom prst="roundRect">
            <a:avLst>
              <a:gd name="adj" fmla="val 1178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200" b="1" dirty="0" smtClean="0"/>
              <a:t>Device</a:t>
            </a:r>
          </a:p>
          <a:p>
            <a:pPr algn="ctr"/>
            <a:r>
              <a:rPr lang="en-GB" sz="1200" b="1" dirty="0" smtClean="0"/>
              <a:t>API</a:t>
            </a:r>
            <a:endParaRPr lang="en-GB" sz="1200" b="1" dirty="0"/>
          </a:p>
        </p:txBody>
      </p:sp>
      <p:cxnSp>
        <p:nvCxnSpPr>
          <p:cNvPr id="37" name="Elbow Connector 36"/>
          <p:cNvCxnSpPr>
            <a:stCxn id="19" idx="3"/>
            <a:endCxn id="33" idx="1"/>
          </p:cNvCxnSpPr>
          <p:nvPr/>
        </p:nvCxnSpPr>
        <p:spPr>
          <a:xfrm flipV="1">
            <a:off x="6062674" y="5052702"/>
            <a:ext cx="581028" cy="761543"/>
          </a:xfrm>
          <a:prstGeom prst="bentConnector3">
            <a:avLst>
              <a:gd name="adj1" fmla="val 50000"/>
            </a:avLst>
          </a:prstGeom>
          <a:ln>
            <a:headEnd type="arrow"/>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cxnSp>
        <p:nvCxnSpPr>
          <p:cNvPr id="48" name="Elbow Connector 47"/>
          <p:cNvCxnSpPr>
            <a:stCxn id="9" idx="4"/>
            <a:endCxn id="17" idx="1"/>
          </p:cNvCxnSpPr>
          <p:nvPr/>
        </p:nvCxnSpPr>
        <p:spPr>
          <a:xfrm flipV="1">
            <a:off x="3929058" y="4252132"/>
            <a:ext cx="1214446" cy="772232"/>
          </a:xfrm>
          <a:prstGeom prst="bentConnector3">
            <a:avLst>
              <a:gd name="adj1" fmla="val 50000"/>
            </a:avLst>
          </a:prstGeom>
          <a:ln>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cxnSp>
        <p:nvCxnSpPr>
          <p:cNvPr id="57" name="Elbow Connector 56"/>
          <p:cNvCxnSpPr>
            <a:stCxn id="19" idx="1"/>
            <a:endCxn id="9" idx="4"/>
          </p:cNvCxnSpPr>
          <p:nvPr/>
        </p:nvCxnSpPr>
        <p:spPr>
          <a:xfrm rot="10800000">
            <a:off x="3929058" y="5024365"/>
            <a:ext cx="1214446" cy="789881"/>
          </a:xfrm>
          <a:prstGeom prst="bentConnector3">
            <a:avLst>
              <a:gd name="adj1" fmla="val 50000"/>
            </a:avLst>
          </a:prstGeom>
          <a:ln>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cxnSp>
        <p:nvCxnSpPr>
          <p:cNvPr id="60" name="Elbow Connector 59"/>
          <p:cNvCxnSpPr>
            <a:stCxn id="18" idx="1"/>
            <a:endCxn id="9" idx="4"/>
          </p:cNvCxnSpPr>
          <p:nvPr/>
        </p:nvCxnSpPr>
        <p:spPr>
          <a:xfrm rot="10800000">
            <a:off x="3929058" y="5024365"/>
            <a:ext cx="1214446" cy="4063"/>
          </a:xfrm>
          <a:prstGeom prst="bentConnector3">
            <a:avLst>
              <a:gd name="adj1" fmla="val 50000"/>
            </a:avLst>
          </a:prstGeom>
          <a:ln>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9" name="Flowchart: Magnetic Disk 8"/>
          <p:cNvSpPr/>
          <p:nvPr/>
        </p:nvSpPr>
        <p:spPr>
          <a:xfrm>
            <a:off x="3428992" y="4738612"/>
            <a:ext cx="500066" cy="571504"/>
          </a:xfrm>
          <a:prstGeom prst="flowChartMagneticDisk">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cxnSp>
        <p:nvCxnSpPr>
          <p:cNvPr id="11" name="Straight Arrow Connector 10"/>
          <p:cNvCxnSpPr>
            <a:stCxn id="5" idx="2"/>
            <a:endCxn id="9" idx="1"/>
          </p:cNvCxnSpPr>
          <p:nvPr/>
        </p:nvCxnSpPr>
        <p:spPr>
          <a:xfrm rot="16200000" flipH="1">
            <a:off x="3192093" y="4251680"/>
            <a:ext cx="966716" cy="7147"/>
          </a:xfrm>
          <a:prstGeom prst="straightConnector1">
            <a:avLst/>
          </a:prstGeom>
          <a:ln>
            <a:headEnd type="arrow"/>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22" name="TextBox 21"/>
          <p:cNvSpPr txBox="1"/>
          <p:nvPr/>
        </p:nvSpPr>
        <p:spPr>
          <a:xfrm>
            <a:off x="142844" y="571480"/>
            <a:ext cx="1214446" cy="369332"/>
          </a:xfrm>
          <a:prstGeom prst="rect">
            <a:avLst/>
          </a:prstGeom>
          <a:solidFill>
            <a:schemeClr val="bg1"/>
          </a:solidFill>
        </p:spPr>
        <p:txBody>
          <a:bodyPr wrap="square" rtlCol="0">
            <a:spAutoFit/>
          </a:bodyPr>
          <a:lstStyle/>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ounded Rectangle 40"/>
          <p:cNvSpPr/>
          <p:nvPr/>
        </p:nvSpPr>
        <p:spPr>
          <a:xfrm>
            <a:off x="1500166" y="2714620"/>
            <a:ext cx="6143668" cy="3643338"/>
          </a:xfrm>
          <a:prstGeom prst="roundRect">
            <a:avLst>
              <a:gd name="adj" fmla="val 4491"/>
            </a:avLst>
          </a:prstGeom>
          <a:gradFill>
            <a:gsLst>
              <a:gs pos="0">
                <a:schemeClr val="accent3">
                  <a:tint val="50000"/>
                  <a:satMod val="300000"/>
                  <a:alpha val="0"/>
                </a:schemeClr>
              </a:gs>
              <a:gs pos="35000">
                <a:schemeClr val="accent3">
                  <a:tint val="37000"/>
                  <a:satMod val="300000"/>
                </a:schemeClr>
              </a:gs>
              <a:gs pos="100000">
                <a:schemeClr val="accent3">
                  <a:tint val="15000"/>
                  <a:satMod val="350000"/>
                </a:schemeClr>
              </a:gs>
            </a:gsLst>
          </a:gradFill>
        </p:spPr>
        <p:style>
          <a:lnRef idx="1">
            <a:schemeClr val="accent3"/>
          </a:lnRef>
          <a:fillRef idx="2">
            <a:schemeClr val="accent3"/>
          </a:fillRef>
          <a:effectRef idx="1">
            <a:schemeClr val="accent3"/>
          </a:effectRef>
          <a:fontRef idx="minor">
            <a:schemeClr val="dk1"/>
          </a:fontRef>
        </p:style>
        <p:txBody>
          <a:bodyPr rtlCol="0" anchor="ctr"/>
          <a:lstStyle/>
          <a:p>
            <a:r>
              <a:rPr lang="en-GB" sz="1200" b="1" dirty="0" smtClean="0"/>
              <a:t>Device</a:t>
            </a:r>
            <a:endParaRPr lang="en-GB" sz="1200" b="1" dirty="0"/>
          </a:p>
        </p:txBody>
      </p:sp>
      <p:sp>
        <p:nvSpPr>
          <p:cNvPr id="36" name="Rounded Rectangle 35"/>
          <p:cNvSpPr/>
          <p:nvPr/>
        </p:nvSpPr>
        <p:spPr>
          <a:xfrm>
            <a:off x="3214678" y="2786058"/>
            <a:ext cx="4286280" cy="1071570"/>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lstStyle/>
          <a:p>
            <a:pPr algn="r"/>
            <a:r>
              <a:rPr lang="en-GB" sz="1200" b="1" dirty="0" smtClean="0"/>
              <a:t>Widget Engine</a:t>
            </a:r>
            <a:endParaRPr lang="en-GB" sz="1200" b="1" dirty="0"/>
          </a:p>
        </p:txBody>
      </p:sp>
      <p:sp>
        <p:nvSpPr>
          <p:cNvPr id="42" name="Rounded Rectangle 41"/>
          <p:cNvSpPr/>
          <p:nvPr/>
        </p:nvSpPr>
        <p:spPr>
          <a:xfrm>
            <a:off x="1500166" y="1571612"/>
            <a:ext cx="6143668" cy="928694"/>
          </a:xfrm>
          <a:prstGeom prst="roundRect">
            <a:avLst>
              <a:gd name="adj" fmla="val 4491"/>
            </a:avLst>
          </a:prstGeom>
          <a:gradFill>
            <a:gsLst>
              <a:gs pos="0">
                <a:schemeClr val="dk1">
                  <a:tint val="50000"/>
                  <a:satMod val="300000"/>
                  <a:alpha val="0"/>
                </a:schemeClr>
              </a:gs>
              <a:gs pos="35000">
                <a:schemeClr val="dk1">
                  <a:tint val="37000"/>
                  <a:satMod val="300000"/>
                </a:schemeClr>
              </a:gs>
              <a:gs pos="100000">
                <a:schemeClr val="dk1">
                  <a:tint val="15000"/>
                  <a:satMod val="350000"/>
                </a:schemeClr>
              </a:gs>
            </a:gsLst>
          </a:gradFill>
        </p:spPr>
        <p:style>
          <a:lnRef idx="1">
            <a:schemeClr val="dk1"/>
          </a:lnRef>
          <a:fillRef idx="2">
            <a:schemeClr val="dk1"/>
          </a:fillRef>
          <a:effectRef idx="1">
            <a:schemeClr val="dk1"/>
          </a:effectRef>
          <a:fontRef idx="minor">
            <a:schemeClr val="dk1"/>
          </a:fontRef>
        </p:style>
        <p:txBody>
          <a:bodyPr rtlCol="0" anchor="ctr"/>
          <a:lstStyle/>
          <a:p>
            <a:r>
              <a:rPr lang="en-GB" sz="1200" b="1" dirty="0" smtClean="0"/>
              <a:t>Internet</a:t>
            </a:r>
            <a:endParaRPr lang="en-GB" sz="1200" b="1" dirty="0"/>
          </a:p>
        </p:txBody>
      </p:sp>
      <p:sp>
        <p:nvSpPr>
          <p:cNvPr id="2" name="Title 1"/>
          <p:cNvSpPr>
            <a:spLocks noGrp="1"/>
          </p:cNvSpPr>
          <p:nvPr>
            <p:ph type="title"/>
          </p:nvPr>
        </p:nvSpPr>
        <p:spPr/>
        <p:txBody>
          <a:bodyPr/>
          <a:lstStyle/>
          <a:p>
            <a:r>
              <a:rPr lang="en-GB" dirty="0" smtClean="0"/>
              <a:t>Web Widget Architecture</a:t>
            </a:r>
            <a:endParaRPr lang="en-GB" dirty="0"/>
          </a:p>
        </p:txBody>
      </p:sp>
      <p:sp>
        <p:nvSpPr>
          <p:cNvPr id="5" name="Rounded Rectangle 4"/>
          <p:cNvSpPr/>
          <p:nvPr/>
        </p:nvSpPr>
        <p:spPr>
          <a:xfrm>
            <a:off x="3281353" y="2857496"/>
            <a:ext cx="914400"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1200" b="1" dirty="0" smtClean="0"/>
              <a:t>Widget Renderer</a:t>
            </a:r>
            <a:endParaRPr lang="en-GB" sz="1200" b="1" dirty="0"/>
          </a:p>
        </p:txBody>
      </p:sp>
      <p:cxnSp>
        <p:nvCxnSpPr>
          <p:cNvPr id="15" name="Straight Arrow Connector 14"/>
          <p:cNvCxnSpPr>
            <a:stCxn id="31" idx="0"/>
            <a:endCxn id="25" idx="3"/>
          </p:cNvCxnSpPr>
          <p:nvPr/>
        </p:nvCxnSpPr>
        <p:spPr>
          <a:xfrm rot="5400000" flipH="1" flipV="1">
            <a:off x="5448305" y="2605080"/>
            <a:ext cx="500066" cy="4766"/>
          </a:xfrm>
          <a:prstGeom prst="straightConnector1">
            <a:avLst/>
          </a:prstGeom>
          <a:ln>
            <a:headEnd type="arrow"/>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16" name="Rounded Rectangle 15"/>
          <p:cNvSpPr/>
          <p:nvPr/>
        </p:nvSpPr>
        <p:spPr>
          <a:xfrm>
            <a:off x="3214678" y="3929066"/>
            <a:ext cx="3000396" cy="2247271"/>
          </a:xfrm>
          <a:prstGeom prst="roundRect">
            <a:avLst>
              <a:gd name="adj" fmla="val 6700"/>
            </a:avLst>
          </a:prstGeom>
        </p:spPr>
        <p:style>
          <a:lnRef idx="1">
            <a:schemeClr val="accent6"/>
          </a:lnRef>
          <a:fillRef idx="2">
            <a:schemeClr val="accent6"/>
          </a:fillRef>
          <a:effectRef idx="1">
            <a:schemeClr val="accent6"/>
          </a:effectRef>
          <a:fontRef idx="minor">
            <a:schemeClr val="dk1"/>
          </a:fontRef>
        </p:style>
        <p:txBody>
          <a:bodyPr rtlCol="0" anchor="b"/>
          <a:lstStyle/>
          <a:p>
            <a:endParaRPr lang="en-GB" sz="1200" b="1" dirty="0" smtClean="0"/>
          </a:p>
          <a:p>
            <a:endParaRPr lang="en-GB" sz="1200" b="1" dirty="0"/>
          </a:p>
          <a:p>
            <a:endParaRPr lang="en-GB" sz="1200" b="1" dirty="0" smtClean="0"/>
          </a:p>
          <a:p>
            <a:endParaRPr lang="en-GB" sz="1200" b="1" dirty="0"/>
          </a:p>
          <a:p>
            <a:r>
              <a:rPr lang="en-GB" sz="1200" b="1" dirty="0" smtClean="0"/>
              <a:t>DAP Web Server</a:t>
            </a:r>
            <a:endParaRPr lang="en-GB" sz="1200" b="1" dirty="0"/>
          </a:p>
        </p:txBody>
      </p:sp>
      <p:sp>
        <p:nvSpPr>
          <p:cNvPr id="17" name="Rounded Rectangle 16"/>
          <p:cNvSpPr/>
          <p:nvPr/>
        </p:nvSpPr>
        <p:spPr>
          <a:xfrm>
            <a:off x="5143504" y="4006861"/>
            <a:ext cx="919170" cy="4905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b="1" dirty="0" smtClean="0"/>
              <a:t>Auth</a:t>
            </a:r>
            <a:endParaRPr lang="en-GB" sz="1200" b="1" dirty="0"/>
          </a:p>
        </p:txBody>
      </p:sp>
      <p:sp>
        <p:nvSpPr>
          <p:cNvPr id="18" name="Rounded Rectangle 17"/>
          <p:cNvSpPr/>
          <p:nvPr/>
        </p:nvSpPr>
        <p:spPr>
          <a:xfrm>
            <a:off x="5143504" y="4783156"/>
            <a:ext cx="919170" cy="4905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b="1" dirty="0" smtClean="0"/>
              <a:t>Policy</a:t>
            </a:r>
            <a:endParaRPr lang="en-GB" sz="1200" b="1" dirty="0"/>
          </a:p>
        </p:txBody>
      </p:sp>
      <p:sp>
        <p:nvSpPr>
          <p:cNvPr id="19" name="Rounded Rectangle 18"/>
          <p:cNvSpPr/>
          <p:nvPr/>
        </p:nvSpPr>
        <p:spPr>
          <a:xfrm>
            <a:off x="5143504" y="5568974"/>
            <a:ext cx="919170" cy="4905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b="1" dirty="0" smtClean="0"/>
              <a:t>Device</a:t>
            </a:r>
          </a:p>
          <a:p>
            <a:pPr algn="ctr"/>
            <a:r>
              <a:rPr lang="en-GB" sz="1200" b="1" dirty="0" smtClean="0"/>
              <a:t>Resources</a:t>
            </a:r>
          </a:p>
        </p:txBody>
      </p:sp>
      <p:cxnSp>
        <p:nvCxnSpPr>
          <p:cNvPr id="24" name="Straight Arrow Connector 23"/>
          <p:cNvCxnSpPr>
            <a:stCxn id="17" idx="2"/>
            <a:endCxn id="18" idx="0"/>
          </p:cNvCxnSpPr>
          <p:nvPr/>
        </p:nvCxnSpPr>
        <p:spPr>
          <a:xfrm rot="5400000">
            <a:off x="5460213" y="4640279"/>
            <a:ext cx="285753" cy="1588"/>
          </a:xfrm>
          <a:prstGeom prst="straightConnector1">
            <a:avLst/>
          </a:prstGeom>
          <a:ln>
            <a:headEnd type="none"/>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8" idx="2"/>
            <a:endCxn id="19" idx="0"/>
          </p:cNvCxnSpPr>
          <p:nvPr/>
        </p:nvCxnSpPr>
        <p:spPr>
          <a:xfrm rot="5400000">
            <a:off x="5455451" y="5421336"/>
            <a:ext cx="295276" cy="1588"/>
          </a:xfrm>
          <a:prstGeom prst="straightConnector1">
            <a:avLst/>
          </a:prstGeom>
          <a:ln>
            <a:headEnd type="none"/>
            <a:tailEnd type="arrow"/>
          </a:ln>
        </p:spPr>
        <p:style>
          <a:lnRef idx="1">
            <a:schemeClr val="dk1"/>
          </a:lnRef>
          <a:fillRef idx="0">
            <a:schemeClr val="dk1"/>
          </a:fillRef>
          <a:effectRef idx="0">
            <a:schemeClr val="dk1"/>
          </a:effectRef>
          <a:fontRef idx="minor">
            <a:schemeClr val="tx1"/>
          </a:fontRef>
        </p:style>
      </p:cxnSp>
      <p:sp>
        <p:nvSpPr>
          <p:cNvPr id="27" name="Rectangle 26"/>
          <p:cNvSpPr/>
          <p:nvPr/>
        </p:nvSpPr>
        <p:spPr>
          <a:xfrm>
            <a:off x="4643438" y="1857364"/>
            <a:ext cx="928694"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Web</a:t>
            </a:r>
          </a:p>
          <a:p>
            <a:pPr algn="ctr"/>
            <a:r>
              <a:rPr lang="en-GB" sz="1200" b="1" dirty="0" smtClean="0">
                <a:solidFill>
                  <a:schemeClr val="tx1"/>
                </a:solidFill>
              </a:rPr>
              <a:t>Widget</a:t>
            </a:r>
            <a:endParaRPr lang="en-GB" sz="1200" b="1" dirty="0">
              <a:solidFill>
                <a:schemeClr val="tx1"/>
              </a:solidFill>
            </a:endParaRPr>
          </a:p>
        </p:txBody>
      </p:sp>
      <p:sp>
        <p:nvSpPr>
          <p:cNvPr id="33" name="Rounded Rectangle 32"/>
          <p:cNvSpPr/>
          <p:nvPr/>
        </p:nvSpPr>
        <p:spPr>
          <a:xfrm>
            <a:off x="6643702" y="3929066"/>
            <a:ext cx="857256" cy="2247271"/>
          </a:xfrm>
          <a:prstGeom prst="roundRect">
            <a:avLst>
              <a:gd name="adj" fmla="val 1178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200" b="1" dirty="0" smtClean="0"/>
              <a:t>Device</a:t>
            </a:r>
          </a:p>
          <a:p>
            <a:pPr algn="ctr"/>
            <a:r>
              <a:rPr lang="en-GB" sz="1200" b="1" dirty="0" smtClean="0"/>
              <a:t>API</a:t>
            </a:r>
            <a:endParaRPr lang="en-GB" sz="1200" b="1" dirty="0"/>
          </a:p>
        </p:txBody>
      </p:sp>
      <p:cxnSp>
        <p:nvCxnSpPr>
          <p:cNvPr id="37" name="Elbow Connector 36"/>
          <p:cNvCxnSpPr>
            <a:stCxn id="19" idx="3"/>
            <a:endCxn id="33" idx="1"/>
          </p:cNvCxnSpPr>
          <p:nvPr/>
        </p:nvCxnSpPr>
        <p:spPr>
          <a:xfrm flipV="1">
            <a:off x="6062674" y="5052702"/>
            <a:ext cx="581028" cy="761543"/>
          </a:xfrm>
          <a:prstGeom prst="bentConnector3">
            <a:avLst>
              <a:gd name="adj1" fmla="val 50000"/>
            </a:avLst>
          </a:prstGeom>
          <a:ln>
            <a:headEnd type="arrow"/>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cxnSp>
        <p:nvCxnSpPr>
          <p:cNvPr id="48" name="Elbow Connector 47"/>
          <p:cNvCxnSpPr>
            <a:stCxn id="9" idx="4"/>
            <a:endCxn id="17" idx="1"/>
          </p:cNvCxnSpPr>
          <p:nvPr/>
        </p:nvCxnSpPr>
        <p:spPr>
          <a:xfrm flipV="1">
            <a:off x="3986208" y="4252132"/>
            <a:ext cx="1157296" cy="772232"/>
          </a:xfrm>
          <a:prstGeom prst="bentConnector3">
            <a:avLst>
              <a:gd name="adj1" fmla="val 50000"/>
            </a:avLst>
          </a:prstGeom>
          <a:ln>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cxnSp>
        <p:nvCxnSpPr>
          <p:cNvPr id="57" name="Elbow Connector 56"/>
          <p:cNvCxnSpPr>
            <a:stCxn id="19" idx="1"/>
            <a:endCxn id="9" idx="4"/>
          </p:cNvCxnSpPr>
          <p:nvPr/>
        </p:nvCxnSpPr>
        <p:spPr>
          <a:xfrm rot="10800000">
            <a:off x="3986208" y="5024365"/>
            <a:ext cx="1157296" cy="789881"/>
          </a:xfrm>
          <a:prstGeom prst="bentConnector3">
            <a:avLst>
              <a:gd name="adj1" fmla="val 50000"/>
            </a:avLst>
          </a:prstGeom>
          <a:ln>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cxnSp>
        <p:nvCxnSpPr>
          <p:cNvPr id="60" name="Elbow Connector 59"/>
          <p:cNvCxnSpPr>
            <a:stCxn id="18" idx="1"/>
            <a:endCxn id="9" idx="4"/>
          </p:cNvCxnSpPr>
          <p:nvPr/>
        </p:nvCxnSpPr>
        <p:spPr>
          <a:xfrm rot="10800000">
            <a:off x="3986208" y="5024365"/>
            <a:ext cx="1157296" cy="4063"/>
          </a:xfrm>
          <a:prstGeom prst="bentConnector3">
            <a:avLst>
              <a:gd name="adj1" fmla="val 50000"/>
            </a:avLst>
          </a:prstGeom>
          <a:ln>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9" name="Flowchart: Magnetic Disk 8"/>
          <p:cNvSpPr/>
          <p:nvPr/>
        </p:nvSpPr>
        <p:spPr>
          <a:xfrm>
            <a:off x="3486142" y="4738612"/>
            <a:ext cx="500066" cy="571504"/>
          </a:xfrm>
          <a:prstGeom prst="flowChartMagneticDisk">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cxnSp>
        <p:nvCxnSpPr>
          <p:cNvPr id="11" name="Straight Arrow Connector 10"/>
          <p:cNvCxnSpPr>
            <a:stCxn id="5" idx="2"/>
            <a:endCxn id="9" idx="1"/>
          </p:cNvCxnSpPr>
          <p:nvPr/>
        </p:nvCxnSpPr>
        <p:spPr>
          <a:xfrm rot="5400000">
            <a:off x="3254006" y="4254065"/>
            <a:ext cx="966716" cy="2378"/>
          </a:xfrm>
          <a:prstGeom prst="straightConnector1">
            <a:avLst/>
          </a:prstGeom>
          <a:ln>
            <a:headEnd type="arrow"/>
            <a:tailEnd type="arrow"/>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25" name="Cube 24"/>
          <p:cNvSpPr/>
          <p:nvPr/>
        </p:nvSpPr>
        <p:spPr>
          <a:xfrm>
            <a:off x="5486407" y="1785926"/>
            <a:ext cx="571504" cy="571504"/>
          </a:xfrm>
          <a:prstGeom prst="cub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sp>
        <p:nvSpPr>
          <p:cNvPr id="31" name="Rounded Rectangle 30"/>
          <p:cNvSpPr/>
          <p:nvPr/>
        </p:nvSpPr>
        <p:spPr>
          <a:xfrm>
            <a:off x="5238755" y="2857496"/>
            <a:ext cx="914400" cy="91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1200" b="1" dirty="0" smtClean="0"/>
              <a:t>Widget Installer</a:t>
            </a:r>
            <a:endParaRPr lang="en-GB" sz="1200" b="1" dirty="0"/>
          </a:p>
        </p:txBody>
      </p:sp>
      <p:cxnSp>
        <p:nvCxnSpPr>
          <p:cNvPr id="35" name="Shape 34"/>
          <p:cNvCxnSpPr>
            <a:stCxn id="9" idx="1"/>
            <a:endCxn id="31" idx="1"/>
          </p:cNvCxnSpPr>
          <p:nvPr/>
        </p:nvCxnSpPr>
        <p:spPr>
          <a:xfrm rot="5400000" flipH="1" flipV="1">
            <a:off x="3775507" y="3275364"/>
            <a:ext cx="1423916" cy="1502580"/>
          </a:xfrm>
          <a:prstGeom prst="curvedConnector2">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8" name="TextBox 27"/>
          <p:cNvSpPr txBox="1"/>
          <p:nvPr/>
        </p:nvSpPr>
        <p:spPr>
          <a:xfrm>
            <a:off x="142844" y="571480"/>
            <a:ext cx="1214446" cy="369332"/>
          </a:xfrm>
          <a:prstGeom prst="rect">
            <a:avLst/>
          </a:prstGeom>
          <a:solidFill>
            <a:schemeClr val="bg1"/>
          </a:solidFill>
        </p:spPr>
        <p:txBody>
          <a:bodyPr wrap="square" rtlCol="0">
            <a:spAutoFit/>
          </a:bodyPr>
          <a:lstStyle/>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Access Control Chain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Authentication method chosen MUST ensure identification between Customer (</a:t>
            </a:r>
            <a:r>
              <a:rPr lang="en-GB" b="1" dirty="0" smtClean="0"/>
              <a:t>Web Application</a:t>
            </a:r>
            <a:r>
              <a:rPr lang="en-GB" dirty="0" smtClean="0"/>
              <a:t>) and Provider (</a:t>
            </a:r>
            <a:r>
              <a:rPr lang="en-GB" b="1" dirty="0" smtClean="0"/>
              <a:t>DAP Web Server</a:t>
            </a:r>
            <a:r>
              <a:rPr lang="en-GB" dirty="0" smtClean="0"/>
              <a:t>).</a:t>
            </a:r>
          </a:p>
          <a:p>
            <a:r>
              <a:rPr lang="en-GB" b="1" dirty="0" smtClean="0"/>
              <a:t>Policy</a:t>
            </a:r>
            <a:r>
              <a:rPr lang="en-GB" dirty="0" smtClean="0"/>
              <a:t> is an optional component that provides a “prearranged trust relationship” between </a:t>
            </a:r>
            <a:r>
              <a:rPr lang="en-GB" b="1" dirty="0" smtClean="0"/>
              <a:t>Web Application </a:t>
            </a:r>
            <a:r>
              <a:rPr lang="en-GB" dirty="0" smtClean="0"/>
              <a:t>and </a:t>
            </a:r>
            <a:r>
              <a:rPr lang="en-GB" b="1" dirty="0" smtClean="0"/>
              <a:t>Device Resource</a:t>
            </a:r>
          </a:p>
          <a:p>
            <a:pPr lvl="1"/>
            <a:r>
              <a:rPr lang="en-GB" dirty="0" smtClean="0"/>
              <a:t>For example validates each request against one or more policy documents to decide access to the protected resource.</a:t>
            </a:r>
          </a:p>
          <a:p>
            <a:r>
              <a:rPr lang="en-GB" b="1" dirty="0" smtClean="0"/>
              <a:t>Device Resources </a:t>
            </a:r>
            <a:r>
              <a:rPr lang="en-GB" dirty="0" smtClean="0"/>
              <a:t>is the API provider interpreting the request, invoking the correct native device API(s) and formatting the response.</a:t>
            </a:r>
            <a:endParaRPr lang="en-GB" dirty="0"/>
          </a:p>
        </p:txBody>
      </p:sp>
      <p:sp>
        <p:nvSpPr>
          <p:cNvPr id="4" name="TextBox 3"/>
          <p:cNvSpPr txBox="1"/>
          <p:nvPr/>
        </p:nvSpPr>
        <p:spPr>
          <a:xfrm>
            <a:off x="142844" y="571480"/>
            <a:ext cx="1214446" cy="369332"/>
          </a:xfrm>
          <a:prstGeom prst="rect">
            <a:avLst/>
          </a:prstGeom>
          <a:solidFill>
            <a:schemeClr val="bg1"/>
          </a:solidFill>
        </p:spPr>
        <p:txBody>
          <a:bodyPr wrap="square" rtlCol="0">
            <a:spAutoFit/>
          </a:bodyPr>
          <a:lstStyle/>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Web Application Scenario</a:t>
            </a:r>
            <a:endParaRPr lang="en-GB" dirty="0"/>
          </a:p>
        </p:txBody>
      </p:sp>
      <p:sp>
        <p:nvSpPr>
          <p:cNvPr id="3" name="Content Placeholder 2"/>
          <p:cNvSpPr>
            <a:spLocks noGrp="1"/>
          </p:cNvSpPr>
          <p:nvPr>
            <p:ph idx="1"/>
          </p:nvPr>
        </p:nvSpPr>
        <p:spPr/>
        <p:txBody>
          <a:bodyPr>
            <a:normAutofit fontScale="55000" lnSpcReduction="20000"/>
          </a:bodyPr>
          <a:lstStyle/>
          <a:p>
            <a:pPr marL="514350" indent="-514350">
              <a:buFont typeface="+mj-lt"/>
              <a:buAutoNum type="arabicPeriod"/>
            </a:pPr>
            <a:r>
              <a:rPr lang="en-GB" dirty="0" smtClean="0"/>
              <a:t>The user accesses the application from the browser.</a:t>
            </a:r>
            <a:br>
              <a:rPr lang="en-GB" dirty="0" smtClean="0"/>
            </a:br>
            <a:endParaRPr lang="en-GB" dirty="0" smtClean="0"/>
          </a:p>
          <a:p>
            <a:pPr marL="514350" indent="-514350">
              <a:buFont typeface="+mj-lt"/>
              <a:buAutoNum type="arabicPeriod"/>
            </a:pPr>
            <a:r>
              <a:rPr lang="en-GB" dirty="0" smtClean="0"/>
              <a:t>Authentication process commence by setting up a (trusted) relation between the </a:t>
            </a:r>
            <a:r>
              <a:rPr lang="en-GB" b="1" dirty="0" smtClean="0"/>
              <a:t>DAP Web Server</a:t>
            </a:r>
            <a:r>
              <a:rPr lang="en-GB" dirty="0" smtClean="0"/>
              <a:t> and the server hosting the </a:t>
            </a:r>
            <a:r>
              <a:rPr lang="en-GB" b="1" dirty="0" smtClean="0"/>
              <a:t>Web Application</a:t>
            </a:r>
            <a:r>
              <a:rPr lang="en-GB" dirty="0" smtClean="0"/>
              <a:t>.</a:t>
            </a:r>
            <a:br>
              <a:rPr lang="en-GB" dirty="0" smtClean="0"/>
            </a:br>
            <a:endParaRPr lang="en-GB" dirty="0" smtClean="0"/>
          </a:p>
          <a:p>
            <a:pPr marL="514350" indent="-514350">
              <a:buFont typeface="+mj-lt"/>
              <a:buAutoNum type="arabicPeriod"/>
            </a:pPr>
            <a:r>
              <a:rPr lang="en-GB" dirty="0" smtClean="0"/>
              <a:t>The application asks for permission to a set of </a:t>
            </a:r>
            <a:r>
              <a:rPr lang="en-GB" b="1" dirty="0" smtClean="0"/>
              <a:t>Device Resources </a:t>
            </a:r>
            <a:r>
              <a:rPr lang="en-GB" dirty="0" smtClean="0"/>
              <a:t>(as parameters in request or via link to a manifest file). If  a “prearranged trust relationship” is provided by a </a:t>
            </a:r>
            <a:r>
              <a:rPr lang="en-GB" b="1" dirty="0" smtClean="0"/>
              <a:t>Policy</a:t>
            </a:r>
            <a:r>
              <a:rPr lang="en-GB" dirty="0" smtClean="0"/>
              <a:t> framework the policy framework grants (all or a subset of) the requested resource(s) based on the policy document(s). </a:t>
            </a:r>
            <a:br>
              <a:rPr lang="en-GB" dirty="0" smtClean="0"/>
            </a:br>
            <a:r>
              <a:rPr lang="en-GB" dirty="0" smtClean="0"/>
              <a:t/>
            </a:r>
            <a:br>
              <a:rPr lang="en-GB" dirty="0" smtClean="0"/>
            </a:br>
            <a:r>
              <a:rPr lang="en-GB" dirty="0" smtClean="0"/>
              <a:t>Alternatively </a:t>
            </a:r>
            <a:r>
              <a:rPr lang="en-GB" b="1" dirty="0" smtClean="0"/>
              <a:t>Auth </a:t>
            </a:r>
            <a:r>
              <a:rPr lang="en-GB" dirty="0" smtClean="0"/>
              <a:t>provides</a:t>
            </a:r>
            <a:r>
              <a:rPr lang="en-GB" b="1" dirty="0" smtClean="0"/>
              <a:t> </a:t>
            </a:r>
            <a:r>
              <a:rPr lang="en-GB" dirty="0" smtClean="0"/>
              <a:t>user interaction to grant access to requested resources. Once the requested resource(s) are granted the user do not have to clear access next time the application is accessed as long as the resource(s) are not changed. </a:t>
            </a:r>
            <a:br>
              <a:rPr lang="en-GB" dirty="0" smtClean="0"/>
            </a:br>
            <a:endParaRPr lang="en-GB" dirty="0" smtClean="0"/>
          </a:p>
          <a:p>
            <a:pPr marL="514350" indent="-514350">
              <a:buFont typeface="+mj-lt"/>
              <a:buAutoNum type="arabicPeriod"/>
            </a:pPr>
            <a:r>
              <a:rPr lang="en-GB" dirty="0" smtClean="0"/>
              <a:t>The application requests a resource that is passed through the access control chain for validation until the request is answered and the response is returned to the application.</a:t>
            </a:r>
          </a:p>
          <a:p>
            <a:pPr marL="514350" indent="-514350">
              <a:buFont typeface="+mj-lt"/>
              <a:buAutoNum type="arabicPeriod"/>
            </a:pPr>
            <a:endParaRPr lang="en-GB" dirty="0"/>
          </a:p>
        </p:txBody>
      </p:sp>
      <p:sp>
        <p:nvSpPr>
          <p:cNvPr id="4" name="TextBox 3"/>
          <p:cNvSpPr txBox="1"/>
          <p:nvPr/>
        </p:nvSpPr>
        <p:spPr>
          <a:xfrm>
            <a:off x="142844" y="571480"/>
            <a:ext cx="1214446" cy="369332"/>
          </a:xfrm>
          <a:prstGeom prst="rect">
            <a:avLst/>
          </a:prstGeom>
          <a:solidFill>
            <a:schemeClr val="bg1"/>
          </a:solidFill>
        </p:spPr>
        <p:txBody>
          <a:bodyPr wrap="square" rtlCol="0">
            <a:spAutoFit/>
          </a:bodyPr>
          <a:lstStyle/>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Web Widget Scenario</a:t>
            </a:r>
            <a:endParaRPr lang="en-GB"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dirty="0" smtClean="0"/>
              <a:t>The user downloads the widget from the internet ending up in the widget installer subscribing to widget packages.</a:t>
            </a:r>
          </a:p>
          <a:p>
            <a:pPr marL="514350" indent="-514350">
              <a:buFont typeface="+mj-lt"/>
              <a:buAutoNum type="arabicPeriod"/>
            </a:pPr>
            <a:r>
              <a:rPr lang="en-GB" dirty="0" smtClean="0"/>
              <a:t>The subsequent steps are identical to web applications described above with the exception of the manifest read from the widget package instead of provided as a link on the content page.</a:t>
            </a:r>
          </a:p>
          <a:p>
            <a:endParaRPr lang="en-GB" dirty="0"/>
          </a:p>
        </p:txBody>
      </p:sp>
      <p:sp>
        <p:nvSpPr>
          <p:cNvPr id="4" name="TextBox 3"/>
          <p:cNvSpPr txBox="1"/>
          <p:nvPr/>
        </p:nvSpPr>
        <p:spPr>
          <a:xfrm>
            <a:off x="142844" y="571480"/>
            <a:ext cx="1214446" cy="369332"/>
          </a:xfrm>
          <a:prstGeom prst="rect">
            <a:avLst/>
          </a:prstGeom>
          <a:solidFill>
            <a:schemeClr val="bg1"/>
          </a:solidFill>
        </p:spPr>
        <p:txBody>
          <a:bodyPr wrap="square" rtlCol="0">
            <a:spAutoFit/>
          </a:bodyPr>
          <a:lstStyle/>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Management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 </a:t>
            </a:r>
            <a:r>
              <a:rPr lang="en-GB" b="1" dirty="0" smtClean="0"/>
              <a:t>DAP Web Server</a:t>
            </a:r>
            <a:r>
              <a:rPr lang="en-GB" dirty="0" smtClean="0"/>
              <a:t> must provide a “manager” function.</a:t>
            </a:r>
          </a:p>
          <a:p>
            <a:r>
              <a:rPr lang="en-GB" dirty="0" smtClean="0"/>
              <a:t>The main task for the “manager” is to allow the user to manually withdraw previously granted permissions for web applications access to </a:t>
            </a:r>
            <a:r>
              <a:rPr lang="en-GB" b="1" dirty="0" smtClean="0"/>
              <a:t>Device Resources.</a:t>
            </a:r>
          </a:p>
          <a:p>
            <a:r>
              <a:rPr lang="en-GB" dirty="0" smtClean="0"/>
              <a:t>In addition the</a:t>
            </a:r>
            <a:r>
              <a:rPr lang="en-GB" b="1" dirty="0" smtClean="0"/>
              <a:t> </a:t>
            </a:r>
            <a:r>
              <a:rPr lang="en-GB" dirty="0" smtClean="0"/>
              <a:t>“manager” may provide the possibility for the user to pre-configure an access policy. For example, the user could state that only web applications whose origin is “operator” and “vendor” are allowed to access the contacts API.</a:t>
            </a:r>
            <a:endParaRPr lang="en-GB" b="1" dirty="0" smtClean="0"/>
          </a:p>
          <a:p>
            <a:endParaRPr lang="en-GB" dirty="0" smtClean="0"/>
          </a:p>
          <a:p>
            <a:endParaRPr lang="en-GB" dirty="0" smtClean="0"/>
          </a:p>
          <a:p>
            <a:endParaRPr lang="en-GB" dirty="0" smtClean="0"/>
          </a:p>
          <a:p>
            <a:endParaRPr lang="en-GB" dirty="0"/>
          </a:p>
        </p:txBody>
      </p:sp>
      <p:sp>
        <p:nvSpPr>
          <p:cNvPr id="4" name="TextBox 3"/>
          <p:cNvSpPr txBox="1"/>
          <p:nvPr/>
        </p:nvSpPr>
        <p:spPr>
          <a:xfrm>
            <a:off x="142844" y="571480"/>
            <a:ext cx="1214446" cy="369332"/>
          </a:xfrm>
          <a:prstGeom prst="rect">
            <a:avLst/>
          </a:prstGeom>
          <a:solidFill>
            <a:schemeClr val="bg1"/>
          </a:solidFill>
        </p:spPr>
        <p:txBody>
          <a:bodyPr wrap="square" rtlCol="0">
            <a:spAutoFit/>
          </a:bodyPr>
          <a:lstStyle/>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85728"/>
            <a:ext cx="8229600" cy="1143000"/>
          </a:xfrm>
        </p:spPr>
        <p:txBody>
          <a:bodyPr/>
          <a:lstStyle/>
          <a:p>
            <a:r>
              <a:rPr lang="en-GB" dirty="0" smtClean="0"/>
              <a:t>REST-style Contacts Examples</a:t>
            </a:r>
            <a:endParaRPr lang="en-GB" dirty="0"/>
          </a:p>
        </p:txBody>
      </p:sp>
      <p:sp>
        <p:nvSpPr>
          <p:cNvPr id="3" name="Content Placeholder 2"/>
          <p:cNvSpPr>
            <a:spLocks noGrp="1"/>
          </p:cNvSpPr>
          <p:nvPr>
            <p:ph idx="1"/>
          </p:nvPr>
        </p:nvSpPr>
        <p:spPr/>
        <p:txBody>
          <a:bodyPr>
            <a:normAutofit/>
          </a:bodyPr>
          <a:lstStyle/>
          <a:p>
            <a:r>
              <a:rPr lang="en-GB" sz="1600" dirty="0" smtClean="0"/>
              <a:t>Create a new contact:</a:t>
            </a:r>
          </a:p>
          <a:p>
            <a:pPr>
              <a:buNone/>
            </a:pPr>
            <a:endParaRPr lang="en-GB" sz="1200" b="1" dirty="0" smtClean="0"/>
          </a:p>
          <a:p>
            <a:pPr>
              <a:buNone/>
            </a:pPr>
            <a:endParaRPr lang="en-GB" sz="1200" b="1" dirty="0"/>
          </a:p>
          <a:p>
            <a:pPr>
              <a:buNone/>
            </a:pPr>
            <a:endParaRPr lang="en-GB" sz="1200" b="1" dirty="0" smtClean="0"/>
          </a:p>
          <a:p>
            <a:pPr>
              <a:buNone/>
            </a:pPr>
            <a:endParaRPr lang="en-GB" sz="1200" b="1" dirty="0"/>
          </a:p>
          <a:p>
            <a:pPr>
              <a:buNone/>
            </a:pPr>
            <a:endParaRPr lang="en-GB" sz="1200" b="1" dirty="0"/>
          </a:p>
          <a:p>
            <a:pPr>
              <a:buNone/>
            </a:pPr>
            <a:r>
              <a:rPr lang="en-GB" sz="1200" b="1" dirty="0" smtClean="0"/>
              <a:t/>
            </a:r>
            <a:br>
              <a:rPr lang="en-GB" sz="1200" b="1" dirty="0" smtClean="0"/>
            </a:br>
            <a:r>
              <a:rPr lang="en-GB" sz="1200" b="1" dirty="0" smtClean="0"/>
              <a:t/>
            </a:r>
            <a:br>
              <a:rPr lang="en-GB" sz="1200" b="1" dirty="0" smtClean="0"/>
            </a:br>
            <a:endParaRPr lang="en-GB" sz="1200" b="1" dirty="0" smtClean="0"/>
          </a:p>
          <a:p>
            <a:pPr>
              <a:buNone/>
            </a:pPr>
            <a:endParaRPr lang="en-GB" sz="1200" b="1" dirty="0"/>
          </a:p>
          <a:p>
            <a:r>
              <a:rPr lang="en-GB" sz="1600" dirty="0" smtClean="0"/>
              <a:t>Find contacts:</a:t>
            </a:r>
          </a:p>
        </p:txBody>
      </p:sp>
      <p:sp>
        <p:nvSpPr>
          <p:cNvPr id="4" name="Rectangle 3"/>
          <p:cNvSpPr/>
          <p:nvPr/>
        </p:nvSpPr>
        <p:spPr>
          <a:xfrm>
            <a:off x="857224" y="2000240"/>
            <a:ext cx="7858180" cy="500066"/>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200" b="1" dirty="0" smtClean="0">
                <a:latin typeface="Courier New" pitchFamily="49" charset="0"/>
                <a:cs typeface="Courier New" pitchFamily="49" charset="0"/>
              </a:rPr>
              <a:t>Request</a:t>
            </a:r>
          </a:p>
          <a:p>
            <a:pPr lvl="1"/>
            <a:r>
              <a:rPr lang="en-GB" sz="1200" dirty="0" smtClean="0">
                <a:solidFill>
                  <a:schemeClr val="accent1"/>
                </a:solidFill>
                <a:latin typeface="Courier New" pitchFamily="49" charset="0"/>
                <a:cs typeface="Courier New" pitchFamily="49" charset="0"/>
              </a:rPr>
              <a:t>http://&lt;authority&gt;</a:t>
            </a:r>
            <a:r>
              <a:rPr lang="en-GB" sz="1200" dirty="0" smtClean="0">
                <a:latin typeface="Courier New" pitchFamily="49" charset="0"/>
                <a:cs typeface="Courier New" pitchFamily="49" charset="0"/>
              </a:rPr>
              <a:t>/dap/contacts/</a:t>
            </a:r>
            <a:r>
              <a:rPr lang="en-GB" sz="1200" b="1" dirty="0" smtClean="0">
                <a:latin typeface="Courier New" pitchFamily="49" charset="0"/>
                <a:cs typeface="Courier New" pitchFamily="49" charset="0"/>
              </a:rPr>
              <a:t>create</a:t>
            </a:r>
            <a:r>
              <a:rPr lang="en-GB" sz="1200" dirty="0" smtClean="0">
                <a:latin typeface="Courier New" pitchFamily="49" charset="0"/>
                <a:cs typeface="Courier New" pitchFamily="49" charset="0"/>
              </a:rPr>
              <a:t>.</a:t>
            </a:r>
            <a:r>
              <a:rPr lang="en-GB" sz="1200" i="1" dirty="0" smtClean="0">
                <a:latin typeface="Courier New" pitchFamily="49" charset="0"/>
                <a:cs typeface="Courier New" pitchFamily="49" charset="0"/>
              </a:rPr>
              <a:t>json</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a:t>
            </a:r>
            <a:r>
              <a:rPr lang="en-GB" sz="1200" dirty="0" smtClean="0">
                <a:solidFill>
                  <a:schemeClr val="accent1"/>
                </a:solidFill>
                <a:latin typeface="Courier New" pitchFamily="49" charset="0"/>
                <a:cs typeface="Courier New" pitchFamily="49" charset="0"/>
              </a:rPr>
              <a:t>&amp;</a:t>
            </a:r>
            <a:r>
              <a:rPr lang="en-GB" sz="1200" dirty="0" smtClean="0">
                <a:latin typeface="Courier New" pitchFamily="49" charset="0"/>
                <a:cs typeface="Courier New" pitchFamily="49" charset="0"/>
              </a:rPr>
              <a:t>name</a:t>
            </a:r>
            <a:r>
              <a:rPr lang="en-GB" sz="1200" dirty="0" smtClean="0">
                <a:solidFill>
                  <a:schemeClr val="accent1"/>
                </a:solidFill>
                <a:latin typeface="Courier New" pitchFamily="49" charset="0"/>
                <a:cs typeface="Courier New" pitchFamily="49" charset="0"/>
              </a:rPr>
              <a:t>=</a:t>
            </a:r>
            <a:r>
              <a:rPr lang="sv-SE" sz="1200" dirty="0" smtClean="0">
                <a:solidFill>
                  <a:schemeClr val="accent2"/>
                </a:solidFill>
                <a:latin typeface="Courier New" pitchFamily="49" charset="0"/>
                <a:cs typeface="Courier New" pitchFamily="49" charset="0"/>
              </a:rPr>
              <a:t>Mr.%20Robert%20Smith%20Jr</a:t>
            </a:r>
            <a:r>
              <a:rPr lang="sv-SE" sz="1200" dirty="0" smtClean="0">
                <a:latin typeface="Courier New" pitchFamily="49" charset="0"/>
                <a:cs typeface="Courier New" pitchFamily="49" charset="0"/>
              </a:rPr>
              <a:t>&amp;nicknames</a:t>
            </a:r>
            <a:r>
              <a:rPr lang="sv-SE" sz="1200" dirty="0" smtClean="0">
                <a:solidFill>
                  <a:schemeClr val="accent1"/>
                </a:solidFill>
                <a:latin typeface="Courier New" pitchFamily="49" charset="0"/>
                <a:cs typeface="Courier New" pitchFamily="49" charset="0"/>
              </a:rPr>
              <a:t>=</a:t>
            </a:r>
            <a:r>
              <a:rPr lang="sv-SE" sz="1200" dirty="0" smtClean="0">
                <a:solidFill>
                  <a:schemeClr val="accent2"/>
                </a:solidFill>
                <a:latin typeface="Courier New" pitchFamily="49" charset="0"/>
                <a:cs typeface="Courier New" pitchFamily="49" charset="0"/>
              </a:rPr>
              <a:t>Bob</a:t>
            </a:r>
            <a:endParaRPr lang="en-GB" sz="1200" dirty="0" smtClean="0">
              <a:solidFill>
                <a:schemeClr val="accent2"/>
              </a:solidFill>
              <a:latin typeface="Courier New" pitchFamily="49" charset="0"/>
              <a:cs typeface="Courier New" pitchFamily="49" charset="0"/>
            </a:endParaRPr>
          </a:p>
        </p:txBody>
      </p:sp>
      <p:sp>
        <p:nvSpPr>
          <p:cNvPr id="5" name="Rectangle 4"/>
          <p:cNvSpPr/>
          <p:nvPr/>
        </p:nvSpPr>
        <p:spPr>
          <a:xfrm>
            <a:off x="857224" y="2714620"/>
            <a:ext cx="7858180" cy="571504"/>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200" b="1" dirty="0" smtClean="0">
                <a:latin typeface="Courier New" pitchFamily="49" charset="0"/>
                <a:cs typeface="Courier New" pitchFamily="49" charset="0"/>
              </a:rPr>
              <a:t>Response</a:t>
            </a:r>
          </a:p>
          <a:p>
            <a:pPr lvl="1"/>
            <a:r>
              <a:rPr lang="en-GB" sz="1200" dirty="0" smtClean="0">
                <a:solidFill>
                  <a:schemeClr val="accent2"/>
                </a:solidFill>
                <a:latin typeface="Courier New" pitchFamily="49" charset="0"/>
                <a:cs typeface="Courier New" pitchFamily="49" charset="0"/>
              </a:rPr>
              <a:t>{</a:t>
            </a:r>
            <a:r>
              <a:rPr lang="en-GB" sz="1200" dirty="0" smtClean="0">
                <a:latin typeface="Courier New" pitchFamily="49" charset="0"/>
                <a:cs typeface="Courier New" pitchFamily="49" charset="0"/>
              </a:rPr>
              <a:t>name</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2"/>
                </a:solidFill>
                <a:latin typeface="Courier New" pitchFamily="49" charset="0"/>
                <a:cs typeface="Courier New" pitchFamily="49" charset="0"/>
              </a:rPr>
              <a:t>‘Mr. Robert Smith </a:t>
            </a:r>
            <a:r>
              <a:rPr lang="en-GB" sz="1200" dirty="0" err="1" smtClean="0">
                <a:solidFill>
                  <a:schemeClr val="accent2"/>
                </a:solidFill>
                <a:latin typeface="Courier New" pitchFamily="49" charset="0"/>
                <a:cs typeface="Courier New" pitchFamily="49" charset="0"/>
              </a:rPr>
              <a:t>Jr</a:t>
            </a:r>
            <a:r>
              <a:rPr lang="en-GB" sz="1200" dirty="0" smtClean="0">
                <a:solidFill>
                  <a:schemeClr val="accent2"/>
                </a:solidFill>
                <a:latin typeface="Courier New" pitchFamily="49" charset="0"/>
                <a:cs typeface="Courier New" pitchFamily="49" charset="0"/>
              </a:rPr>
              <a:t>’</a:t>
            </a:r>
            <a:r>
              <a:rPr lang="en-GB" sz="1200" dirty="0" smtClean="0">
                <a:solidFill>
                  <a:schemeClr val="accent1"/>
                </a:solidFill>
                <a:latin typeface="Courier New" pitchFamily="49" charset="0"/>
                <a:cs typeface="Courier New" pitchFamily="49" charset="0"/>
              </a:rPr>
              <a:t>, </a:t>
            </a:r>
            <a:r>
              <a:rPr lang="en-GB" sz="1200" dirty="0" smtClean="0">
                <a:latin typeface="Courier New" pitchFamily="49" charset="0"/>
                <a:cs typeface="Courier New" pitchFamily="49" charset="0"/>
              </a:rPr>
              <a:t>nicknames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a:t>
            </a:r>
            <a:r>
              <a:rPr lang="en-GB" sz="1200" dirty="0" smtClean="0">
                <a:solidFill>
                  <a:schemeClr val="accent2"/>
                </a:solidFill>
                <a:latin typeface="Courier New" pitchFamily="49" charset="0"/>
                <a:cs typeface="Courier New" pitchFamily="49" charset="0"/>
              </a:rPr>
              <a:t>‘Bob’</a:t>
            </a:r>
            <a:r>
              <a:rPr lang="en-GB" sz="1200" dirty="0" smtClean="0">
                <a:solidFill>
                  <a:schemeClr val="accent1"/>
                </a:solidFill>
                <a:latin typeface="Courier New" pitchFamily="49" charset="0"/>
                <a:cs typeface="Courier New" pitchFamily="49" charset="0"/>
              </a:rPr>
              <a:t>], </a:t>
            </a:r>
            <a:r>
              <a:rPr lang="en-GB" sz="1200" dirty="0" smtClean="0">
                <a:latin typeface="Courier New" pitchFamily="49" charset="0"/>
                <a:cs typeface="Courier New" pitchFamily="49" charset="0"/>
              </a:rPr>
              <a:t>phones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 </a:t>
            </a:r>
            <a:r>
              <a:rPr lang="en-GB" sz="1200" dirty="0" smtClean="0">
                <a:latin typeface="Courier New" pitchFamily="49" charset="0"/>
                <a:cs typeface="Courier New" pitchFamily="49" charset="0"/>
              </a:rPr>
              <a:t>emails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 </a:t>
            </a:r>
            <a:r>
              <a:rPr lang="en-GB" sz="1200" dirty="0" smtClean="0">
                <a:latin typeface="Courier New" pitchFamily="49" charset="0"/>
                <a:cs typeface="Courier New" pitchFamily="49" charset="0"/>
              </a:rPr>
              <a:t>addresses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 </a:t>
            </a:r>
            <a:r>
              <a:rPr lang="en-GB" sz="1200" dirty="0" err="1" smtClean="0">
                <a:latin typeface="Courier New" pitchFamily="49" charset="0"/>
                <a:cs typeface="Courier New" pitchFamily="49" charset="0"/>
              </a:rPr>
              <a:t>impps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 </a:t>
            </a:r>
            <a:r>
              <a:rPr lang="en-GB" sz="1200" dirty="0" err="1" smtClean="0">
                <a:latin typeface="Courier New" pitchFamily="49" charset="0"/>
                <a:cs typeface="Courier New" pitchFamily="49" charset="0"/>
              </a:rPr>
              <a:t>serviceId</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null</a:t>
            </a:r>
            <a:r>
              <a:rPr lang="en-GB" sz="1200" dirty="0" smtClean="0">
                <a:solidFill>
                  <a:schemeClr val="accent1"/>
                </a:solidFill>
                <a:latin typeface="Courier New" pitchFamily="49" charset="0"/>
                <a:cs typeface="Courier New" pitchFamily="49" charset="0"/>
              </a:rPr>
              <a:t>, </a:t>
            </a:r>
            <a:r>
              <a:rPr lang="en-GB" sz="1200" dirty="0" smtClean="0">
                <a:latin typeface="Courier New" pitchFamily="49" charset="0"/>
                <a:cs typeface="Courier New" pitchFamily="49" charset="0"/>
              </a:rPr>
              <a:t>categories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a:t>
            </a:r>
            <a:r>
              <a:rPr lang="en-GB" sz="1200" dirty="0" smtClean="0">
                <a:solidFill>
                  <a:schemeClr val="accent2"/>
                </a:solidFill>
                <a:latin typeface="Courier New" pitchFamily="49" charset="0"/>
                <a:cs typeface="Courier New" pitchFamily="49" charset="0"/>
              </a:rPr>
              <a:t>}</a:t>
            </a:r>
          </a:p>
        </p:txBody>
      </p:sp>
      <p:sp>
        <p:nvSpPr>
          <p:cNvPr id="6" name="Rectangle 5"/>
          <p:cNvSpPr/>
          <p:nvPr/>
        </p:nvSpPr>
        <p:spPr>
          <a:xfrm>
            <a:off x="857224" y="4214818"/>
            <a:ext cx="7858180" cy="571504"/>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200" b="1" dirty="0" smtClean="0">
                <a:latin typeface="Courier New" pitchFamily="49" charset="0"/>
                <a:cs typeface="Courier New" pitchFamily="49" charset="0"/>
              </a:rPr>
              <a:t>Request</a:t>
            </a:r>
          </a:p>
          <a:p>
            <a:pPr lvl="1"/>
            <a:r>
              <a:rPr lang="en-GB" sz="1200" dirty="0" smtClean="0">
                <a:solidFill>
                  <a:schemeClr val="accent1"/>
                </a:solidFill>
                <a:latin typeface="Courier New" pitchFamily="49" charset="0"/>
                <a:cs typeface="Courier New" pitchFamily="49" charset="0"/>
              </a:rPr>
              <a:t>http://&lt;authority&gt;</a:t>
            </a:r>
            <a:r>
              <a:rPr lang="en-GB" sz="1200" dirty="0" smtClean="0">
                <a:latin typeface="Courier New" pitchFamily="49" charset="0"/>
                <a:cs typeface="Courier New" pitchFamily="49" charset="0"/>
              </a:rPr>
              <a:t>/dap/contacts/</a:t>
            </a:r>
            <a:r>
              <a:rPr lang="en-GB" sz="1200" b="1" dirty="0" smtClean="0">
                <a:latin typeface="Courier New" pitchFamily="49" charset="0"/>
                <a:cs typeface="Courier New" pitchFamily="49" charset="0"/>
              </a:rPr>
              <a:t>find</a:t>
            </a:r>
            <a:r>
              <a:rPr lang="en-GB" sz="1200" dirty="0" smtClean="0">
                <a:latin typeface="Courier New" pitchFamily="49" charset="0"/>
                <a:cs typeface="Courier New" pitchFamily="49" charset="0"/>
              </a:rPr>
              <a:t>.</a:t>
            </a:r>
            <a:r>
              <a:rPr lang="en-GB" sz="1200" i="1" dirty="0" smtClean="0">
                <a:latin typeface="Courier New" pitchFamily="49" charset="0"/>
                <a:cs typeface="Courier New" pitchFamily="49" charset="0"/>
              </a:rPr>
              <a:t>json</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a:t>
            </a:r>
            <a:r>
              <a:rPr lang="en-GB" sz="1200" dirty="0" smtClean="0">
                <a:solidFill>
                  <a:schemeClr val="accent1"/>
                </a:solidFill>
                <a:latin typeface="Courier New" pitchFamily="49" charset="0"/>
                <a:cs typeface="Courier New" pitchFamily="49" charset="0"/>
              </a:rPr>
              <a:t>&amp;</a:t>
            </a:r>
            <a:r>
              <a:rPr lang="en-GB" sz="1200" dirty="0" smtClean="0">
                <a:latin typeface="Courier New" pitchFamily="49" charset="0"/>
                <a:cs typeface="Courier New" pitchFamily="49" charset="0"/>
              </a:rPr>
              <a:t>name</a:t>
            </a:r>
            <a:r>
              <a:rPr lang="en-GB" sz="1200" dirty="0" smtClean="0">
                <a:solidFill>
                  <a:schemeClr val="accent1"/>
                </a:solidFill>
                <a:latin typeface="Courier New" pitchFamily="49" charset="0"/>
                <a:cs typeface="Courier New" pitchFamily="49" charset="0"/>
              </a:rPr>
              <a:t>=</a:t>
            </a:r>
            <a:r>
              <a:rPr lang="en-GB" sz="1200" dirty="0" err="1" smtClean="0">
                <a:solidFill>
                  <a:schemeClr val="accent2"/>
                </a:solidFill>
                <a:latin typeface="Courier New" pitchFamily="49" charset="0"/>
                <a:cs typeface="Courier New" pitchFamily="49" charset="0"/>
              </a:rPr>
              <a:t>Robert</a:t>
            </a:r>
            <a:r>
              <a:rPr lang="en-GB" sz="1200" dirty="0" err="1" smtClean="0">
                <a:solidFill>
                  <a:schemeClr val="accent1"/>
                </a:solidFill>
                <a:latin typeface="Courier New" pitchFamily="49" charset="0"/>
                <a:cs typeface="Courier New" pitchFamily="49" charset="0"/>
              </a:rPr>
              <a:t>&amp;</a:t>
            </a:r>
            <a:r>
              <a:rPr lang="en-GB" sz="1200" dirty="0" err="1" smtClean="0">
                <a:latin typeface="Courier New" pitchFamily="49" charset="0"/>
                <a:cs typeface="Courier New" pitchFamily="49" charset="0"/>
              </a:rPr>
              <a:t>nicknames</a:t>
            </a:r>
            <a:r>
              <a:rPr lang="en-GB" sz="1200" dirty="0" smtClean="0">
                <a:solidFill>
                  <a:schemeClr val="accent1"/>
                </a:solidFill>
                <a:latin typeface="Courier New" pitchFamily="49" charset="0"/>
                <a:cs typeface="Courier New" pitchFamily="49" charset="0"/>
              </a:rPr>
              <a:t>=</a:t>
            </a:r>
            <a:r>
              <a:rPr lang="en-GB" sz="1200" dirty="0" smtClean="0">
                <a:solidFill>
                  <a:schemeClr val="accent2"/>
                </a:solidFill>
                <a:latin typeface="Courier New" pitchFamily="49" charset="0"/>
                <a:cs typeface="Courier New" pitchFamily="49" charset="0"/>
              </a:rPr>
              <a:t>Bob</a:t>
            </a:r>
          </a:p>
          <a:p>
            <a:endParaRPr lang="en-GB" sz="1200" dirty="0" smtClean="0">
              <a:latin typeface="Courier New" pitchFamily="49" charset="0"/>
              <a:cs typeface="Courier New" pitchFamily="49" charset="0"/>
            </a:endParaRPr>
          </a:p>
        </p:txBody>
      </p:sp>
      <p:sp>
        <p:nvSpPr>
          <p:cNvPr id="7" name="Rectangle 6"/>
          <p:cNvSpPr/>
          <p:nvPr/>
        </p:nvSpPr>
        <p:spPr>
          <a:xfrm>
            <a:off x="857224" y="5072074"/>
            <a:ext cx="7858180" cy="64294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200" b="1" dirty="0" smtClean="0">
                <a:latin typeface="Courier New" pitchFamily="49" charset="0"/>
                <a:cs typeface="Courier New" pitchFamily="49" charset="0"/>
              </a:rPr>
              <a:t>Response</a:t>
            </a:r>
          </a:p>
          <a:p>
            <a:pPr lvl="1"/>
            <a:r>
              <a:rPr lang="en-GB" sz="1200" dirty="0" smtClean="0">
                <a:solidFill>
                  <a:schemeClr val="accent1"/>
                </a:solidFill>
                <a:latin typeface="Courier New" pitchFamily="49" charset="0"/>
                <a:cs typeface="Courier New" pitchFamily="49" charset="0"/>
              </a:rPr>
              <a:t>[</a:t>
            </a:r>
            <a:r>
              <a:rPr lang="en-GB" sz="1200" dirty="0" smtClean="0">
                <a:solidFill>
                  <a:schemeClr val="accent2"/>
                </a:solidFill>
                <a:latin typeface="Courier New" pitchFamily="49" charset="0"/>
                <a:cs typeface="Courier New" pitchFamily="49" charset="0"/>
              </a:rPr>
              <a:t>{</a:t>
            </a:r>
            <a:r>
              <a:rPr lang="en-GB" sz="1200" dirty="0" smtClean="0">
                <a:latin typeface="Courier New" pitchFamily="49" charset="0"/>
                <a:cs typeface="Courier New" pitchFamily="49" charset="0"/>
              </a:rPr>
              <a:t>name</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2"/>
                </a:solidFill>
                <a:latin typeface="Courier New" pitchFamily="49" charset="0"/>
                <a:cs typeface="Courier New" pitchFamily="49" charset="0"/>
              </a:rPr>
              <a:t>‘Mr. Robert Smith </a:t>
            </a:r>
            <a:r>
              <a:rPr lang="en-GB" sz="1200" dirty="0" err="1" smtClean="0">
                <a:solidFill>
                  <a:schemeClr val="accent2"/>
                </a:solidFill>
                <a:latin typeface="Courier New" pitchFamily="49" charset="0"/>
                <a:cs typeface="Courier New" pitchFamily="49" charset="0"/>
              </a:rPr>
              <a:t>Jr</a:t>
            </a:r>
            <a:r>
              <a:rPr lang="en-GB" sz="1200" dirty="0" smtClean="0">
                <a:solidFill>
                  <a:schemeClr val="accent2"/>
                </a:solidFill>
                <a:latin typeface="Courier New" pitchFamily="49" charset="0"/>
                <a:cs typeface="Courier New" pitchFamily="49" charset="0"/>
              </a:rPr>
              <a:t>’</a:t>
            </a:r>
            <a:r>
              <a:rPr lang="en-GB" sz="1200" dirty="0" smtClean="0">
                <a:solidFill>
                  <a:schemeClr val="accent1"/>
                </a:solidFill>
                <a:latin typeface="Courier New" pitchFamily="49" charset="0"/>
                <a:cs typeface="Courier New" pitchFamily="49" charset="0"/>
              </a:rPr>
              <a:t>, </a:t>
            </a:r>
            <a:r>
              <a:rPr lang="en-GB" sz="1200" dirty="0" smtClean="0">
                <a:latin typeface="Courier New" pitchFamily="49" charset="0"/>
                <a:cs typeface="Courier New" pitchFamily="49" charset="0"/>
              </a:rPr>
              <a:t>nicknames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a:t>
            </a:r>
            <a:r>
              <a:rPr lang="en-GB" sz="1200" dirty="0" smtClean="0">
                <a:solidFill>
                  <a:schemeClr val="accent2"/>
                </a:solidFill>
                <a:latin typeface="Courier New" pitchFamily="49" charset="0"/>
                <a:cs typeface="Courier New" pitchFamily="49" charset="0"/>
              </a:rPr>
              <a:t>‘Bob’</a:t>
            </a:r>
            <a:r>
              <a:rPr lang="en-GB" sz="1200" dirty="0" smtClean="0">
                <a:solidFill>
                  <a:schemeClr val="accent1"/>
                </a:solidFill>
                <a:latin typeface="Courier New" pitchFamily="49" charset="0"/>
                <a:cs typeface="Courier New" pitchFamily="49" charset="0"/>
              </a:rPr>
              <a:t>], </a:t>
            </a:r>
            <a:r>
              <a:rPr lang="en-GB" sz="1200" dirty="0" smtClean="0">
                <a:latin typeface="Courier New" pitchFamily="49" charset="0"/>
                <a:cs typeface="Courier New" pitchFamily="49" charset="0"/>
              </a:rPr>
              <a:t>phones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 </a:t>
            </a:r>
            <a:r>
              <a:rPr lang="en-GB" sz="1200" dirty="0" smtClean="0">
                <a:latin typeface="Courier New" pitchFamily="49" charset="0"/>
                <a:cs typeface="Courier New" pitchFamily="49" charset="0"/>
              </a:rPr>
              <a:t>emails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 </a:t>
            </a:r>
            <a:r>
              <a:rPr lang="en-GB" sz="1200" dirty="0" smtClean="0">
                <a:latin typeface="Courier New" pitchFamily="49" charset="0"/>
                <a:cs typeface="Courier New" pitchFamily="49" charset="0"/>
              </a:rPr>
              <a:t>addresses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 </a:t>
            </a:r>
            <a:r>
              <a:rPr lang="en-GB" sz="1200" dirty="0" err="1" smtClean="0">
                <a:latin typeface="Courier New" pitchFamily="49" charset="0"/>
                <a:cs typeface="Courier New" pitchFamily="49" charset="0"/>
              </a:rPr>
              <a:t>impps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 </a:t>
            </a:r>
            <a:r>
              <a:rPr lang="en-GB" sz="1200" dirty="0" err="1" smtClean="0">
                <a:latin typeface="Courier New" pitchFamily="49" charset="0"/>
                <a:cs typeface="Courier New" pitchFamily="49" charset="0"/>
              </a:rPr>
              <a:t>serviceId</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null</a:t>
            </a:r>
            <a:r>
              <a:rPr lang="en-GB" sz="1200" dirty="0" smtClean="0">
                <a:solidFill>
                  <a:schemeClr val="accent1"/>
                </a:solidFill>
                <a:latin typeface="Courier New" pitchFamily="49" charset="0"/>
                <a:cs typeface="Courier New" pitchFamily="49" charset="0"/>
              </a:rPr>
              <a:t>, </a:t>
            </a:r>
            <a:r>
              <a:rPr lang="en-GB" sz="1200" dirty="0" smtClean="0">
                <a:latin typeface="Courier New" pitchFamily="49" charset="0"/>
                <a:cs typeface="Courier New" pitchFamily="49" charset="0"/>
              </a:rPr>
              <a:t>categories</a:t>
            </a:r>
            <a:r>
              <a:rPr lang="en-GB" sz="1200" dirty="0" smtClean="0">
                <a:solidFill>
                  <a:schemeClr val="accent1"/>
                </a:solidFill>
                <a:latin typeface="Courier New" pitchFamily="49" charset="0"/>
                <a:cs typeface="Courier New" pitchFamily="49" charset="0"/>
              </a:rPr>
              <a:t>:</a:t>
            </a:r>
            <a:r>
              <a:rPr lang="en-GB" sz="1200" dirty="0" smtClean="0">
                <a:latin typeface="Courier New" pitchFamily="49" charset="0"/>
                <a:cs typeface="Courier New" pitchFamily="49" charset="0"/>
              </a:rPr>
              <a:t> </a:t>
            </a:r>
            <a:r>
              <a:rPr lang="en-GB" sz="1200" dirty="0" smtClean="0">
                <a:solidFill>
                  <a:schemeClr val="accent1"/>
                </a:solidFill>
                <a:latin typeface="Courier New" pitchFamily="49" charset="0"/>
                <a:cs typeface="Courier New" pitchFamily="49" charset="0"/>
              </a:rPr>
              <a:t>[]</a:t>
            </a:r>
            <a:r>
              <a:rPr lang="en-GB" sz="1200" dirty="0" smtClean="0">
                <a:solidFill>
                  <a:schemeClr val="accent2"/>
                </a:solidFill>
                <a:latin typeface="Courier New" pitchFamily="49" charset="0"/>
                <a:cs typeface="Courier New" pitchFamily="49" charset="0"/>
              </a:rPr>
              <a:t>}</a:t>
            </a:r>
            <a:r>
              <a:rPr lang="en-GB" sz="1200" dirty="0" smtClean="0">
                <a:solidFill>
                  <a:schemeClr val="accent1"/>
                </a:solidFill>
                <a:latin typeface="Courier New" pitchFamily="49" charset="0"/>
                <a:cs typeface="Courier New" pitchFamily="49" charset="0"/>
              </a:rPr>
              <a:t>]</a:t>
            </a:r>
          </a:p>
        </p:txBody>
      </p:sp>
      <p:sp>
        <p:nvSpPr>
          <p:cNvPr id="8" name="TextBox 7"/>
          <p:cNvSpPr txBox="1"/>
          <p:nvPr/>
        </p:nvSpPr>
        <p:spPr>
          <a:xfrm>
            <a:off x="142844" y="571480"/>
            <a:ext cx="1214446" cy="369332"/>
          </a:xfrm>
          <a:prstGeom prst="rect">
            <a:avLst/>
          </a:prstGeom>
          <a:solidFill>
            <a:schemeClr val="bg1"/>
          </a:solidFill>
        </p:spPr>
        <p:txBody>
          <a:bodyPr wrap="square" rtlCol="0">
            <a:spAutoFit/>
          </a:bodyPr>
          <a:lstStyle/>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7673</TotalTime>
  <Words>382</Words>
  <Application>Microsoft Office PowerPoint</Application>
  <PresentationFormat>On-screen Show (4:3)</PresentationFormat>
  <Paragraphs>82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Access to local device functionality through REST APIs </vt:lpstr>
      <vt:lpstr>Web Application Architecture</vt:lpstr>
      <vt:lpstr>Web Widget Architecture</vt:lpstr>
      <vt:lpstr>Access Control Chain</vt:lpstr>
      <vt:lpstr>Web Application Scenario</vt:lpstr>
      <vt:lpstr>Web Widget Scenario</vt:lpstr>
      <vt:lpstr>Management</vt:lpstr>
      <vt:lpstr>REST-style Contacts Examples</vt:lpstr>
    </vt:vector>
  </TitlesOfParts>
  <Company>Sony Ericsson Mobile Communications 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DAP according to WARP</dc:title>
  <dc:subject/>
  <dc:creator/>
  <dc:description>_x000d_Rev PA1</dc:description>
  <cp:lastModifiedBy>23054405</cp:lastModifiedBy>
  <cp:revision>826</cp:revision>
  <dcterms:created xsi:type="dcterms:W3CDTF">2010-02-18T07:48:56Z</dcterms:created>
  <dcterms:modified xsi:type="dcterms:W3CDTF">2010-02-24T14:33:10Z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
    <vt:lpwstr>1</vt:lpwstr>
  </property>
  <property fmtid="{D5CDD505-2E9C-101B-9397-08002B2CF9AE}" pid="3" name="SecurityClass">
    <vt:lpwstr>Confidential</vt:lpwstr>
  </property>
  <property fmtid="{D5CDD505-2E9C-101B-9397-08002B2CF9AE}" pid="4" name="Prepared">
    <vt:lpwstr/>
  </property>
  <property fmtid="{D5CDD505-2E9C-101B-9397-08002B2CF9AE}" pid="5" name="Checked">
    <vt:lpwstr/>
  </property>
  <property fmtid="{D5CDD505-2E9C-101B-9397-08002B2CF9AE}" pid="6" name="Date">
    <vt:lpwstr>2010-02-18</vt:lpwstr>
  </property>
  <property fmtid="{D5CDD505-2E9C-101B-9397-08002B2CF9AE}" pid="7" name="Revision">
    <vt:lpwstr>PA1</vt:lpwstr>
  </property>
  <property fmtid="{D5CDD505-2E9C-101B-9397-08002B2CF9AE}" pid="8" name="Title">
    <vt:lpwstr/>
  </property>
  <property fmtid="{D5CDD505-2E9C-101B-9397-08002B2CF9AE}" pid="9" name="DocName">
    <vt:lpwstr/>
  </property>
  <property fmtid="{D5CDD505-2E9C-101B-9397-08002B2CF9AE}" pid="10" name="DocNo">
    <vt:lpwstr> </vt:lpwstr>
  </property>
  <property fmtid="{D5CDD505-2E9C-101B-9397-08002B2CF9AE}" pid="11" name="ApprovedBy">
    <vt:lpwstr/>
  </property>
  <property fmtid="{D5CDD505-2E9C-101B-9397-08002B2CF9AE}" pid="12" name="Reference">
    <vt:lpwstr/>
  </property>
  <property fmtid="{D5CDD505-2E9C-101B-9397-08002B2CF9AE}" pid="13" name="Keyword">
    <vt:lpwstr/>
  </property>
  <property fmtid="{D5CDD505-2E9C-101B-9397-08002B2CF9AE}" pid="14" name="LeftFooterField">
    <vt:lpwstr>DocNo</vt:lpwstr>
  </property>
  <property fmtid="{D5CDD505-2E9C-101B-9397-08002B2CF9AE}" pid="15" name="RightFooterField">
    <vt:lpwstr/>
  </property>
  <property fmtid="{D5CDD505-2E9C-101B-9397-08002B2CF9AE}" pid="16" name="MiddleFooterField">
    <vt:lpwstr>Date</vt:lpwstr>
  </property>
  <property fmtid="{D5CDD505-2E9C-101B-9397-08002B2CF9AE}" pid="17" name="SecClassViewType">
    <vt:lpwstr>False</vt:lpwstr>
  </property>
  <property fmtid="{D5CDD505-2E9C-101B-9397-08002B2CF9AE}" pid="18" name="FooterType">
    <vt:lpwstr>CVL</vt:lpwstr>
  </property>
  <property fmtid="{D5CDD505-2E9C-101B-9397-08002B2CF9AE}" pid="19" name="DocumentType">
    <vt:lpwstr>EnOHLogoNew2001</vt:lpwstr>
  </property>
  <property fmtid="{D5CDD505-2E9C-101B-9397-08002B2CF9AE}" pid="20" name="TemplateName">
    <vt:lpwstr>EN/FAD 109 0015/8</vt:lpwstr>
  </property>
  <property fmtid="{D5CDD505-2E9C-101B-9397-08002B2CF9AE}" pid="21" name="TemplateVersion">
    <vt:lpwstr>R1A</vt:lpwstr>
  </property>
  <property fmtid="{D5CDD505-2E9C-101B-9397-08002B2CF9AE}" pid="22" name="TotalNumb">
    <vt:lpwstr> </vt:lpwstr>
  </property>
</Properties>
</file>