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Default Extension="bin" ContentType="application/vnd.openxmlformats-officedocument.oleObject"/>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61" r:id="rId2"/>
    <p:sldId id="259" r:id="rId3"/>
    <p:sldId id="267" r:id="rId4"/>
    <p:sldId id="266" r:id="rId5"/>
    <p:sldId id="265" r:id="rId6"/>
    <p:sldId id="264" r:id="rId7"/>
    <p:sldId id="268" r:id="rId8"/>
    <p:sldId id="258"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85228"/>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ferSingleView="1">
    <p:restoredLeft sz="15620"/>
    <p:restoredTop sz="94660"/>
  </p:normalViewPr>
  <p:slideViewPr>
    <p:cSldViewPr>
      <p:cViewPr varScale="1">
        <p:scale>
          <a:sx n="111" d="100"/>
          <a:sy n="111" d="100"/>
        </p:scale>
        <p:origin x="-582" y="-8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3" d="100"/>
          <a:sy n="83" d="100"/>
        </p:scale>
        <p:origin x="-1992" y="-90"/>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r>
              <a:rPr lang="en-US" smtClean="0"/>
              <a:t>2009-10-30</a:t>
            </a:r>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r>
              <a:rPr lang="en-GB" smtClean="0"/>
              <a:t>   Rev PA1</a:t>
            </a:r>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E0729E8-5FBC-4C65-9105-BEE3D72B9290}" type="slidenum">
              <a:rPr lang="en-GB" smtClean="0"/>
              <a:pPr/>
              <a:t>‹#›</a:t>
            </a:fld>
            <a:endParaRPr lang="en-GB"/>
          </a:p>
        </p:txBody>
      </p:sp>
    </p:spTree>
  </p:cSld>
  <p:clrMap bg1="lt1" tx1="dk1" bg2="lt2" tx2="dk2" accent1="accent1" accent2="accent2" accent3="accent3" accent4="accent4" accent5="accent5" accent6="accent6" hlink="hlink" folHlink="folHlink"/>
  <p:hf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Header Placeholder 3"/>
          <p:cNvSpPr>
            <a:spLocks noGrp="1"/>
          </p:cNvSpPr>
          <p:nvPr>
            <p:ph type="hdr" sz="quarter" idx="10"/>
          </p:nvPr>
        </p:nvSpPr>
        <p:spPr/>
        <p:txBody>
          <a:bodyPr/>
          <a:lstStyle/>
          <a:p>
            <a:endParaRPr lang="en-GB"/>
          </a:p>
        </p:txBody>
      </p:sp>
      <p:sp>
        <p:nvSpPr>
          <p:cNvPr id="5" name="Footer Placeholder 4"/>
          <p:cNvSpPr>
            <a:spLocks noGrp="1"/>
          </p:cNvSpPr>
          <p:nvPr>
            <p:ph type="ftr" sz="quarter" idx="11"/>
          </p:nvPr>
        </p:nvSpPr>
        <p:spPr/>
        <p:txBody>
          <a:bodyPr/>
          <a:lstStyle/>
          <a:p>
            <a:r>
              <a:rPr lang="en-GB" smtClean="0"/>
              <a:t>   Rev PA1</a:t>
            </a:r>
            <a:endParaRPr lang="en-GB"/>
          </a:p>
        </p:txBody>
      </p:sp>
      <p:sp>
        <p:nvSpPr>
          <p:cNvPr id="6" name="Slide Number Placeholder 5"/>
          <p:cNvSpPr>
            <a:spLocks noGrp="1"/>
          </p:cNvSpPr>
          <p:nvPr>
            <p:ph type="sldNum" sz="quarter" idx="12"/>
          </p:nvPr>
        </p:nvSpPr>
        <p:spPr/>
        <p:txBody>
          <a:bodyPr/>
          <a:lstStyle/>
          <a:p>
            <a:fld id="{3E0729E8-5FBC-4C65-9105-BEE3D72B9290}" type="slidenum">
              <a:rPr lang="en-GB" smtClean="0"/>
              <a:pPr/>
              <a:t>1</a:t>
            </a:fld>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Header Placeholder 3"/>
          <p:cNvSpPr>
            <a:spLocks noGrp="1"/>
          </p:cNvSpPr>
          <p:nvPr>
            <p:ph type="hdr" sz="quarter" idx="10"/>
          </p:nvPr>
        </p:nvSpPr>
        <p:spPr/>
        <p:txBody>
          <a:bodyPr/>
          <a:lstStyle/>
          <a:p>
            <a:endParaRPr lang="en-GB"/>
          </a:p>
        </p:txBody>
      </p:sp>
      <p:sp>
        <p:nvSpPr>
          <p:cNvPr id="5" name="Footer Placeholder 4"/>
          <p:cNvSpPr>
            <a:spLocks noGrp="1"/>
          </p:cNvSpPr>
          <p:nvPr>
            <p:ph type="ftr" sz="quarter" idx="11"/>
          </p:nvPr>
        </p:nvSpPr>
        <p:spPr/>
        <p:txBody>
          <a:bodyPr/>
          <a:lstStyle/>
          <a:p>
            <a:r>
              <a:rPr lang="en-GB" smtClean="0"/>
              <a:t>   Rev PA1</a:t>
            </a:r>
            <a:endParaRPr lang="en-GB"/>
          </a:p>
        </p:txBody>
      </p:sp>
      <p:sp>
        <p:nvSpPr>
          <p:cNvPr id="6" name="Slide Number Placeholder 5"/>
          <p:cNvSpPr>
            <a:spLocks noGrp="1"/>
          </p:cNvSpPr>
          <p:nvPr>
            <p:ph type="sldNum" sz="quarter" idx="12"/>
          </p:nvPr>
        </p:nvSpPr>
        <p:spPr/>
        <p:txBody>
          <a:bodyPr/>
          <a:lstStyle/>
          <a:p>
            <a:fld id="{3E0729E8-5FBC-4C65-9105-BEE3D72B9290}" type="slidenum">
              <a:rPr lang="en-GB" smtClean="0"/>
              <a:pPr/>
              <a:t>2</a:t>
            </a:fld>
            <a:endParaRPr lang="en-GB"/>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Header Placeholder 3"/>
          <p:cNvSpPr>
            <a:spLocks noGrp="1"/>
          </p:cNvSpPr>
          <p:nvPr>
            <p:ph type="hdr" sz="quarter" idx="10"/>
          </p:nvPr>
        </p:nvSpPr>
        <p:spPr/>
        <p:txBody>
          <a:bodyPr/>
          <a:lstStyle/>
          <a:p>
            <a:endParaRPr lang="en-GB"/>
          </a:p>
        </p:txBody>
      </p:sp>
      <p:sp>
        <p:nvSpPr>
          <p:cNvPr id="5" name="Footer Placeholder 4"/>
          <p:cNvSpPr>
            <a:spLocks noGrp="1"/>
          </p:cNvSpPr>
          <p:nvPr>
            <p:ph type="ftr" sz="quarter" idx="11"/>
          </p:nvPr>
        </p:nvSpPr>
        <p:spPr/>
        <p:txBody>
          <a:bodyPr/>
          <a:lstStyle/>
          <a:p>
            <a:r>
              <a:rPr lang="en-GB" smtClean="0"/>
              <a:t>   Rev PA1</a:t>
            </a:r>
            <a:endParaRPr lang="en-GB"/>
          </a:p>
        </p:txBody>
      </p:sp>
      <p:sp>
        <p:nvSpPr>
          <p:cNvPr id="6" name="Slide Number Placeholder 5"/>
          <p:cNvSpPr>
            <a:spLocks noGrp="1"/>
          </p:cNvSpPr>
          <p:nvPr>
            <p:ph type="sldNum" sz="quarter" idx="12"/>
          </p:nvPr>
        </p:nvSpPr>
        <p:spPr/>
        <p:txBody>
          <a:bodyPr/>
          <a:lstStyle/>
          <a:p>
            <a:fld id="{3E0729E8-5FBC-4C65-9105-BEE3D72B9290}" type="slidenum">
              <a:rPr lang="en-GB" smtClean="0"/>
              <a:pPr/>
              <a:t>3</a:t>
            </a:fld>
            <a:endParaRPr lang="en-GB"/>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Header Placeholder 3"/>
          <p:cNvSpPr>
            <a:spLocks noGrp="1"/>
          </p:cNvSpPr>
          <p:nvPr>
            <p:ph type="hdr" sz="quarter" idx="10"/>
          </p:nvPr>
        </p:nvSpPr>
        <p:spPr/>
        <p:txBody>
          <a:bodyPr/>
          <a:lstStyle/>
          <a:p>
            <a:endParaRPr lang="en-GB"/>
          </a:p>
        </p:txBody>
      </p:sp>
      <p:sp>
        <p:nvSpPr>
          <p:cNvPr id="5" name="Footer Placeholder 4"/>
          <p:cNvSpPr>
            <a:spLocks noGrp="1"/>
          </p:cNvSpPr>
          <p:nvPr>
            <p:ph type="ftr" sz="quarter" idx="11"/>
          </p:nvPr>
        </p:nvSpPr>
        <p:spPr/>
        <p:txBody>
          <a:bodyPr/>
          <a:lstStyle/>
          <a:p>
            <a:r>
              <a:rPr lang="en-GB" smtClean="0"/>
              <a:t>   Rev PA1</a:t>
            </a:r>
            <a:endParaRPr lang="en-GB"/>
          </a:p>
        </p:txBody>
      </p:sp>
      <p:sp>
        <p:nvSpPr>
          <p:cNvPr id="6" name="Slide Number Placeholder 5"/>
          <p:cNvSpPr>
            <a:spLocks noGrp="1"/>
          </p:cNvSpPr>
          <p:nvPr>
            <p:ph type="sldNum" sz="quarter" idx="12"/>
          </p:nvPr>
        </p:nvSpPr>
        <p:spPr/>
        <p:txBody>
          <a:bodyPr/>
          <a:lstStyle/>
          <a:p>
            <a:fld id="{3E0729E8-5FBC-4C65-9105-BEE3D72B9290}" type="slidenum">
              <a:rPr lang="en-GB" smtClean="0"/>
              <a:pPr/>
              <a:t>4</a:t>
            </a:fld>
            <a:endParaRPr lang="en-GB"/>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Header Placeholder 3"/>
          <p:cNvSpPr>
            <a:spLocks noGrp="1"/>
          </p:cNvSpPr>
          <p:nvPr>
            <p:ph type="hdr" sz="quarter" idx="10"/>
          </p:nvPr>
        </p:nvSpPr>
        <p:spPr/>
        <p:txBody>
          <a:bodyPr/>
          <a:lstStyle/>
          <a:p>
            <a:endParaRPr lang="en-GB"/>
          </a:p>
        </p:txBody>
      </p:sp>
      <p:sp>
        <p:nvSpPr>
          <p:cNvPr id="5" name="Footer Placeholder 4"/>
          <p:cNvSpPr>
            <a:spLocks noGrp="1"/>
          </p:cNvSpPr>
          <p:nvPr>
            <p:ph type="ftr" sz="quarter" idx="11"/>
          </p:nvPr>
        </p:nvSpPr>
        <p:spPr/>
        <p:txBody>
          <a:bodyPr/>
          <a:lstStyle/>
          <a:p>
            <a:r>
              <a:rPr lang="en-GB" smtClean="0"/>
              <a:t>   Rev PA1</a:t>
            </a:r>
            <a:endParaRPr lang="en-GB"/>
          </a:p>
        </p:txBody>
      </p:sp>
      <p:sp>
        <p:nvSpPr>
          <p:cNvPr id="6" name="Slide Number Placeholder 5"/>
          <p:cNvSpPr>
            <a:spLocks noGrp="1"/>
          </p:cNvSpPr>
          <p:nvPr>
            <p:ph type="sldNum" sz="quarter" idx="12"/>
          </p:nvPr>
        </p:nvSpPr>
        <p:spPr/>
        <p:txBody>
          <a:bodyPr/>
          <a:lstStyle/>
          <a:p>
            <a:fld id="{3E0729E8-5FBC-4C65-9105-BEE3D72B9290}" type="slidenum">
              <a:rPr lang="en-GB" smtClean="0"/>
              <a:pPr/>
              <a:t>5</a:t>
            </a:fld>
            <a:endParaRPr lang="en-GB"/>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3E0729E8-5FBC-4C65-9105-BEE3D72B9290}" type="slidenum">
              <a:rPr lang="en-GB" smtClean="0"/>
              <a:pPr/>
              <a:t>6</a:t>
            </a:fld>
            <a:endParaRPr lang="en-GB"/>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Header Placeholder 3"/>
          <p:cNvSpPr>
            <a:spLocks noGrp="1"/>
          </p:cNvSpPr>
          <p:nvPr>
            <p:ph type="hdr" sz="quarter" idx="10"/>
          </p:nvPr>
        </p:nvSpPr>
        <p:spPr/>
        <p:txBody>
          <a:bodyPr/>
          <a:lstStyle/>
          <a:p>
            <a:endParaRPr lang="en-GB"/>
          </a:p>
        </p:txBody>
      </p:sp>
      <p:sp>
        <p:nvSpPr>
          <p:cNvPr id="5" name="Footer Placeholder 4"/>
          <p:cNvSpPr>
            <a:spLocks noGrp="1"/>
          </p:cNvSpPr>
          <p:nvPr>
            <p:ph type="ftr" sz="quarter" idx="11"/>
          </p:nvPr>
        </p:nvSpPr>
        <p:spPr/>
        <p:txBody>
          <a:bodyPr/>
          <a:lstStyle/>
          <a:p>
            <a:r>
              <a:rPr lang="en-GB" smtClean="0"/>
              <a:t>   Rev PA1</a:t>
            </a:r>
            <a:endParaRPr lang="en-GB"/>
          </a:p>
        </p:txBody>
      </p:sp>
      <p:sp>
        <p:nvSpPr>
          <p:cNvPr id="6" name="Slide Number Placeholder 5"/>
          <p:cNvSpPr>
            <a:spLocks noGrp="1"/>
          </p:cNvSpPr>
          <p:nvPr>
            <p:ph type="sldNum" sz="quarter" idx="12"/>
          </p:nvPr>
        </p:nvSpPr>
        <p:spPr/>
        <p:txBody>
          <a:bodyPr/>
          <a:lstStyle/>
          <a:p>
            <a:fld id="{3E0729E8-5FBC-4C65-9105-BEE3D72B9290}" type="slidenum">
              <a:rPr lang="en-GB" smtClean="0"/>
              <a:pPr/>
              <a:t>7</a:t>
            </a:fld>
            <a:endParaRPr lang="en-GB"/>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Header Placeholder 3"/>
          <p:cNvSpPr>
            <a:spLocks noGrp="1"/>
          </p:cNvSpPr>
          <p:nvPr>
            <p:ph type="hdr" sz="quarter" idx="10"/>
          </p:nvPr>
        </p:nvSpPr>
        <p:spPr/>
        <p:txBody>
          <a:bodyPr/>
          <a:lstStyle/>
          <a:p>
            <a:endParaRPr lang="en-GB"/>
          </a:p>
        </p:txBody>
      </p:sp>
      <p:sp>
        <p:nvSpPr>
          <p:cNvPr id="5" name="Footer Placeholder 4"/>
          <p:cNvSpPr>
            <a:spLocks noGrp="1"/>
          </p:cNvSpPr>
          <p:nvPr>
            <p:ph type="ftr" sz="quarter" idx="11"/>
          </p:nvPr>
        </p:nvSpPr>
        <p:spPr/>
        <p:txBody>
          <a:bodyPr/>
          <a:lstStyle/>
          <a:p>
            <a:r>
              <a:rPr lang="en-GB" smtClean="0"/>
              <a:t>   Rev PA1</a:t>
            </a:r>
            <a:endParaRPr lang="en-GB"/>
          </a:p>
        </p:txBody>
      </p:sp>
      <p:sp>
        <p:nvSpPr>
          <p:cNvPr id="6" name="Slide Number Placeholder 5"/>
          <p:cNvSpPr>
            <a:spLocks noGrp="1"/>
          </p:cNvSpPr>
          <p:nvPr>
            <p:ph type="sldNum" sz="quarter" idx="12"/>
          </p:nvPr>
        </p:nvSpPr>
        <p:spPr/>
        <p:txBody>
          <a:bodyPr/>
          <a:lstStyle/>
          <a:p>
            <a:fld id="{3E0729E8-5FBC-4C65-9105-BEE3D72B9290}" type="slidenum">
              <a:rPr lang="en-GB" smtClean="0"/>
              <a:pPr/>
              <a:t>8</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dirty="0" smtClean="0"/>
              <a:t>Click to edit Master title style</a:t>
            </a:r>
            <a:endParaRPr lang="en-GB"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11" name="txtHeaderSecClass"/>
          <p:cNvSpPr txBox="1"/>
          <p:nvPr userDrawn="1"/>
        </p:nvSpPr>
        <p:spPr>
          <a:xfrm>
            <a:off x="159385" y="605789"/>
            <a:ext cx="2540000" cy="254000"/>
          </a:xfrm>
          <a:prstGeom prst="rect">
            <a:avLst/>
          </a:prstGeom>
          <a:noFill/>
        </p:spPr>
        <p:txBody>
          <a:bodyPr vert="horz" lIns="0" tIns="0" rIns="0" bIns="0" rtlCol="0">
            <a:spAutoFit/>
          </a:bodyPr>
          <a:lstStyle/>
          <a:p>
            <a:r>
              <a:rPr lang="en-GB" sz="1600" smtClean="0">
                <a:solidFill>
                  <a:srgbClr val="FF0000"/>
                </a:solidFill>
                <a:latin typeface="Arial"/>
              </a:rPr>
              <a:t>Confidential</a:t>
            </a:r>
            <a:endParaRPr lang="en-GB" sz="1600">
              <a:solidFill>
                <a:srgbClr val="FF0000"/>
              </a:solidFill>
              <a:latin typeface="Arial"/>
            </a:endParaRPr>
          </a:p>
        </p:txBody>
      </p:sp>
      <p:sp>
        <p:nvSpPr>
          <p:cNvPr id="9" name="txtFooterLeft"/>
          <p:cNvSpPr txBox="1"/>
          <p:nvPr userDrawn="1"/>
        </p:nvSpPr>
        <p:spPr>
          <a:xfrm>
            <a:off x="793750" y="6508750"/>
            <a:ext cx="2540000" cy="192681"/>
          </a:xfrm>
          <a:prstGeom prst="rect">
            <a:avLst/>
          </a:prstGeom>
          <a:noFill/>
        </p:spPr>
        <p:txBody>
          <a:bodyPr vert="horz" wrap="square" lIns="0" tIns="0" rIns="0" bIns="0" rtlCol="0">
            <a:spAutoFit/>
          </a:bodyPr>
          <a:lstStyle/>
          <a:p>
            <a:pPr>
              <a:lnSpc>
                <a:spcPts val="1700"/>
              </a:lnSpc>
              <a:spcBef>
                <a:spcPts val="0"/>
              </a:spcBef>
            </a:pPr>
            <a:r>
              <a:rPr lang="en-GB" sz="1000" smtClean="0">
                <a:solidFill>
                  <a:srgbClr val="000000"/>
                </a:solidFill>
                <a:latin typeface="Arial"/>
              </a:rPr>
              <a:t>Rev PA1</a:t>
            </a:r>
            <a:endParaRPr lang="en-GB" sz="1000">
              <a:solidFill>
                <a:srgbClr val="000000"/>
              </a:solidFill>
              <a:latin typeface="Arial"/>
            </a:endParaRPr>
          </a:p>
        </p:txBody>
      </p:sp>
      <p:sp>
        <p:nvSpPr>
          <p:cNvPr id="10" name="txtFooterRight"/>
          <p:cNvSpPr txBox="1"/>
          <p:nvPr userDrawn="1"/>
        </p:nvSpPr>
        <p:spPr>
          <a:xfrm>
            <a:off x="6019800" y="6508750"/>
            <a:ext cx="2879725" cy="198581"/>
          </a:xfrm>
          <a:prstGeom prst="rect">
            <a:avLst/>
          </a:prstGeom>
          <a:noFill/>
        </p:spPr>
        <p:txBody>
          <a:bodyPr vert="horz" wrap="square" lIns="0" tIns="0" rIns="0" bIns="0" rtlCol="0">
            <a:spAutoFit/>
          </a:bodyPr>
          <a:lstStyle/>
          <a:p>
            <a:pPr algn="r">
              <a:lnSpc>
                <a:spcPts val="1700"/>
              </a:lnSpc>
              <a:spcBef>
                <a:spcPts val="0"/>
              </a:spcBef>
            </a:pPr>
            <a:endParaRPr lang="en-GB" sz="1200" b="0">
              <a:solidFill>
                <a:srgbClr val="000000"/>
              </a:solidFill>
              <a:latin typeface="Arial"/>
            </a:endParaRPr>
          </a:p>
        </p:txBody>
      </p:sp>
      <p:sp>
        <p:nvSpPr>
          <p:cNvPr id="16" name="txtFooterDate"/>
          <p:cNvSpPr txBox="1"/>
          <p:nvPr userDrawn="1"/>
        </p:nvSpPr>
        <p:spPr>
          <a:xfrm>
            <a:off x="3375025" y="6508750"/>
            <a:ext cx="1079500" cy="192681"/>
          </a:xfrm>
          <a:prstGeom prst="rect">
            <a:avLst/>
          </a:prstGeom>
          <a:noFill/>
        </p:spPr>
        <p:txBody>
          <a:bodyPr vert="horz" wrap="square" lIns="0" tIns="0" rIns="0" bIns="0" rtlCol="0">
            <a:spAutoFit/>
          </a:bodyPr>
          <a:lstStyle/>
          <a:p>
            <a:pPr algn="r">
              <a:lnSpc>
                <a:spcPts val="1700"/>
              </a:lnSpc>
              <a:spcBef>
                <a:spcPts val="0"/>
              </a:spcBef>
            </a:pPr>
            <a:r>
              <a:rPr lang="en-GB" sz="1000" dirty="0" smtClean="0">
                <a:solidFill>
                  <a:srgbClr val="000000"/>
                </a:solidFill>
                <a:latin typeface="Arial"/>
              </a:rPr>
              <a:t>2009-10-30</a:t>
            </a:r>
            <a:endParaRPr lang="en-GB" sz="1000" dirty="0">
              <a:solidFill>
                <a:srgbClr val="000000"/>
              </a:solidFill>
              <a:latin typeface="Arial"/>
            </a:endParaRPr>
          </a:p>
        </p:txBody>
      </p:sp>
      <p:sp>
        <p:nvSpPr>
          <p:cNvPr id="17" name="txtFooterCVLPage"/>
          <p:cNvSpPr txBox="1"/>
          <p:nvPr userDrawn="1"/>
        </p:nvSpPr>
        <p:spPr>
          <a:xfrm>
            <a:off x="4678362" y="6508750"/>
            <a:ext cx="1079500" cy="192681"/>
          </a:xfrm>
          <a:prstGeom prst="rect">
            <a:avLst/>
          </a:prstGeom>
          <a:noFill/>
        </p:spPr>
        <p:txBody>
          <a:bodyPr vert="horz" wrap="square" lIns="0" tIns="0" rIns="0" bIns="0" rtlCol="0">
            <a:spAutoFit/>
          </a:bodyPr>
          <a:lstStyle/>
          <a:p>
            <a:pPr>
              <a:lnSpc>
                <a:spcPts val="1700"/>
              </a:lnSpc>
              <a:spcBef>
                <a:spcPts val="0"/>
              </a:spcBef>
            </a:pPr>
            <a:fld id="{F43B0FA8-078B-45E4-8E0D-BC6D36DE43F7}" type="slidenum">
              <a:rPr lang="en-GB" sz="1000" smtClean="0">
                <a:solidFill>
                  <a:srgbClr val="000000"/>
                </a:solidFill>
                <a:latin typeface="Arial"/>
              </a:rPr>
              <a:pPr>
                <a:lnSpc>
                  <a:spcPts val="1700"/>
                </a:lnSpc>
                <a:spcBef>
                  <a:spcPts val="0"/>
                </a:spcBef>
              </a:pPr>
              <a:t>‹#›</a:t>
            </a:fld>
            <a:endParaRPr lang="en-GB" sz="1000">
              <a:solidFill>
                <a:srgbClr val="000000"/>
              </a:solidFill>
              <a:latin typeface="Arial"/>
            </a:endParaRPr>
          </a:p>
        </p:txBody>
      </p:sp>
    </p:spTree>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7C1D503-872E-40F5-92AF-14FD949C5708}" type="datetimeFigureOut">
              <a:rPr lang="en-US" smtClean="0"/>
              <a:pPr/>
              <a:t>12/15/2009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D5E3526-ED74-4B08-BF63-369B8BDD4869}"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7C1D503-872E-40F5-92AF-14FD949C5708}" type="datetimeFigureOut">
              <a:rPr lang="en-US" smtClean="0"/>
              <a:pPr/>
              <a:t>12/15/2009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D5E3526-ED74-4B08-BF63-369B8BDD4869}"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7C1D503-872E-40F5-92AF-14FD949C5708}" type="datetimeFigureOut">
              <a:rPr lang="en-US" smtClean="0"/>
              <a:pPr/>
              <a:t>12/15/2009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D5E3526-ED74-4B08-BF63-369B8BDD4869}"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37C1D503-872E-40F5-92AF-14FD949C5708}" type="datetimeFigureOut">
              <a:rPr lang="en-US" smtClean="0"/>
              <a:pPr/>
              <a:t>12/15/2009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D5E3526-ED74-4B08-BF63-369B8BDD4869}"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37C1D503-872E-40F5-92AF-14FD949C5708}" type="datetimeFigureOut">
              <a:rPr lang="en-US" smtClean="0"/>
              <a:pPr/>
              <a:t>12/15/2009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D5E3526-ED74-4B08-BF63-369B8BDD4869}"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37C1D503-872E-40F5-92AF-14FD949C5708}" type="datetimeFigureOut">
              <a:rPr lang="en-US" smtClean="0"/>
              <a:pPr/>
              <a:t>12/15/2009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D5E3526-ED74-4B08-BF63-369B8BDD4869}"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7C1D503-872E-40F5-92AF-14FD949C5708}" type="datetimeFigureOut">
              <a:rPr lang="en-US" smtClean="0"/>
              <a:pPr/>
              <a:t>12/15/2009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3D5E3526-ED74-4B08-BF63-369B8BDD4869}"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7C1D503-872E-40F5-92AF-14FD949C5708}" type="datetimeFigureOut">
              <a:rPr lang="en-US" smtClean="0"/>
              <a:pPr/>
              <a:t>12/15/2009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D5E3526-ED74-4B08-BF63-369B8BDD4869}"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7C1D503-872E-40F5-92AF-14FD949C5708}" type="datetimeFigureOut">
              <a:rPr lang="en-US" smtClean="0"/>
              <a:pPr/>
              <a:t>12/15/2009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D5E3526-ED74-4B08-BF63-369B8BDD4869}"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7C1D503-872E-40F5-92AF-14FD949C5708}" type="datetimeFigureOut">
              <a:rPr lang="en-US" smtClean="0"/>
              <a:pPr/>
              <a:t>12/15/2009</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D5E3526-ED74-4B08-BF63-369B8BDD4869}" type="slidenum">
              <a:rPr lang="en-GB" smtClean="0"/>
              <a:pPr/>
              <a:t>‹#›</a:t>
            </a:fld>
            <a:endParaRPr lang="en-GB"/>
          </a:p>
        </p:txBody>
      </p:sp>
      <p:sp>
        <p:nvSpPr>
          <p:cNvPr id="11" name="txtHeaderSecClass"/>
          <p:cNvSpPr txBox="1"/>
          <p:nvPr userDrawn="1"/>
        </p:nvSpPr>
        <p:spPr>
          <a:xfrm>
            <a:off x="159385" y="605789"/>
            <a:ext cx="2540000" cy="254000"/>
          </a:xfrm>
          <a:prstGeom prst="rect">
            <a:avLst/>
          </a:prstGeom>
          <a:noFill/>
        </p:spPr>
        <p:txBody>
          <a:bodyPr vert="horz" lIns="0" tIns="0" rIns="0" bIns="0" rtlCol="0">
            <a:spAutoFit/>
          </a:bodyPr>
          <a:lstStyle/>
          <a:p>
            <a:r>
              <a:rPr lang="en-GB" sz="1600" smtClean="0">
                <a:solidFill>
                  <a:srgbClr val="FF0000"/>
                </a:solidFill>
                <a:latin typeface="Arial"/>
              </a:rPr>
              <a:t>Confidential</a:t>
            </a:r>
            <a:endParaRPr lang="en-GB" sz="1600">
              <a:solidFill>
                <a:srgbClr val="FF0000"/>
              </a:solidFill>
              <a:latin typeface="Arial"/>
            </a:endParaRPr>
          </a:p>
        </p:txBody>
      </p:sp>
      <p:sp>
        <p:nvSpPr>
          <p:cNvPr id="16" name="txtFooterLeft"/>
          <p:cNvSpPr txBox="1"/>
          <p:nvPr userDrawn="1"/>
        </p:nvSpPr>
        <p:spPr>
          <a:xfrm>
            <a:off x="793750" y="6508750"/>
            <a:ext cx="2540000" cy="192681"/>
          </a:xfrm>
          <a:prstGeom prst="rect">
            <a:avLst/>
          </a:prstGeom>
          <a:noFill/>
        </p:spPr>
        <p:txBody>
          <a:bodyPr vert="horz" wrap="square" lIns="0" tIns="0" rIns="0" bIns="0" rtlCol="0">
            <a:spAutoFit/>
          </a:bodyPr>
          <a:lstStyle/>
          <a:p>
            <a:pPr>
              <a:lnSpc>
                <a:spcPts val="1700"/>
              </a:lnSpc>
              <a:spcBef>
                <a:spcPts val="0"/>
              </a:spcBef>
            </a:pPr>
            <a:r>
              <a:rPr lang="en-GB" sz="1000" smtClean="0">
                <a:solidFill>
                  <a:srgbClr val="000000"/>
                </a:solidFill>
                <a:latin typeface="Arial"/>
              </a:rPr>
              <a:t>Rev PA1</a:t>
            </a:r>
            <a:endParaRPr lang="en-GB" sz="1000">
              <a:solidFill>
                <a:srgbClr val="000000"/>
              </a:solidFill>
              <a:latin typeface="Arial"/>
            </a:endParaRPr>
          </a:p>
        </p:txBody>
      </p:sp>
      <p:sp>
        <p:nvSpPr>
          <p:cNvPr id="17" name="txtFooterRight"/>
          <p:cNvSpPr txBox="1"/>
          <p:nvPr userDrawn="1"/>
        </p:nvSpPr>
        <p:spPr>
          <a:xfrm>
            <a:off x="6019800" y="6508750"/>
            <a:ext cx="2879725" cy="198581"/>
          </a:xfrm>
          <a:prstGeom prst="rect">
            <a:avLst/>
          </a:prstGeom>
          <a:noFill/>
        </p:spPr>
        <p:txBody>
          <a:bodyPr vert="horz" wrap="square" lIns="0" tIns="0" rIns="0" bIns="0" rtlCol="0">
            <a:spAutoFit/>
          </a:bodyPr>
          <a:lstStyle/>
          <a:p>
            <a:pPr algn="r">
              <a:lnSpc>
                <a:spcPts val="1700"/>
              </a:lnSpc>
              <a:spcBef>
                <a:spcPts val="0"/>
              </a:spcBef>
            </a:pPr>
            <a:endParaRPr lang="en-GB" sz="1200" b="0">
              <a:solidFill>
                <a:srgbClr val="000000"/>
              </a:solidFill>
              <a:latin typeface="Arial"/>
            </a:endParaRPr>
          </a:p>
        </p:txBody>
      </p:sp>
      <p:sp>
        <p:nvSpPr>
          <p:cNvPr id="18" name="txtFooterDate"/>
          <p:cNvSpPr txBox="1"/>
          <p:nvPr userDrawn="1"/>
        </p:nvSpPr>
        <p:spPr>
          <a:xfrm>
            <a:off x="3375025" y="6508750"/>
            <a:ext cx="1079500" cy="192681"/>
          </a:xfrm>
          <a:prstGeom prst="rect">
            <a:avLst/>
          </a:prstGeom>
          <a:noFill/>
        </p:spPr>
        <p:txBody>
          <a:bodyPr vert="horz" wrap="square" lIns="0" tIns="0" rIns="0" bIns="0" rtlCol="0">
            <a:spAutoFit/>
          </a:bodyPr>
          <a:lstStyle/>
          <a:p>
            <a:pPr algn="r">
              <a:lnSpc>
                <a:spcPts val="1700"/>
              </a:lnSpc>
              <a:spcBef>
                <a:spcPts val="0"/>
              </a:spcBef>
            </a:pPr>
            <a:r>
              <a:rPr lang="en-GB" sz="1000" dirty="0" smtClean="0">
                <a:solidFill>
                  <a:srgbClr val="000000"/>
                </a:solidFill>
                <a:latin typeface="Arial"/>
              </a:rPr>
              <a:t>2009-10-30</a:t>
            </a:r>
            <a:endParaRPr lang="en-GB" sz="1000" dirty="0">
              <a:solidFill>
                <a:srgbClr val="000000"/>
              </a:solidFill>
              <a:latin typeface="Arial"/>
            </a:endParaRPr>
          </a:p>
        </p:txBody>
      </p:sp>
      <p:sp>
        <p:nvSpPr>
          <p:cNvPr id="19" name="txtFooterCVLPage"/>
          <p:cNvSpPr txBox="1"/>
          <p:nvPr userDrawn="1"/>
        </p:nvSpPr>
        <p:spPr>
          <a:xfrm>
            <a:off x="4678362" y="6508750"/>
            <a:ext cx="1079500" cy="192681"/>
          </a:xfrm>
          <a:prstGeom prst="rect">
            <a:avLst/>
          </a:prstGeom>
          <a:noFill/>
        </p:spPr>
        <p:txBody>
          <a:bodyPr vert="horz" wrap="square" lIns="0" tIns="0" rIns="0" bIns="0" rtlCol="0">
            <a:spAutoFit/>
          </a:bodyPr>
          <a:lstStyle/>
          <a:p>
            <a:pPr>
              <a:lnSpc>
                <a:spcPts val="1700"/>
              </a:lnSpc>
              <a:spcBef>
                <a:spcPts val="0"/>
              </a:spcBef>
            </a:pPr>
            <a:fld id="{E1AD3529-2F8F-4506-A77B-AEF66A49A725}" type="slidenum">
              <a:rPr lang="en-GB" sz="1000" smtClean="0">
                <a:solidFill>
                  <a:srgbClr val="000000"/>
                </a:solidFill>
                <a:latin typeface="Arial"/>
              </a:rPr>
              <a:pPr>
                <a:lnSpc>
                  <a:spcPts val="1700"/>
                </a:lnSpc>
                <a:spcBef>
                  <a:spcPts val="0"/>
                </a:spcBef>
              </a:pPr>
              <a:t>‹#›</a:t>
            </a:fld>
            <a:endParaRPr lang="en-GB" sz="1000">
              <a:solidFill>
                <a:srgbClr val="000000"/>
              </a:solidFill>
              <a:latin typeface="Arial"/>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oleObject1.bin"/></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lib.tkk.fi/Dipl/2009/urn100073.pdf"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685800" y="2130425"/>
            <a:ext cx="7772400" cy="1470025"/>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4400" b="1" dirty="0" smtClean="0">
                <a:latin typeface="+mj-lt"/>
                <a:ea typeface="+mj-ea"/>
                <a:cs typeface="+mj-cs"/>
              </a:rPr>
              <a:t>Secure Credential Manager</a:t>
            </a:r>
            <a:endParaRPr kumimoji="0" lang="en-GB" sz="4400" b="0" i="0" u="none" strike="noStrike" kern="1200" cap="none" spc="0" normalizeH="0" baseline="0" noProof="0" dirty="0">
              <a:ln>
                <a:noFill/>
              </a:ln>
              <a:solidFill>
                <a:schemeClr val="tx1"/>
              </a:solidFill>
              <a:effectLst/>
              <a:uLnTx/>
              <a:uFillTx/>
              <a:latin typeface="+mj-lt"/>
              <a:ea typeface="+mj-ea"/>
              <a:cs typeface="+mj-cs"/>
            </a:endParaRPr>
          </a:p>
        </p:txBody>
      </p:sp>
      <p:sp>
        <p:nvSpPr>
          <p:cNvPr id="6" name="Subtitle 2"/>
          <p:cNvSpPr txBox="1">
            <a:spLocks/>
          </p:cNvSpPr>
          <p:nvPr/>
        </p:nvSpPr>
        <p:spPr>
          <a:xfrm>
            <a:off x="1371600" y="3886200"/>
            <a:ext cx="6400800" cy="1752600"/>
          </a:xfrm>
          <a:prstGeom prst="rect">
            <a:avLst/>
          </a:prstGeom>
        </p:spPr>
        <p:txBody>
          <a:bodyPr vert="horz" lIns="91440" tIns="45720" rIns="91440" bIns="45720" rtlCol="0">
            <a:normAutofit/>
          </a:bodyPr>
          <a:lstStyle/>
          <a:p>
            <a:pPr marL="342900" marR="0" lvl="0" indent="-342900" algn="ctr" defTabSz="914400" rtl="0" eaLnBrk="1" fontAlgn="auto" latinLnBrk="0" hangingPunct="1">
              <a:lnSpc>
                <a:spcPct val="100000"/>
              </a:lnSpc>
              <a:spcBef>
                <a:spcPct val="20000"/>
              </a:spcBef>
              <a:spcAft>
                <a:spcPts val="0"/>
              </a:spcAft>
              <a:buClrTx/>
              <a:buSzTx/>
              <a:tabLst/>
              <a:defRPr/>
            </a:pPr>
            <a:r>
              <a:rPr kumimoji="0" lang="en-GB" sz="3200" b="0" i="0" u="none" strike="noStrike" kern="1200" cap="none" spc="0" normalizeH="0" baseline="0" noProof="0" dirty="0" smtClean="0">
                <a:ln>
                  <a:noFill/>
                </a:ln>
                <a:solidFill>
                  <a:schemeClr val="tx1"/>
                </a:solidFill>
                <a:effectLst/>
                <a:uLnTx/>
                <a:uFillTx/>
                <a:latin typeface="+mn-lt"/>
                <a:ea typeface="+mn-ea"/>
                <a:cs typeface="+mn-cs"/>
              </a:rPr>
              <a:t>Claes Nilsson - Sony Ericsson</a:t>
            </a:r>
          </a:p>
          <a:p>
            <a:pPr marL="342900" marR="0" lvl="0" indent="-342900" algn="ctr" defTabSz="914400" rtl="0" eaLnBrk="1" fontAlgn="auto" latinLnBrk="0" hangingPunct="1">
              <a:lnSpc>
                <a:spcPct val="100000"/>
              </a:lnSpc>
              <a:spcBef>
                <a:spcPct val="20000"/>
              </a:spcBef>
              <a:spcAft>
                <a:spcPts val="0"/>
              </a:spcAft>
              <a:buClrTx/>
              <a:buSzTx/>
              <a:tabLst/>
              <a:defRPr/>
            </a:pPr>
            <a:r>
              <a:rPr lang="en-GB" sz="3200" smtClean="0"/>
              <a:t>2009-12-15</a:t>
            </a:r>
            <a:endParaRPr lang="en-GB" sz="3200"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Content of presentation</a:t>
            </a:r>
            <a:endParaRPr lang="en-GB" dirty="0"/>
          </a:p>
        </p:txBody>
      </p:sp>
      <p:sp>
        <p:nvSpPr>
          <p:cNvPr id="3" name="Content Placeholder 2"/>
          <p:cNvSpPr>
            <a:spLocks noGrp="1"/>
          </p:cNvSpPr>
          <p:nvPr>
            <p:ph idx="1"/>
          </p:nvPr>
        </p:nvSpPr>
        <p:spPr/>
        <p:txBody>
          <a:bodyPr>
            <a:normAutofit/>
          </a:bodyPr>
          <a:lstStyle/>
          <a:p>
            <a:pPr marL="514350" indent="-514350">
              <a:buNone/>
            </a:pPr>
            <a:r>
              <a:rPr lang="en-US" b="1" dirty="0" smtClean="0"/>
              <a:t>A proposal for a “Secure Credential Manager” for web applications using “Fine Granularity Policy Based Device Access Security” </a:t>
            </a:r>
          </a:p>
          <a:p>
            <a:endParaRPr lang="en-US" b="1" dirty="0" smtClean="0"/>
          </a:p>
          <a:p>
            <a:endParaRPr lang="en-GB"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Secure Credential Manager</a:t>
            </a:r>
            <a:endParaRPr lang="en-GB" b="1" dirty="0"/>
          </a:p>
        </p:txBody>
      </p:sp>
      <p:sp>
        <p:nvSpPr>
          <p:cNvPr id="3" name="Content Placeholder 2"/>
          <p:cNvSpPr>
            <a:spLocks noGrp="1"/>
          </p:cNvSpPr>
          <p:nvPr>
            <p:ph idx="1"/>
          </p:nvPr>
        </p:nvSpPr>
        <p:spPr>
          <a:xfrm>
            <a:off x="457200" y="1600200"/>
            <a:ext cx="8229600" cy="4757758"/>
          </a:xfrm>
        </p:spPr>
        <p:txBody>
          <a:bodyPr>
            <a:normAutofit fontScale="92500"/>
          </a:bodyPr>
          <a:lstStyle/>
          <a:p>
            <a:r>
              <a:rPr lang="en-GB" dirty="0" smtClean="0"/>
              <a:t>Motivations:</a:t>
            </a:r>
          </a:p>
          <a:p>
            <a:pPr lvl="1"/>
            <a:r>
              <a:rPr lang="en-US" dirty="0" smtClean="0"/>
              <a:t>Many web services, e.g. Social Networking Services, enforce </a:t>
            </a:r>
            <a:r>
              <a:rPr lang="en-US" u="sng" dirty="0" smtClean="0"/>
              <a:t>application authentication </a:t>
            </a:r>
            <a:r>
              <a:rPr lang="en-US" dirty="0" smtClean="0"/>
              <a:t>by requiring an API key (credentials) to be able to access APIs </a:t>
            </a:r>
            <a:r>
              <a:rPr lang="en-GB" dirty="0" smtClean="0"/>
              <a:t>.</a:t>
            </a:r>
          </a:p>
          <a:p>
            <a:pPr lvl="1"/>
            <a:r>
              <a:rPr lang="en-GB" dirty="0" smtClean="0"/>
              <a:t>To achieve a high secure solution the credentials are not recommended to be deployed in the application itself, instead the credentials must be stored securely outside the application.</a:t>
            </a:r>
          </a:p>
          <a:p>
            <a:pPr lvl="1"/>
            <a:r>
              <a:rPr lang="en-GB" dirty="0" smtClean="0"/>
              <a:t>A Secure Credential Manager is used to manage the secret credentials and the credentials are retrieved by Web Applications using a JavaScript API.</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Typical use case for “Secure Credential Manager”</a:t>
            </a:r>
            <a:endParaRPr lang="en-GB" dirty="0"/>
          </a:p>
        </p:txBody>
      </p:sp>
      <p:sp>
        <p:nvSpPr>
          <p:cNvPr id="3" name="Content Placeholder 2"/>
          <p:cNvSpPr>
            <a:spLocks noGrp="1"/>
          </p:cNvSpPr>
          <p:nvPr>
            <p:ph idx="1"/>
          </p:nvPr>
        </p:nvSpPr>
        <p:spPr>
          <a:xfrm>
            <a:off x="500034" y="1285860"/>
            <a:ext cx="8229600" cy="5429264"/>
          </a:xfrm>
        </p:spPr>
        <p:txBody>
          <a:bodyPr>
            <a:noAutofit/>
          </a:bodyPr>
          <a:lstStyle/>
          <a:p>
            <a:pPr>
              <a:buNone/>
            </a:pPr>
            <a:r>
              <a:rPr lang="en-US" sz="1100" dirty="0" smtClean="0"/>
              <a:t> </a:t>
            </a:r>
          </a:p>
          <a:p>
            <a:pPr marL="514350" indent="-514350">
              <a:buFont typeface="+mj-lt"/>
              <a:buAutoNum type="arabicPeriod"/>
            </a:pPr>
            <a:r>
              <a:rPr lang="en-US" sz="1100" dirty="0" smtClean="0"/>
              <a:t>The social web site Happy Social lets </a:t>
            </a:r>
            <a:r>
              <a:rPr lang="en-US" sz="1100" dirty="0" err="1" smtClean="0"/>
              <a:t>Mr</a:t>
            </a:r>
            <a:r>
              <a:rPr lang="en-US" sz="1100" dirty="0" smtClean="0"/>
              <a:t> Good create Happy Social Web Widget </a:t>
            </a:r>
          </a:p>
          <a:p>
            <a:pPr marL="514350" indent="-514350">
              <a:buFont typeface="+mj-lt"/>
              <a:buAutoNum type="arabicPeriod"/>
            </a:pPr>
            <a:r>
              <a:rPr lang="en-US" sz="1100" dirty="0" smtClean="0"/>
              <a:t>To give access to a number of web APIs the Happy Social Web Widget needs to login to the Happy Social web site using a secret API key  (“Credentials”).</a:t>
            </a:r>
          </a:p>
          <a:p>
            <a:pPr marL="514350" indent="-514350">
              <a:buFont typeface="+mj-lt"/>
              <a:buAutoNum type="arabicPeriod"/>
            </a:pPr>
            <a:r>
              <a:rPr lang="en-US" sz="1100" dirty="0" smtClean="0"/>
              <a:t>When </a:t>
            </a:r>
            <a:r>
              <a:rPr lang="en-US" sz="1100" dirty="0" err="1" smtClean="0"/>
              <a:t>Mr</a:t>
            </a:r>
            <a:r>
              <a:rPr lang="en-US" sz="1100" dirty="0" smtClean="0"/>
              <a:t> Good has created the widget it is submitted to the "authorities" of Happy Social that reviews the widget to check that the widget is not doing anything evil. If ok the widget is signed, which means that all content of the widget is integrity protected.</a:t>
            </a:r>
          </a:p>
          <a:p>
            <a:pPr marL="514350" indent="-514350">
              <a:buFont typeface="+mj-lt"/>
              <a:buAutoNum type="arabicPeriod"/>
            </a:pPr>
            <a:r>
              <a:rPr lang="en-US" sz="1100" dirty="0" smtClean="0"/>
              <a:t>The widget is placed at an appropriate application store to be available for download</a:t>
            </a:r>
          </a:p>
          <a:p>
            <a:pPr marL="514350" indent="-514350">
              <a:buFont typeface="+mj-lt"/>
              <a:buAutoNum type="arabicPeriod"/>
            </a:pPr>
            <a:r>
              <a:rPr lang="en-US" sz="1100" dirty="0" smtClean="0"/>
              <a:t>Ella is downloading the widget into her brand new W3C DAP capable handset </a:t>
            </a:r>
          </a:p>
          <a:p>
            <a:pPr marL="514350" indent="-514350">
              <a:buFont typeface="+mj-lt"/>
              <a:buAutoNum type="arabicPeriod"/>
            </a:pPr>
            <a:r>
              <a:rPr lang="en-US" sz="1100" dirty="0" smtClean="0"/>
              <a:t>The W3C DAP policy framework is used to verify that the widget is allowed to access the “Secure Credential Manager" API.</a:t>
            </a:r>
          </a:p>
          <a:p>
            <a:pPr marL="514350" indent="-514350">
              <a:buFont typeface="+mj-lt"/>
              <a:buAutoNum type="arabicPeriod"/>
            </a:pPr>
            <a:r>
              <a:rPr lang="en-US" sz="1100" dirty="0" smtClean="0"/>
              <a:t>Each data entry in the " Secure Credential Manager " contains:</a:t>
            </a:r>
          </a:p>
          <a:p>
            <a:pPr marL="914400" lvl="1" indent="-514350"/>
            <a:r>
              <a:rPr lang="en-US" sz="1100" dirty="0" smtClean="0"/>
              <a:t> </a:t>
            </a:r>
            <a:r>
              <a:rPr lang="en-US" sz="1100" dirty="0" err="1" smtClean="0"/>
              <a:t>AppId</a:t>
            </a:r>
            <a:r>
              <a:rPr lang="en-US" sz="1100" dirty="0" smtClean="0"/>
              <a:t> (Id for the application that is allowed to access this data)   </a:t>
            </a:r>
          </a:p>
          <a:p>
            <a:pPr marL="914400" lvl="1" indent="-514350"/>
            <a:r>
              <a:rPr lang="en-US" sz="1100" dirty="0" err="1" smtClean="0"/>
              <a:t>CredId</a:t>
            </a:r>
            <a:endParaRPr lang="en-US" sz="1100" dirty="0" smtClean="0"/>
          </a:p>
          <a:p>
            <a:pPr marL="914400" lvl="1" indent="-514350"/>
            <a:r>
              <a:rPr lang="en-US" sz="1100" dirty="0" smtClean="0"/>
              <a:t>Credential</a:t>
            </a:r>
          </a:p>
          <a:p>
            <a:pPr marL="514350" indent="-514350">
              <a:buFont typeface="+mj-lt"/>
              <a:buAutoNum type="arabicPeriod"/>
            </a:pPr>
            <a:r>
              <a:rPr lang="en-US" sz="1100" dirty="0" smtClean="0"/>
              <a:t>This data has been pre-provisioned into the device (might be a subject for later standardization)</a:t>
            </a:r>
          </a:p>
          <a:p>
            <a:pPr marL="514350" indent="-514350">
              <a:buFont typeface="+mj-lt"/>
              <a:buAutoNum type="arabicPeriod"/>
            </a:pPr>
            <a:r>
              <a:rPr lang="en-US" sz="1100" dirty="0" smtClean="0"/>
              <a:t>The widget's digital signature is verified. If the signature is valid the identity of the widget is used to give access to the correct entry in the “Secure Credential Database". The identity of the widget could be included in the widget's configuration file but that assumes some kind of centralized widget signing or it could be included in the certificate, which makes distributed signing possible.</a:t>
            </a:r>
          </a:p>
          <a:p>
            <a:pPr marL="514350" indent="-514350">
              <a:buFont typeface="+mj-lt"/>
              <a:buAutoNum type="arabicPeriod"/>
            </a:pPr>
            <a:r>
              <a:rPr lang="en-US" sz="1100" dirty="0" smtClean="0"/>
              <a:t>The secret API-key (“Credential”) is retrieved from the " Secure Credential Database" and used for application login to access APIs at the Happy Social site. All security issues during the transport is out of scope for this discussion but would typically mean TLS/SSL or any other means for secure transport.</a:t>
            </a:r>
          </a:p>
          <a:p>
            <a:pPr marL="514350" indent="-514350">
              <a:buNone/>
            </a:pPr>
            <a:endParaRPr lang="en-US" sz="1100" dirty="0" smtClean="0"/>
          </a:p>
          <a:p>
            <a:pPr marL="514350" indent="-514350">
              <a:buNone/>
            </a:pPr>
            <a:r>
              <a:rPr lang="en-US" sz="1100" u="sng" dirty="0" smtClean="0"/>
              <a:t>Notes:</a:t>
            </a:r>
          </a:p>
          <a:p>
            <a:pPr marL="514350" indent="-514350"/>
            <a:r>
              <a:rPr lang="en-US" sz="1100" dirty="0" smtClean="0"/>
              <a:t>It is assumed that </a:t>
            </a:r>
            <a:r>
              <a:rPr lang="en-US" sz="1100" dirty="0" err="1" smtClean="0"/>
              <a:t>Mr</a:t>
            </a:r>
            <a:r>
              <a:rPr lang="en-US" sz="1100" dirty="0" smtClean="0"/>
              <a:t> Good is responsible and implements the widget so that it does not download code from any unreliable site. If this is not the case the widget shall not be approved and signed.   </a:t>
            </a:r>
          </a:p>
          <a:p>
            <a:pPr marL="514350" indent="-514350"/>
            <a:r>
              <a:rPr lang="en-US" sz="1100" dirty="0" smtClean="0"/>
              <a:t>Any attempts for </a:t>
            </a:r>
            <a:r>
              <a:rPr lang="en-US" sz="1100" dirty="0" err="1" smtClean="0"/>
              <a:t>Mr</a:t>
            </a:r>
            <a:r>
              <a:rPr lang="en-US" sz="1100" dirty="0" smtClean="0"/>
              <a:t> Good, turning out to be evil, to change the widget after it has been approved and signed will fail as the device will find the signature invalid.</a:t>
            </a:r>
          </a:p>
          <a:p>
            <a:pPr marL="514350" indent="-514350"/>
            <a:r>
              <a:rPr lang="en-US" sz="1100" dirty="0" smtClean="0"/>
              <a:t>Any attempts from </a:t>
            </a:r>
            <a:r>
              <a:rPr lang="en-US" sz="1100" dirty="0" err="1" smtClean="0"/>
              <a:t>Mr</a:t>
            </a:r>
            <a:r>
              <a:rPr lang="en-US" sz="1100" dirty="0" smtClean="0"/>
              <a:t> Evil to copy the widget and change the content will fail as the device will find the signature invalid.</a:t>
            </a:r>
          </a:p>
          <a:p>
            <a:pPr marL="514350" indent="-514350"/>
            <a:r>
              <a:rPr lang="en-US" sz="1100" dirty="0" smtClean="0"/>
              <a:t> It is a basic assumption that the platform on which this API is implemented provides application memory protection so that applications are prevented from accessing other application's entries in the "secure data storage".</a:t>
            </a:r>
          </a:p>
          <a:p>
            <a:pPr marL="514350" indent="-514350">
              <a:buFont typeface="+mj-lt"/>
              <a:buAutoNum type="arabicPeriod"/>
            </a:pPr>
            <a:endParaRPr lang="en-GB" sz="11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normAutofit fontScale="90000"/>
          </a:bodyPr>
          <a:lstStyle/>
          <a:p>
            <a:r>
              <a:rPr lang="en-US" b="1" dirty="0" smtClean="0"/>
              <a:t>Proposal for support of “Secure Credential Manager” for web applications</a:t>
            </a:r>
            <a:endParaRPr lang="en-GB" dirty="0"/>
          </a:p>
        </p:txBody>
      </p:sp>
      <p:sp>
        <p:nvSpPr>
          <p:cNvPr id="3" name="Content Placeholder 2"/>
          <p:cNvSpPr>
            <a:spLocks noGrp="1"/>
          </p:cNvSpPr>
          <p:nvPr>
            <p:ph idx="1"/>
          </p:nvPr>
        </p:nvSpPr>
        <p:spPr/>
        <p:txBody>
          <a:bodyPr>
            <a:normAutofit/>
          </a:bodyPr>
          <a:lstStyle/>
          <a:p>
            <a:r>
              <a:rPr lang="en-GB" dirty="0" smtClean="0"/>
              <a:t>Based on </a:t>
            </a:r>
            <a:r>
              <a:rPr lang="en-GB" dirty="0" err="1" smtClean="0"/>
              <a:t>p</a:t>
            </a:r>
            <a:r>
              <a:rPr lang="en-US" dirty="0" err="1" smtClean="0"/>
              <a:t>roposal</a:t>
            </a:r>
            <a:r>
              <a:rPr lang="en-US" dirty="0" smtClean="0"/>
              <a:t> for a “Fine Granularity Policy Based Device Access Security”</a:t>
            </a:r>
            <a:endParaRPr lang="en-GB" dirty="0" smtClean="0"/>
          </a:p>
          <a:p>
            <a:r>
              <a:rPr lang="en-GB" dirty="0" smtClean="0"/>
              <a:t>Assumptions:</a:t>
            </a:r>
          </a:p>
          <a:p>
            <a:pPr lvl="1"/>
            <a:r>
              <a:rPr lang="en-GB" dirty="0" smtClean="0"/>
              <a:t> The device platform provides sufficient application memory protection for web applications</a:t>
            </a:r>
          </a:p>
          <a:p>
            <a:pPr lvl="1">
              <a:buNone/>
            </a:pPr>
            <a:endParaRPr lang="en-GB" dirty="0" smtClean="0"/>
          </a:p>
          <a:p>
            <a:pPr lvl="1"/>
            <a:endParaRPr lang="en-GB"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Rounded Rectangle 57"/>
          <p:cNvSpPr/>
          <p:nvPr/>
        </p:nvSpPr>
        <p:spPr>
          <a:xfrm>
            <a:off x="0" y="0"/>
            <a:ext cx="9144000" cy="4643446"/>
          </a:xfrm>
          <a:prstGeom prst="roundRect">
            <a:avLst>
              <a:gd name="adj" fmla="val 7365"/>
            </a:avLst>
          </a:prstGeom>
        </p:spPr>
        <p:style>
          <a:lnRef idx="3">
            <a:schemeClr val="lt1"/>
          </a:lnRef>
          <a:fillRef idx="1">
            <a:schemeClr val="accent6"/>
          </a:fillRef>
          <a:effectRef idx="1">
            <a:schemeClr val="accent6"/>
          </a:effectRef>
          <a:fontRef idx="minor">
            <a:schemeClr val="lt1"/>
          </a:fontRef>
        </p:style>
        <p:txBody>
          <a:bodyPr/>
          <a:lstStyle/>
          <a:p>
            <a:pPr algn="ctr">
              <a:defRPr/>
            </a:pPr>
            <a:r>
              <a:rPr lang="en-US" sz="2000" b="1" dirty="0" smtClean="0">
                <a:solidFill>
                  <a:schemeClr val="tx1"/>
                </a:solidFill>
              </a:rPr>
              <a:t>Web Execution Environment</a:t>
            </a:r>
            <a:endParaRPr lang="en-US" sz="2000" b="1" dirty="0">
              <a:solidFill>
                <a:schemeClr val="tx1"/>
              </a:solidFill>
            </a:endParaRPr>
          </a:p>
        </p:txBody>
      </p:sp>
      <p:sp>
        <p:nvSpPr>
          <p:cNvPr id="5" name="Rectangle 4"/>
          <p:cNvSpPr>
            <a:spLocks noChangeArrowheads="1"/>
          </p:cNvSpPr>
          <p:nvPr/>
        </p:nvSpPr>
        <p:spPr bwMode="auto">
          <a:xfrm>
            <a:off x="3071802" y="500042"/>
            <a:ext cx="3357586" cy="1214446"/>
          </a:xfrm>
          <a:prstGeom prst="rect">
            <a:avLst/>
          </a:prstGeom>
          <a:solidFill>
            <a:srgbClr val="008000"/>
          </a:solidFill>
          <a:ln w="25400" algn="ctr">
            <a:solidFill>
              <a:srgbClr val="620000"/>
            </a:solidFill>
            <a:miter lim="800000"/>
            <a:headEnd/>
            <a:tailEnd/>
          </a:ln>
        </p:spPr>
        <p:txBody>
          <a:bodyPr/>
          <a:lstStyle/>
          <a:p>
            <a:pPr algn="ctr">
              <a:defRPr/>
            </a:pPr>
            <a:r>
              <a:rPr lang="en-US" sz="1200" dirty="0">
                <a:solidFill>
                  <a:schemeClr val="lt1"/>
                </a:solidFill>
                <a:latin typeface="+mn-lt"/>
              </a:rPr>
              <a:t>Web </a:t>
            </a:r>
            <a:r>
              <a:rPr lang="en-US" sz="1200" dirty="0" smtClean="0">
                <a:solidFill>
                  <a:schemeClr val="lt1"/>
                </a:solidFill>
                <a:latin typeface="+mn-lt"/>
              </a:rPr>
              <a:t>Application , e.g. Social App Widget package</a:t>
            </a:r>
            <a:endParaRPr lang="en-US" sz="1200" dirty="0">
              <a:solidFill>
                <a:schemeClr val="lt1"/>
              </a:solidFill>
              <a:latin typeface="+mn-lt"/>
            </a:endParaRPr>
          </a:p>
        </p:txBody>
      </p:sp>
      <p:sp>
        <p:nvSpPr>
          <p:cNvPr id="6" name="Document"/>
          <p:cNvSpPr>
            <a:spLocks noEditPoints="1" noChangeArrowheads="1"/>
          </p:cNvSpPr>
          <p:nvPr/>
        </p:nvSpPr>
        <p:spPr bwMode="auto">
          <a:xfrm>
            <a:off x="3143240" y="928670"/>
            <a:ext cx="460379" cy="313952"/>
          </a:xfrm>
          <a:custGeom>
            <a:avLst/>
            <a:gdLst>
              <a:gd name="T0" fmla="*/ 10757 w 21600"/>
              <a:gd name="T1" fmla="*/ 21632 h 21600"/>
              <a:gd name="T2" fmla="*/ 85 w 21600"/>
              <a:gd name="T3" fmla="*/ 10849 h 21600"/>
              <a:gd name="T4" fmla="*/ 10757 w 21600"/>
              <a:gd name="T5" fmla="*/ 81 h 21600"/>
              <a:gd name="T6" fmla="*/ 21706 w 21600"/>
              <a:gd name="T7" fmla="*/ 10652 h 21600"/>
              <a:gd name="T8" fmla="*/ 10757 w 21600"/>
              <a:gd name="T9" fmla="*/ 21632 h 21600"/>
              <a:gd name="T10" fmla="*/ 0 w 21600"/>
              <a:gd name="T11" fmla="*/ 0 h 21600"/>
              <a:gd name="T12" fmla="*/ 21600 w 21600"/>
              <a:gd name="T13" fmla="*/ 0 h 21600"/>
              <a:gd name="T14" fmla="*/ 21600 w 21600"/>
              <a:gd name="T15" fmla="*/ 21600 h 21600"/>
              <a:gd name="T16" fmla="*/ 977 w 21600"/>
              <a:gd name="T17" fmla="*/ 818 h 21600"/>
              <a:gd name="T18" fmla="*/ 20622 w 21600"/>
              <a:gd name="T19" fmla="*/ 16429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10757" y="21632"/>
                </a:moveTo>
                <a:lnTo>
                  <a:pt x="5187" y="21632"/>
                </a:lnTo>
                <a:lnTo>
                  <a:pt x="85" y="17509"/>
                </a:lnTo>
                <a:lnTo>
                  <a:pt x="85" y="10849"/>
                </a:lnTo>
                <a:lnTo>
                  <a:pt x="85" y="81"/>
                </a:lnTo>
                <a:lnTo>
                  <a:pt x="10757" y="81"/>
                </a:lnTo>
                <a:lnTo>
                  <a:pt x="21706" y="81"/>
                </a:lnTo>
                <a:lnTo>
                  <a:pt x="21706" y="10652"/>
                </a:lnTo>
                <a:lnTo>
                  <a:pt x="21706" y="21632"/>
                </a:lnTo>
                <a:lnTo>
                  <a:pt x="10757" y="21632"/>
                </a:lnTo>
                <a:close/>
              </a:path>
              <a:path w="21600" h="21600">
                <a:moveTo>
                  <a:pt x="85" y="17509"/>
                </a:moveTo>
                <a:lnTo>
                  <a:pt x="5187" y="17509"/>
                </a:lnTo>
                <a:lnTo>
                  <a:pt x="5187" y="21632"/>
                </a:lnTo>
                <a:lnTo>
                  <a:pt x="85" y="17509"/>
                </a:lnTo>
                <a:close/>
              </a:path>
            </a:pathLst>
          </a:custGeom>
          <a:ln>
            <a:headEnd/>
            <a:tailEnd/>
          </a:ln>
        </p:spPr>
        <p:style>
          <a:lnRef idx="1">
            <a:schemeClr val="accent3"/>
          </a:lnRef>
          <a:fillRef idx="2">
            <a:schemeClr val="accent3"/>
          </a:fillRef>
          <a:effectRef idx="1">
            <a:schemeClr val="accent3"/>
          </a:effectRef>
          <a:fontRef idx="minor">
            <a:schemeClr val="dk1"/>
          </a:fontRef>
        </p:style>
        <p:txBody>
          <a:bodyPr/>
          <a:lstStyle/>
          <a:p>
            <a:pPr>
              <a:defRPr/>
            </a:pPr>
            <a:r>
              <a:rPr lang="en-US" sz="800" dirty="0"/>
              <a:t>html</a:t>
            </a:r>
          </a:p>
        </p:txBody>
      </p:sp>
      <p:sp>
        <p:nvSpPr>
          <p:cNvPr id="9" name="Document"/>
          <p:cNvSpPr>
            <a:spLocks noEditPoints="1" noChangeArrowheads="1"/>
          </p:cNvSpPr>
          <p:nvPr/>
        </p:nvSpPr>
        <p:spPr bwMode="auto">
          <a:xfrm>
            <a:off x="3643306" y="928670"/>
            <a:ext cx="398470" cy="313952"/>
          </a:xfrm>
          <a:custGeom>
            <a:avLst/>
            <a:gdLst>
              <a:gd name="T0" fmla="*/ 10757 w 21600"/>
              <a:gd name="T1" fmla="*/ 21632 h 21600"/>
              <a:gd name="T2" fmla="*/ 85 w 21600"/>
              <a:gd name="T3" fmla="*/ 10849 h 21600"/>
              <a:gd name="T4" fmla="*/ 10757 w 21600"/>
              <a:gd name="T5" fmla="*/ 81 h 21600"/>
              <a:gd name="T6" fmla="*/ 21706 w 21600"/>
              <a:gd name="T7" fmla="*/ 10652 h 21600"/>
              <a:gd name="T8" fmla="*/ 10757 w 21600"/>
              <a:gd name="T9" fmla="*/ 21632 h 21600"/>
              <a:gd name="T10" fmla="*/ 0 w 21600"/>
              <a:gd name="T11" fmla="*/ 0 h 21600"/>
              <a:gd name="T12" fmla="*/ 21600 w 21600"/>
              <a:gd name="T13" fmla="*/ 0 h 21600"/>
              <a:gd name="T14" fmla="*/ 21600 w 21600"/>
              <a:gd name="T15" fmla="*/ 21600 h 21600"/>
              <a:gd name="T16" fmla="*/ 977 w 21600"/>
              <a:gd name="T17" fmla="*/ 818 h 21600"/>
              <a:gd name="T18" fmla="*/ 20622 w 21600"/>
              <a:gd name="T19" fmla="*/ 16429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10757" y="21632"/>
                </a:moveTo>
                <a:lnTo>
                  <a:pt x="5187" y="21632"/>
                </a:lnTo>
                <a:lnTo>
                  <a:pt x="85" y="17509"/>
                </a:lnTo>
                <a:lnTo>
                  <a:pt x="85" y="10849"/>
                </a:lnTo>
                <a:lnTo>
                  <a:pt x="85" y="81"/>
                </a:lnTo>
                <a:lnTo>
                  <a:pt x="10757" y="81"/>
                </a:lnTo>
                <a:lnTo>
                  <a:pt x="21706" y="81"/>
                </a:lnTo>
                <a:lnTo>
                  <a:pt x="21706" y="10652"/>
                </a:lnTo>
                <a:lnTo>
                  <a:pt x="21706" y="21632"/>
                </a:lnTo>
                <a:lnTo>
                  <a:pt x="10757" y="21632"/>
                </a:lnTo>
                <a:close/>
              </a:path>
              <a:path w="21600" h="21600">
                <a:moveTo>
                  <a:pt x="85" y="17509"/>
                </a:moveTo>
                <a:lnTo>
                  <a:pt x="5187" y="17509"/>
                </a:lnTo>
                <a:lnTo>
                  <a:pt x="5187" y="21632"/>
                </a:lnTo>
                <a:lnTo>
                  <a:pt x="85" y="17509"/>
                </a:lnTo>
                <a:close/>
              </a:path>
            </a:pathLst>
          </a:custGeom>
          <a:ln>
            <a:headEnd/>
            <a:tailEnd/>
          </a:ln>
        </p:spPr>
        <p:style>
          <a:lnRef idx="1">
            <a:schemeClr val="accent3"/>
          </a:lnRef>
          <a:fillRef idx="2">
            <a:schemeClr val="accent3"/>
          </a:fillRef>
          <a:effectRef idx="1">
            <a:schemeClr val="accent3"/>
          </a:effectRef>
          <a:fontRef idx="minor">
            <a:schemeClr val="dk1"/>
          </a:fontRef>
        </p:style>
        <p:txBody>
          <a:bodyPr/>
          <a:lstStyle/>
          <a:p>
            <a:pPr>
              <a:defRPr/>
            </a:pPr>
            <a:r>
              <a:rPr lang="en-US" sz="800" dirty="0"/>
              <a:t>CSS</a:t>
            </a:r>
          </a:p>
        </p:txBody>
      </p:sp>
      <p:sp>
        <p:nvSpPr>
          <p:cNvPr id="10" name="Document"/>
          <p:cNvSpPr>
            <a:spLocks noEditPoints="1" noChangeArrowheads="1"/>
          </p:cNvSpPr>
          <p:nvPr/>
        </p:nvSpPr>
        <p:spPr bwMode="auto">
          <a:xfrm>
            <a:off x="4071934" y="928670"/>
            <a:ext cx="360374" cy="313950"/>
          </a:xfrm>
          <a:custGeom>
            <a:avLst/>
            <a:gdLst>
              <a:gd name="T0" fmla="*/ 10757 w 21600"/>
              <a:gd name="T1" fmla="*/ 21632 h 21600"/>
              <a:gd name="T2" fmla="*/ 85 w 21600"/>
              <a:gd name="T3" fmla="*/ 10849 h 21600"/>
              <a:gd name="T4" fmla="*/ 10757 w 21600"/>
              <a:gd name="T5" fmla="*/ 81 h 21600"/>
              <a:gd name="T6" fmla="*/ 21706 w 21600"/>
              <a:gd name="T7" fmla="*/ 10652 h 21600"/>
              <a:gd name="T8" fmla="*/ 10757 w 21600"/>
              <a:gd name="T9" fmla="*/ 21632 h 21600"/>
              <a:gd name="T10" fmla="*/ 0 w 21600"/>
              <a:gd name="T11" fmla="*/ 0 h 21600"/>
              <a:gd name="T12" fmla="*/ 21600 w 21600"/>
              <a:gd name="T13" fmla="*/ 0 h 21600"/>
              <a:gd name="T14" fmla="*/ 21600 w 21600"/>
              <a:gd name="T15" fmla="*/ 21600 h 21600"/>
              <a:gd name="T16" fmla="*/ 977 w 21600"/>
              <a:gd name="T17" fmla="*/ 818 h 21600"/>
              <a:gd name="T18" fmla="*/ 20622 w 21600"/>
              <a:gd name="T19" fmla="*/ 16429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10757" y="21632"/>
                </a:moveTo>
                <a:lnTo>
                  <a:pt x="5187" y="21632"/>
                </a:lnTo>
                <a:lnTo>
                  <a:pt x="85" y="17509"/>
                </a:lnTo>
                <a:lnTo>
                  <a:pt x="85" y="10849"/>
                </a:lnTo>
                <a:lnTo>
                  <a:pt x="85" y="81"/>
                </a:lnTo>
                <a:lnTo>
                  <a:pt x="10757" y="81"/>
                </a:lnTo>
                <a:lnTo>
                  <a:pt x="21706" y="81"/>
                </a:lnTo>
                <a:lnTo>
                  <a:pt x="21706" y="10652"/>
                </a:lnTo>
                <a:lnTo>
                  <a:pt x="21706" y="21632"/>
                </a:lnTo>
                <a:lnTo>
                  <a:pt x="10757" y="21632"/>
                </a:lnTo>
                <a:close/>
              </a:path>
              <a:path w="21600" h="21600">
                <a:moveTo>
                  <a:pt x="85" y="17509"/>
                </a:moveTo>
                <a:lnTo>
                  <a:pt x="5187" y="17509"/>
                </a:lnTo>
                <a:lnTo>
                  <a:pt x="5187" y="21632"/>
                </a:lnTo>
                <a:lnTo>
                  <a:pt x="85" y="17509"/>
                </a:lnTo>
                <a:close/>
              </a:path>
            </a:pathLst>
          </a:custGeom>
          <a:ln>
            <a:headEnd/>
            <a:tailEnd/>
          </a:ln>
        </p:spPr>
        <p:style>
          <a:lnRef idx="1">
            <a:schemeClr val="accent3"/>
          </a:lnRef>
          <a:fillRef idx="2">
            <a:schemeClr val="accent3"/>
          </a:fillRef>
          <a:effectRef idx="1">
            <a:schemeClr val="accent3"/>
          </a:effectRef>
          <a:fontRef idx="minor">
            <a:schemeClr val="dk1"/>
          </a:fontRef>
        </p:style>
        <p:txBody>
          <a:bodyPr/>
          <a:lstStyle/>
          <a:p>
            <a:pPr>
              <a:defRPr/>
            </a:pPr>
            <a:r>
              <a:rPr lang="en-US" sz="800" dirty="0"/>
              <a:t>JS</a:t>
            </a:r>
          </a:p>
        </p:txBody>
      </p:sp>
      <p:graphicFrame>
        <p:nvGraphicFramePr>
          <p:cNvPr id="1026" name="Object 2"/>
          <p:cNvGraphicFramePr>
            <a:graphicFrameLocks noChangeAspect="1"/>
          </p:cNvGraphicFramePr>
          <p:nvPr/>
        </p:nvGraphicFramePr>
        <p:xfrm>
          <a:off x="5286380" y="928670"/>
          <a:ext cx="571500" cy="731838"/>
        </p:xfrm>
        <a:graphic>
          <a:graphicData uri="http://schemas.openxmlformats.org/presentationml/2006/ole">
            <p:oleObj spid="_x0000_s15362" name="Clip" r:id="rId4" imgW="1947600" imgH="2287800" progId="">
              <p:embed/>
            </p:oleObj>
          </a:graphicData>
        </a:graphic>
      </p:graphicFrame>
      <p:grpSp>
        <p:nvGrpSpPr>
          <p:cNvPr id="2" name="Group 19"/>
          <p:cNvGrpSpPr>
            <a:grpSpLocks/>
          </p:cNvGrpSpPr>
          <p:nvPr/>
        </p:nvGrpSpPr>
        <p:grpSpPr bwMode="auto">
          <a:xfrm>
            <a:off x="3143240" y="1357294"/>
            <a:ext cx="1785950" cy="344082"/>
            <a:chOff x="4521" y="2695"/>
            <a:chExt cx="844" cy="294"/>
          </a:xfrm>
        </p:grpSpPr>
        <p:grpSp>
          <p:nvGrpSpPr>
            <p:cNvPr id="3" name="Group 20"/>
            <p:cNvGrpSpPr>
              <a:grpSpLocks noChangeAspect="1"/>
            </p:cNvGrpSpPr>
            <p:nvPr/>
          </p:nvGrpSpPr>
          <p:grpSpPr bwMode="auto">
            <a:xfrm>
              <a:off x="4524" y="2698"/>
              <a:ext cx="837" cy="280"/>
              <a:chOff x="5247" y="3264"/>
              <a:chExt cx="1099" cy="366"/>
            </a:xfrm>
          </p:grpSpPr>
          <p:sp>
            <p:nvSpPr>
              <p:cNvPr id="25" name="Rectangle 21"/>
              <p:cNvSpPr>
                <a:spLocks noChangeAspect="1" noChangeArrowheads="1"/>
              </p:cNvSpPr>
              <p:nvPr/>
            </p:nvSpPr>
            <p:spPr bwMode="auto">
              <a:xfrm>
                <a:off x="5247" y="3264"/>
                <a:ext cx="1099" cy="366"/>
              </a:xfrm>
              <a:prstGeom prst="rect">
                <a:avLst/>
              </a:prstGeom>
              <a:solidFill>
                <a:srgbClr val="FFFFCC"/>
              </a:solidFill>
              <a:ln w="12700">
                <a:solidFill>
                  <a:schemeClr val="tx1"/>
                </a:solidFill>
                <a:miter lim="800000"/>
                <a:headEnd/>
                <a:tailEnd/>
              </a:ln>
              <a:effectLst/>
            </p:spPr>
            <p:txBody>
              <a:bodyPr wrap="none" lIns="66654" tIns="33327" rIns="66654" bIns="33327">
                <a:spAutoFit/>
              </a:bodyPr>
              <a:lstStyle/>
              <a:p>
                <a:endParaRPr lang="en-GB"/>
              </a:p>
            </p:txBody>
          </p:sp>
          <p:sp>
            <p:nvSpPr>
              <p:cNvPr id="26" name="Rectangle 22"/>
              <p:cNvSpPr>
                <a:spLocks noChangeAspect="1" noChangeArrowheads="1"/>
              </p:cNvSpPr>
              <p:nvPr/>
            </p:nvSpPr>
            <p:spPr bwMode="auto">
              <a:xfrm>
                <a:off x="5510" y="3318"/>
                <a:ext cx="46" cy="45"/>
              </a:xfrm>
              <a:prstGeom prst="rect">
                <a:avLst/>
              </a:prstGeom>
              <a:solidFill>
                <a:srgbClr val="FFFFCC"/>
              </a:solidFill>
              <a:ln w="12700">
                <a:solidFill>
                  <a:schemeClr val="tx1"/>
                </a:solidFill>
                <a:miter lim="800000"/>
                <a:headEnd/>
                <a:tailEnd/>
              </a:ln>
              <a:effectLst/>
            </p:spPr>
            <p:txBody>
              <a:bodyPr wrap="none" lIns="66654" tIns="33327" rIns="66654" bIns="33327">
                <a:spAutoFit/>
              </a:bodyPr>
              <a:lstStyle/>
              <a:p>
                <a:endParaRPr lang="en-GB"/>
              </a:p>
            </p:txBody>
          </p:sp>
          <p:sp>
            <p:nvSpPr>
              <p:cNvPr id="27" name="Rectangle 23"/>
              <p:cNvSpPr>
                <a:spLocks noChangeAspect="1" noChangeArrowheads="1"/>
              </p:cNvSpPr>
              <p:nvPr/>
            </p:nvSpPr>
            <p:spPr bwMode="auto">
              <a:xfrm>
                <a:off x="5458" y="3531"/>
                <a:ext cx="44" cy="45"/>
              </a:xfrm>
              <a:prstGeom prst="rect">
                <a:avLst/>
              </a:prstGeom>
              <a:solidFill>
                <a:srgbClr val="FFFFCC"/>
              </a:solidFill>
              <a:ln w="12700">
                <a:solidFill>
                  <a:schemeClr val="tx1"/>
                </a:solidFill>
                <a:miter lim="800000"/>
                <a:headEnd/>
                <a:tailEnd/>
              </a:ln>
              <a:effectLst/>
            </p:spPr>
            <p:txBody>
              <a:bodyPr wrap="none" lIns="66654" tIns="33327" rIns="66654" bIns="33327">
                <a:spAutoFit/>
              </a:bodyPr>
              <a:lstStyle/>
              <a:p>
                <a:endParaRPr lang="en-GB"/>
              </a:p>
            </p:txBody>
          </p:sp>
          <p:sp>
            <p:nvSpPr>
              <p:cNvPr id="28" name="Rectangle 24"/>
              <p:cNvSpPr>
                <a:spLocks noChangeAspect="1" noChangeArrowheads="1"/>
              </p:cNvSpPr>
              <p:nvPr/>
            </p:nvSpPr>
            <p:spPr bwMode="auto">
              <a:xfrm>
                <a:off x="5300" y="3531"/>
                <a:ext cx="44" cy="45"/>
              </a:xfrm>
              <a:prstGeom prst="rect">
                <a:avLst/>
              </a:prstGeom>
              <a:solidFill>
                <a:srgbClr val="FFFFCC"/>
              </a:solidFill>
              <a:ln w="12700">
                <a:solidFill>
                  <a:schemeClr val="tx1"/>
                </a:solidFill>
                <a:miter lim="800000"/>
                <a:headEnd/>
                <a:tailEnd/>
              </a:ln>
              <a:effectLst/>
            </p:spPr>
            <p:txBody>
              <a:bodyPr wrap="none" lIns="66654" tIns="33327" rIns="66654" bIns="33327">
                <a:spAutoFit/>
              </a:bodyPr>
              <a:lstStyle/>
              <a:p>
                <a:endParaRPr lang="en-GB"/>
              </a:p>
            </p:txBody>
          </p:sp>
          <p:sp>
            <p:nvSpPr>
              <p:cNvPr id="29" name="Rectangle 25"/>
              <p:cNvSpPr>
                <a:spLocks noChangeAspect="1" noChangeArrowheads="1"/>
              </p:cNvSpPr>
              <p:nvPr/>
            </p:nvSpPr>
            <p:spPr bwMode="auto">
              <a:xfrm>
                <a:off x="5617" y="3318"/>
                <a:ext cx="44" cy="45"/>
              </a:xfrm>
              <a:prstGeom prst="rect">
                <a:avLst/>
              </a:prstGeom>
              <a:solidFill>
                <a:srgbClr val="FFFFCC"/>
              </a:solidFill>
              <a:ln w="12700">
                <a:solidFill>
                  <a:schemeClr val="tx1"/>
                </a:solidFill>
                <a:miter lim="800000"/>
                <a:headEnd/>
                <a:tailEnd/>
              </a:ln>
              <a:effectLst/>
            </p:spPr>
            <p:txBody>
              <a:bodyPr wrap="none" lIns="66654" tIns="33327" rIns="66654" bIns="33327">
                <a:spAutoFit/>
              </a:bodyPr>
              <a:lstStyle/>
              <a:p>
                <a:endParaRPr lang="en-GB"/>
              </a:p>
            </p:txBody>
          </p:sp>
          <p:sp>
            <p:nvSpPr>
              <p:cNvPr id="30" name="Rectangle 26"/>
              <p:cNvSpPr>
                <a:spLocks noChangeAspect="1" noChangeArrowheads="1"/>
              </p:cNvSpPr>
              <p:nvPr/>
            </p:nvSpPr>
            <p:spPr bwMode="auto">
              <a:xfrm>
                <a:off x="5405" y="3424"/>
                <a:ext cx="45" cy="46"/>
              </a:xfrm>
              <a:prstGeom prst="rect">
                <a:avLst/>
              </a:prstGeom>
              <a:solidFill>
                <a:srgbClr val="FFFFCC"/>
              </a:solidFill>
              <a:ln w="12700">
                <a:solidFill>
                  <a:schemeClr val="tx1"/>
                </a:solidFill>
                <a:miter lim="800000"/>
                <a:headEnd/>
                <a:tailEnd/>
              </a:ln>
              <a:effectLst/>
            </p:spPr>
            <p:txBody>
              <a:bodyPr wrap="none" lIns="66654" tIns="33327" rIns="66654" bIns="33327">
                <a:spAutoFit/>
              </a:bodyPr>
              <a:lstStyle/>
              <a:p>
                <a:endParaRPr lang="en-GB"/>
              </a:p>
            </p:txBody>
          </p:sp>
          <p:sp>
            <p:nvSpPr>
              <p:cNvPr id="31" name="Rectangle 27"/>
              <p:cNvSpPr>
                <a:spLocks noChangeAspect="1" noChangeArrowheads="1"/>
              </p:cNvSpPr>
              <p:nvPr/>
            </p:nvSpPr>
            <p:spPr bwMode="auto">
              <a:xfrm>
                <a:off x="5669" y="3478"/>
                <a:ext cx="45" cy="45"/>
              </a:xfrm>
              <a:prstGeom prst="rect">
                <a:avLst/>
              </a:prstGeom>
              <a:solidFill>
                <a:srgbClr val="FFFFCC"/>
              </a:solidFill>
              <a:ln w="12700">
                <a:solidFill>
                  <a:schemeClr val="tx1"/>
                </a:solidFill>
                <a:miter lim="800000"/>
                <a:headEnd/>
                <a:tailEnd/>
              </a:ln>
              <a:effectLst/>
            </p:spPr>
            <p:txBody>
              <a:bodyPr wrap="none" lIns="66654" tIns="33327" rIns="66654" bIns="33327">
                <a:spAutoFit/>
              </a:bodyPr>
              <a:lstStyle/>
              <a:p>
                <a:endParaRPr lang="en-GB"/>
              </a:p>
            </p:txBody>
          </p:sp>
          <p:sp>
            <p:nvSpPr>
              <p:cNvPr id="32" name="Rectangle 28"/>
              <p:cNvSpPr>
                <a:spLocks noChangeAspect="1" noChangeArrowheads="1"/>
              </p:cNvSpPr>
              <p:nvPr/>
            </p:nvSpPr>
            <p:spPr bwMode="auto">
              <a:xfrm>
                <a:off x="5774" y="3371"/>
                <a:ext cx="45" cy="45"/>
              </a:xfrm>
              <a:prstGeom prst="rect">
                <a:avLst/>
              </a:prstGeom>
              <a:solidFill>
                <a:srgbClr val="FFFFCC"/>
              </a:solidFill>
              <a:ln w="12700">
                <a:solidFill>
                  <a:schemeClr val="tx1"/>
                </a:solidFill>
                <a:miter lim="800000"/>
                <a:headEnd/>
                <a:tailEnd/>
              </a:ln>
              <a:effectLst/>
            </p:spPr>
            <p:txBody>
              <a:bodyPr wrap="none" lIns="66654" tIns="33327" rIns="66654" bIns="33327">
                <a:spAutoFit/>
              </a:bodyPr>
              <a:lstStyle/>
              <a:p>
                <a:endParaRPr lang="en-GB"/>
              </a:p>
            </p:txBody>
          </p:sp>
          <p:sp>
            <p:nvSpPr>
              <p:cNvPr id="33" name="Rectangle 29"/>
              <p:cNvSpPr>
                <a:spLocks noChangeAspect="1" noChangeArrowheads="1"/>
              </p:cNvSpPr>
              <p:nvPr/>
            </p:nvSpPr>
            <p:spPr bwMode="auto">
              <a:xfrm>
                <a:off x="5300" y="3318"/>
                <a:ext cx="44" cy="45"/>
              </a:xfrm>
              <a:prstGeom prst="rect">
                <a:avLst/>
              </a:prstGeom>
              <a:solidFill>
                <a:srgbClr val="FFFFCC"/>
              </a:solidFill>
              <a:ln w="12700">
                <a:solidFill>
                  <a:schemeClr val="tx1"/>
                </a:solidFill>
                <a:miter lim="800000"/>
                <a:headEnd/>
                <a:tailEnd/>
              </a:ln>
              <a:effectLst/>
            </p:spPr>
            <p:txBody>
              <a:bodyPr wrap="none" lIns="66654" tIns="33327" rIns="66654" bIns="33327">
                <a:spAutoFit/>
              </a:bodyPr>
              <a:lstStyle/>
              <a:p>
                <a:endParaRPr lang="en-GB"/>
              </a:p>
            </p:txBody>
          </p:sp>
          <p:sp>
            <p:nvSpPr>
              <p:cNvPr id="34" name="Rectangle 30"/>
              <p:cNvSpPr>
                <a:spLocks noChangeAspect="1" noChangeArrowheads="1"/>
              </p:cNvSpPr>
              <p:nvPr/>
            </p:nvSpPr>
            <p:spPr bwMode="auto">
              <a:xfrm>
                <a:off x="5880" y="3478"/>
                <a:ext cx="44" cy="45"/>
              </a:xfrm>
              <a:prstGeom prst="rect">
                <a:avLst/>
              </a:prstGeom>
              <a:solidFill>
                <a:srgbClr val="FFFFCC"/>
              </a:solidFill>
              <a:ln w="12700">
                <a:solidFill>
                  <a:schemeClr val="tx1"/>
                </a:solidFill>
                <a:miter lim="800000"/>
                <a:headEnd/>
                <a:tailEnd/>
              </a:ln>
              <a:effectLst/>
            </p:spPr>
            <p:txBody>
              <a:bodyPr wrap="none" lIns="66654" tIns="33327" rIns="66654" bIns="33327">
                <a:spAutoFit/>
              </a:bodyPr>
              <a:lstStyle/>
              <a:p>
                <a:endParaRPr lang="en-GB"/>
              </a:p>
            </p:txBody>
          </p:sp>
          <p:sp>
            <p:nvSpPr>
              <p:cNvPr id="35" name="Rectangle 31"/>
              <p:cNvSpPr>
                <a:spLocks noChangeAspect="1" noChangeArrowheads="1"/>
              </p:cNvSpPr>
              <p:nvPr/>
            </p:nvSpPr>
            <p:spPr bwMode="auto">
              <a:xfrm>
                <a:off x="5985" y="3318"/>
                <a:ext cx="45" cy="45"/>
              </a:xfrm>
              <a:prstGeom prst="rect">
                <a:avLst/>
              </a:prstGeom>
              <a:solidFill>
                <a:srgbClr val="FFFFCC"/>
              </a:solidFill>
              <a:ln w="12700">
                <a:solidFill>
                  <a:schemeClr val="tx1"/>
                </a:solidFill>
                <a:miter lim="800000"/>
                <a:headEnd/>
                <a:tailEnd/>
              </a:ln>
              <a:effectLst/>
            </p:spPr>
            <p:txBody>
              <a:bodyPr wrap="none" lIns="66654" tIns="33327" rIns="66654" bIns="33327">
                <a:spAutoFit/>
              </a:bodyPr>
              <a:lstStyle/>
              <a:p>
                <a:endParaRPr lang="en-GB"/>
              </a:p>
            </p:txBody>
          </p:sp>
          <p:sp>
            <p:nvSpPr>
              <p:cNvPr id="36" name="Rectangle 32"/>
              <p:cNvSpPr>
                <a:spLocks noChangeAspect="1" noChangeArrowheads="1"/>
              </p:cNvSpPr>
              <p:nvPr/>
            </p:nvSpPr>
            <p:spPr bwMode="auto">
              <a:xfrm>
                <a:off x="6038" y="3424"/>
                <a:ext cx="44" cy="46"/>
              </a:xfrm>
              <a:prstGeom prst="rect">
                <a:avLst/>
              </a:prstGeom>
              <a:solidFill>
                <a:srgbClr val="FFFFCC"/>
              </a:solidFill>
              <a:ln w="12700">
                <a:solidFill>
                  <a:schemeClr val="tx1"/>
                </a:solidFill>
                <a:miter lim="800000"/>
                <a:headEnd/>
                <a:tailEnd/>
              </a:ln>
              <a:effectLst/>
            </p:spPr>
            <p:txBody>
              <a:bodyPr wrap="none" lIns="66654" tIns="33327" rIns="66654" bIns="33327">
                <a:spAutoFit/>
              </a:bodyPr>
              <a:lstStyle/>
              <a:p>
                <a:endParaRPr lang="en-GB"/>
              </a:p>
            </p:txBody>
          </p:sp>
          <p:sp>
            <p:nvSpPr>
              <p:cNvPr id="37" name="Rectangle 33"/>
              <p:cNvSpPr>
                <a:spLocks noChangeAspect="1" noChangeArrowheads="1"/>
              </p:cNvSpPr>
              <p:nvPr/>
            </p:nvSpPr>
            <p:spPr bwMode="auto">
              <a:xfrm>
                <a:off x="6249" y="3318"/>
                <a:ext cx="45" cy="45"/>
              </a:xfrm>
              <a:prstGeom prst="rect">
                <a:avLst/>
              </a:prstGeom>
              <a:solidFill>
                <a:srgbClr val="FFFFCC"/>
              </a:solidFill>
              <a:ln w="12700">
                <a:solidFill>
                  <a:schemeClr val="tx1"/>
                </a:solidFill>
                <a:miter lim="800000"/>
                <a:headEnd/>
                <a:tailEnd/>
              </a:ln>
              <a:effectLst/>
            </p:spPr>
            <p:txBody>
              <a:bodyPr wrap="none" lIns="66654" tIns="33327" rIns="66654" bIns="33327">
                <a:spAutoFit/>
              </a:bodyPr>
              <a:lstStyle/>
              <a:p>
                <a:endParaRPr lang="en-GB"/>
              </a:p>
            </p:txBody>
          </p:sp>
          <p:sp>
            <p:nvSpPr>
              <p:cNvPr id="38" name="Rectangle 34"/>
              <p:cNvSpPr>
                <a:spLocks noChangeAspect="1" noChangeArrowheads="1"/>
              </p:cNvSpPr>
              <p:nvPr/>
            </p:nvSpPr>
            <p:spPr bwMode="auto">
              <a:xfrm>
                <a:off x="6197" y="3531"/>
                <a:ext cx="44" cy="45"/>
              </a:xfrm>
              <a:prstGeom prst="rect">
                <a:avLst/>
              </a:prstGeom>
              <a:solidFill>
                <a:srgbClr val="FFFFCC"/>
              </a:solidFill>
              <a:ln w="12700">
                <a:solidFill>
                  <a:schemeClr val="tx1"/>
                </a:solidFill>
                <a:miter lim="800000"/>
                <a:headEnd/>
                <a:tailEnd/>
              </a:ln>
              <a:effectLst/>
            </p:spPr>
            <p:txBody>
              <a:bodyPr wrap="none" lIns="66654" tIns="33327" rIns="66654" bIns="33327">
                <a:spAutoFit/>
              </a:bodyPr>
              <a:lstStyle/>
              <a:p>
                <a:endParaRPr lang="en-GB"/>
              </a:p>
            </p:txBody>
          </p:sp>
        </p:grpSp>
        <p:sp>
          <p:nvSpPr>
            <p:cNvPr id="14" name="Freeform 35"/>
            <p:cNvSpPr>
              <a:spLocks noChangeAspect="1"/>
            </p:cNvSpPr>
            <p:nvPr/>
          </p:nvSpPr>
          <p:spPr bwMode="auto">
            <a:xfrm>
              <a:off x="4521" y="2695"/>
              <a:ext cx="121" cy="165"/>
            </a:xfrm>
            <a:custGeom>
              <a:avLst/>
              <a:gdLst/>
              <a:ahLst/>
              <a:cxnLst>
                <a:cxn ang="0">
                  <a:pos x="158" y="0"/>
                </a:cxn>
                <a:cxn ang="0">
                  <a:pos x="0" y="214"/>
                </a:cxn>
              </a:cxnLst>
              <a:rect l="0" t="0" r="r" b="b"/>
              <a:pathLst>
                <a:path w="159" h="215">
                  <a:moveTo>
                    <a:pt x="158" y="0"/>
                  </a:moveTo>
                  <a:lnTo>
                    <a:pt x="0" y="214"/>
                  </a:lnTo>
                </a:path>
              </a:pathLst>
            </a:custGeom>
            <a:solidFill>
              <a:srgbClr val="FFFFCC"/>
            </a:solidFill>
            <a:ln w="12700" cap="rnd" cmpd="sng">
              <a:solidFill>
                <a:schemeClr val="tx1"/>
              </a:solidFill>
              <a:prstDash val="solid"/>
              <a:round/>
              <a:headEnd type="none" w="sm" len="sm"/>
              <a:tailEnd type="none" w="sm" len="sm"/>
            </a:ln>
            <a:effectLst/>
          </p:spPr>
          <p:txBody>
            <a:bodyPr wrap="none" lIns="66654" tIns="33327" rIns="66654" bIns="33327">
              <a:spAutoFit/>
            </a:bodyPr>
            <a:lstStyle/>
            <a:p>
              <a:endParaRPr lang="en-GB"/>
            </a:p>
          </p:txBody>
        </p:sp>
        <p:sp>
          <p:nvSpPr>
            <p:cNvPr id="15" name="Freeform 36"/>
            <p:cNvSpPr>
              <a:spLocks noChangeAspect="1"/>
            </p:cNvSpPr>
            <p:nvPr/>
          </p:nvSpPr>
          <p:spPr bwMode="auto">
            <a:xfrm>
              <a:off x="4843" y="2695"/>
              <a:ext cx="201" cy="287"/>
            </a:xfrm>
            <a:custGeom>
              <a:avLst/>
              <a:gdLst/>
              <a:ahLst/>
              <a:cxnLst>
                <a:cxn ang="0">
                  <a:pos x="263" y="0"/>
                </a:cxn>
                <a:cxn ang="0">
                  <a:pos x="0" y="374"/>
                </a:cxn>
              </a:cxnLst>
              <a:rect l="0" t="0" r="r" b="b"/>
              <a:pathLst>
                <a:path w="264" h="375">
                  <a:moveTo>
                    <a:pt x="263" y="0"/>
                  </a:moveTo>
                  <a:lnTo>
                    <a:pt x="0" y="374"/>
                  </a:lnTo>
                </a:path>
              </a:pathLst>
            </a:custGeom>
            <a:solidFill>
              <a:srgbClr val="FFFFCC"/>
            </a:solidFill>
            <a:ln w="12700" cap="rnd" cmpd="sng">
              <a:solidFill>
                <a:schemeClr val="tx1"/>
              </a:solidFill>
              <a:prstDash val="solid"/>
              <a:round/>
              <a:headEnd type="none" w="sm" len="sm"/>
              <a:tailEnd type="none" w="sm" len="sm"/>
            </a:ln>
            <a:effectLst/>
          </p:spPr>
          <p:txBody>
            <a:bodyPr wrap="none" lIns="66654" tIns="33327" rIns="66654" bIns="33327">
              <a:spAutoFit/>
            </a:bodyPr>
            <a:lstStyle/>
            <a:p>
              <a:endParaRPr lang="en-GB"/>
            </a:p>
          </p:txBody>
        </p:sp>
        <p:sp>
          <p:nvSpPr>
            <p:cNvPr id="16" name="Freeform 37"/>
            <p:cNvSpPr>
              <a:spLocks noChangeAspect="1"/>
            </p:cNvSpPr>
            <p:nvPr/>
          </p:nvSpPr>
          <p:spPr bwMode="auto">
            <a:xfrm>
              <a:off x="4922" y="2695"/>
              <a:ext cx="202" cy="287"/>
            </a:xfrm>
            <a:custGeom>
              <a:avLst/>
              <a:gdLst/>
              <a:ahLst/>
              <a:cxnLst>
                <a:cxn ang="0">
                  <a:pos x="264" y="0"/>
                </a:cxn>
                <a:cxn ang="0">
                  <a:pos x="0" y="374"/>
                </a:cxn>
              </a:cxnLst>
              <a:rect l="0" t="0" r="r" b="b"/>
              <a:pathLst>
                <a:path w="265" h="375">
                  <a:moveTo>
                    <a:pt x="264" y="0"/>
                  </a:moveTo>
                  <a:lnTo>
                    <a:pt x="0" y="374"/>
                  </a:lnTo>
                </a:path>
              </a:pathLst>
            </a:custGeom>
            <a:solidFill>
              <a:srgbClr val="FFFFCC"/>
            </a:solidFill>
            <a:ln w="12700" cap="rnd" cmpd="sng">
              <a:solidFill>
                <a:schemeClr val="tx1"/>
              </a:solidFill>
              <a:prstDash val="solid"/>
              <a:round/>
              <a:headEnd type="none" w="sm" len="sm"/>
              <a:tailEnd type="none" w="sm" len="sm"/>
            </a:ln>
            <a:effectLst/>
          </p:spPr>
          <p:txBody>
            <a:bodyPr wrap="none" lIns="66654" tIns="33327" rIns="66654" bIns="33327">
              <a:spAutoFit/>
            </a:bodyPr>
            <a:lstStyle/>
            <a:p>
              <a:endParaRPr lang="en-GB"/>
            </a:p>
          </p:txBody>
        </p:sp>
        <p:sp>
          <p:nvSpPr>
            <p:cNvPr id="17" name="Freeform 38"/>
            <p:cNvSpPr>
              <a:spLocks noChangeAspect="1"/>
            </p:cNvSpPr>
            <p:nvPr/>
          </p:nvSpPr>
          <p:spPr bwMode="auto">
            <a:xfrm>
              <a:off x="5003" y="2695"/>
              <a:ext cx="202" cy="287"/>
            </a:xfrm>
            <a:custGeom>
              <a:avLst/>
              <a:gdLst/>
              <a:ahLst/>
              <a:cxnLst>
                <a:cxn ang="0">
                  <a:pos x="264" y="0"/>
                </a:cxn>
                <a:cxn ang="0">
                  <a:pos x="0" y="374"/>
                </a:cxn>
              </a:cxnLst>
              <a:rect l="0" t="0" r="r" b="b"/>
              <a:pathLst>
                <a:path w="265" h="375">
                  <a:moveTo>
                    <a:pt x="264" y="0"/>
                  </a:moveTo>
                  <a:lnTo>
                    <a:pt x="0" y="374"/>
                  </a:lnTo>
                </a:path>
              </a:pathLst>
            </a:custGeom>
            <a:solidFill>
              <a:srgbClr val="FFFFCC"/>
            </a:solidFill>
            <a:ln w="12700" cap="rnd" cmpd="sng">
              <a:solidFill>
                <a:schemeClr val="tx1"/>
              </a:solidFill>
              <a:prstDash val="solid"/>
              <a:round/>
              <a:headEnd type="none" w="sm" len="sm"/>
              <a:tailEnd type="none" w="sm" len="sm"/>
            </a:ln>
            <a:effectLst/>
          </p:spPr>
          <p:txBody>
            <a:bodyPr wrap="none" lIns="66654" tIns="33327" rIns="66654" bIns="33327">
              <a:spAutoFit/>
            </a:bodyPr>
            <a:lstStyle/>
            <a:p>
              <a:endParaRPr lang="en-GB"/>
            </a:p>
          </p:txBody>
        </p:sp>
        <p:sp>
          <p:nvSpPr>
            <p:cNvPr id="18" name="Freeform 39"/>
            <p:cNvSpPr>
              <a:spLocks noChangeAspect="1"/>
            </p:cNvSpPr>
            <p:nvPr/>
          </p:nvSpPr>
          <p:spPr bwMode="auto">
            <a:xfrm>
              <a:off x="5083" y="2695"/>
              <a:ext cx="202" cy="287"/>
            </a:xfrm>
            <a:custGeom>
              <a:avLst/>
              <a:gdLst/>
              <a:ahLst/>
              <a:cxnLst>
                <a:cxn ang="0">
                  <a:pos x="264" y="0"/>
                </a:cxn>
                <a:cxn ang="0">
                  <a:pos x="0" y="374"/>
                </a:cxn>
              </a:cxnLst>
              <a:rect l="0" t="0" r="r" b="b"/>
              <a:pathLst>
                <a:path w="265" h="375">
                  <a:moveTo>
                    <a:pt x="264" y="0"/>
                  </a:moveTo>
                  <a:lnTo>
                    <a:pt x="0" y="374"/>
                  </a:lnTo>
                </a:path>
              </a:pathLst>
            </a:custGeom>
            <a:solidFill>
              <a:srgbClr val="FFFFCC"/>
            </a:solidFill>
            <a:ln w="12700" cap="rnd" cmpd="sng">
              <a:solidFill>
                <a:schemeClr val="tx1"/>
              </a:solidFill>
              <a:prstDash val="solid"/>
              <a:round/>
              <a:headEnd type="none" w="sm" len="sm"/>
              <a:tailEnd type="none" w="sm" len="sm"/>
            </a:ln>
            <a:effectLst/>
          </p:spPr>
          <p:txBody>
            <a:bodyPr wrap="none" lIns="66654" tIns="33327" rIns="66654" bIns="33327">
              <a:spAutoFit/>
            </a:bodyPr>
            <a:lstStyle/>
            <a:p>
              <a:endParaRPr lang="en-GB"/>
            </a:p>
          </p:txBody>
        </p:sp>
        <p:sp>
          <p:nvSpPr>
            <p:cNvPr id="19" name="Freeform 40"/>
            <p:cNvSpPr>
              <a:spLocks noChangeAspect="1"/>
            </p:cNvSpPr>
            <p:nvPr/>
          </p:nvSpPr>
          <p:spPr bwMode="auto">
            <a:xfrm>
              <a:off x="5163" y="2695"/>
              <a:ext cx="202" cy="287"/>
            </a:xfrm>
            <a:custGeom>
              <a:avLst/>
              <a:gdLst/>
              <a:ahLst/>
              <a:cxnLst>
                <a:cxn ang="0">
                  <a:pos x="264" y="0"/>
                </a:cxn>
                <a:cxn ang="0">
                  <a:pos x="0" y="374"/>
                </a:cxn>
              </a:cxnLst>
              <a:rect l="0" t="0" r="r" b="b"/>
              <a:pathLst>
                <a:path w="265" h="375">
                  <a:moveTo>
                    <a:pt x="264" y="0"/>
                  </a:moveTo>
                  <a:lnTo>
                    <a:pt x="0" y="374"/>
                  </a:lnTo>
                </a:path>
              </a:pathLst>
            </a:custGeom>
            <a:solidFill>
              <a:srgbClr val="FFFFCC"/>
            </a:solidFill>
            <a:ln w="12700" cap="rnd" cmpd="sng">
              <a:solidFill>
                <a:schemeClr val="tx1"/>
              </a:solidFill>
              <a:prstDash val="solid"/>
              <a:round/>
              <a:headEnd type="none" w="sm" len="sm"/>
              <a:tailEnd type="none" w="sm" len="sm"/>
            </a:ln>
            <a:effectLst/>
          </p:spPr>
          <p:txBody>
            <a:bodyPr wrap="none" lIns="66654" tIns="33327" rIns="66654" bIns="33327">
              <a:spAutoFit/>
            </a:bodyPr>
            <a:lstStyle/>
            <a:p>
              <a:endParaRPr lang="en-GB"/>
            </a:p>
          </p:txBody>
        </p:sp>
        <p:sp>
          <p:nvSpPr>
            <p:cNvPr id="20" name="Freeform 41"/>
            <p:cNvSpPr>
              <a:spLocks noChangeAspect="1"/>
            </p:cNvSpPr>
            <p:nvPr/>
          </p:nvSpPr>
          <p:spPr bwMode="auto">
            <a:xfrm>
              <a:off x="4762" y="2695"/>
              <a:ext cx="202" cy="287"/>
            </a:xfrm>
            <a:custGeom>
              <a:avLst/>
              <a:gdLst/>
              <a:ahLst/>
              <a:cxnLst>
                <a:cxn ang="0">
                  <a:pos x="263" y="0"/>
                </a:cxn>
                <a:cxn ang="0">
                  <a:pos x="0" y="374"/>
                </a:cxn>
              </a:cxnLst>
              <a:rect l="0" t="0" r="r" b="b"/>
              <a:pathLst>
                <a:path w="264" h="375">
                  <a:moveTo>
                    <a:pt x="263" y="0"/>
                  </a:moveTo>
                  <a:lnTo>
                    <a:pt x="0" y="374"/>
                  </a:lnTo>
                </a:path>
              </a:pathLst>
            </a:custGeom>
            <a:solidFill>
              <a:srgbClr val="FFFFCC"/>
            </a:solidFill>
            <a:ln w="12700" cap="rnd" cmpd="sng">
              <a:solidFill>
                <a:schemeClr val="tx1"/>
              </a:solidFill>
              <a:prstDash val="solid"/>
              <a:round/>
              <a:headEnd type="none" w="sm" len="sm"/>
              <a:tailEnd type="none" w="sm" len="sm"/>
            </a:ln>
            <a:effectLst/>
          </p:spPr>
          <p:txBody>
            <a:bodyPr wrap="none" lIns="66654" tIns="33327" rIns="66654" bIns="33327">
              <a:spAutoFit/>
            </a:bodyPr>
            <a:lstStyle/>
            <a:p>
              <a:endParaRPr lang="en-GB"/>
            </a:p>
          </p:txBody>
        </p:sp>
        <p:sp>
          <p:nvSpPr>
            <p:cNvPr id="21" name="Freeform 42"/>
            <p:cNvSpPr>
              <a:spLocks noChangeAspect="1"/>
            </p:cNvSpPr>
            <p:nvPr/>
          </p:nvSpPr>
          <p:spPr bwMode="auto">
            <a:xfrm>
              <a:off x="4682" y="2695"/>
              <a:ext cx="202" cy="287"/>
            </a:xfrm>
            <a:custGeom>
              <a:avLst/>
              <a:gdLst/>
              <a:ahLst/>
              <a:cxnLst>
                <a:cxn ang="0">
                  <a:pos x="264" y="0"/>
                </a:cxn>
                <a:cxn ang="0">
                  <a:pos x="0" y="374"/>
                </a:cxn>
              </a:cxnLst>
              <a:rect l="0" t="0" r="r" b="b"/>
              <a:pathLst>
                <a:path w="265" h="375">
                  <a:moveTo>
                    <a:pt x="264" y="0"/>
                  </a:moveTo>
                  <a:lnTo>
                    <a:pt x="0" y="374"/>
                  </a:lnTo>
                </a:path>
              </a:pathLst>
            </a:custGeom>
            <a:solidFill>
              <a:srgbClr val="FFFFCC"/>
            </a:solidFill>
            <a:ln w="12700" cap="rnd" cmpd="sng">
              <a:solidFill>
                <a:schemeClr val="tx1"/>
              </a:solidFill>
              <a:prstDash val="solid"/>
              <a:round/>
              <a:headEnd type="none" w="sm" len="sm"/>
              <a:tailEnd type="none" w="sm" len="sm"/>
            </a:ln>
            <a:effectLst/>
          </p:spPr>
          <p:txBody>
            <a:bodyPr wrap="none" lIns="66654" tIns="33327" rIns="66654" bIns="33327">
              <a:spAutoFit/>
            </a:bodyPr>
            <a:lstStyle/>
            <a:p>
              <a:endParaRPr lang="en-GB"/>
            </a:p>
          </p:txBody>
        </p:sp>
        <p:sp>
          <p:nvSpPr>
            <p:cNvPr id="22" name="Freeform 43"/>
            <p:cNvSpPr>
              <a:spLocks noChangeAspect="1"/>
            </p:cNvSpPr>
            <p:nvPr/>
          </p:nvSpPr>
          <p:spPr bwMode="auto">
            <a:xfrm>
              <a:off x="4601" y="2695"/>
              <a:ext cx="742" cy="294"/>
            </a:xfrm>
            <a:custGeom>
              <a:avLst/>
              <a:gdLst/>
              <a:ahLst/>
              <a:cxnLst>
                <a:cxn ang="0">
                  <a:pos x="265" y="0"/>
                </a:cxn>
                <a:cxn ang="0">
                  <a:pos x="0" y="374"/>
                </a:cxn>
              </a:cxnLst>
              <a:rect l="0" t="0" r="r" b="b"/>
              <a:pathLst>
                <a:path w="266" h="375">
                  <a:moveTo>
                    <a:pt x="265" y="0"/>
                  </a:moveTo>
                  <a:lnTo>
                    <a:pt x="0" y="374"/>
                  </a:lnTo>
                </a:path>
              </a:pathLst>
            </a:custGeom>
            <a:solidFill>
              <a:srgbClr val="FFFFCC"/>
            </a:solidFill>
            <a:ln w="12700" cap="rnd" cmpd="sng">
              <a:solidFill>
                <a:schemeClr val="tx1"/>
              </a:solidFill>
              <a:prstDash val="solid"/>
              <a:round/>
              <a:headEnd type="none" w="sm" len="sm"/>
              <a:tailEnd type="none" w="sm" len="sm"/>
            </a:ln>
            <a:effectLst/>
          </p:spPr>
          <p:txBody>
            <a:bodyPr wrap="none" lIns="66654" tIns="33327" rIns="66654" bIns="33327">
              <a:spAutoFit/>
            </a:bodyPr>
            <a:lstStyle/>
            <a:p>
              <a:r>
                <a:rPr lang="en-GB" dirty="0" smtClean="0"/>
                <a:t>Dig Signature</a:t>
              </a:r>
              <a:endParaRPr lang="en-GB" dirty="0"/>
            </a:p>
          </p:txBody>
        </p:sp>
        <p:sp>
          <p:nvSpPr>
            <p:cNvPr id="23" name="Freeform 44"/>
            <p:cNvSpPr>
              <a:spLocks noChangeAspect="1"/>
            </p:cNvSpPr>
            <p:nvPr/>
          </p:nvSpPr>
          <p:spPr bwMode="auto">
            <a:xfrm>
              <a:off x="4521" y="2695"/>
              <a:ext cx="201" cy="287"/>
            </a:xfrm>
            <a:custGeom>
              <a:avLst/>
              <a:gdLst/>
              <a:ahLst/>
              <a:cxnLst>
                <a:cxn ang="0">
                  <a:pos x="263" y="0"/>
                </a:cxn>
                <a:cxn ang="0">
                  <a:pos x="0" y="374"/>
                </a:cxn>
              </a:cxnLst>
              <a:rect l="0" t="0" r="r" b="b"/>
              <a:pathLst>
                <a:path w="264" h="375">
                  <a:moveTo>
                    <a:pt x="263" y="0"/>
                  </a:moveTo>
                  <a:lnTo>
                    <a:pt x="0" y="374"/>
                  </a:lnTo>
                </a:path>
              </a:pathLst>
            </a:custGeom>
            <a:solidFill>
              <a:srgbClr val="FFFFCC"/>
            </a:solidFill>
            <a:ln w="12700" cap="rnd" cmpd="sng">
              <a:solidFill>
                <a:schemeClr val="tx1"/>
              </a:solidFill>
              <a:prstDash val="solid"/>
              <a:round/>
              <a:headEnd type="none" w="sm" len="sm"/>
              <a:tailEnd type="none" w="sm" len="sm"/>
            </a:ln>
            <a:effectLst/>
          </p:spPr>
          <p:txBody>
            <a:bodyPr wrap="none" lIns="66654" tIns="33327" rIns="66654" bIns="33327">
              <a:spAutoFit/>
            </a:bodyPr>
            <a:lstStyle/>
            <a:p>
              <a:endParaRPr lang="en-GB"/>
            </a:p>
          </p:txBody>
        </p:sp>
        <p:sp>
          <p:nvSpPr>
            <p:cNvPr id="24" name="Freeform 45"/>
            <p:cNvSpPr>
              <a:spLocks noChangeAspect="1"/>
            </p:cNvSpPr>
            <p:nvPr/>
          </p:nvSpPr>
          <p:spPr bwMode="auto">
            <a:xfrm>
              <a:off x="5285" y="2817"/>
              <a:ext cx="80" cy="165"/>
            </a:xfrm>
            <a:custGeom>
              <a:avLst/>
              <a:gdLst/>
              <a:ahLst/>
              <a:cxnLst>
                <a:cxn ang="0">
                  <a:pos x="105" y="0"/>
                </a:cxn>
                <a:cxn ang="0">
                  <a:pos x="0" y="214"/>
                </a:cxn>
              </a:cxnLst>
              <a:rect l="0" t="0" r="r" b="b"/>
              <a:pathLst>
                <a:path w="106" h="215">
                  <a:moveTo>
                    <a:pt x="105" y="0"/>
                  </a:moveTo>
                  <a:lnTo>
                    <a:pt x="0" y="214"/>
                  </a:lnTo>
                </a:path>
              </a:pathLst>
            </a:custGeom>
            <a:solidFill>
              <a:srgbClr val="FFFFCC"/>
            </a:solidFill>
            <a:ln w="12700" cap="rnd" cmpd="sng">
              <a:solidFill>
                <a:schemeClr val="tx1"/>
              </a:solidFill>
              <a:prstDash val="solid"/>
              <a:round/>
              <a:headEnd type="none" w="sm" len="sm"/>
              <a:tailEnd type="none" w="sm" len="sm"/>
            </a:ln>
            <a:effectLst/>
          </p:spPr>
          <p:txBody>
            <a:bodyPr wrap="none" lIns="66654" tIns="33327" rIns="66654" bIns="33327">
              <a:spAutoFit/>
            </a:bodyPr>
            <a:lstStyle/>
            <a:p>
              <a:endParaRPr lang="en-GB"/>
            </a:p>
          </p:txBody>
        </p:sp>
      </p:grpSp>
      <p:sp>
        <p:nvSpPr>
          <p:cNvPr id="39" name="TextBox 38"/>
          <p:cNvSpPr txBox="1"/>
          <p:nvPr/>
        </p:nvSpPr>
        <p:spPr>
          <a:xfrm>
            <a:off x="5429256" y="1142984"/>
            <a:ext cx="391454" cy="246221"/>
          </a:xfrm>
          <a:prstGeom prst="rect">
            <a:avLst/>
          </a:prstGeom>
          <a:noFill/>
        </p:spPr>
        <p:txBody>
          <a:bodyPr wrap="none" rtlCol="0">
            <a:spAutoFit/>
          </a:bodyPr>
          <a:lstStyle/>
          <a:p>
            <a:r>
              <a:rPr lang="en-GB" sz="1000" dirty="0" smtClean="0"/>
              <a:t>cert</a:t>
            </a:r>
            <a:endParaRPr lang="en-GB" sz="1000" dirty="0"/>
          </a:p>
        </p:txBody>
      </p:sp>
      <p:sp>
        <p:nvSpPr>
          <p:cNvPr id="40" name="Document"/>
          <p:cNvSpPr>
            <a:spLocks noEditPoints="1" noChangeArrowheads="1"/>
          </p:cNvSpPr>
          <p:nvPr/>
        </p:nvSpPr>
        <p:spPr bwMode="auto">
          <a:xfrm>
            <a:off x="4500562" y="928670"/>
            <a:ext cx="428628" cy="313950"/>
          </a:xfrm>
          <a:custGeom>
            <a:avLst/>
            <a:gdLst>
              <a:gd name="T0" fmla="*/ 10757 w 21600"/>
              <a:gd name="T1" fmla="*/ 21632 h 21600"/>
              <a:gd name="T2" fmla="*/ 85 w 21600"/>
              <a:gd name="T3" fmla="*/ 10849 h 21600"/>
              <a:gd name="T4" fmla="*/ 10757 w 21600"/>
              <a:gd name="T5" fmla="*/ 81 h 21600"/>
              <a:gd name="T6" fmla="*/ 21706 w 21600"/>
              <a:gd name="T7" fmla="*/ 10652 h 21600"/>
              <a:gd name="T8" fmla="*/ 10757 w 21600"/>
              <a:gd name="T9" fmla="*/ 21632 h 21600"/>
              <a:gd name="T10" fmla="*/ 0 w 21600"/>
              <a:gd name="T11" fmla="*/ 0 h 21600"/>
              <a:gd name="T12" fmla="*/ 21600 w 21600"/>
              <a:gd name="T13" fmla="*/ 0 h 21600"/>
              <a:gd name="T14" fmla="*/ 21600 w 21600"/>
              <a:gd name="T15" fmla="*/ 21600 h 21600"/>
              <a:gd name="T16" fmla="*/ 977 w 21600"/>
              <a:gd name="T17" fmla="*/ 818 h 21600"/>
              <a:gd name="T18" fmla="*/ 20622 w 21600"/>
              <a:gd name="T19" fmla="*/ 16429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10757" y="21632"/>
                </a:moveTo>
                <a:lnTo>
                  <a:pt x="5187" y="21632"/>
                </a:lnTo>
                <a:lnTo>
                  <a:pt x="85" y="17509"/>
                </a:lnTo>
                <a:lnTo>
                  <a:pt x="85" y="10849"/>
                </a:lnTo>
                <a:lnTo>
                  <a:pt x="85" y="81"/>
                </a:lnTo>
                <a:lnTo>
                  <a:pt x="10757" y="81"/>
                </a:lnTo>
                <a:lnTo>
                  <a:pt x="21706" y="81"/>
                </a:lnTo>
                <a:lnTo>
                  <a:pt x="21706" y="10652"/>
                </a:lnTo>
                <a:lnTo>
                  <a:pt x="21706" y="21632"/>
                </a:lnTo>
                <a:lnTo>
                  <a:pt x="10757" y="21632"/>
                </a:lnTo>
                <a:close/>
              </a:path>
              <a:path w="21600" h="21600">
                <a:moveTo>
                  <a:pt x="85" y="17509"/>
                </a:moveTo>
                <a:lnTo>
                  <a:pt x="5187" y="17509"/>
                </a:lnTo>
                <a:lnTo>
                  <a:pt x="5187" y="21632"/>
                </a:lnTo>
                <a:lnTo>
                  <a:pt x="85" y="17509"/>
                </a:lnTo>
                <a:close/>
              </a:path>
            </a:pathLst>
          </a:custGeom>
          <a:ln>
            <a:headEnd/>
            <a:tailEnd/>
          </a:ln>
        </p:spPr>
        <p:style>
          <a:lnRef idx="1">
            <a:schemeClr val="accent3"/>
          </a:lnRef>
          <a:fillRef idx="2">
            <a:schemeClr val="accent3"/>
          </a:fillRef>
          <a:effectRef idx="1">
            <a:schemeClr val="accent3"/>
          </a:effectRef>
          <a:fontRef idx="minor">
            <a:schemeClr val="dk1"/>
          </a:fontRef>
        </p:style>
        <p:txBody>
          <a:bodyPr/>
          <a:lstStyle/>
          <a:p>
            <a:pPr>
              <a:defRPr/>
            </a:pPr>
            <a:r>
              <a:rPr lang="en-US" sz="800" dirty="0" err="1" smtClean="0"/>
              <a:t>Confdoc</a:t>
            </a:r>
            <a:endParaRPr lang="en-US" sz="800" dirty="0"/>
          </a:p>
        </p:txBody>
      </p:sp>
      <p:sp>
        <p:nvSpPr>
          <p:cNvPr id="42" name="Rounded Rectangle 41"/>
          <p:cNvSpPr/>
          <p:nvPr/>
        </p:nvSpPr>
        <p:spPr>
          <a:xfrm>
            <a:off x="3071802" y="2285992"/>
            <a:ext cx="2500330" cy="785818"/>
          </a:xfrm>
          <a:prstGeom prst="roundRect">
            <a:avLst/>
          </a:prstGeom>
        </p:spPr>
        <p:style>
          <a:lnRef idx="1">
            <a:schemeClr val="accent6"/>
          </a:lnRef>
          <a:fillRef idx="2">
            <a:schemeClr val="accent6"/>
          </a:fillRef>
          <a:effectRef idx="1">
            <a:schemeClr val="accent6"/>
          </a:effectRef>
          <a:fontRef idx="minor">
            <a:schemeClr val="dk1"/>
          </a:fontRef>
        </p:style>
        <p:txBody>
          <a:bodyPr anchor="ctr"/>
          <a:lstStyle/>
          <a:p>
            <a:pPr algn="ctr">
              <a:defRPr/>
            </a:pPr>
            <a:r>
              <a:rPr lang="en-US" sz="1600" b="1" dirty="0" smtClean="0"/>
              <a:t>Content Engine</a:t>
            </a:r>
            <a:endParaRPr lang="en-US" sz="1600" b="1" dirty="0"/>
          </a:p>
        </p:txBody>
      </p:sp>
      <p:sp>
        <p:nvSpPr>
          <p:cNvPr id="46" name="U-Turn Arrow 45"/>
          <p:cNvSpPr/>
          <p:nvPr/>
        </p:nvSpPr>
        <p:spPr>
          <a:xfrm rot="16200000">
            <a:off x="2071670" y="1785926"/>
            <a:ext cx="1357322" cy="500066"/>
          </a:xfrm>
          <a:prstGeom prst="utur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47" name="TextBox 46"/>
          <p:cNvSpPr txBox="1"/>
          <p:nvPr/>
        </p:nvSpPr>
        <p:spPr>
          <a:xfrm>
            <a:off x="571472" y="2143116"/>
            <a:ext cx="1750992" cy="307777"/>
          </a:xfrm>
          <a:prstGeom prst="rect">
            <a:avLst/>
          </a:prstGeom>
          <a:noFill/>
        </p:spPr>
        <p:txBody>
          <a:bodyPr wrap="none" rtlCol="0">
            <a:spAutoFit/>
          </a:bodyPr>
          <a:lstStyle/>
          <a:p>
            <a:r>
              <a:rPr lang="en-GB" sz="1400" b="1" dirty="0" smtClean="0"/>
              <a:t>2. </a:t>
            </a:r>
            <a:r>
              <a:rPr lang="en-GB" sz="1400" b="1" dirty="0" err="1" smtClean="0"/>
              <a:t>GetTrustAttributes</a:t>
            </a:r>
            <a:endParaRPr lang="en-GB" sz="1400" b="1" dirty="0"/>
          </a:p>
        </p:txBody>
      </p:sp>
      <p:sp>
        <p:nvSpPr>
          <p:cNvPr id="49" name="TextBox 48"/>
          <p:cNvSpPr txBox="1"/>
          <p:nvPr/>
        </p:nvSpPr>
        <p:spPr>
          <a:xfrm>
            <a:off x="571472" y="2357430"/>
            <a:ext cx="1766830" cy="400110"/>
          </a:xfrm>
          <a:prstGeom prst="rect">
            <a:avLst/>
          </a:prstGeom>
          <a:noFill/>
        </p:spPr>
        <p:txBody>
          <a:bodyPr wrap="none" rtlCol="0">
            <a:spAutoFit/>
          </a:bodyPr>
          <a:lstStyle/>
          <a:p>
            <a:r>
              <a:rPr lang="en-GB" sz="1000" dirty="0" smtClean="0"/>
              <a:t>Returns </a:t>
            </a:r>
            <a:r>
              <a:rPr lang="en-GB" sz="1000" dirty="0" err="1" smtClean="0"/>
              <a:t>OriginURl</a:t>
            </a:r>
            <a:r>
              <a:rPr lang="en-GB" sz="1000" dirty="0" smtClean="0"/>
              <a:t>, Certificate,</a:t>
            </a:r>
            <a:br>
              <a:rPr lang="en-GB" sz="1000" dirty="0" smtClean="0"/>
            </a:br>
            <a:r>
              <a:rPr lang="en-GB" sz="1000" dirty="0" smtClean="0"/>
              <a:t>Digital Signature, Conf </a:t>
            </a:r>
            <a:r>
              <a:rPr lang="en-GB" sz="1000" dirty="0" err="1" smtClean="0"/>
              <a:t>Doc,etc</a:t>
            </a:r>
            <a:endParaRPr lang="en-GB" sz="1000" dirty="0"/>
          </a:p>
        </p:txBody>
      </p:sp>
      <p:sp>
        <p:nvSpPr>
          <p:cNvPr id="51" name="Down Arrow 50"/>
          <p:cNvSpPr/>
          <p:nvPr/>
        </p:nvSpPr>
        <p:spPr>
          <a:xfrm>
            <a:off x="4143372" y="4571984"/>
            <a:ext cx="357190" cy="64296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2" name="TextBox 51"/>
          <p:cNvSpPr txBox="1"/>
          <p:nvPr/>
        </p:nvSpPr>
        <p:spPr>
          <a:xfrm>
            <a:off x="4714876" y="4714860"/>
            <a:ext cx="3114507" cy="523220"/>
          </a:xfrm>
          <a:prstGeom prst="rect">
            <a:avLst/>
          </a:prstGeom>
          <a:noFill/>
        </p:spPr>
        <p:txBody>
          <a:bodyPr wrap="none" rtlCol="0">
            <a:spAutoFit/>
          </a:bodyPr>
          <a:lstStyle/>
          <a:p>
            <a:r>
              <a:rPr lang="en-GB" sz="1400" b="1" dirty="0" smtClean="0"/>
              <a:t>6. Credential = Get (</a:t>
            </a:r>
            <a:r>
              <a:rPr lang="en-GB" sz="1400" b="1" dirty="0" err="1" smtClean="0"/>
              <a:t>AppId_a</a:t>
            </a:r>
            <a:r>
              <a:rPr lang="en-GB" sz="1400" b="1" dirty="0" smtClean="0"/>
              <a:t>, CredID_1)</a:t>
            </a:r>
          </a:p>
          <a:p>
            <a:endParaRPr lang="en-GB" sz="1400" b="1" dirty="0"/>
          </a:p>
        </p:txBody>
      </p:sp>
      <p:sp>
        <p:nvSpPr>
          <p:cNvPr id="57" name="TextBox 56"/>
          <p:cNvSpPr txBox="1"/>
          <p:nvPr/>
        </p:nvSpPr>
        <p:spPr>
          <a:xfrm>
            <a:off x="142844" y="4714884"/>
            <a:ext cx="2286016" cy="2031325"/>
          </a:xfrm>
          <a:prstGeom prst="rect">
            <a:avLst/>
          </a:prstGeom>
          <a:noFill/>
          <a:ln>
            <a:solidFill>
              <a:schemeClr val="tx1"/>
            </a:solidFill>
          </a:ln>
        </p:spPr>
        <p:txBody>
          <a:bodyPr wrap="square" rtlCol="0">
            <a:spAutoFit/>
          </a:bodyPr>
          <a:lstStyle/>
          <a:p>
            <a:r>
              <a:rPr lang="en-GB" dirty="0" smtClean="0"/>
              <a:t>Assumptions:</a:t>
            </a:r>
          </a:p>
          <a:p>
            <a:pPr marL="0" lvl="1">
              <a:buFont typeface="Arial" pitchFamily="34" charset="0"/>
              <a:buChar char="•"/>
            </a:pPr>
            <a:r>
              <a:rPr lang="en-GB" sz="1200" dirty="0"/>
              <a:t> </a:t>
            </a:r>
            <a:r>
              <a:rPr lang="en-US" sz="1200" dirty="0" smtClean="0"/>
              <a:t>The origin and integrity of the</a:t>
            </a:r>
            <a:br>
              <a:rPr lang="en-US" sz="1200" dirty="0" smtClean="0"/>
            </a:br>
            <a:r>
              <a:rPr lang="en-US" sz="1200" dirty="0" smtClean="0"/>
              <a:t>   web application can be securely</a:t>
            </a:r>
            <a:br>
              <a:rPr lang="en-US" sz="1200" dirty="0" smtClean="0"/>
            </a:br>
            <a:r>
              <a:rPr lang="en-US" sz="1200" dirty="0" smtClean="0"/>
              <a:t>   verified.</a:t>
            </a:r>
          </a:p>
          <a:p>
            <a:pPr marL="0" lvl="1">
              <a:buFont typeface="Arial" pitchFamily="34" charset="0"/>
              <a:buChar char="•"/>
            </a:pPr>
            <a:r>
              <a:rPr lang="en-US" sz="1200" dirty="0" smtClean="0"/>
              <a:t>  </a:t>
            </a:r>
            <a:r>
              <a:rPr lang="en-GB" sz="1200" dirty="0" smtClean="0"/>
              <a:t>The identity of the web </a:t>
            </a:r>
            <a:br>
              <a:rPr lang="en-GB" sz="1200" dirty="0" smtClean="0"/>
            </a:br>
            <a:r>
              <a:rPr lang="en-GB" sz="1200" dirty="0" smtClean="0"/>
              <a:t>    application can be securely</a:t>
            </a:r>
            <a:br>
              <a:rPr lang="en-GB" sz="1200" dirty="0" smtClean="0"/>
            </a:br>
            <a:r>
              <a:rPr lang="en-GB" sz="1200" dirty="0" smtClean="0"/>
              <a:t>     verified.</a:t>
            </a:r>
          </a:p>
          <a:p>
            <a:pPr marL="0" lvl="1">
              <a:buFont typeface="Arial" pitchFamily="34" charset="0"/>
              <a:buChar char="•"/>
            </a:pPr>
            <a:r>
              <a:rPr lang="en-US" sz="1200" dirty="0" smtClean="0"/>
              <a:t> </a:t>
            </a:r>
            <a:r>
              <a:rPr lang="en-GB" sz="1200" dirty="0" smtClean="0"/>
              <a:t> The device platform provides</a:t>
            </a:r>
            <a:br>
              <a:rPr lang="en-GB" sz="1200" dirty="0" smtClean="0"/>
            </a:br>
            <a:r>
              <a:rPr lang="en-GB" sz="1200" dirty="0" smtClean="0"/>
              <a:t>   application memory protection</a:t>
            </a:r>
            <a:endParaRPr lang="en-US" sz="1200" dirty="0" smtClean="0"/>
          </a:p>
          <a:p>
            <a:pPr marL="0" lvl="1">
              <a:buFont typeface="Arial" pitchFamily="34" charset="0"/>
              <a:buChar char="•"/>
            </a:pPr>
            <a:endParaRPr lang="en-GB" sz="1200" dirty="0" smtClean="0"/>
          </a:p>
        </p:txBody>
      </p:sp>
      <p:sp>
        <p:nvSpPr>
          <p:cNvPr id="94" name="Rounded Rectangle 93"/>
          <p:cNvSpPr/>
          <p:nvPr/>
        </p:nvSpPr>
        <p:spPr>
          <a:xfrm>
            <a:off x="7215206" y="2214554"/>
            <a:ext cx="1714512" cy="1117600"/>
          </a:xfrm>
          <a:prstGeom prst="roundRect">
            <a:avLst/>
          </a:prstGeom>
          <a:gradFill>
            <a:gsLst>
              <a:gs pos="0">
                <a:srgbClr val="D85228"/>
              </a:gs>
              <a:gs pos="35000">
                <a:schemeClr val="accent6">
                  <a:tint val="37000"/>
                  <a:satMod val="300000"/>
                </a:schemeClr>
              </a:gs>
              <a:gs pos="100000">
                <a:schemeClr val="accent6">
                  <a:tint val="15000"/>
                  <a:satMod val="350000"/>
                </a:schemeClr>
              </a:gs>
            </a:gsLst>
          </a:gradFill>
        </p:spPr>
        <p:style>
          <a:lnRef idx="1">
            <a:schemeClr val="accent6"/>
          </a:lnRef>
          <a:fillRef idx="2">
            <a:schemeClr val="accent6"/>
          </a:fillRef>
          <a:effectRef idx="1">
            <a:schemeClr val="accent6"/>
          </a:effectRef>
          <a:fontRef idx="minor">
            <a:schemeClr val="dk1"/>
          </a:fontRef>
        </p:style>
        <p:txBody>
          <a:bodyPr anchor="ctr"/>
          <a:lstStyle/>
          <a:p>
            <a:pPr algn="ctr">
              <a:defRPr/>
            </a:pPr>
            <a:r>
              <a:rPr lang="en-US" sz="1600" b="1" dirty="0" smtClean="0"/>
              <a:t>Trust Manager</a:t>
            </a:r>
            <a:endParaRPr lang="en-US" sz="1600" b="1" dirty="0"/>
          </a:p>
        </p:txBody>
      </p:sp>
      <p:sp>
        <p:nvSpPr>
          <p:cNvPr id="95" name="Right Arrow 94"/>
          <p:cNvSpPr/>
          <p:nvPr/>
        </p:nvSpPr>
        <p:spPr>
          <a:xfrm>
            <a:off x="5643570" y="2786058"/>
            <a:ext cx="1357322" cy="28575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6" name="TextBox 95"/>
          <p:cNvSpPr txBox="1"/>
          <p:nvPr/>
        </p:nvSpPr>
        <p:spPr>
          <a:xfrm>
            <a:off x="5500694" y="2285992"/>
            <a:ext cx="3718197" cy="307777"/>
          </a:xfrm>
          <a:prstGeom prst="rect">
            <a:avLst/>
          </a:prstGeom>
          <a:noFill/>
        </p:spPr>
        <p:txBody>
          <a:bodyPr wrap="none" rtlCol="0">
            <a:spAutoFit/>
          </a:bodyPr>
          <a:lstStyle/>
          <a:p>
            <a:r>
              <a:rPr lang="en-GB" sz="1400" b="1" dirty="0" smtClean="0"/>
              <a:t>3. </a:t>
            </a:r>
            <a:r>
              <a:rPr lang="en-GB" sz="1400" b="1" dirty="0" err="1" smtClean="0"/>
              <a:t>GetTrustDomain</a:t>
            </a:r>
            <a:r>
              <a:rPr lang="en-GB" sz="1400" b="1" dirty="0" smtClean="0"/>
              <a:t>(</a:t>
            </a:r>
            <a:r>
              <a:rPr lang="en-GB" sz="1400" b="1" dirty="0" err="1" smtClean="0"/>
              <a:t>TrustAttributes</a:t>
            </a:r>
            <a:r>
              <a:rPr lang="en-GB" sz="1400" b="1" dirty="0" smtClean="0"/>
              <a:t>, </a:t>
            </a:r>
            <a:r>
              <a:rPr lang="en-GB" sz="1400" b="1" dirty="0" err="1" smtClean="0"/>
              <a:t>TrustPolicy</a:t>
            </a:r>
            <a:r>
              <a:rPr lang="en-GB" sz="1400" b="1" dirty="0" smtClean="0"/>
              <a:t>)</a:t>
            </a:r>
            <a:endParaRPr lang="en-GB" sz="1400" b="1" dirty="0"/>
          </a:p>
        </p:txBody>
      </p:sp>
      <p:sp>
        <p:nvSpPr>
          <p:cNvPr id="102" name="Rounded Rectangle 101"/>
          <p:cNvSpPr/>
          <p:nvPr/>
        </p:nvSpPr>
        <p:spPr>
          <a:xfrm>
            <a:off x="3143240" y="3857628"/>
            <a:ext cx="2500330" cy="642942"/>
          </a:xfrm>
          <a:prstGeom prst="roundRect">
            <a:avLst/>
          </a:prstGeom>
        </p:spPr>
        <p:style>
          <a:lnRef idx="1">
            <a:schemeClr val="accent6"/>
          </a:lnRef>
          <a:fillRef idx="2">
            <a:schemeClr val="accent6"/>
          </a:fillRef>
          <a:effectRef idx="1">
            <a:schemeClr val="accent6"/>
          </a:effectRef>
          <a:fontRef idx="minor">
            <a:schemeClr val="dk1"/>
          </a:fontRef>
        </p:style>
        <p:txBody>
          <a:bodyPr anchor="ctr"/>
          <a:lstStyle/>
          <a:p>
            <a:pPr algn="ctr">
              <a:defRPr/>
            </a:pPr>
            <a:r>
              <a:rPr lang="en-US" sz="1600" b="1" dirty="0" smtClean="0"/>
              <a:t>Secure Credentials  API</a:t>
            </a:r>
            <a:endParaRPr lang="en-US" sz="1600" b="1" dirty="0"/>
          </a:p>
        </p:txBody>
      </p:sp>
      <p:sp>
        <p:nvSpPr>
          <p:cNvPr id="103" name="Down Arrow 102"/>
          <p:cNvSpPr/>
          <p:nvPr/>
        </p:nvSpPr>
        <p:spPr>
          <a:xfrm>
            <a:off x="4143372" y="3143248"/>
            <a:ext cx="357190" cy="64294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5" name="TextBox 44"/>
          <p:cNvSpPr txBox="1"/>
          <p:nvPr/>
        </p:nvSpPr>
        <p:spPr>
          <a:xfrm>
            <a:off x="4429124" y="3286124"/>
            <a:ext cx="3715312" cy="523220"/>
          </a:xfrm>
          <a:prstGeom prst="rect">
            <a:avLst/>
          </a:prstGeom>
          <a:noFill/>
        </p:spPr>
        <p:txBody>
          <a:bodyPr wrap="none" rtlCol="0">
            <a:spAutoFit/>
          </a:bodyPr>
          <a:lstStyle/>
          <a:p>
            <a:r>
              <a:rPr lang="en-GB" sz="1400" b="1" dirty="0" smtClean="0"/>
              <a:t>4. </a:t>
            </a:r>
            <a:r>
              <a:rPr lang="en-GB" sz="1400" b="1" dirty="0" err="1" smtClean="0"/>
              <a:t>GetSecureCred</a:t>
            </a:r>
            <a:r>
              <a:rPr lang="en-GB" sz="1400" b="1" dirty="0" smtClean="0"/>
              <a:t>(CredId_1, </a:t>
            </a:r>
            <a:r>
              <a:rPr lang="en-GB" sz="1400" b="1" dirty="0" err="1" smtClean="0"/>
              <a:t>TrustDomain_Man</a:t>
            </a:r>
            <a:r>
              <a:rPr lang="en-GB" sz="1400" b="1" dirty="0" smtClean="0"/>
              <a:t>,</a:t>
            </a:r>
            <a:br>
              <a:rPr lang="en-GB" sz="1400" b="1" dirty="0" smtClean="0"/>
            </a:br>
            <a:r>
              <a:rPr lang="en-GB" sz="1400" b="1" dirty="0" smtClean="0"/>
              <a:t>                                  </a:t>
            </a:r>
            <a:r>
              <a:rPr lang="en-GB" sz="1400" b="1" dirty="0" err="1" smtClean="0"/>
              <a:t>AppId_a</a:t>
            </a:r>
            <a:r>
              <a:rPr lang="en-GB" sz="1400" b="1" dirty="0" smtClean="0"/>
              <a:t>)</a:t>
            </a:r>
            <a:endParaRPr lang="en-GB" sz="1400" b="1" dirty="0"/>
          </a:p>
        </p:txBody>
      </p:sp>
      <p:sp>
        <p:nvSpPr>
          <p:cNvPr id="59" name="Rounded Rectangle 58"/>
          <p:cNvSpPr/>
          <p:nvPr/>
        </p:nvSpPr>
        <p:spPr>
          <a:xfrm>
            <a:off x="285720" y="3857628"/>
            <a:ext cx="1714512" cy="642942"/>
          </a:xfrm>
          <a:prstGeom prst="roundRect">
            <a:avLst/>
          </a:prstGeom>
          <a:gradFill>
            <a:gsLst>
              <a:gs pos="0">
                <a:srgbClr val="D85228"/>
              </a:gs>
              <a:gs pos="35000">
                <a:schemeClr val="accent6">
                  <a:tint val="37000"/>
                  <a:satMod val="300000"/>
                </a:schemeClr>
              </a:gs>
              <a:gs pos="100000">
                <a:schemeClr val="accent6">
                  <a:tint val="15000"/>
                  <a:satMod val="350000"/>
                </a:schemeClr>
              </a:gs>
            </a:gsLst>
          </a:gradFill>
        </p:spPr>
        <p:style>
          <a:lnRef idx="1">
            <a:schemeClr val="accent6"/>
          </a:lnRef>
          <a:fillRef idx="2">
            <a:schemeClr val="accent6"/>
          </a:fillRef>
          <a:effectRef idx="1">
            <a:schemeClr val="accent6"/>
          </a:effectRef>
          <a:fontRef idx="minor">
            <a:schemeClr val="dk1"/>
          </a:fontRef>
        </p:style>
        <p:txBody>
          <a:bodyPr anchor="ctr"/>
          <a:lstStyle/>
          <a:p>
            <a:pPr algn="ctr">
              <a:defRPr/>
            </a:pPr>
            <a:r>
              <a:rPr lang="en-US" sz="1600" b="1" dirty="0" smtClean="0"/>
              <a:t>Access Manager</a:t>
            </a:r>
            <a:endParaRPr lang="en-US" sz="1600" b="1" dirty="0"/>
          </a:p>
        </p:txBody>
      </p:sp>
      <p:sp>
        <p:nvSpPr>
          <p:cNvPr id="60" name="Right Arrow 59"/>
          <p:cNvSpPr/>
          <p:nvPr/>
        </p:nvSpPr>
        <p:spPr>
          <a:xfrm rot="10800000">
            <a:off x="2143108" y="3929066"/>
            <a:ext cx="857256" cy="28575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1" name="TextBox 60"/>
          <p:cNvSpPr txBox="1"/>
          <p:nvPr/>
        </p:nvSpPr>
        <p:spPr>
          <a:xfrm>
            <a:off x="285720" y="3571876"/>
            <a:ext cx="4133055" cy="307777"/>
          </a:xfrm>
          <a:prstGeom prst="rect">
            <a:avLst/>
          </a:prstGeom>
          <a:noFill/>
        </p:spPr>
        <p:txBody>
          <a:bodyPr wrap="none" rtlCol="0">
            <a:spAutoFit/>
          </a:bodyPr>
          <a:lstStyle/>
          <a:p>
            <a:r>
              <a:rPr lang="en-GB" sz="1400" b="1" dirty="0" smtClean="0"/>
              <a:t>5. Access allowed? (</a:t>
            </a:r>
            <a:r>
              <a:rPr lang="en-GB" sz="1400" b="1" dirty="0" err="1" smtClean="0"/>
              <a:t>TrustDomain_Man</a:t>
            </a:r>
            <a:r>
              <a:rPr lang="en-GB" sz="1400" b="1" dirty="0" smtClean="0"/>
              <a:t>, </a:t>
            </a:r>
            <a:r>
              <a:rPr lang="en-GB" sz="1400" b="1" dirty="0" err="1" smtClean="0"/>
              <a:t>AccessPolicy</a:t>
            </a:r>
            <a:r>
              <a:rPr lang="en-GB" sz="1400" b="1" dirty="0" smtClean="0"/>
              <a:t>)</a:t>
            </a:r>
            <a:endParaRPr lang="en-GB" sz="1400" b="1" dirty="0"/>
          </a:p>
        </p:txBody>
      </p:sp>
      <p:sp>
        <p:nvSpPr>
          <p:cNvPr id="62" name="TextBox 61"/>
          <p:cNvSpPr txBox="1"/>
          <p:nvPr/>
        </p:nvSpPr>
        <p:spPr>
          <a:xfrm>
            <a:off x="5643570" y="2500306"/>
            <a:ext cx="1686680" cy="400110"/>
          </a:xfrm>
          <a:prstGeom prst="rect">
            <a:avLst/>
          </a:prstGeom>
          <a:noFill/>
        </p:spPr>
        <p:txBody>
          <a:bodyPr wrap="none" rtlCol="0">
            <a:spAutoFit/>
          </a:bodyPr>
          <a:lstStyle/>
          <a:p>
            <a:r>
              <a:rPr lang="en-GB" sz="1000" dirty="0" smtClean="0"/>
              <a:t>Returns </a:t>
            </a:r>
            <a:r>
              <a:rPr lang="en-GB" sz="1000" dirty="0" err="1" smtClean="0"/>
              <a:t>TrustDomain_Man</a:t>
            </a:r>
            <a:r>
              <a:rPr lang="en-GB" sz="1000" dirty="0" smtClean="0"/>
              <a:t> +</a:t>
            </a:r>
          </a:p>
          <a:p>
            <a:r>
              <a:rPr lang="en-GB" sz="1000" dirty="0" err="1" smtClean="0"/>
              <a:t>AppId_a</a:t>
            </a:r>
            <a:endParaRPr lang="en-GB" sz="1000" dirty="0"/>
          </a:p>
        </p:txBody>
      </p:sp>
      <p:sp>
        <p:nvSpPr>
          <p:cNvPr id="63" name="Down Arrow 62"/>
          <p:cNvSpPr/>
          <p:nvPr/>
        </p:nvSpPr>
        <p:spPr>
          <a:xfrm>
            <a:off x="4214810" y="1785926"/>
            <a:ext cx="142876" cy="42862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4" name="TextBox 63"/>
          <p:cNvSpPr txBox="1"/>
          <p:nvPr/>
        </p:nvSpPr>
        <p:spPr>
          <a:xfrm>
            <a:off x="4429124" y="1857364"/>
            <a:ext cx="3283206" cy="307777"/>
          </a:xfrm>
          <a:prstGeom prst="rect">
            <a:avLst/>
          </a:prstGeom>
          <a:noFill/>
        </p:spPr>
        <p:txBody>
          <a:bodyPr wrap="none" rtlCol="0">
            <a:spAutoFit/>
          </a:bodyPr>
          <a:lstStyle/>
          <a:p>
            <a:r>
              <a:rPr lang="en-GB" sz="1400" b="1" dirty="0" smtClean="0"/>
              <a:t>1. </a:t>
            </a:r>
            <a:r>
              <a:rPr lang="en-GB" sz="1400" b="1" dirty="0" err="1" smtClean="0"/>
              <a:t>navigator.device.CredAPI.get</a:t>
            </a:r>
            <a:r>
              <a:rPr lang="en-GB" sz="1400" b="1" dirty="0" smtClean="0"/>
              <a:t>(CredId_1)</a:t>
            </a:r>
            <a:endParaRPr lang="en-GB" sz="1400" b="1" dirty="0"/>
          </a:p>
        </p:txBody>
      </p:sp>
      <p:sp>
        <p:nvSpPr>
          <p:cNvPr id="65" name="TextBox 64"/>
          <p:cNvSpPr txBox="1"/>
          <p:nvPr/>
        </p:nvSpPr>
        <p:spPr>
          <a:xfrm>
            <a:off x="2071670" y="4214818"/>
            <a:ext cx="1119217" cy="400110"/>
          </a:xfrm>
          <a:prstGeom prst="rect">
            <a:avLst/>
          </a:prstGeom>
          <a:noFill/>
        </p:spPr>
        <p:txBody>
          <a:bodyPr wrap="none" rtlCol="0">
            <a:spAutoFit/>
          </a:bodyPr>
          <a:lstStyle/>
          <a:p>
            <a:r>
              <a:rPr lang="en-GB" sz="1000" dirty="0" smtClean="0"/>
              <a:t>Returns  Allowed/</a:t>
            </a:r>
          </a:p>
          <a:p>
            <a:r>
              <a:rPr lang="en-GB" sz="1000" dirty="0" err="1" smtClean="0"/>
              <a:t>NotAllowed</a:t>
            </a:r>
            <a:endParaRPr lang="en-GB" sz="1000" dirty="0"/>
          </a:p>
        </p:txBody>
      </p:sp>
      <p:sp>
        <p:nvSpPr>
          <p:cNvPr id="66" name="TextBox 65"/>
          <p:cNvSpPr txBox="1"/>
          <p:nvPr/>
        </p:nvSpPr>
        <p:spPr>
          <a:xfrm>
            <a:off x="6072198" y="4929198"/>
            <a:ext cx="2949846" cy="553998"/>
          </a:xfrm>
          <a:prstGeom prst="rect">
            <a:avLst/>
          </a:prstGeom>
          <a:noFill/>
        </p:spPr>
        <p:txBody>
          <a:bodyPr wrap="none" rtlCol="0">
            <a:spAutoFit/>
          </a:bodyPr>
          <a:lstStyle/>
          <a:p>
            <a:r>
              <a:rPr lang="en-GB" sz="1000" dirty="0" smtClean="0"/>
              <a:t>Returns  “Credential_a1 “, which will be a </a:t>
            </a:r>
            <a:r>
              <a:rPr lang="en-GB" sz="1000" dirty="0" err="1" smtClean="0"/>
              <a:t>callback</a:t>
            </a:r>
            <a:r>
              <a:rPr lang="en-GB" sz="1000" dirty="0" smtClean="0"/>
              <a:t> to </a:t>
            </a:r>
          </a:p>
          <a:p>
            <a:r>
              <a:rPr lang="en-GB" sz="1000" dirty="0" err="1" smtClean="0"/>
              <a:t>navigator.device.CredAPI.get</a:t>
            </a:r>
            <a:endParaRPr lang="en-GB" sz="1000" dirty="0" smtClean="0"/>
          </a:p>
          <a:p>
            <a:endParaRPr lang="en-GB" sz="1000" dirty="0"/>
          </a:p>
        </p:txBody>
      </p:sp>
      <p:sp>
        <p:nvSpPr>
          <p:cNvPr id="68" name="Flowchart: Magnetic Disk 67"/>
          <p:cNvSpPr/>
          <p:nvPr/>
        </p:nvSpPr>
        <p:spPr>
          <a:xfrm>
            <a:off x="2500298" y="5143488"/>
            <a:ext cx="3714776" cy="1714512"/>
          </a:xfrm>
          <a:prstGeom prst="flowChartMagneticDisk">
            <a:avLst/>
          </a:prstGeom>
          <a:solidFill>
            <a:schemeClr val="accent6"/>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smtClean="0">
              <a:solidFill>
                <a:schemeClr val="tx1"/>
              </a:solidFill>
            </a:endParaRPr>
          </a:p>
          <a:p>
            <a:pPr algn="ctr"/>
            <a:endParaRPr lang="en-GB" dirty="0">
              <a:solidFill>
                <a:schemeClr val="tx1"/>
              </a:solidFill>
            </a:endParaRPr>
          </a:p>
          <a:p>
            <a:pPr algn="ctr"/>
            <a:endParaRPr lang="en-GB" dirty="0" smtClean="0">
              <a:solidFill>
                <a:schemeClr val="tx1"/>
              </a:solidFill>
            </a:endParaRPr>
          </a:p>
          <a:p>
            <a:pPr algn="ctr"/>
            <a:endParaRPr lang="en-GB" dirty="0">
              <a:solidFill>
                <a:schemeClr val="tx1"/>
              </a:solidFill>
            </a:endParaRPr>
          </a:p>
          <a:p>
            <a:pPr algn="ctr"/>
            <a:r>
              <a:rPr lang="en-GB" dirty="0" err="1" smtClean="0">
                <a:solidFill>
                  <a:schemeClr val="tx1"/>
                </a:solidFill>
              </a:rPr>
              <a:t>AppId_a</a:t>
            </a:r>
            <a:r>
              <a:rPr lang="en-GB" dirty="0" smtClean="0">
                <a:solidFill>
                  <a:schemeClr val="tx1"/>
                </a:solidFill>
              </a:rPr>
              <a:t>   CredId_1 “Credential_a1”</a:t>
            </a:r>
          </a:p>
          <a:p>
            <a:pPr algn="ctr"/>
            <a:r>
              <a:rPr lang="en-GB" dirty="0" err="1" smtClean="0">
                <a:solidFill>
                  <a:schemeClr val="tx1"/>
                </a:solidFill>
              </a:rPr>
              <a:t>AppId_a</a:t>
            </a:r>
            <a:r>
              <a:rPr lang="en-GB" dirty="0" smtClean="0">
                <a:solidFill>
                  <a:schemeClr val="tx1"/>
                </a:solidFill>
              </a:rPr>
              <a:t>   CredId_2 “Credential_a2”</a:t>
            </a:r>
          </a:p>
          <a:p>
            <a:pPr algn="ctr"/>
            <a:r>
              <a:rPr lang="en-GB" dirty="0" err="1" smtClean="0">
                <a:solidFill>
                  <a:schemeClr val="tx1"/>
                </a:solidFill>
              </a:rPr>
              <a:t>AppId_b</a:t>
            </a:r>
            <a:r>
              <a:rPr lang="en-GB" dirty="0" smtClean="0">
                <a:solidFill>
                  <a:schemeClr val="tx1"/>
                </a:solidFill>
              </a:rPr>
              <a:t>   CredId_1 “Credential_b1”</a:t>
            </a:r>
          </a:p>
          <a:p>
            <a:pPr algn="ctr"/>
            <a:endParaRPr lang="en-GB" dirty="0" smtClean="0">
              <a:solidFill>
                <a:schemeClr val="tx1"/>
              </a:solidFill>
            </a:endParaRPr>
          </a:p>
          <a:p>
            <a:pPr algn="ctr"/>
            <a:endParaRPr lang="en-GB" dirty="0" smtClean="0">
              <a:solidFill>
                <a:schemeClr val="tx1"/>
              </a:solidFill>
            </a:endParaRPr>
          </a:p>
          <a:p>
            <a:pPr algn="ctr"/>
            <a:endParaRPr lang="en-GB" dirty="0">
              <a:solidFill>
                <a:schemeClr val="tx1"/>
              </a:solidFill>
            </a:endParaRPr>
          </a:p>
        </p:txBody>
      </p:sp>
      <p:sp>
        <p:nvSpPr>
          <p:cNvPr id="69" name="TextBox 68"/>
          <p:cNvSpPr txBox="1"/>
          <p:nvPr/>
        </p:nvSpPr>
        <p:spPr>
          <a:xfrm>
            <a:off x="6547335" y="5572140"/>
            <a:ext cx="2377639" cy="584775"/>
          </a:xfrm>
          <a:prstGeom prst="rect">
            <a:avLst/>
          </a:prstGeom>
          <a:noFill/>
        </p:spPr>
        <p:txBody>
          <a:bodyPr wrap="none" rtlCol="0">
            <a:spAutoFit/>
          </a:bodyPr>
          <a:lstStyle/>
          <a:p>
            <a:r>
              <a:rPr lang="en-GB" sz="1600" i="1" dirty="0" smtClean="0"/>
              <a:t>Data provisioned by some </a:t>
            </a:r>
          </a:p>
          <a:p>
            <a:r>
              <a:rPr lang="en-GB" sz="1600" i="1" dirty="0" smtClean="0"/>
              <a:t>“out of band method”</a:t>
            </a:r>
            <a:endParaRPr lang="en-GB" sz="1600" i="1" dirty="0"/>
          </a:p>
        </p:txBody>
      </p:sp>
      <p:sp>
        <p:nvSpPr>
          <p:cNvPr id="70" name="Right Arrow 69"/>
          <p:cNvSpPr/>
          <p:nvPr/>
        </p:nvSpPr>
        <p:spPr>
          <a:xfrm rot="10800000">
            <a:off x="6357950" y="6143644"/>
            <a:ext cx="1714512" cy="142876"/>
          </a:xfrm>
          <a:prstGeom prst="rightArrow">
            <a:avLst/>
          </a:prstGeom>
          <a:solidFill>
            <a:schemeClr val="bg1">
              <a:lumMod val="75000"/>
            </a:schemeClr>
          </a:solidFill>
          <a:ln>
            <a:solidFill>
              <a:schemeClr val="accent1">
                <a:shade val="50000"/>
                <a:alpha val="69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1" name="TextBox 70"/>
          <p:cNvSpPr txBox="1"/>
          <p:nvPr/>
        </p:nvSpPr>
        <p:spPr>
          <a:xfrm>
            <a:off x="3000364" y="5286364"/>
            <a:ext cx="2805192" cy="369332"/>
          </a:xfrm>
          <a:prstGeom prst="rect">
            <a:avLst/>
          </a:prstGeom>
          <a:noFill/>
        </p:spPr>
        <p:txBody>
          <a:bodyPr wrap="none" rtlCol="0">
            <a:spAutoFit/>
          </a:bodyPr>
          <a:lstStyle/>
          <a:p>
            <a:r>
              <a:rPr lang="en-GB" b="1" dirty="0" smtClean="0"/>
              <a:t>Secure Credential Database</a:t>
            </a:r>
            <a:endParaRPr lang="en-GB" b="1" dirty="0"/>
          </a:p>
        </p:txBody>
      </p:sp>
      <p:sp>
        <p:nvSpPr>
          <p:cNvPr id="67" name="Document"/>
          <p:cNvSpPr>
            <a:spLocks noEditPoints="1" noChangeArrowheads="1"/>
          </p:cNvSpPr>
          <p:nvPr/>
        </p:nvSpPr>
        <p:spPr bwMode="auto">
          <a:xfrm>
            <a:off x="7786710" y="928670"/>
            <a:ext cx="642942" cy="428628"/>
          </a:xfrm>
          <a:custGeom>
            <a:avLst/>
            <a:gdLst>
              <a:gd name="T0" fmla="*/ 10757 w 21600"/>
              <a:gd name="T1" fmla="*/ 21632 h 21600"/>
              <a:gd name="T2" fmla="*/ 85 w 21600"/>
              <a:gd name="T3" fmla="*/ 10849 h 21600"/>
              <a:gd name="T4" fmla="*/ 10757 w 21600"/>
              <a:gd name="T5" fmla="*/ 81 h 21600"/>
              <a:gd name="T6" fmla="*/ 21706 w 21600"/>
              <a:gd name="T7" fmla="*/ 10652 h 21600"/>
              <a:gd name="T8" fmla="*/ 10757 w 21600"/>
              <a:gd name="T9" fmla="*/ 21632 h 21600"/>
              <a:gd name="T10" fmla="*/ 0 w 21600"/>
              <a:gd name="T11" fmla="*/ 0 h 21600"/>
              <a:gd name="T12" fmla="*/ 21600 w 21600"/>
              <a:gd name="T13" fmla="*/ 0 h 21600"/>
              <a:gd name="T14" fmla="*/ 21600 w 21600"/>
              <a:gd name="T15" fmla="*/ 21600 h 21600"/>
              <a:gd name="T16" fmla="*/ 977 w 21600"/>
              <a:gd name="T17" fmla="*/ 818 h 21600"/>
              <a:gd name="T18" fmla="*/ 20622 w 21600"/>
              <a:gd name="T19" fmla="*/ 16429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10757" y="21632"/>
                </a:moveTo>
                <a:lnTo>
                  <a:pt x="5187" y="21632"/>
                </a:lnTo>
                <a:lnTo>
                  <a:pt x="85" y="17509"/>
                </a:lnTo>
                <a:lnTo>
                  <a:pt x="85" y="10849"/>
                </a:lnTo>
                <a:lnTo>
                  <a:pt x="85" y="81"/>
                </a:lnTo>
                <a:lnTo>
                  <a:pt x="10757" y="81"/>
                </a:lnTo>
                <a:lnTo>
                  <a:pt x="21706" y="81"/>
                </a:lnTo>
                <a:lnTo>
                  <a:pt x="21706" y="10652"/>
                </a:lnTo>
                <a:lnTo>
                  <a:pt x="21706" y="21632"/>
                </a:lnTo>
                <a:lnTo>
                  <a:pt x="10757" y="21632"/>
                </a:lnTo>
                <a:close/>
              </a:path>
              <a:path w="21600" h="21600">
                <a:moveTo>
                  <a:pt x="85" y="17509"/>
                </a:moveTo>
                <a:lnTo>
                  <a:pt x="5187" y="17509"/>
                </a:lnTo>
                <a:lnTo>
                  <a:pt x="5187" y="21632"/>
                </a:lnTo>
                <a:lnTo>
                  <a:pt x="85" y="17509"/>
                </a:lnTo>
                <a:close/>
              </a:path>
            </a:pathLst>
          </a:custGeom>
          <a:ln>
            <a:headEnd/>
            <a:tailEnd/>
          </a:ln>
        </p:spPr>
        <p:style>
          <a:lnRef idx="1">
            <a:schemeClr val="accent3"/>
          </a:lnRef>
          <a:fillRef idx="2">
            <a:schemeClr val="accent3"/>
          </a:fillRef>
          <a:effectRef idx="1">
            <a:schemeClr val="accent3"/>
          </a:effectRef>
          <a:fontRef idx="minor">
            <a:schemeClr val="dk1"/>
          </a:fontRef>
        </p:style>
        <p:txBody>
          <a:bodyPr/>
          <a:lstStyle/>
          <a:p>
            <a:pPr>
              <a:defRPr/>
            </a:pPr>
            <a:r>
              <a:rPr lang="en-US" sz="1000" b="1" dirty="0" smtClean="0"/>
              <a:t>Trust Policy</a:t>
            </a:r>
            <a:endParaRPr lang="en-US" sz="1000" b="1" dirty="0"/>
          </a:p>
        </p:txBody>
      </p:sp>
      <p:sp>
        <p:nvSpPr>
          <p:cNvPr id="72" name="Down Arrow 71"/>
          <p:cNvSpPr/>
          <p:nvPr/>
        </p:nvSpPr>
        <p:spPr>
          <a:xfrm>
            <a:off x="8072462" y="1428736"/>
            <a:ext cx="71438" cy="71438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3" name="Document"/>
          <p:cNvSpPr>
            <a:spLocks noEditPoints="1" noChangeArrowheads="1"/>
          </p:cNvSpPr>
          <p:nvPr/>
        </p:nvSpPr>
        <p:spPr bwMode="auto">
          <a:xfrm>
            <a:off x="428596" y="2928934"/>
            <a:ext cx="642942" cy="500066"/>
          </a:xfrm>
          <a:custGeom>
            <a:avLst/>
            <a:gdLst>
              <a:gd name="T0" fmla="*/ 10757 w 21600"/>
              <a:gd name="T1" fmla="*/ 21632 h 21600"/>
              <a:gd name="T2" fmla="*/ 85 w 21600"/>
              <a:gd name="T3" fmla="*/ 10849 h 21600"/>
              <a:gd name="T4" fmla="*/ 10757 w 21600"/>
              <a:gd name="T5" fmla="*/ 81 h 21600"/>
              <a:gd name="T6" fmla="*/ 21706 w 21600"/>
              <a:gd name="T7" fmla="*/ 10652 h 21600"/>
              <a:gd name="T8" fmla="*/ 10757 w 21600"/>
              <a:gd name="T9" fmla="*/ 21632 h 21600"/>
              <a:gd name="T10" fmla="*/ 0 w 21600"/>
              <a:gd name="T11" fmla="*/ 0 h 21600"/>
              <a:gd name="T12" fmla="*/ 21600 w 21600"/>
              <a:gd name="T13" fmla="*/ 0 h 21600"/>
              <a:gd name="T14" fmla="*/ 21600 w 21600"/>
              <a:gd name="T15" fmla="*/ 21600 h 21600"/>
              <a:gd name="T16" fmla="*/ 977 w 21600"/>
              <a:gd name="T17" fmla="*/ 818 h 21600"/>
              <a:gd name="T18" fmla="*/ 20622 w 21600"/>
              <a:gd name="T19" fmla="*/ 16429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10757" y="21632"/>
                </a:moveTo>
                <a:lnTo>
                  <a:pt x="5187" y="21632"/>
                </a:lnTo>
                <a:lnTo>
                  <a:pt x="85" y="17509"/>
                </a:lnTo>
                <a:lnTo>
                  <a:pt x="85" y="10849"/>
                </a:lnTo>
                <a:lnTo>
                  <a:pt x="85" y="81"/>
                </a:lnTo>
                <a:lnTo>
                  <a:pt x="10757" y="81"/>
                </a:lnTo>
                <a:lnTo>
                  <a:pt x="21706" y="81"/>
                </a:lnTo>
                <a:lnTo>
                  <a:pt x="21706" y="10652"/>
                </a:lnTo>
                <a:lnTo>
                  <a:pt x="21706" y="21632"/>
                </a:lnTo>
                <a:lnTo>
                  <a:pt x="10757" y="21632"/>
                </a:lnTo>
                <a:close/>
              </a:path>
              <a:path w="21600" h="21600">
                <a:moveTo>
                  <a:pt x="85" y="17509"/>
                </a:moveTo>
                <a:lnTo>
                  <a:pt x="5187" y="17509"/>
                </a:lnTo>
                <a:lnTo>
                  <a:pt x="5187" y="21632"/>
                </a:lnTo>
                <a:lnTo>
                  <a:pt x="85" y="17509"/>
                </a:lnTo>
                <a:close/>
              </a:path>
            </a:pathLst>
          </a:custGeom>
          <a:ln>
            <a:headEnd/>
            <a:tailEnd/>
          </a:ln>
        </p:spPr>
        <p:style>
          <a:lnRef idx="1">
            <a:schemeClr val="accent3"/>
          </a:lnRef>
          <a:fillRef idx="2">
            <a:schemeClr val="accent3"/>
          </a:fillRef>
          <a:effectRef idx="1">
            <a:schemeClr val="accent3"/>
          </a:effectRef>
          <a:fontRef idx="minor">
            <a:schemeClr val="dk1"/>
          </a:fontRef>
        </p:style>
        <p:txBody>
          <a:bodyPr/>
          <a:lstStyle/>
          <a:p>
            <a:pPr>
              <a:defRPr/>
            </a:pPr>
            <a:r>
              <a:rPr lang="en-US" sz="1000" b="1" dirty="0" smtClean="0"/>
              <a:t>Access</a:t>
            </a:r>
            <a:br>
              <a:rPr lang="en-US" sz="1000" b="1" dirty="0" smtClean="0"/>
            </a:br>
            <a:r>
              <a:rPr lang="en-US" sz="1000" b="1" dirty="0" smtClean="0"/>
              <a:t>Policy</a:t>
            </a:r>
            <a:endParaRPr lang="en-US" sz="1000" b="1" dirty="0"/>
          </a:p>
        </p:txBody>
      </p:sp>
      <p:sp>
        <p:nvSpPr>
          <p:cNvPr id="74" name="U-Turn Arrow 73"/>
          <p:cNvSpPr/>
          <p:nvPr/>
        </p:nvSpPr>
        <p:spPr>
          <a:xfrm rot="5400000" flipV="1">
            <a:off x="-321503" y="3536157"/>
            <a:ext cx="1071570" cy="285752"/>
          </a:xfrm>
          <a:prstGeom prst="utur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214290"/>
            <a:ext cx="8229600" cy="1143000"/>
          </a:xfrm>
        </p:spPr>
        <p:txBody>
          <a:bodyPr>
            <a:normAutofit fontScale="90000"/>
          </a:bodyPr>
          <a:lstStyle/>
          <a:p>
            <a:r>
              <a:rPr lang="en-GB" dirty="0" smtClean="0"/>
              <a:t>Logical flow </a:t>
            </a:r>
            <a:r>
              <a:rPr lang="en-US" dirty="0" smtClean="0"/>
              <a:t>for a “Secure Credential Manager JS API” use case</a:t>
            </a:r>
            <a:endParaRPr lang="en-GB" dirty="0"/>
          </a:p>
        </p:txBody>
      </p:sp>
      <p:sp>
        <p:nvSpPr>
          <p:cNvPr id="3" name="Content Placeholder 2"/>
          <p:cNvSpPr>
            <a:spLocks noGrp="1"/>
          </p:cNvSpPr>
          <p:nvPr>
            <p:ph idx="1"/>
          </p:nvPr>
        </p:nvSpPr>
        <p:spPr>
          <a:xfrm>
            <a:off x="357158" y="1857364"/>
            <a:ext cx="8229600" cy="4714908"/>
          </a:xfrm>
        </p:spPr>
        <p:txBody>
          <a:bodyPr>
            <a:noAutofit/>
          </a:bodyPr>
          <a:lstStyle/>
          <a:p>
            <a:pPr marL="514350" indent="-514350">
              <a:buFont typeface="+mj-lt"/>
              <a:buAutoNum type="arabicPeriod"/>
            </a:pPr>
            <a:r>
              <a:rPr lang="en-US" sz="1400" dirty="0" smtClean="0"/>
              <a:t>The web application, e.g. a signed Social Networking Service web widget, contains a call to the Secure Credential API with the identity of the required credential (CredId_1 in this example) as input.</a:t>
            </a:r>
          </a:p>
          <a:p>
            <a:pPr marL="514350" indent="-514350">
              <a:buFont typeface="+mj-lt"/>
              <a:buAutoNum type="arabicPeriod"/>
            </a:pPr>
            <a:r>
              <a:rPr lang="en-US" sz="1400" dirty="0" smtClean="0"/>
              <a:t>The content engine loads the content and gets any needed content trust attributes, e.g. the origin URL, the digital signature, the certificate, the configuration document etc.</a:t>
            </a:r>
          </a:p>
          <a:p>
            <a:pPr marL="514350" indent="-514350">
              <a:buFont typeface="+mj-lt"/>
              <a:buAutoNum type="arabicPeriod"/>
            </a:pPr>
            <a:r>
              <a:rPr lang="en-US" sz="1400" dirty="0" smtClean="0"/>
              <a:t>The content engine queries the trust manager to get the </a:t>
            </a:r>
            <a:r>
              <a:rPr lang="en-US" sz="1400" i="1" dirty="0" smtClean="0"/>
              <a:t>trust domain of the content </a:t>
            </a:r>
            <a:r>
              <a:rPr lang="en-US" sz="1400" dirty="0" smtClean="0"/>
              <a:t>and</a:t>
            </a:r>
            <a:r>
              <a:rPr lang="en-US" sz="1400" i="1" dirty="0" smtClean="0"/>
              <a:t> the application id, </a:t>
            </a:r>
            <a:r>
              <a:rPr lang="en-US" sz="1400" dirty="0" smtClean="0"/>
              <a:t>passing the relevant trust attributes, and the path to the appropriate trust policy to </a:t>
            </a:r>
            <a:r>
              <a:rPr lang="en-GB" sz="1400" dirty="0" smtClean="0"/>
              <a:t>the trust manager. The </a:t>
            </a:r>
            <a:r>
              <a:rPr lang="en-GB" sz="1400" i="1" dirty="0" smtClean="0"/>
              <a:t>application id </a:t>
            </a:r>
            <a:r>
              <a:rPr lang="en-GB" sz="1400" dirty="0" smtClean="0"/>
              <a:t>(</a:t>
            </a:r>
            <a:r>
              <a:rPr lang="en-GB" sz="1400" dirty="0" err="1" smtClean="0"/>
              <a:t>AppId_a</a:t>
            </a:r>
            <a:r>
              <a:rPr lang="en-GB" sz="1400" dirty="0" smtClean="0"/>
              <a:t> in this example) </a:t>
            </a:r>
            <a:r>
              <a:rPr lang="en-US" sz="1400" dirty="0" smtClean="0"/>
              <a:t>could for example be included in a widget's (signed) configuration (assumes some kind of centralized widget signing) or it could be included in the certificate (makes distributed signing possible). In this example it is assumed that the </a:t>
            </a:r>
            <a:r>
              <a:rPr lang="en-US" sz="1400" i="1" dirty="0" smtClean="0"/>
              <a:t>trust domain  </a:t>
            </a:r>
            <a:r>
              <a:rPr lang="en-US" sz="1400" dirty="0" smtClean="0"/>
              <a:t>is </a:t>
            </a:r>
            <a:r>
              <a:rPr lang="en-US" sz="1400" dirty="0" err="1" smtClean="0"/>
              <a:t>TrustDomain_Man</a:t>
            </a:r>
            <a:r>
              <a:rPr lang="en-US" sz="1400" dirty="0" smtClean="0"/>
              <a:t> (“manufacturer”) </a:t>
            </a:r>
          </a:p>
          <a:p>
            <a:pPr marL="514350" indent="-514350">
              <a:buFont typeface="+mj-lt"/>
              <a:buAutoNum type="arabicPeriod"/>
            </a:pPr>
            <a:r>
              <a:rPr lang="en-US" sz="1400" dirty="0" smtClean="0"/>
              <a:t>The content engine makes a call to the Secure Credentials API,  passing CredId_1, </a:t>
            </a:r>
            <a:r>
              <a:rPr lang="en-US" sz="1400" dirty="0" err="1" smtClean="0"/>
              <a:t>TrustDomain_Man</a:t>
            </a:r>
            <a:r>
              <a:rPr lang="en-US" sz="1400" dirty="0" smtClean="0"/>
              <a:t> and </a:t>
            </a:r>
            <a:r>
              <a:rPr lang="en-GB" sz="1400" dirty="0" err="1" smtClean="0"/>
              <a:t>AppId_a</a:t>
            </a:r>
            <a:r>
              <a:rPr lang="en-GB" sz="1400" dirty="0" smtClean="0"/>
              <a:t> as input parameters.</a:t>
            </a:r>
          </a:p>
          <a:p>
            <a:pPr marL="514350" indent="-514350">
              <a:buFont typeface="+mj-lt"/>
              <a:buAutoNum type="arabicPeriod"/>
            </a:pPr>
            <a:r>
              <a:rPr lang="en-US" sz="1400" dirty="0" smtClean="0"/>
              <a:t>The Secure Credentials API implementation creates a </a:t>
            </a:r>
            <a:r>
              <a:rPr lang="en-US" sz="1400" i="1" dirty="0" smtClean="0"/>
              <a:t>security session with the access </a:t>
            </a:r>
            <a:r>
              <a:rPr lang="en-US" sz="1400" dirty="0" smtClean="0"/>
              <a:t>manager, passing the path to the appropriate access policy and the </a:t>
            </a:r>
            <a:r>
              <a:rPr lang="en-US" sz="1400" dirty="0" err="1" smtClean="0"/>
              <a:t>TrustDomain_Man</a:t>
            </a:r>
            <a:r>
              <a:rPr lang="en-GB" sz="1400" dirty="0" smtClean="0"/>
              <a:t>. </a:t>
            </a:r>
            <a:r>
              <a:rPr lang="en-US" sz="1400" dirty="0" smtClean="0"/>
              <a:t>The Secure Credentials API implementation asks the security manager for an access decision (via the security session) passing the required capabilities. </a:t>
            </a:r>
          </a:p>
          <a:p>
            <a:pPr marL="514350" indent="-514350">
              <a:buFont typeface="+mj-lt"/>
              <a:buAutoNum type="arabicPeriod"/>
            </a:pPr>
            <a:r>
              <a:rPr lang="en-US" sz="1400" dirty="0" smtClean="0"/>
              <a:t>Based on the result of the access control decision, the Secure Credentials API implementation invokes the requested operation towards the Secure Credential Database, passing </a:t>
            </a:r>
            <a:r>
              <a:rPr lang="en-GB" sz="1400" dirty="0" err="1" smtClean="0"/>
              <a:t>AppId_a</a:t>
            </a:r>
            <a:r>
              <a:rPr lang="en-GB" sz="1400" dirty="0" smtClean="0"/>
              <a:t> and CredId_1 as parameters</a:t>
            </a:r>
            <a:r>
              <a:rPr lang="en-US" sz="1400" dirty="0" smtClean="0"/>
              <a:t>, or throws a </a:t>
            </a:r>
            <a:r>
              <a:rPr lang="en-GB" sz="1400" dirty="0" smtClean="0"/>
              <a:t>security exception. The </a:t>
            </a:r>
            <a:r>
              <a:rPr lang="en-US" sz="1400" dirty="0" smtClean="0"/>
              <a:t>Secure Credential Database </a:t>
            </a:r>
            <a:r>
              <a:rPr lang="en-GB" sz="1400" dirty="0" smtClean="0"/>
              <a:t>will return Credential_a1 that will chain back and give a </a:t>
            </a:r>
            <a:r>
              <a:rPr lang="en-GB" sz="1400" dirty="0" err="1" smtClean="0"/>
              <a:t>callback</a:t>
            </a:r>
            <a:r>
              <a:rPr lang="en-GB" sz="1400" dirty="0" smtClean="0"/>
              <a:t> to  the original JS call.</a:t>
            </a:r>
            <a:endParaRPr lang="en-GB" sz="14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7158" y="0"/>
            <a:ext cx="8229600" cy="1143000"/>
          </a:xfrm>
        </p:spPr>
        <p:txBody>
          <a:bodyPr/>
          <a:lstStyle/>
          <a:p>
            <a:r>
              <a:rPr lang="en-GB" dirty="0" smtClean="0"/>
              <a:t>Questions / Issues</a:t>
            </a:r>
            <a:endParaRPr lang="en-GB" dirty="0"/>
          </a:p>
        </p:txBody>
      </p:sp>
      <p:sp>
        <p:nvSpPr>
          <p:cNvPr id="3" name="Content Placeholder 2"/>
          <p:cNvSpPr>
            <a:spLocks noGrp="1"/>
          </p:cNvSpPr>
          <p:nvPr>
            <p:ph idx="1"/>
          </p:nvPr>
        </p:nvSpPr>
        <p:spPr/>
        <p:txBody>
          <a:bodyPr>
            <a:normAutofit fontScale="92500" lnSpcReduction="20000"/>
          </a:bodyPr>
          <a:lstStyle/>
          <a:p>
            <a:r>
              <a:rPr lang="en-US" dirty="0" smtClean="0"/>
              <a:t>The JavaScript execution environment has a dynamic nature and security limitations. </a:t>
            </a:r>
            <a:r>
              <a:rPr lang="en-GB" dirty="0" smtClean="0"/>
              <a:t>Consider e.g. section 3.1 in </a:t>
            </a:r>
            <a:r>
              <a:rPr lang="en-US" dirty="0" smtClean="0">
                <a:hlinkClick r:id="rId3"/>
              </a:rPr>
              <a:t>http://lib.tkk.fi/Dipl/2009/urn100073.pdf</a:t>
            </a:r>
            <a:endParaRPr lang="en-US" dirty="0" smtClean="0"/>
          </a:p>
          <a:p>
            <a:pPr lvl="1"/>
            <a:r>
              <a:rPr lang="en-US" dirty="0" smtClean="0"/>
              <a:t>It is proposed to reference existing security mechanisms (Digital signing, TLS/SSL, WARP, etc) for a JS API to a “Secure Credential Manager”.</a:t>
            </a:r>
          </a:p>
          <a:p>
            <a:pPr>
              <a:buNone/>
            </a:pPr>
            <a:endParaRPr lang="en-US" dirty="0" smtClean="0"/>
          </a:p>
          <a:p>
            <a:r>
              <a:rPr lang="en-US" dirty="0" smtClean="0"/>
              <a:t>Should the “Secure Credential Manager” be an API of its own or should it be the “File API” accessed with the granularity of </a:t>
            </a:r>
            <a:r>
              <a:rPr lang="en-US" dirty="0" err="1" smtClean="0"/>
              <a:t>AppId</a:t>
            </a:r>
            <a:r>
              <a:rPr lang="en-US" dirty="0" smtClean="0"/>
              <a:t>?</a:t>
            </a:r>
          </a:p>
          <a:p>
            <a:pPr>
              <a:buNone/>
            </a:pPr>
            <a:endParaRPr lang="en-GB" dirty="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636</TotalTime>
  <Words>725</Words>
  <Application>Microsoft Office PowerPoint</Application>
  <PresentationFormat>On-screen Show (4:3)</PresentationFormat>
  <Paragraphs>104</Paragraphs>
  <Slides>8</Slides>
  <Notes>8</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8</vt:i4>
      </vt:variant>
    </vt:vector>
  </HeadingPairs>
  <TitlesOfParts>
    <vt:vector size="10" baseType="lpstr">
      <vt:lpstr>Office Theme</vt:lpstr>
      <vt:lpstr>Clip</vt:lpstr>
      <vt:lpstr>Slide 1</vt:lpstr>
      <vt:lpstr>Content of presentation</vt:lpstr>
      <vt:lpstr>Secure Credential Manager</vt:lpstr>
      <vt:lpstr>Typical use case for “Secure Credential Manager”</vt:lpstr>
      <vt:lpstr>Proposal for support of “Secure Credential Manager” for web applications</vt:lpstr>
      <vt:lpstr>Slide 6</vt:lpstr>
      <vt:lpstr>Logical flow for a “Secure Credential Manager JS API” use case</vt:lpstr>
      <vt:lpstr>Questions / Issues</vt:lpstr>
    </vt:vector>
  </TitlesOfParts>
  <Company>Sony Ericsson Mobile Communications AB</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System Description</dc:title>
  <dc:subject/>
  <dc:creator/>
  <dc:description>_x000d_Rev PA1</dc:description>
  <cp:lastModifiedBy>23054405</cp:lastModifiedBy>
  <cp:revision>101</cp:revision>
  <dcterms:created xsi:type="dcterms:W3CDTF">2009-10-30T12:23:02Z</dcterms:created>
  <dcterms:modified xsi:type="dcterms:W3CDTF">2009-12-15T09:55:49Z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x">
    <vt:lpwstr>1</vt:lpwstr>
  </property>
  <property fmtid="{D5CDD505-2E9C-101B-9397-08002B2CF9AE}" pid="3" name="SecurityClass">
    <vt:lpwstr>Confidential</vt:lpwstr>
  </property>
  <property fmtid="{D5CDD505-2E9C-101B-9397-08002B2CF9AE}" pid="4" name="Prepared">
    <vt:lpwstr/>
  </property>
  <property fmtid="{D5CDD505-2E9C-101B-9397-08002B2CF9AE}" pid="5" name="Checked">
    <vt:lpwstr/>
  </property>
  <property fmtid="{D5CDD505-2E9C-101B-9397-08002B2CF9AE}" pid="6" name="Date">
    <vt:lpwstr>2009-10-30</vt:lpwstr>
  </property>
  <property fmtid="{D5CDD505-2E9C-101B-9397-08002B2CF9AE}" pid="7" name="Revision">
    <vt:lpwstr>PA1</vt:lpwstr>
  </property>
  <property fmtid="{D5CDD505-2E9C-101B-9397-08002B2CF9AE}" pid="8" name="Title">
    <vt:lpwstr/>
  </property>
  <property fmtid="{D5CDD505-2E9C-101B-9397-08002B2CF9AE}" pid="9" name="DocName">
    <vt:lpwstr/>
  </property>
  <property fmtid="{D5CDD505-2E9C-101B-9397-08002B2CF9AE}" pid="10" name="DocNo">
    <vt:lpwstr> </vt:lpwstr>
  </property>
  <property fmtid="{D5CDD505-2E9C-101B-9397-08002B2CF9AE}" pid="11" name="ApprovedBy">
    <vt:lpwstr/>
  </property>
  <property fmtid="{D5CDD505-2E9C-101B-9397-08002B2CF9AE}" pid="12" name="Reference">
    <vt:lpwstr/>
  </property>
  <property fmtid="{D5CDD505-2E9C-101B-9397-08002B2CF9AE}" pid="13" name="Keyword">
    <vt:lpwstr/>
  </property>
  <property fmtid="{D5CDD505-2E9C-101B-9397-08002B2CF9AE}" pid="14" name="LeftFooterField">
    <vt:lpwstr>DocNo</vt:lpwstr>
  </property>
  <property fmtid="{D5CDD505-2E9C-101B-9397-08002B2CF9AE}" pid="15" name="RightFooterField">
    <vt:lpwstr/>
  </property>
  <property fmtid="{D5CDD505-2E9C-101B-9397-08002B2CF9AE}" pid="16" name="MiddleFooterField">
    <vt:lpwstr>Date</vt:lpwstr>
  </property>
  <property fmtid="{D5CDD505-2E9C-101B-9397-08002B2CF9AE}" pid="17" name="SecClassViewType">
    <vt:lpwstr>False</vt:lpwstr>
  </property>
  <property fmtid="{D5CDD505-2E9C-101B-9397-08002B2CF9AE}" pid="18" name="FooterType">
    <vt:lpwstr>CVL</vt:lpwstr>
  </property>
  <property fmtid="{D5CDD505-2E9C-101B-9397-08002B2CF9AE}" pid="19" name="DocumentType">
    <vt:lpwstr>EnOHLogoNew2001</vt:lpwstr>
  </property>
  <property fmtid="{D5CDD505-2E9C-101B-9397-08002B2CF9AE}" pid="20" name="TemplateName">
    <vt:lpwstr>EN/FAD 109 0015/8</vt:lpwstr>
  </property>
  <property fmtid="{D5CDD505-2E9C-101B-9397-08002B2CF9AE}" pid="21" name="TemplateVersion">
    <vt:lpwstr>R1A</vt:lpwstr>
  </property>
  <property fmtid="{D5CDD505-2E9C-101B-9397-08002B2CF9AE}" pid="22" name="TotalNumb">
    <vt:lpwstr> </vt:lpwstr>
  </property>
</Properties>
</file>