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9" r:id="rId3"/>
    <p:sldId id="262" r:id="rId4"/>
    <p:sldId id="257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522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preferSingleView="1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5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2009-10-30</a:t>
            </a:r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   Rev PA1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729E8-5FBC-4C65-9105-BEE3D72B929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  Rev PA1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729E8-5FBC-4C65-9105-BEE3D72B9290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  Rev PA1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729E8-5FBC-4C65-9105-BEE3D72B929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  Rev PA1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729E8-5FBC-4C65-9105-BEE3D72B929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729E8-5FBC-4C65-9105-BEE3D72B929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  Rev PA1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729E8-5FBC-4C65-9105-BEE3D72B9290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1" name="txtHeaderSecClass"/>
          <p:cNvSpPr txBox="1"/>
          <p:nvPr userDrawn="1"/>
        </p:nvSpPr>
        <p:spPr>
          <a:xfrm>
            <a:off x="159385" y="605789"/>
            <a:ext cx="2540000" cy="254000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r>
              <a:rPr lang="en-GB" sz="1600" smtClean="0">
                <a:solidFill>
                  <a:srgbClr val="FF0000"/>
                </a:solidFill>
                <a:latin typeface="Arial"/>
              </a:rPr>
              <a:t>Confidential</a:t>
            </a:r>
            <a:endParaRPr lang="en-GB" sz="1600">
              <a:solidFill>
                <a:srgbClr val="FF0000"/>
              </a:solidFill>
              <a:latin typeface="Arial"/>
            </a:endParaRPr>
          </a:p>
        </p:txBody>
      </p:sp>
      <p:sp>
        <p:nvSpPr>
          <p:cNvPr id="9" name="txtFooterLeft"/>
          <p:cNvSpPr txBox="1"/>
          <p:nvPr userDrawn="1"/>
        </p:nvSpPr>
        <p:spPr>
          <a:xfrm>
            <a:off x="793750" y="6508750"/>
            <a:ext cx="2540000" cy="19268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n-GB" sz="1000" smtClean="0">
                <a:solidFill>
                  <a:srgbClr val="000000"/>
                </a:solidFill>
                <a:latin typeface="Arial"/>
              </a:rPr>
              <a:t>Rev PA1</a:t>
            </a:r>
            <a:endParaRPr lang="en-GB" sz="10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txtFooterRight"/>
          <p:cNvSpPr txBox="1"/>
          <p:nvPr userDrawn="1"/>
        </p:nvSpPr>
        <p:spPr>
          <a:xfrm>
            <a:off x="6019800" y="6508750"/>
            <a:ext cx="2879725" cy="19858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700"/>
              </a:lnSpc>
              <a:spcBef>
                <a:spcPts val="0"/>
              </a:spcBef>
            </a:pPr>
            <a:endParaRPr lang="en-GB" sz="1200" b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txtFooterDate"/>
          <p:cNvSpPr txBox="1"/>
          <p:nvPr userDrawn="1"/>
        </p:nvSpPr>
        <p:spPr>
          <a:xfrm>
            <a:off x="3375025" y="6508750"/>
            <a:ext cx="1079500" cy="19268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700"/>
              </a:lnSpc>
              <a:spcBef>
                <a:spcPts val="0"/>
              </a:spcBef>
            </a:pPr>
            <a:r>
              <a:rPr lang="en-GB" sz="1000" dirty="0" smtClean="0">
                <a:solidFill>
                  <a:srgbClr val="000000"/>
                </a:solidFill>
                <a:latin typeface="Arial"/>
              </a:rPr>
              <a:t>2009-10-30</a:t>
            </a:r>
            <a:endParaRPr lang="en-GB" sz="1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txtFooterCVLPage"/>
          <p:cNvSpPr txBox="1"/>
          <p:nvPr userDrawn="1"/>
        </p:nvSpPr>
        <p:spPr>
          <a:xfrm>
            <a:off x="4678362" y="6508750"/>
            <a:ext cx="1079500" cy="19268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00"/>
              </a:lnSpc>
              <a:spcBef>
                <a:spcPts val="0"/>
              </a:spcBef>
            </a:pPr>
            <a:fld id="{E1B72582-42DB-4E4D-A4A1-60055D64A4A9}" type="slidenum">
              <a:rPr lang="en-GB" sz="1000" smtClean="0">
                <a:solidFill>
                  <a:srgbClr val="000000"/>
                </a:solidFill>
                <a:latin typeface="Arial"/>
              </a:rPr>
              <a:pPr>
                <a:lnSpc>
                  <a:spcPts val="1700"/>
                </a:lnSpc>
                <a:spcBef>
                  <a:spcPts val="0"/>
                </a:spcBef>
              </a:pPr>
              <a:t>‹#›</a:t>
            </a:fld>
            <a:endParaRPr lang="en-GB" sz="10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D503-872E-40F5-92AF-14FD949C5708}" type="datetimeFigureOut">
              <a:rPr lang="en-US" smtClean="0"/>
              <a:pPr/>
              <a:t>12/15/2009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3526-ED74-4B08-BF63-369B8BDD48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D503-872E-40F5-92AF-14FD949C5708}" type="datetimeFigureOut">
              <a:rPr lang="en-US" smtClean="0"/>
              <a:pPr/>
              <a:t>12/15/2009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3526-ED74-4B08-BF63-369B8BDD48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D503-872E-40F5-92AF-14FD949C5708}" type="datetimeFigureOut">
              <a:rPr lang="en-US" smtClean="0"/>
              <a:pPr/>
              <a:t>12/15/2009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3526-ED74-4B08-BF63-369B8BDD48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D503-872E-40F5-92AF-14FD949C5708}" type="datetimeFigureOut">
              <a:rPr lang="en-US" smtClean="0"/>
              <a:pPr/>
              <a:t>12/15/2009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3526-ED74-4B08-BF63-369B8BDD48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D503-872E-40F5-92AF-14FD949C5708}" type="datetimeFigureOut">
              <a:rPr lang="en-US" smtClean="0"/>
              <a:pPr/>
              <a:t>12/15/2009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3526-ED74-4B08-BF63-369B8BDD48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D503-872E-40F5-92AF-14FD949C5708}" type="datetimeFigureOut">
              <a:rPr lang="en-US" smtClean="0"/>
              <a:pPr/>
              <a:t>12/15/2009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3526-ED74-4B08-BF63-369B8BDD48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D503-872E-40F5-92AF-14FD949C5708}" type="datetimeFigureOut">
              <a:rPr lang="en-US" smtClean="0"/>
              <a:pPr/>
              <a:t>12/15/2009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3526-ED74-4B08-BF63-369B8BDD48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D503-872E-40F5-92AF-14FD949C5708}" type="datetimeFigureOut">
              <a:rPr lang="en-US" smtClean="0"/>
              <a:pPr/>
              <a:t>12/15/2009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3526-ED74-4B08-BF63-369B8BDD48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D503-872E-40F5-92AF-14FD949C5708}" type="datetimeFigureOut">
              <a:rPr lang="en-US" smtClean="0"/>
              <a:pPr/>
              <a:t>12/15/2009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3526-ED74-4B08-BF63-369B8BDD48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1D503-872E-40F5-92AF-14FD949C5708}" type="datetimeFigureOut">
              <a:rPr lang="en-US" smtClean="0"/>
              <a:pPr/>
              <a:t>12/15/2009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E3526-ED74-4B08-BF63-369B8BDD486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xtHeaderSecClass"/>
          <p:cNvSpPr txBox="1"/>
          <p:nvPr userDrawn="1"/>
        </p:nvSpPr>
        <p:spPr>
          <a:xfrm>
            <a:off x="159385" y="605789"/>
            <a:ext cx="2540000" cy="254000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r>
              <a:rPr lang="en-GB" sz="1600" smtClean="0">
                <a:solidFill>
                  <a:srgbClr val="FF0000"/>
                </a:solidFill>
                <a:latin typeface="Arial"/>
              </a:rPr>
              <a:t>Confidential</a:t>
            </a:r>
            <a:endParaRPr lang="en-GB" sz="1600">
              <a:solidFill>
                <a:srgbClr val="FF0000"/>
              </a:solidFill>
              <a:latin typeface="Arial"/>
            </a:endParaRPr>
          </a:p>
        </p:txBody>
      </p:sp>
      <p:sp>
        <p:nvSpPr>
          <p:cNvPr id="16" name="txtFooterLeft"/>
          <p:cNvSpPr txBox="1"/>
          <p:nvPr userDrawn="1"/>
        </p:nvSpPr>
        <p:spPr>
          <a:xfrm>
            <a:off x="793750" y="6508750"/>
            <a:ext cx="2540000" cy="19268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n-GB" sz="1000" smtClean="0">
                <a:solidFill>
                  <a:srgbClr val="000000"/>
                </a:solidFill>
                <a:latin typeface="Arial"/>
              </a:rPr>
              <a:t>Rev PA1</a:t>
            </a:r>
            <a:endParaRPr lang="en-GB" sz="10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txtFooterRight"/>
          <p:cNvSpPr txBox="1"/>
          <p:nvPr userDrawn="1"/>
        </p:nvSpPr>
        <p:spPr>
          <a:xfrm>
            <a:off x="6019800" y="6508750"/>
            <a:ext cx="2879725" cy="19858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700"/>
              </a:lnSpc>
              <a:spcBef>
                <a:spcPts val="0"/>
              </a:spcBef>
            </a:pPr>
            <a:endParaRPr lang="en-GB" sz="1200" b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txtFooterDate"/>
          <p:cNvSpPr txBox="1"/>
          <p:nvPr userDrawn="1"/>
        </p:nvSpPr>
        <p:spPr>
          <a:xfrm>
            <a:off x="3375025" y="6508750"/>
            <a:ext cx="1079500" cy="19268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700"/>
              </a:lnSpc>
              <a:spcBef>
                <a:spcPts val="0"/>
              </a:spcBef>
            </a:pPr>
            <a:r>
              <a:rPr lang="en-GB" sz="1000" dirty="0" smtClean="0">
                <a:solidFill>
                  <a:srgbClr val="000000"/>
                </a:solidFill>
                <a:latin typeface="Arial"/>
              </a:rPr>
              <a:t>2009-10-30</a:t>
            </a:r>
            <a:endParaRPr lang="en-GB" sz="1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txtFooterCVLPage"/>
          <p:cNvSpPr txBox="1"/>
          <p:nvPr userDrawn="1"/>
        </p:nvSpPr>
        <p:spPr>
          <a:xfrm>
            <a:off x="4678362" y="6508750"/>
            <a:ext cx="1079500" cy="19268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00"/>
              </a:lnSpc>
              <a:spcBef>
                <a:spcPts val="0"/>
              </a:spcBef>
            </a:pPr>
            <a:fld id="{678BE32C-AB38-48CC-BD31-09BB4B7EC1B7}" type="slidenum">
              <a:rPr lang="en-GB" sz="1000" smtClean="0">
                <a:solidFill>
                  <a:srgbClr val="000000"/>
                </a:solidFill>
                <a:latin typeface="Arial"/>
              </a:rPr>
              <a:pPr>
                <a:lnSpc>
                  <a:spcPts val="1700"/>
                </a:lnSpc>
                <a:spcBef>
                  <a:spcPts val="0"/>
                </a:spcBef>
              </a:pPr>
              <a:t>‹#›</a:t>
            </a:fld>
            <a:endParaRPr lang="en-GB" sz="1000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ists.w3.org/Archives/Public/public-device-apis/2009Nov/att-0012/SecurityPolicy_09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Fine Granularity Policy Based Device Access Security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Claes Nilsson - Sony Ericsson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smtClean="0"/>
              <a:t>2009-12-15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 of 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A proposal for “Fine Granularity Policy Based Device Access Security”. This is response to ACTION-38: “Should issue recommendation on the granularity of the security system”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Proposal for “Fine Granularity Policy Based Device Access Security”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Based on “Policy Based Device Access Security” (Steve </a:t>
            </a:r>
            <a:r>
              <a:rPr lang="en-GB" dirty="0" err="1" smtClean="0"/>
              <a:t>Lewontin</a:t>
            </a:r>
            <a:r>
              <a:rPr lang="en-GB" dirty="0" smtClean="0"/>
              <a:t>/Nokia </a:t>
            </a:r>
            <a:r>
              <a:rPr lang="en-US" dirty="0" smtClean="0"/>
              <a:t> </a:t>
            </a:r>
            <a:r>
              <a:rPr lang="en-US" u="sng" dirty="0" smtClean="0">
                <a:hlinkClick r:id="rId3"/>
              </a:rPr>
              <a:t>http://lists.w3.org/Archives/Public/public-device-apis/2009Nov/att-0012/SecurityPolicy_09.pdf</a:t>
            </a:r>
            <a:r>
              <a:rPr lang="en-GB" dirty="0" smtClean="0"/>
              <a:t>)</a:t>
            </a:r>
          </a:p>
          <a:p>
            <a:r>
              <a:rPr lang="en-GB" dirty="0" smtClean="0"/>
              <a:t>Added finer granularity to restrict access to APIs based on application identity</a:t>
            </a:r>
          </a:p>
          <a:p>
            <a:r>
              <a:rPr lang="en-GB" dirty="0" smtClean="0"/>
              <a:t>Assumptions:</a:t>
            </a:r>
          </a:p>
          <a:p>
            <a:pPr lvl="1"/>
            <a:r>
              <a:rPr lang="en-GB" dirty="0" smtClean="0"/>
              <a:t>The origin and integrity of the web application can be securely verified. </a:t>
            </a:r>
            <a:br>
              <a:rPr lang="en-GB" dirty="0" smtClean="0"/>
            </a:br>
            <a:r>
              <a:rPr lang="en-GB" dirty="0" smtClean="0"/>
              <a:t>Examples:</a:t>
            </a:r>
          </a:p>
          <a:p>
            <a:pPr lvl="2"/>
            <a:r>
              <a:rPr lang="en-GB" dirty="0" smtClean="0"/>
              <a:t>Signed web widget</a:t>
            </a:r>
          </a:p>
          <a:p>
            <a:pPr lvl="2"/>
            <a:r>
              <a:rPr lang="en-GB" dirty="0" smtClean="0"/>
              <a:t>Web application accessed through SSL/TLS</a:t>
            </a:r>
          </a:p>
          <a:p>
            <a:pPr lvl="1"/>
            <a:r>
              <a:rPr lang="en-GB" dirty="0" smtClean="0"/>
              <a:t>The identity of the web application can be securely verified. </a:t>
            </a:r>
            <a:br>
              <a:rPr lang="en-GB" dirty="0" smtClean="0"/>
            </a:br>
            <a:r>
              <a:rPr lang="en-GB" dirty="0" smtClean="0"/>
              <a:t>Examples:</a:t>
            </a:r>
          </a:p>
          <a:p>
            <a:pPr lvl="2"/>
            <a:r>
              <a:rPr lang="en-GB" dirty="0" err="1" smtClean="0"/>
              <a:t>AppId</a:t>
            </a:r>
            <a:r>
              <a:rPr lang="en-GB" dirty="0" smtClean="0"/>
              <a:t> </a:t>
            </a:r>
            <a:r>
              <a:rPr lang="en-US" dirty="0" smtClean="0"/>
              <a:t>included in a widget's (signed) configuration file (assumes some kind of centralized widget signing) </a:t>
            </a:r>
          </a:p>
          <a:p>
            <a:pPr lvl="2"/>
            <a:r>
              <a:rPr lang="en-US" dirty="0" err="1" smtClean="0"/>
              <a:t>AppId</a:t>
            </a:r>
            <a:r>
              <a:rPr lang="en-US" dirty="0" smtClean="0"/>
              <a:t> included in included in the certificate (makes distributed signing possible)</a:t>
            </a:r>
            <a:endParaRPr lang="en-US" i="1" dirty="0" smtClean="0"/>
          </a:p>
          <a:p>
            <a:pPr lvl="2"/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ounded Rectangle 57"/>
          <p:cNvSpPr/>
          <p:nvPr/>
        </p:nvSpPr>
        <p:spPr>
          <a:xfrm>
            <a:off x="0" y="0"/>
            <a:ext cx="9144000" cy="4643446"/>
          </a:xfrm>
          <a:prstGeom prst="roundRect">
            <a:avLst>
              <a:gd name="adj" fmla="val 7365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Web Execution Environment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71802" y="500042"/>
            <a:ext cx="3071834" cy="1214446"/>
          </a:xfrm>
          <a:prstGeom prst="rect">
            <a:avLst/>
          </a:prstGeom>
          <a:solidFill>
            <a:srgbClr val="008000"/>
          </a:solidFill>
          <a:ln w="25400" algn="ctr">
            <a:solidFill>
              <a:srgbClr val="62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schemeClr val="lt1"/>
                </a:solidFill>
                <a:latin typeface="+mn-lt"/>
              </a:rPr>
              <a:t>Web </a:t>
            </a:r>
            <a:r>
              <a:rPr lang="en-US" sz="1200" dirty="0" smtClean="0">
                <a:solidFill>
                  <a:schemeClr val="lt1"/>
                </a:solidFill>
                <a:latin typeface="+mn-lt"/>
              </a:rPr>
              <a:t>Application , e.g. Widget package</a:t>
            </a:r>
            <a:endParaRPr lang="en-US" sz="1200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Document"/>
          <p:cNvSpPr>
            <a:spLocks noEditPoints="1" noChangeArrowheads="1"/>
          </p:cNvSpPr>
          <p:nvPr/>
        </p:nvSpPr>
        <p:spPr bwMode="auto">
          <a:xfrm>
            <a:off x="3143240" y="928670"/>
            <a:ext cx="460379" cy="31395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800" dirty="0"/>
              <a:t>html</a:t>
            </a:r>
          </a:p>
        </p:txBody>
      </p:sp>
      <p:sp>
        <p:nvSpPr>
          <p:cNvPr id="9" name="Document"/>
          <p:cNvSpPr>
            <a:spLocks noEditPoints="1" noChangeArrowheads="1"/>
          </p:cNvSpPr>
          <p:nvPr/>
        </p:nvSpPr>
        <p:spPr bwMode="auto">
          <a:xfrm>
            <a:off x="3643306" y="928670"/>
            <a:ext cx="398470" cy="31395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800" dirty="0"/>
              <a:t>CSS</a:t>
            </a:r>
          </a:p>
        </p:txBody>
      </p:sp>
      <p:sp>
        <p:nvSpPr>
          <p:cNvPr id="10" name="Document"/>
          <p:cNvSpPr>
            <a:spLocks noEditPoints="1" noChangeArrowheads="1"/>
          </p:cNvSpPr>
          <p:nvPr/>
        </p:nvSpPr>
        <p:spPr bwMode="auto">
          <a:xfrm>
            <a:off x="4071934" y="928670"/>
            <a:ext cx="360374" cy="3139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800" dirty="0"/>
              <a:t>JS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286380" y="928670"/>
          <a:ext cx="571500" cy="731838"/>
        </p:xfrm>
        <a:graphic>
          <a:graphicData uri="http://schemas.openxmlformats.org/presentationml/2006/ole">
            <p:oleObj spid="_x0000_s1026" name="Clip" r:id="rId4" imgW="1947600" imgH="2287800" progId="">
              <p:embed/>
            </p:oleObj>
          </a:graphicData>
        </a:graphic>
      </p:graphicFrame>
      <p:grpSp>
        <p:nvGrpSpPr>
          <p:cNvPr id="12" name="Group 19"/>
          <p:cNvGrpSpPr>
            <a:grpSpLocks/>
          </p:cNvGrpSpPr>
          <p:nvPr/>
        </p:nvGrpSpPr>
        <p:grpSpPr bwMode="auto">
          <a:xfrm>
            <a:off x="3143240" y="1357294"/>
            <a:ext cx="1785950" cy="344082"/>
            <a:chOff x="4521" y="2695"/>
            <a:chExt cx="844" cy="294"/>
          </a:xfrm>
        </p:grpSpPr>
        <p:grpSp>
          <p:nvGrpSpPr>
            <p:cNvPr id="13" name="Group 20"/>
            <p:cNvGrpSpPr>
              <a:grpSpLocks noChangeAspect="1"/>
            </p:cNvGrpSpPr>
            <p:nvPr/>
          </p:nvGrpSpPr>
          <p:grpSpPr bwMode="auto">
            <a:xfrm>
              <a:off x="4524" y="2698"/>
              <a:ext cx="837" cy="280"/>
              <a:chOff x="5247" y="3264"/>
              <a:chExt cx="1099" cy="366"/>
            </a:xfrm>
          </p:grpSpPr>
          <p:sp>
            <p:nvSpPr>
              <p:cNvPr id="25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5247" y="3264"/>
                <a:ext cx="1099" cy="366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66654" tIns="33327" rIns="66654" bIns="33327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26" name="Rectangle 22"/>
              <p:cNvSpPr>
                <a:spLocks noChangeAspect="1" noChangeArrowheads="1"/>
              </p:cNvSpPr>
              <p:nvPr/>
            </p:nvSpPr>
            <p:spPr bwMode="auto">
              <a:xfrm>
                <a:off x="5510" y="3318"/>
                <a:ext cx="46" cy="4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66654" tIns="33327" rIns="66654" bIns="33327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27" name="Rectangle 23"/>
              <p:cNvSpPr>
                <a:spLocks noChangeAspect="1" noChangeArrowheads="1"/>
              </p:cNvSpPr>
              <p:nvPr/>
            </p:nvSpPr>
            <p:spPr bwMode="auto">
              <a:xfrm>
                <a:off x="5458" y="3531"/>
                <a:ext cx="44" cy="4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66654" tIns="33327" rIns="66654" bIns="33327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28" name="Rectangle 24"/>
              <p:cNvSpPr>
                <a:spLocks noChangeAspect="1" noChangeArrowheads="1"/>
              </p:cNvSpPr>
              <p:nvPr/>
            </p:nvSpPr>
            <p:spPr bwMode="auto">
              <a:xfrm>
                <a:off x="5300" y="3531"/>
                <a:ext cx="44" cy="4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66654" tIns="33327" rIns="66654" bIns="33327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29" name="Rectangle 25"/>
              <p:cNvSpPr>
                <a:spLocks noChangeAspect="1" noChangeArrowheads="1"/>
              </p:cNvSpPr>
              <p:nvPr/>
            </p:nvSpPr>
            <p:spPr bwMode="auto">
              <a:xfrm>
                <a:off x="5617" y="3318"/>
                <a:ext cx="44" cy="4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66654" tIns="33327" rIns="66654" bIns="33327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30" name="Rectangle 26"/>
              <p:cNvSpPr>
                <a:spLocks noChangeAspect="1" noChangeArrowheads="1"/>
              </p:cNvSpPr>
              <p:nvPr/>
            </p:nvSpPr>
            <p:spPr bwMode="auto">
              <a:xfrm>
                <a:off x="5405" y="3424"/>
                <a:ext cx="45" cy="46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66654" tIns="33327" rIns="66654" bIns="33327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31" name="Rectangle 27"/>
              <p:cNvSpPr>
                <a:spLocks noChangeAspect="1" noChangeArrowheads="1"/>
              </p:cNvSpPr>
              <p:nvPr/>
            </p:nvSpPr>
            <p:spPr bwMode="auto">
              <a:xfrm>
                <a:off x="5669" y="3478"/>
                <a:ext cx="45" cy="4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66654" tIns="33327" rIns="66654" bIns="33327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32" name="Rectangle 28"/>
              <p:cNvSpPr>
                <a:spLocks noChangeAspect="1" noChangeArrowheads="1"/>
              </p:cNvSpPr>
              <p:nvPr/>
            </p:nvSpPr>
            <p:spPr bwMode="auto">
              <a:xfrm>
                <a:off x="5774" y="3371"/>
                <a:ext cx="45" cy="4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66654" tIns="33327" rIns="66654" bIns="33327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33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5300" y="3318"/>
                <a:ext cx="44" cy="4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66654" tIns="33327" rIns="66654" bIns="33327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34" name="Rectangle 30"/>
              <p:cNvSpPr>
                <a:spLocks noChangeAspect="1" noChangeArrowheads="1"/>
              </p:cNvSpPr>
              <p:nvPr/>
            </p:nvSpPr>
            <p:spPr bwMode="auto">
              <a:xfrm>
                <a:off x="5880" y="3478"/>
                <a:ext cx="44" cy="4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66654" tIns="33327" rIns="66654" bIns="33327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35" name="Rectangle 31"/>
              <p:cNvSpPr>
                <a:spLocks noChangeAspect="1" noChangeArrowheads="1"/>
              </p:cNvSpPr>
              <p:nvPr/>
            </p:nvSpPr>
            <p:spPr bwMode="auto">
              <a:xfrm>
                <a:off x="5985" y="3318"/>
                <a:ext cx="45" cy="4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66654" tIns="33327" rIns="66654" bIns="33327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36" name="Rectangle 32"/>
              <p:cNvSpPr>
                <a:spLocks noChangeAspect="1" noChangeArrowheads="1"/>
              </p:cNvSpPr>
              <p:nvPr/>
            </p:nvSpPr>
            <p:spPr bwMode="auto">
              <a:xfrm>
                <a:off x="6038" y="3424"/>
                <a:ext cx="44" cy="46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66654" tIns="33327" rIns="66654" bIns="33327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37" name="Rectangle 33"/>
              <p:cNvSpPr>
                <a:spLocks noChangeAspect="1" noChangeArrowheads="1"/>
              </p:cNvSpPr>
              <p:nvPr/>
            </p:nvSpPr>
            <p:spPr bwMode="auto">
              <a:xfrm>
                <a:off x="6249" y="3318"/>
                <a:ext cx="45" cy="4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66654" tIns="33327" rIns="66654" bIns="33327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38" name="Rectangle 34"/>
              <p:cNvSpPr>
                <a:spLocks noChangeAspect="1" noChangeArrowheads="1"/>
              </p:cNvSpPr>
              <p:nvPr/>
            </p:nvSpPr>
            <p:spPr bwMode="auto">
              <a:xfrm>
                <a:off x="6197" y="3531"/>
                <a:ext cx="44" cy="4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66654" tIns="33327" rIns="66654" bIns="33327">
                <a:spAutoFit/>
              </a:bodyPr>
              <a:lstStyle/>
              <a:p>
                <a:endParaRPr lang="en-GB"/>
              </a:p>
            </p:txBody>
          </p:sp>
        </p:grpSp>
        <p:sp>
          <p:nvSpPr>
            <p:cNvPr id="14" name="Freeform 35"/>
            <p:cNvSpPr>
              <a:spLocks noChangeAspect="1"/>
            </p:cNvSpPr>
            <p:nvPr/>
          </p:nvSpPr>
          <p:spPr bwMode="auto">
            <a:xfrm>
              <a:off x="4521" y="2695"/>
              <a:ext cx="121" cy="165"/>
            </a:xfrm>
            <a:custGeom>
              <a:avLst/>
              <a:gdLst/>
              <a:ahLst/>
              <a:cxnLst>
                <a:cxn ang="0">
                  <a:pos x="158" y="0"/>
                </a:cxn>
                <a:cxn ang="0">
                  <a:pos x="0" y="214"/>
                </a:cxn>
              </a:cxnLst>
              <a:rect l="0" t="0" r="r" b="b"/>
              <a:pathLst>
                <a:path w="159" h="215">
                  <a:moveTo>
                    <a:pt x="158" y="0"/>
                  </a:moveTo>
                  <a:lnTo>
                    <a:pt x="0" y="214"/>
                  </a:lnTo>
                </a:path>
              </a:pathLst>
            </a:custGeom>
            <a:solidFill>
              <a:srgbClr val="FFFFCC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66654" tIns="33327" rIns="66654" bIns="33327">
              <a:spAutoFit/>
            </a:bodyPr>
            <a:lstStyle/>
            <a:p>
              <a:endParaRPr lang="en-GB"/>
            </a:p>
          </p:txBody>
        </p:sp>
        <p:sp>
          <p:nvSpPr>
            <p:cNvPr id="15" name="Freeform 36"/>
            <p:cNvSpPr>
              <a:spLocks noChangeAspect="1"/>
            </p:cNvSpPr>
            <p:nvPr/>
          </p:nvSpPr>
          <p:spPr bwMode="auto">
            <a:xfrm>
              <a:off x="4843" y="2695"/>
              <a:ext cx="201" cy="287"/>
            </a:xfrm>
            <a:custGeom>
              <a:avLst/>
              <a:gdLst/>
              <a:ahLst/>
              <a:cxnLst>
                <a:cxn ang="0">
                  <a:pos x="263" y="0"/>
                </a:cxn>
                <a:cxn ang="0">
                  <a:pos x="0" y="374"/>
                </a:cxn>
              </a:cxnLst>
              <a:rect l="0" t="0" r="r" b="b"/>
              <a:pathLst>
                <a:path w="264" h="375">
                  <a:moveTo>
                    <a:pt x="263" y="0"/>
                  </a:moveTo>
                  <a:lnTo>
                    <a:pt x="0" y="374"/>
                  </a:lnTo>
                </a:path>
              </a:pathLst>
            </a:custGeom>
            <a:solidFill>
              <a:srgbClr val="FFFFCC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66654" tIns="33327" rIns="66654" bIns="33327">
              <a:spAutoFit/>
            </a:bodyPr>
            <a:lstStyle/>
            <a:p>
              <a:endParaRPr lang="en-GB"/>
            </a:p>
          </p:txBody>
        </p:sp>
        <p:sp>
          <p:nvSpPr>
            <p:cNvPr id="16" name="Freeform 37"/>
            <p:cNvSpPr>
              <a:spLocks noChangeAspect="1"/>
            </p:cNvSpPr>
            <p:nvPr/>
          </p:nvSpPr>
          <p:spPr bwMode="auto">
            <a:xfrm>
              <a:off x="4922" y="2695"/>
              <a:ext cx="202" cy="287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0" y="374"/>
                </a:cxn>
              </a:cxnLst>
              <a:rect l="0" t="0" r="r" b="b"/>
              <a:pathLst>
                <a:path w="265" h="375">
                  <a:moveTo>
                    <a:pt x="264" y="0"/>
                  </a:moveTo>
                  <a:lnTo>
                    <a:pt x="0" y="374"/>
                  </a:lnTo>
                </a:path>
              </a:pathLst>
            </a:custGeom>
            <a:solidFill>
              <a:srgbClr val="FFFFCC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66654" tIns="33327" rIns="66654" bIns="33327">
              <a:spAutoFit/>
            </a:bodyPr>
            <a:lstStyle/>
            <a:p>
              <a:endParaRPr lang="en-GB"/>
            </a:p>
          </p:txBody>
        </p:sp>
        <p:sp>
          <p:nvSpPr>
            <p:cNvPr id="17" name="Freeform 38"/>
            <p:cNvSpPr>
              <a:spLocks noChangeAspect="1"/>
            </p:cNvSpPr>
            <p:nvPr/>
          </p:nvSpPr>
          <p:spPr bwMode="auto">
            <a:xfrm>
              <a:off x="5003" y="2695"/>
              <a:ext cx="202" cy="287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0" y="374"/>
                </a:cxn>
              </a:cxnLst>
              <a:rect l="0" t="0" r="r" b="b"/>
              <a:pathLst>
                <a:path w="265" h="375">
                  <a:moveTo>
                    <a:pt x="264" y="0"/>
                  </a:moveTo>
                  <a:lnTo>
                    <a:pt x="0" y="374"/>
                  </a:lnTo>
                </a:path>
              </a:pathLst>
            </a:custGeom>
            <a:solidFill>
              <a:srgbClr val="FFFFCC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66654" tIns="33327" rIns="66654" bIns="33327">
              <a:spAutoFit/>
            </a:bodyPr>
            <a:lstStyle/>
            <a:p>
              <a:endParaRPr lang="en-GB"/>
            </a:p>
          </p:txBody>
        </p:sp>
        <p:sp>
          <p:nvSpPr>
            <p:cNvPr id="18" name="Freeform 39"/>
            <p:cNvSpPr>
              <a:spLocks noChangeAspect="1"/>
            </p:cNvSpPr>
            <p:nvPr/>
          </p:nvSpPr>
          <p:spPr bwMode="auto">
            <a:xfrm>
              <a:off x="5083" y="2695"/>
              <a:ext cx="202" cy="287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0" y="374"/>
                </a:cxn>
              </a:cxnLst>
              <a:rect l="0" t="0" r="r" b="b"/>
              <a:pathLst>
                <a:path w="265" h="375">
                  <a:moveTo>
                    <a:pt x="264" y="0"/>
                  </a:moveTo>
                  <a:lnTo>
                    <a:pt x="0" y="374"/>
                  </a:lnTo>
                </a:path>
              </a:pathLst>
            </a:custGeom>
            <a:solidFill>
              <a:srgbClr val="FFFFCC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66654" tIns="33327" rIns="66654" bIns="33327">
              <a:spAutoFit/>
            </a:bodyPr>
            <a:lstStyle/>
            <a:p>
              <a:endParaRPr lang="en-GB"/>
            </a:p>
          </p:txBody>
        </p:sp>
        <p:sp>
          <p:nvSpPr>
            <p:cNvPr id="19" name="Freeform 40"/>
            <p:cNvSpPr>
              <a:spLocks noChangeAspect="1"/>
            </p:cNvSpPr>
            <p:nvPr/>
          </p:nvSpPr>
          <p:spPr bwMode="auto">
            <a:xfrm>
              <a:off x="5163" y="2695"/>
              <a:ext cx="202" cy="287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0" y="374"/>
                </a:cxn>
              </a:cxnLst>
              <a:rect l="0" t="0" r="r" b="b"/>
              <a:pathLst>
                <a:path w="265" h="375">
                  <a:moveTo>
                    <a:pt x="264" y="0"/>
                  </a:moveTo>
                  <a:lnTo>
                    <a:pt x="0" y="374"/>
                  </a:lnTo>
                </a:path>
              </a:pathLst>
            </a:custGeom>
            <a:solidFill>
              <a:srgbClr val="FFFFCC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66654" tIns="33327" rIns="66654" bIns="33327">
              <a:spAutoFit/>
            </a:bodyPr>
            <a:lstStyle/>
            <a:p>
              <a:endParaRPr lang="en-GB"/>
            </a:p>
          </p:txBody>
        </p:sp>
        <p:sp>
          <p:nvSpPr>
            <p:cNvPr id="20" name="Freeform 41"/>
            <p:cNvSpPr>
              <a:spLocks noChangeAspect="1"/>
            </p:cNvSpPr>
            <p:nvPr/>
          </p:nvSpPr>
          <p:spPr bwMode="auto">
            <a:xfrm>
              <a:off x="4762" y="2695"/>
              <a:ext cx="202" cy="287"/>
            </a:xfrm>
            <a:custGeom>
              <a:avLst/>
              <a:gdLst/>
              <a:ahLst/>
              <a:cxnLst>
                <a:cxn ang="0">
                  <a:pos x="263" y="0"/>
                </a:cxn>
                <a:cxn ang="0">
                  <a:pos x="0" y="374"/>
                </a:cxn>
              </a:cxnLst>
              <a:rect l="0" t="0" r="r" b="b"/>
              <a:pathLst>
                <a:path w="264" h="375">
                  <a:moveTo>
                    <a:pt x="263" y="0"/>
                  </a:moveTo>
                  <a:lnTo>
                    <a:pt x="0" y="374"/>
                  </a:lnTo>
                </a:path>
              </a:pathLst>
            </a:custGeom>
            <a:solidFill>
              <a:srgbClr val="FFFFCC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66654" tIns="33327" rIns="66654" bIns="33327">
              <a:spAutoFit/>
            </a:bodyPr>
            <a:lstStyle/>
            <a:p>
              <a:endParaRPr lang="en-GB"/>
            </a:p>
          </p:txBody>
        </p:sp>
        <p:sp>
          <p:nvSpPr>
            <p:cNvPr id="21" name="Freeform 42"/>
            <p:cNvSpPr>
              <a:spLocks noChangeAspect="1"/>
            </p:cNvSpPr>
            <p:nvPr/>
          </p:nvSpPr>
          <p:spPr bwMode="auto">
            <a:xfrm>
              <a:off x="4682" y="2695"/>
              <a:ext cx="202" cy="287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0" y="374"/>
                </a:cxn>
              </a:cxnLst>
              <a:rect l="0" t="0" r="r" b="b"/>
              <a:pathLst>
                <a:path w="265" h="375">
                  <a:moveTo>
                    <a:pt x="264" y="0"/>
                  </a:moveTo>
                  <a:lnTo>
                    <a:pt x="0" y="374"/>
                  </a:lnTo>
                </a:path>
              </a:pathLst>
            </a:custGeom>
            <a:solidFill>
              <a:srgbClr val="FFFFCC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66654" tIns="33327" rIns="66654" bIns="33327">
              <a:spAutoFit/>
            </a:bodyPr>
            <a:lstStyle/>
            <a:p>
              <a:endParaRPr lang="en-GB"/>
            </a:p>
          </p:txBody>
        </p:sp>
        <p:sp>
          <p:nvSpPr>
            <p:cNvPr id="22" name="Freeform 43"/>
            <p:cNvSpPr>
              <a:spLocks noChangeAspect="1"/>
            </p:cNvSpPr>
            <p:nvPr/>
          </p:nvSpPr>
          <p:spPr bwMode="auto">
            <a:xfrm>
              <a:off x="4601" y="2695"/>
              <a:ext cx="742" cy="294"/>
            </a:xfrm>
            <a:custGeom>
              <a:avLst/>
              <a:gdLst/>
              <a:ahLst/>
              <a:cxnLst>
                <a:cxn ang="0">
                  <a:pos x="265" y="0"/>
                </a:cxn>
                <a:cxn ang="0">
                  <a:pos x="0" y="374"/>
                </a:cxn>
              </a:cxnLst>
              <a:rect l="0" t="0" r="r" b="b"/>
              <a:pathLst>
                <a:path w="266" h="375">
                  <a:moveTo>
                    <a:pt x="265" y="0"/>
                  </a:moveTo>
                  <a:lnTo>
                    <a:pt x="0" y="374"/>
                  </a:lnTo>
                </a:path>
              </a:pathLst>
            </a:custGeom>
            <a:solidFill>
              <a:srgbClr val="FFFFCC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66654" tIns="33327" rIns="66654" bIns="33327">
              <a:spAutoFit/>
            </a:bodyPr>
            <a:lstStyle/>
            <a:p>
              <a:r>
                <a:rPr lang="en-GB" dirty="0" smtClean="0"/>
                <a:t>Dig Signature</a:t>
              </a:r>
              <a:endParaRPr lang="en-GB" dirty="0"/>
            </a:p>
          </p:txBody>
        </p:sp>
        <p:sp>
          <p:nvSpPr>
            <p:cNvPr id="23" name="Freeform 44"/>
            <p:cNvSpPr>
              <a:spLocks noChangeAspect="1"/>
            </p:cNvSpPr>
            <p:nvPr/>
          </p:nvSpPr>
          <p:spPr bwMode="auto">
            <a:xfrm>
              <a:off x="4521" y="2695"/>
              <a:ext cx="201" cy="287"/>
            </a:xfrm>
            <a:custGeom>
              <a:avLst/>
              <a:gdLst/>
              <a:ahLst/>
              <a:cxnLst>
                <a:cxn ang="0">
                  <a:pos x="263" y="0"/>
                </a:cxn>
                <a:cxn ang="0">
                  <a:pos x="0" y="374"/>
                </a:cxn>
              </a:cxnLst>
              <a:rect l="0" t="0" r="r" b="b"/>
              <a:pathLst>
                <a:path w="264" h="375">
                  <a:moveTo>
                    <a:pt x="263" y="0"/>
                  </a:moveTo>
                  <a:lnTo>
                    <a:pt x="0" y="374"/>
                  </a:lnTo>
                </a:path>
              </a:pathLst>
            </a:custGeom>
            <a:solidFill>
              <a:srgbClr val="FFFFCC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66654" tIns="33327" rIns="66654" bIns="33327">
              <a:spAutoFit/>
            </a:bodyPr>
            <a:lstStyle/>
            <a:p>
              <a:endParaRPr lang="en-GB"/>
            </a:p>
          </p:txBody>
        </p:sp>
        <p:sp>
          <p:nvSpPr>
            <p:cNvPr id="24" name="Freeform 45"/>
            <p:cNvSpPr>
              <a:spLocks noChangeAspect="1"/>
            </p:cNvSpPr>
            <p:nvPr/>
          </p:nvSpPr>
          <p:spPr bwMode="auto">
            <a:xfrm>
              <a:off x="5285" y="2817"/>
              <a:ext cx="80" cy="16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0" y="214"/>
                </a:cxn>
              </a:cxnLst>
              <a:rect l="0" t="0" r="r" b="b"/>
              <a:pathLst>
                <a:path w="106" h="215">
                  <a:moveTo>
                    <a:pt x="105" y="0"/>
                  </a:moveTo>
                  <a:lnTo>
                    <a:pt x="0" y="214"/>
                  </a:lnTo>
                </a:path>
              </a:pathLst>
            </a:custGeom>
            <a:solidFill>
              <a:srgbClr val="FFFFCC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66654" tIns="33327" rIns="66654" bIns="33327">
              <a:spAutoFit/>
            </a:bodyPr>
            <a:lstStyle/>
            <a:p>
              <a:endParaRPr lang="en-GB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5429256" y="1142984"/>
            <a:ext cx="3914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cert</a:t>
            </a:r>
            <a:endParaRPr lang="en-GB" sz="1000" dirty="0"/>
          </a:p>
        </p:txBody>
      </p:sp>
      <p:sp>
        <p:nvSpPr>
          <p:cNvPr id="40" name="Document"/>
          <p:cNvSpPr>
            <a:spLocks noEditPoints="1" noChangeArrowheads="1"/>
          </p:cNvSpPr>
          <p:nvPr/>
        </p:nvSpPr>
        <p:spPr bwMode="auto">
          <a:xfrm>
            <a:off x="4500562" y="928670"/>
            <a:ext cx="428628" cy="3139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800" dirty="0" err="1" smtClean="0"/>
              <a:t>Confdoc</a:t>
            </a:r>
            <a:endParaRPr lang="en-US" sz="800" dirty="0"/>
          </a:p>
        </p:txBody>
      </p:sp>
      <p:sp>
        <p:nvSpPr>
          <p:cNvPr id="42" name="Rounded Rectangle 41"/>
          <p:cNvSpPr/>
          <p:nvPr/>
        </p:nvSpPr>
        <p:spPr>
          <a:xfrm>
            <a:off x="3071802" y="2285992"/>
            <a:ext cx="2500330" cy="7858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/>
              <a:t>Content Engine</a:t>
            </a:r>
            <a:endParaRPr lang="en-US" sz="1600" b="1" dirty="0"/>
          </a:p>
        </p:txBody>
      </p:sp>
      <p:sp>
        <p:nvSpPr>
          <p:cNvPr id="46" name="U-Turn Arrow 45"/>
          <p:cNvSpPr/>
          <p:nvPr/>
        </p:nvSpPr>
        <p:spPr>
          <a:xfrm rot="16200000">
            <a:off x="2071670" y="1785926"/>
            <a:ext cx="1357322" cy="500066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1472" y="2143116"/>
            <a:ext cx="1750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2. </a:t>
            </a:r>
            <a:r>
              <a:rPr lang="en-GB" sz="1400" b="1" dirty="0" err="1" smtClean="0"/>
              <a:t>GetTrustAttributes</a:t>
            </a:r>
            <a:endParaRPr lang="en-GB" sz="1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71472" y="2357430"/>
            <a:ext cx="17668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Returns </a:t>
            </a:r>
            <a:r>
              <a:rPr lang="en-GB" sz="1000" dirty="0" err="1" smtClean="0"/>
              <a:t>OriginURl</a:t>
            </a:r>
            <a:r>
              <a:rPr lang="en-GB" sz="1000" dirty="0" smtClean="0"/>
              <a:t>, Certificate,</a:t>
            </a:r>
            <a:br>
              <a:rPr lang="en-GB" sz="1000" dirty="0" smtClean="0"/>
            </a:br>
            <a:r>
              <a:rPr lang="en-GB" sz="1000" dirty="0" smtClean="0"/>
              <a:t>Digital Signature, Conf </a:t>
            </a:r>
            <a:r>
              <a:rPr lang="en-GB" sz="1000" dirty="0" err="1" smtClean="0"/>
              <a:t>Doc,etc</a:t>
            </a:r>
            <a:endParaRPr lang="en-GB" sz="1000" dirty="0"/>
          </a:p>
        </p:txBody>
      </p:sp>
      <p:sp>
        <p:nvSpPr>
          <p:cNvPr id="51" name="Down Arrow 50"/>
          <p:cNvSpPr/>
          <p:nvPr/>
        </p:nvSpPr>
        <p:spPr>
          <a:xfrm>
            <a:off x="4143372" y="4571984"/>
            <a:ext cx="357190" cy="6429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4714876" y="4714860"/>
            <a:ext cx="37146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6. Result = </a:t>
            </a:r>
            <a:r>
              <a:rPr lang="en-GB" sz="1400" b="1" dirty="0" err="1" smtClean="0"/>
              <a:t>AccessDeviceFunc</a:t>
            </a:r>
            <a:r>
              <a:rPr lang="en-GB" sz="1400" b="1" dirty="0" smtClean="0"/>
              <a:t> (</a:t>
            </a:r>
            <a:r>
              <a:rPr lang="en-GB" sz="1400" b="1" dirty="0" err="1" smtClean="0"/>
              <a:t>AppId</a:t>
            </a:r>
            <a:r>
              <a:rPr lang="en-GB" sz="1400" b="1" dirty="0" smtClean="0"/>
              <a:t>, </a:t>
            </a:r>
            <a:r>
              <a:rPr lang="en-GB" sz="1400" b="1" dirty="0" err="1" smtClean="0"/>
              <a:t>Params</a:t>
            </a:r>
            <a:r>
              <a:rPr lang="en-GB" sz="1400" b="1" dirty="0" smtClean="0"/>
              <a:t>….)</a:t>
            </a:r>
            <a:endParaRPr lang="en-GB" sz="1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142844" y="4929198"/>
            <a:ext cx="2489143" cy="16619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Assumptions:</a:t>
            </a:r>
          </a:p>
          <a:p>
            <a:pPr marL="0" lvl="1">
              <a:buFont typeface="Arial" pitchFamily="34" charset="0"/>
              <a:buChar char="•"/>
            </a:pPr>
            <a:r>
              <a:rPr lang="en-GB" sz="1200" dirty="0"/>
              <a:t> </a:t>
            </a:r>
            <a:r>
              <a:rPr lang="en-US" sz="1200" dirty="0" smtClean="0"/>
              <a:t>The origin and integrity of the</a:t>
            </a:r>
            <a:br>
              <a:rPr lang="en-US" sz="1200" dirty="0" smtClean="0"/>
            </a:br>
            <a:r>
              <a:rPr lang="en-US" sz="1200" dirty="0" smtClean="0"/>
              <a:t>   web application can be securely</a:t>
            </a:r>
            <a:br>
              <a:rPr lang="en-US" sz="1200" dirty="0" smtClean="0"/>
            </a:br>
            <a:r>
              <a:rPr lang="en-US" sz="1200" dirty="0" smtClean="0"/>
              <a:t>   verified.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200" dirty="0" smtClean="0"/>
              <a:t>  </a:t>
            </a:r>
            <a:r>
              <a:rPr lang="en-GB" sz="1200" dirty="0" smtClean="0"/>
              <a:t>The identity of the web application</a:t>
            </a:r>
            <a:br>
              <a:rPr lang="en-GB" sz="1200" dirty="0" smtClean="0"/>
            </a:br>
            <a:r>
              <a:rPr lang="en-GB" sz="1200" dirty="0" smtClean="0"/>
              <a:t>    can be securely verified.</a:t>
            </a:r>
          </a:p>
          <a:p>
            <a:pPr marL="0" lvl="1">
              <a:buFont typeface="Arial" pitchFamily="34" charset="0"/>
              <a:buChar char="•"/>
            </a:pPr>
            <a:endParaRPr lang="en-US" sz="1200" dirty="0" smtClean="0"/>
          </a:p>
          <a:p>
            <a:pPr marL="0" lvl="1">
              <a:buFont typeface="Arial" pitchFamily="34" charset="0"/>
              <a:buChar char="•"/>
            </a:pPr>
            <a:endParaRPr lang="en-GB" sz="1200" dirty="0" smtClean="0"/>
          </a:p>
        </p:txBody>
      </p:sp>
      <p:sp>
        <p:nvSpPr>
          <p:cNvPr id="94" name="Rounded Rectangle 93"/>
          <p:cNvSpPr/>
          <p:nvPr/>
        </p:nvSpPr>
        <p:spPr>
          <a:xfrm>
            <a:off x="7215206" y="2214554"/>
            <a:ext cx="1714512" cy="1117600"/>
          </a:xfrm>
          <a:prstGeom prst="roundRect">
            <a:avLst/>
          </a:prstGeom>
          <a:gradFill>
            <a:gsLst>
              <a:gs pos="0">
                <a:srgbClr val="D85228"/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/>
              <a:t>Trust Manager</a:t>
            </a:r>
            <a:endParaRPr lang="en-US" sz="1600" b="1" dirty="0"/>
          </a:p>
        </p:txBody>
      </p:sp>
      <p:sp>
        <p:nvSpPr>
          <p:cNvPr id="95" name="Right Arrow 94"/>
          <p:cNvSpPr/>
          <p:nvPr/>
        </p:nvSpPr>
        <p:spPr>
          <a:xfrm>
            <a:off x="5643570" y="2857496"/>
            <a:ext cx="135732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TextBox 95"/>
          <p:cNvSpPr txBox="1"/>
          <p:nvPr/>
        </p:nvSpPr>
        <p:spPr>
          <a:xfrm>
            <a:off x="5500694" y="2285992"/>
            <a:ext cx="3758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3. </a:t>
            </a:r>
            <a:r>
              <a:rPr lang="en-GB" sz="1400" b="1" dirty="0" err="1" smtClean="0"/>
              <a:t>GetTrustDomain</a:t>
            </a:r>
            <a:r>
              <a:rPr lang="en-GB" sz="1400" b="1" dirty="0" smtClean="0"/>
              <a:t>(</a:t>
            </a:r>
            <a:r>
              <a:rPr lang="en-GB" sz="1400" b="1" dirty="0" err="1" smtClean="0"/>
              <a:t>TrustAttributes</a:t>
            </a:r>
            <a:r>
              <a:rPr lang="en-GB" sz="1400" b="1" dirty="0" smtClean="0"/>
              <a:t>, </a:t>
            </a:r>
            <a:r>
              <a:rPr lang="en-GB" sz="1400" b="1" dirty="0" err="1" smtClean="0"/>
              <a:t>TrustPolicy</a:t>
            </a:r>
            <a:r>
              <a:rPr lang="en-GB" sz="1400" b="1" dirty="0" smtClean="0"/>
              <a:t>)</a:t>
            </a:r>
            <a:endParaRPr lang="en-GB" sz="1400" b="1" dirty="0"/>
          </a:p>
        </p:txBody>
      </p:sp>
      <p:sp>
        <p:nvSpPr>
          <p:cNvPr id="98" name="Document"/>
          <p:cNvSpPr>
            <a:spLocks noEditPoints="1" noChangeArrowheads="1"/>
          </p:cNvSpPr>
          <p:nvPr/>
        </p:nvSpPr>
        <p:spPr bwMode="auto">
          <a:xfrm>
            <a:off x="7786710" y="928670"/>
            <a:ext cx="642942" cy="42862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1000" b="1" dirty="0" smtClean="0"/>
              <a:t>Trust Policy</a:t>
            </a:r>
            <a:endParaRPr lang="en-US" sz="1000" b="1" dirty="0"/>
          </a:p>
        </p:txBody>
      </p:sp>
      <p:sp>
        <p:nvSpPr>
          <p:cNvPr id="100" name="Down Arrow 99"/>
          <p:cNvSpPr/>
          <p:nvPr/>
        </p:nvSpPr>
        <p:spPr>
          <a:xfrm>
            <a:off x="8072462" y="1428736"/>
            <a:ext cx="7143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ounded Rectangle 101"/>
          <p:cNvSpPr/>
          <p:nvPr/>
        </p:nvSpPr>
        <p:spPr>
          <a:xfrm>
            <a:off x="3143240" y="3857628"/>
            <a:ext cx="2500330" cy="6429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/>
              <a:t>“Device API”</a:t>
            </a:r>
            <a:endParaRPr lang="en-US" sz="1600" b="1" dirty="0"/>
          </a:p>
        </p:txBody>
      </p:sp>
      <p:sp>
        <p:nvSpPr>
          <p:cNvPr id="103" name="Down Arrow 102"/>
          <p:cNvSpPr/>
          <p:nvPr/>
        </p:nvSpPr>
        <p:spPr>
          <a:xfrm>
            <a:off x="4143372" y="3143248"/>
            <a:ext cx="35719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4429124" y="3286124"/>
            <a:ext cx="2767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4. </a:t>
            </a:r>
            <a:r>
              <a:rPr lang="en-GB" sz="1400" b="1" dirty="0" err="1" smtClean="0"/>
              <a:t>CallAPI</a:t>
            </a:r>
            <a:r>
              <a:rPr lang="en-GB" sz="1400" b="1" dirty="0" smtClean="0"/>
              <a:t> (</a:t>
            </a:r>
            <a:r>
              <a:rPr lang="en-GB" sz="1400" b="1" dirty="0" err="1" smtClean="0"/>
              <a:t>Params</a:t>
            </a:r>
            <a:r>
              <a:rPr lang="en-GB" sz="1400" b="1" dirty="0" smtClean="0"/>
              <a:t>…, </a:t>
            </a:r>
            <a:r>
              <a:rPr lang="en-GB" sz="1400" b="1" dirty="0" err="1" smtClean="0"/>
              <a:t>TrustDomain</a:t>
            </a:r>
            <a:r>
              <a:rPr lang="en-GB" sz="1400" b="1" dirty="0" smtClean="0"/>
              <a:t>,</a:t>
            </a:r>
            <a:br>
              <a:rPr lang="en-GB" sz="1400" b="1" dirty="0" smtClean="0"/>
            </a:br>
            <a:r>
              <a:rPr lang="en-GB" sz="1400" b="1" dirty="0" smtClean="0"/>
              <a:t>                    </a:t>
            </a:r>
            <a:r>
              <a:rPr lang="en-GB" sz="1400" b="1" dirty="0" err="1" smtClean="0"/>
              <a:t>AppId</a:t>
            </a:r>
            <a:r>
              <a:rPr lang="en-GB" sz="1400" b="1" dirty="0" smtClean="0"/>
              <a:t>)</a:t>
            </a:r>
            <a:endParaRPr lang="en-GB" sz="1400" b="1" dirty="0"/>
          </a:p>
        </p:txBody>
      </p:sp>
      <p:sp>
        <p:nvSpPr>
          <p:cNvPr id="59" name="Rounded Rectangle 58"/>
          <p:cNvSpPr/>
          <p:nvPr/>
        </p:nvSpPr>
        <p:spPr>
          <a:xfrm>
            <a:off x="285720" y="3857628"/>
            <a:ext cx="1714512" cy="642942"/>
          </a:xfrm>
          <a:prstGeom prst="roundRect">
            <a:avLst/>
          </a:prstGeom>
          <a:gradFill>
            <a:gsLst>
              <a:gs pos="0">
                <a:srgbClr val="D85228"/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/>
              <a:t>Access Manager</a:t>
            </a:r>
            <a:endParaRPr lang="en-US" sz="1600" b="1" dirty="0"/>
          </a:p>
        </p:txBody>
      </p:sp>
      <p:sp>
        <p:nvSpPr>
          <p:cNvPr id="60" name="Right Arrow 59"/>
          <p:cNvSpPr/>
          <p:nvPr/>
        </p:nvSpPr>
        <p:spPr>
          <a:xfrm rot="10800000">
            <a:off x="2143108" y="4071942"/>
            <a:ext cx="85725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285720" y="3571876"/>
            <a:ext cx="37448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5. Access allowed? (</a:t>
            </a:r>
            <a:r>
              <a:rPr lang="en-GB" sz="1400" b="1" dirty="0" err="1" smtClean="0"/>
              <a:t>TrustDomain</a:t>
            </a:r>
            <a:r>
              <a:rPr lang="en-GB" sz="1400" b="1" dirty="0" smtClean="0"/>
              <a:t>, Access Policy)</a:t>
            </a:r>
            <a:endParaRPr lang="en-GB" sz="14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5643570" y="2500306"/>
            <a:ext cx="1385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Returns </a:t>
            </a:r>
            <a:r>
              <a:rPr lang="en-GB" sz="1000" dirty="0" err="1" smtClean="0"/>
              <a:t>TrustDomain</a:t>
            </a:r>
            <a:r>
              <a:rPr lang="en-GB" sz="1000" dirty="0" smtClean="0"/>
              <a:t> +</a:t>
            </a:r>
          </a:p>
          <a:p>
            <a:r>
              <a:rPr lang="en-GB" sz="1000" dirty="0" err="1" smtClean="0"/>
              <a:t>AppId</a:t>
            </a:r>
            <a:endParaRPr lang="en-GB" sz="1000" dirty="0"/>
          </a:p>
        </p:txBody>
      </p:sp>
      <p:sp>
        <p:nvSpPr>
          <p:cNvPr id="63" name="Down Arrow 62"/>
          <p:cNvSpPr/>
          <p:nvPr/>
        </p:nvSpPr>
        <p:spPr>
          <a:xfrm>
            <a:off x="4214810" y="1785926"/>
            <a:ext cx="14287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4429124" y="1857364"/>
            <a:ext cx="3301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1. </a:t>
            </a:r>
            <a:r>
              <a:rPr lang="en-GB" sz="1400" b="1" dirty="0" err="1" smtClean="0"/>
              <a:t>navigator.device.API.method</a:t>
            </a:r>
            <a:r>
              <a:rPr lang="en-GB" sz="1400" b="1" dirty="0" smtClean="0"/>
              <a:t>(</a:t>
            </a:r>
            <a:r>
              <a:rPr lang="en-GB" sz="1400" b="1" dirty="0" err="1" smtClean="0"/>
              <a:t>Params</a:t>
            </a:r>
            <a:r>
              <a:rPr lang="en-GB" sz="1400" b="1" dirty="0" smtClean="0"/>
              <a:t>…)</a:t>
            </a:r>
            <a:endParaRPr lang="en-GB" sz="14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2071670" y="4214818"/>
            <a:ext cx="1119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Returns  Allowed/</a:t>
            </a:r>
          </a:p>
          <a:p>
            <a:r>
              <a:rPr lang="en-GB" sz="1000" dirty="0" err="1" smtClean="0"/>
              <a:t>NotAllowed</a:t>
            </a:r>
            <a:endParaRPr lang="en-GB" sz="1000" dirty="0"/>
          </a:p>
        </p:txBody>
      </p:sp>
      <p:sp>
        <p:nvSpPr>
          <p:cNvPr id="66" name="TextBox 65"/>
          <p:cNvSpPr txBox="1"/>
          <p:nvPr/>
        </p:nvSpPr>
        <p:spPr>
          <a:xfrm>
            <a:off x="6072198" y="4929198"/>
            <a:ext cx="25426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Returns  “Result “, which will be a </a:t>
            </a:r>
            <a:r>
              <a:rPr lang="en-GB" sz="1000" dirty="0" err="1" smtClean="0"/>
              <a:t>callback</a:t>
            </a:r>
            <a:r>
              <a:rPr lang="en-GB" sz="1000" dirty="0" smtClean="0"/>
              <a:t> to </a:t>
            </a:r>
          </a:p>
          <a:p>
            <a:r>
              <a:rPr lang="en-GB" sz="1000" dirty="0" err="1" smtClean="0"/>
              <a:t>navigator.device.API.method</a:t>
            </a:r>
            <a:r>
              <a:rPr lang="en-GB" sz="1000" dirty="0" smtClean="0"/>
              <a:t>(</a:t>
            </a:r>
            <a:endParaRPr lang="en-GB" sz="1000" dirty="0"/>
          </a:p>
        </p:txBody>
      </p:sp>
      <p:sp>
        <p:nvSpPr>
          <p:cNvPr id="67" name="Rounded Rectangle 66"/>
          <p:cNvSpPr/>
          <p:nvPr/>
        </p:nvSpPr>
        <p:spPr>
          <a:xfrm>
            <a:off x="2786050" y="5286388"/>
            <a:ext cx="3214710" cy="128588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/>
              <a:t>“Device functionality to be accessed with the granularity of </a:t>
            </a:r>
            <a:r>
              <a:rPr lang="en-US" sz="1600" b="1" dirty="0" err="1" smtClean="0"/>
              <a:t>AppId</a:t>
            </a:r>
            <a:r>
              <a:rPr lang="en-US" sz="1600" b="1" dirty="0" smtClean="0"/>
              <a:t>”</a:t>
            </a:r>
            <a:endParaRPr lang="en-US" sz="1600" b="1" dirty="0"/>
          </a:p>
        </p:txBody>
      </p:sp>
      <p:sp>
        <p:nvSpPr>
          <p:cNvPr id="68" name="Document"/>
          <p:cNvSpPr>
            <a:spLocks noEditPoints="1" noChangeArrowheads="1"/>
          </p:cNvSpPr>
          <p:nvPr/>
        </p:nvSpPr>
        <p:spPr bwMode="auto">
          <a:xfrm>
            <a:off x="428596" y="2928934"/>
            <a:ext cx="642942" cy="500066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1000" b="1" dirty="0" smtClean="0"/>
              <a:t>Access</a:t>
            </a:r>
            <a:br>
              <a:rPr lang="en-US" sz="1000" b="1" dirty="0" smtClean="0"/>
            </a:br>
            <a:r>
              <a:rPr lang="en-US" sz="1000" b="1" dirty="0" smtClean="0"/>
              <a:t>Policy</a:t>
            </a:r>
            <a:endParaRPr lang="en-US" sz="1000" b="1" dirty="0"/>
          </a:p>
        </p:txBody>
      </p:sp>
      <p:sp>
        <p:nvSpPr>
          <p:cNvPr id="70" name="U-Turn Arrow 69"/>
          <p:cNvSpPr/>
          <p:nvPr/>
        </p:nvSpPr>
        <p:spPr>
          <a:xfrm rot="5400000" flipV="1">
            <a:off x="-321503" y="3536157"/>
            <a:ext cx="1071570" cy="28575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Logical flow </a:t>
            </a:r>
            <a:r>
              <a:rPr lang="en-US" dirty="0" smtClean="0"/>
              <a:t>for “Fine Granularity Policy Based Device Access Security”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400" dirty="0" smtClean="0"/>
              <a:t>The web application, e.g. a signed web widget, accesses device functionality that is restricted to this specific application.</a:t>
            </a:r>
            <a:br>
              <a:rPr lang="en-US" sz="1400" dirty="0" smtClean="0"/>
            </a:br>
            <a:endParaRPr lang="en-US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400" dirty="0" smtClean="0"/>
              <a:t>The content engine loads the content and gets any needed content trust attributes, e.g. the origin URL, the digital signature, the certificate, the configuration document etc.</a:t>
            </a:r>
            <a:br>
              <a:rPr lang="en-US" sz="1400" dirty="0" smtClean="0"/>
            </a:br>
            <a:endParaRPr lang="en-US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400" dirty="0" smtClean="0"/>
              <a:t>The content engine queries the trust manager to get the </a:t>
            </a:r>
            <a:r>
              <a:rPr lang="en-US" sz="1400" i="1" dirty="0" smtClean="0"/>
              <a:t>trust domain of the content </a:t>
            </a:r>
            <a:r>
              <a:rPr lang="en-US" sz="1400" dirty="0" smtClean="0"/>
              <a:t>and</a:t>
            </a:r>
            <a:r>
              <a:rPr lang="en-US" sz="1400" i="1" dirty="0" smtClean="0"/>
              <a:t> the application id, </a:t>
            </a:r>
            <a:r>
              <a:rPr lang="en-US" sz="1400" dirty="0" smtClean="0"/>
              <a:t>passing the relevant trust attributes, and the path to the appropriate trust policy to </a:t>
            </a:r>
            <a:r>
              <a:rPr lang="en-GB" sz="1400" dirty="0" smtClean="0"/>
              <a:t>the trust manager. The application </a:t>
            </a:r>
            <a:r>
              <a:rPr lang="en-GB" sz="1400" smtClean="0"/>
              <a:t>id </a:t>
            </a:r>
            <a:r>
              <a:rPr lang="en-US" sz="1400" smtClean="0"/>
              <a:t>could </a:t>
            </a:r>
            <a:r>
              <a:rPr lang="en-US" sz="1400" dirty="0" smtClean="0"/>
              <a:t>for example be included in a widget's (signed) configuration (assumes some kind of centralized widget signing) or it could be included in the certificate (makes distributed signing possible).</a:t>
            </a:r>
          </a:p>
          <a:p>
            <a:pPr marL="514350" indent="-514350">
              <a:buFont typeface="+mj-lt"/>
              <a:buAutoNum type="arabicPeriod"/>
            </a:pPr>
            <a:endParaRPr lang="en-US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400" dirty="0" smtClean="0"/>
              <a:t>The content engine makes an API request, passing relevant parameters and the trust domain and application id to the device </a:t>
            </a:r>
            <a:r>
              <a:rPr lang="en-GB" sz="1400" dirty="0" smtClean="0"/>
              <a:t>API implementation.</a:t>
            </a:r>
            <a:br>
              <a:rPr lang="en-GB" sz="1400" dirty="0" smtClean="0"/>
            </a:br>
            <a:endParaRPr lang="en-GB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400" dirty="0" smtClean="0"/>
              <a:t>The device API implementation creates a </a:t>
            </a:r>
            <a:r>
              <a:rPr lang="en-US" sz="1400" i="1" dirty="0" smtClean="0"/>
              <a:t>security session with the access </a:t>
            </a:r>
            <a:r>
              <a:rPr lang="en-US" sz="1400" dirty="0" smtClean="0"/>
              <a:t>manager, passing the path to the appropriate access policy and the content trust </a:t>
            </a:r>
            <a:r>
              <a:rPr lang="en-GB" sz="1400" dirty="0" smtClean="0"/>
              <a:t>domain. </a:t>
            </a:r>
            <a:r>
              <a:rPr lang="en-US" sz="1400" dirty="0" smtClean="0"/>
              <a:t>The device API implementation asks the security manager for an access decision (via the security session) passing the required capabilities. </a:t>
            </a:r>
            <a:br>
              <a:rPr lang="en-US" sz="1400" dirty="0" smtClean="0"/>
            </a:br>
            <a:endParaRPr lang="en-US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400" dirty="0" smtClean="0"/>
              <a:t>Based on the result of the access control decision, the service invokes the requested operation, passing the application id, or throws a </a:t>
            </a:r>
            <a:r>
              <a:rPr lang="en-GB" sz="1400" dirty="0" smtClean="0"/>
              <a:t>security exception. The “Device Functionality” will only open up the part that is available for this application according to the application id.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269</Words>
  <Application>Microsoft Office PowerPoint</Application>
  <PresentationFormat>On-screen Show (4:3)</PresentationFormat>
  <Paragraphs>64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Clip</vt:lpstr>
      <vt:lpstr>Slide 1</vt:lpstr>
      <vt:lpstr>Content of presentation</vt:lpstr>
      <vt:lpstr>Proposal for “Fine Granularity Policy Based Device Access Security”</vt:lpstr>
      <vt:lpstr>Slide 4</vt:lpstr>
      <vt:lpstr>Logical flow for “Fine Granularity Policy Based Device Access Security”</vt:lpstr>
    </vt:vector>
  </TitlesOfParts>
  <Company>Sony Ericsson Mobile Communications 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Description</dc:title>
  <dc:subject/>
  <dc:creator/>
  <dc:description>_x000d_Rev PA1</dc:description>
  <cp:lastModifiedBy>23054405</cp:lastModifiedBy>
  <cp:revision>91</cp:revision>
  <dcterms:created xsi:type="dcterms:W3CDTF">2009-10-30T12:23:02Z</dcterms:created>
  <dcterms:modified xsi:type="dcterms:W3CDTF">2009-12-15T09:55:39Z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x">
    <vt:lpwstr>1</vt:lpwstr>
  </property>
  <property fmtid="{D5CDD505-2E9C-101B-9397-08002B2CF9AE}" pid="3" name="SecurityClass">
    <vt:lpwstr>Confidential</vt:lpwstr>
  </property>
  <property fmtid="{D5CDD505-2E9C-101B-9397-08002B2CF9AE}" pid="4" name="Prepared">
    <vt:lpwstr/>
  </property>
  <property fmtid="{D5CDD505-2E9C-101B-9397-08002B2CF9AE}" pid="5" name="Checked">
    <vt:lpwstr/>
  </property>
  <property fmtid="{D5CDD505-2E9C-101B-9397-08002B2CF9AE}" pid="6" name="Date">
    <vt:lpwstr>2009-10-30</vt:lpwstr>
  </property>
  <property fmtid="{D5CDD505-2E9C-101B-9397-08002B2CF9AE}" pid="7" name="Revision">
    <vt:lpwstr>PA1</vt:lpwstr>
  </property>
  <property fmtid="{D5CDD505-2E9C-101B-9397-08002B2CF9AE}" pid="8" name="Title">
    <vt:lpwstr/>
  </property>
  <property fmtid="{D5CDD505-2E9C-101B-9397-08002B2CF9AE}" pid="9" name="DocName">
    <vt:lpwstr/>
  </property>
  <property fmtid="{D5CDD505-2E9C-101B-9397-08002B2CF9AE}" pid="10" name="DocNo">
    <vt:lpwstr> </vt:lpwstr>
  </property>
  <property fmtid="{D5CDD505-2E9C-101B-9397-08002B2CF9AE}" pid="11" name="ApprovedBy">
    <vt:lpwstr/>
  </property>
  <property fmtid="{D5CDD505-2E9C-101B-9397-08002B2CF9AE}" pid="12" name="Reference">
    <vt:lpwstr/>
  </property>
  <property fmtid="{D5CDD505-2E9C-101B-9397-08002B2CF9AE}" pid="13" name="Keyword">
    <vt:lpwstr/>
  </property>
  <property fmtid="{D5CDD505-2E9C-101B-9397-08002B2CF9AE}" pid="14" name="LeftFooterField">
    <vt:lpwstr>DocNo</vt:lpwstr>
  </property>
  <property fmtid="{D5CDD505-2E9C-101B-9397-08002B2CF9AE}" pid="15" name="RightFooterField">
    <vt:lpwstr/>
  </property>
  <property fmtid="{D5CDD505-2E9C-101B-9397-08002B2CF9AE}" pid="16" name="MiddleFooterField">
    <vt:lpwstr>Date</vt:lpwstr>
  </property>
  <property fmtid="{D5CDD505-2E9C-101B-9397-08002B2CF9AE}" pid="17" name="SecClassViewType">
    <vt:lpwstr>False</vt:lpwstr>
  </property>
  <property fmtid="{D5CDD505-2E9C-101B-9397-08002B2CF9AE}" pid="18" name="FooterType">
    <vt:lpwstr>CVL</vt:lpwstr>
  </property>
  <property fmtid="{D5CDD505-2E9C-101B-9397-08002B2CF9AE}" pid="19" name="DocumentType">
    <vt:lpwstr>EnOHLogoNew2001</vt:lpwstr>
  </property>
  <property fmtid="{D5CDD505-2E9C-101B-9397-08002B2CF9AE}" pid="20" name="TemplateName">
    <vt:lpwstr>EN/FAD 109 0015/8</vt:lpwstr>
  </property>
  <property fmtid="{D5CDD505-2E9C-101B-9397-08002B2CF9AE}" pid="21" name="TemplateVersion">
    <vt:lpwstr>R1A</vt:lpwstr>
  </property>
  <property fmtid="{D5CDD505-2E9C-101B-9397-08002B2CF9AE}" pid="22" name="TotalNumb">
    <vt:lpwstr> </vt:lpwstr>
  </property>
</Properties>
</file>