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80" r:id="rId2"/>
    <p:sldId id="256" r:id="rId3"/>
    <p:sldId id="260" r:id="rId4"/>
    <p:sldId id="261" r:id="rId5"/>
    <p:sldId id="262" r:id="rId6"/>
    <p:sldId id="263" r:id="rId7"/>
    <p:sldId id="277" r:id="rId8"/>
    <p:sldId id="272" r:id="rId9"/>
    <p:sldId id="276" r:id="rId10"/>
    <p:sldId id="257" r:id="rId11"/>
    <p:sldId id="271" r:id="rId12"/>
    <p:sldId id="273" r:id="rId13"/>
    <p:sldId id="259" r:id="rId14"/>
    <p:sldId id="264" r:id="rId15"/>
    <p:sldId id="270" r:id="rId16"/>
    <p:sldId id="266" r:id="rId17"/>
    <p:sldId id="267" r:id="rId18"/>
    <p:sldId id="268" r:id="rId19"/>
    <p:sldId id="269" r:id="rId20"/>
    <p:sldId id="278" r:id="rId21"/>
    <p:sldId id="258" r:id="rId22"/>
    <p:sldId id="27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1146" y="294"/>
      </p:cViewPr>
      <p:guideLst/>
    </p:cSldViewPr>
  </p:slideViewPr>
  <p:notesTextViewPr>
    <p:cViewPr>
      <p:scale>
        <a:sx n="3" d="2"/>
        <a:sy n="3" d="2"/>
      </p:scale>
      <p:origin x="-6" y="-6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9B9012-67D0-4B67-A85D-4149DC4CAFF7}" type="datetimeFigureOut">
              <a:rPr lang="en-US" smtClean="0"/>
              <a:t>8/26/2025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F5088C-12FE-4DEB-99D8-35AC609E18F3}" type="slidenum">
              <a:rPr lang="en-US" smtClean="0"/>
              <a:t>‹#›</a:t>
            </a:fld>
            <a:endParaRPr lang="en-US"/>
          </a:p>
        </p:txBody>
      </p:sp>
    </p:spTree>
    <p:extLst>
      <p:ext uri="{BB962C8B-B14F-4D97-AF65-F5344CB8AC3E}">
        <p14:creationId xmlns:p14="http://schemas.microsoft.com/office/powerpoint/2010/main" val="442785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Expanding the community; sub teacher and we’re going to watch a movie </a:t>
            </a:r>
          </a:p>
          <a:p>
            <a:r>
              <a:rPr lang="en-US" dirty="0"/>
              <a:t>- Vittorio needs a drink</a:t>
            </a:r>
          </a:p>
          <a:p>
            <a:r>
              <a:rPr lang="en-US" dirty="0"/>
              <a:t>- Justin 1</a:t>
            </a:r>
            <a:r>
              <a:rPr lang="en-US" baseline="30000" dirty="0"/>
              <a:t>st</a:t>
            </a:r>
            <a:r>
              <a:rPr lang="en-US" dirty="0"/>
              <a:t> Gift for Jane Goodall being brought up at IIW. Joyce said it was a stand up act.</a:t>
            </a:r>
          </a:p>
          <a:p>
            <a:endParaRPr lang="en-US" dirty="0"/>
          </a:p>
          <a:p>
            <a:r>
              <a:rPr lang="en-US" dirty="0"/>
              <a:t>Handles on thoughts with words</a:t>
            </a:r>
          </a:p>
          <a:p>
            <a:endParaRPr lang="en-US" dirty="0"/>
          </a:p>
          <a:p>
            <a:r>
              <a:rPr lang="en-US" dirty="0"/>
              <a:t>Language in development so please contribute and send me an email as ideas occur.</a:t>
            </a:r>
          </a:p>
          <a:p>
            <a:r>
              <a:rPr lang="en-US" dirty="0"/>
              <a:t>Story Time via Brene Brown- Story is data</a:t>
            </a:r>
          </a:p>
          <a:p>
            <a:r>
              <a:rPr lang="en-US" dirty="0"/>
              <a:t>Pat &amp; Her Cat</a:t>
            </a:r>
          </a:p>
          <a:p>
            <a:r>
              <a:rPr lang="en-US" dirty="0"/>
              <a:t>Elaine and Save As</a:t>
            </a:r>
          </a:p>
          <a:p>
            <a:endParaRPr lang="en-US" dirty="0"/>
          </a:p>
        </p:txBody>
      </p:sp>
      <p:sp>
        <p:nvSpPr>
          <p:cNvPr id="4" name="Slide Number Placeholder 3"/>
          <p:cNvSpPr>
            <a:spLocks noGrp="1"/>
          </p:cNvSpPr>
          <p:nvPr>
            <p:ph type="sldNum" sz="quarter" idx="5"/>
          </p:nvPr>
        </p:nvSpPr>
        <p:spPr/>
        <p:txBody>
          <a:bodyPr/>
          <a:lstStyle/>
          <a:p>
            <a:fld id="{D1F5088C-12FE-4DEB-99D8-35AC609E18F3}" type="slidenum">
              <a:rPr lang="en-US" smtClean="0"/>
              <a:t>1</a:t>
            </a:fld>
            <a:endParaRPr lang="en-US"/>
          </a:p>
        </p:txBody>
      </p:sp>
    </p:spTree>
    <p:extLst>
      <p:ext uri="{BB962C8B-B14F-4D97-AF65-F5344CB8AC3E}">
        <p14:creationId xmlns:p14="http://schemas.microsoft.com/office/powerpoint/2010/main" val="2771568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D1F5088C-12FE-4DEB-99D8-35AC609E18F3}" type="slidenum">
              <a:rPr lang="en-US" smtClean="0"/>
              <a:t>8</a:t>
            </a:fld>
            <a:endParaRPr lang="en-US"/>
          </a:p>
        </p:txBody>
      </p:sp>
    </p:spTree>
    <p:extLst>
      <p:ext uri="{BB962C8B-B14F-4D97-AF65-F5344CB8AC3E}">
        <p14:creationId xmlns:p14="http://schemas.microsoft.com/office/powerpoint/2010/main" val="5657922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D1F5088C-12FE-4DEB-99D8-35AC609E18F3}" type="slidenum">
              <a:rPr lang="en-US" smtClean="0"/>
              <a:t>9</a:t>
            </a:fld>
            <a:endParaRPr lang="en-US"/>
          </a:p>
        </p:txBody>
      </p:sp>
    </p:spTree>
    <p:extLst>
      <p:ext uri="{BB962C8B-B14F-4D97-AF65-F5344CB8AC3E}">
        <p14:creationId xmlns:p14="http://schemas.microsoft.com/office/powerpoint/2010/main" val="28396557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D1F5088C-12FE-4DEB-99D8-35AC609E18F3}" type="slidenum">
              <a:rPr lang="en-US" smtClean="0"/>
              <a:t>10</a:t>
            </a:fld>
            <a:endParaRPr lang="en-US"/>
          </a:p>
        </p:txBody>
      </p:sp>
    </p:spTree>
    <p:extLst>
      <p:ext uri="{BB962C8B-B14F-4D97-AF65-F5344CB8AC3E}">
        <p14:creationId xmlns:p14="http://schemas.microsoft.com/office/powerpoint/2010/main" val="38536379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D1F5088C-12FE-4DEB-99D8-35AC609E18F3}" type="slidenum">
              <a:rPr lang="en-US" smtClean="0"/>
              <a:t>11</a:t>
            </a:fld>
            <a:endParaRPr lang="en-US"/>
          </a:p>
        </p:txBody>
      </p:sp>
    </p:spTree>
    <p:extLst>
      <p:ext uri="{BB962C8B-B14F-4D97-AF65-F5344CB8AC3E}">
        <p14:creationId xmlns:p14="http://schemas.microsoft.com/office/powerpoint/2010/main" val="14540263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Phi &amp; Instagram “like” via text thread not App</a:t>
            </a:r>
          </a:p>
          <a:p>
            <a:pPr marL="171450" indent="-171450">
              <a:buFontTx/>
              <a:buChar char="-"/>
            </a:pPr>
            <a:endParaRPr lang="en-US" dirty="0"/>
          </a:p>
          <a:p>
            <a:pPr marL="171450" indent="-171450">
              <a:buFontTx/>
              <a:buChar char="-"/>
            </a:pPr>
            <a:r>
              <a:rPr lang="en-US" dirty="0"/>
              <a:t>Web pages thru secure device rather than install app</a:t>
            </a:r>
          </a:p>
          <a:p>
            <a:pPr marL="171450" indent="-171450">
              <a:buFontTx/>
              <a:buChar char="-"/>
            </a:pPr>
            <a:endParaRPr lang="en-US" dirty="0"/>
          </a:p>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D1F5088C-12FE-4DEB-99D8-35AC609E18F3}" type="slidenum">
              <a:rPr lang="en-US" smtClean="0"/>
              <a:t>12</a:t>
            </a:fld>
            <a:endParaRPr lang="en-US"/>
          </a:p>
        </p:txBody>
      </p:sp>
    </p:spTree>
    <p:extLst>
      <p:ext uri="{BB962C8B-B14F-4D97-AF65-F5344CB8AC3E}">
        <p14:creationId xmlns:p14="http://schemas.microsoft.com/office/powerpoint/2010/main" val="25685041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Phi &amp; Instagram “like” via text thread not App</a:t>
            </a:r>
          </a:p>
          <a:p>
            <a:pPr marL="171450" indent="-171450">
              <a:buFontTx/>
              <a:buChar char="-"/>
            </a:pPr>
            <a:endParaRPr lang="en-US" dirty="0"/>
          </a:p>
          <a:p>
            <a:pPr marL="171450" indent="-171450">
              <a:buFontTx/>
              <a:buChar char="-"/>
            </a:pPr>
            <a:r>
              <a:rPr lang="en-US" dirty="0"/>
              <a:t>Web pages thru secure device rather than install app</a:t>
            </a:r>
          </a:p>
          <a:p>
            <a:endParaRPr lang="en-US" dirty="0"/>
          </a:p>
        </p:txBody>
      </p:sp>
      <p:sp>
        <p:nvSpPr>
          <p:cNvPr id="4" name="Slide Number Placeholder 3"/>
          <p:cNvSpPr>
            <a:spLocks noGrp="1"/>
          </p:cNvSpPr>
          <p:nvPr>
            <p:ph type="sldNum" sz="quarter" idx="5"/>
          </p:nvPr>
        </p:nvSpPr>
        <p:spPr/>
        <p:txBody>
          <a:bodyPr/>
          <a:lstStyle/>
          <a:p>
            <a:fld id="{D1F5088C-12FE-4DEB-99D8-35AC609E18F3}" type="slidenum">
              <a:rPr lang="en-US" smtClean="0"/>
              <a:t>13</a:t>
            </a:fld>
            <a:endParaRPr lang="en-US"/>
          </a:p>
        </p:txBody>
      </p:sp>
    </p:spTree>
    <p:extLst>
      <p:ext uri="{BB962C8B-B14F-4D97-AF65-F5344CB8AC3E}">
        <p14:creationId xmlns:p14="http://schemas.microsoft.com/office/powerpoint/2010/main" val="31113992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Take of your clothes and go stand in nature. That and everything that comes with it is what we are built for.</a:t>
            </a:r>
          </a:p>
        </p:txBody>
      </p:sp>
      <p:sp>
        <p:nvSpPr>
          <p:cNvPr id="4" name="Slide Number Placeholder 3"/>
          <p:cNvSpPr>
            <a:spLocks noGrp="1"/>
          </p:cNvSpPr>
          <p:nvPr>
            <p:ph type="sldNum" sz="quarter" idx="5"/>
          </p:nvPr>
        </p:nvSpPr>
        <p:spPr/>
        <p:txBody>
          <a:bodyPr/>
          <a:lstStyle/>
          <a:p>
            <a:fld id="{D1F5088C-12FE-4DEB-99D8-35AC609E18F3}" type="slidenum">
              <a:rPr lang="en-US" smtClean="0"/>
              <a:t>15</a:t>
            </a:fld>
            <a:endParaRPr lang="en-US"/>
          </a:p>
        </p:txBody>
      </p:sp>
    </p:spTree>
    <p:extLst>
      <p:ext uri="{BB962C8B-B14F-4D97-AF65-F5344CB8AC3E}">
        <p14:creationId xmlns:p14="http://schemas.microsoft.com/office/powerpoint/2010/main" val="32423238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8/26/2025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8/26/2025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8/26/2025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8/26/2025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hyperlink" Target="mailto:jeffo@whatisyourrealit.com"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A02E527-5659-E8E6-6AA1-4E22B0600788}"/>
              </a:ext>
            </a:extLst>
          </p:cNvPr>
          <p:cNvSpPr txBox="1"/>
          <p:nvPr/>
        </p:nvSpPr>
        <p:spPr>
          <a:xfrm>
            <a:off x="1182709" y="2627290"/>
            <a:ext cx="9826581" cy="707886"/>
          </a:xfrm>
          <a:prstGeom prst="rect">
            <a:avLst/>
          </a:prstGeom>
          <a:noFill/>
        </p:spPr>
        <p:txBody>
          <a:bodyPr wrap="square" rtlCol="0">
            <a:spAutoFit/>
          </a:bodyPr>
          <a:lstStyle/>
          <a:p>
            <a:r>
              <a:rPr lang="en-US" sz="4000" dirty="0"/>
              <a:t>The Human Operating System (</a:t>
            </a:r>
            <a:r>
              <a:rPr lang="en-US" sz="4000" dirty="0" err="1"/>
              <a:t>HumanOS</a:t>
            </a:r>
            <a:r>
              <a:rPr lang="en-US" sz="4000" dirty="0"/>
              <a:t>)</a:t>
            </a:r>
          </a:p>
        </p:txBody>
      </p:sp>
    </p:spTree>
    <p:extLst>
      <p:ext uri="{BB962C8B-B14F-4D97-AF65-F5344CB8AC3E}">
        <p14:creationId xmlns:p14="http://schemas.microsoft.com/office/powerpoint/2010/main" val="392407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2C150-9A36-CB8B-A4B6-0FAEC3B60A20}"/>
              </a:ext>
            </a:extLst>
          </p:cNvPr>
          <p:cNvSpPr>
            <a:spLocks noGrp="1"/>
          </p:cNvSpPr>
          <p:nvPr>
            <p:ph type="title"/>
          </p:nvPr>
        </p:nvSpPr>
        <p:spPr>
          <a:xfrm>
            <a:off x="489334" y="365125"/>
            <a:ext cx="11268417" cy="820623"/>
          </a:xfrm>
        </p:spPr>
        <p:txBody>
          <a:bodyPr>
            <a:normAutofit fontScale="90000"/>
          </a:bodyPr>
          <a:lstStyle/>
          <a:p>
            <a:pPr algn="ctr"/>
            <a:r>
              <a:rPr lang="en-US" sz="2800" b="1">
                <a:solidFill>
                  <a:schemeClr val="accent5">
                    <a:lumMod val="76000"/>
                  </a:schemeClr>
                </a:solidFill>
                <a:latin typeface="HGMaruGothicMPRO"/>
                <a:ea typeface="HGMaruGothicMPRO"/>
              </a:rPr>
              <a:t>- The </a:t>
            </a:r>
            <a:r>
              <a:rPr lang="en-US" sz="2800" b="1" err="1">
                <a:solidFill>
                  <a:schemeClr val="accent5">
                    <a:lumMod val="76000"/>
                  </a:schemeClr>
                </a:solidFill>
                <a:latin typeface="HGMaruGothicMPRO"/>
                <a:ea typeface="HGMaruGothicMPRO"/>
              </a:rPr>
              <a:t>HumanOS</a:t>
            </a:r>
            <a:r>
              <a:rPr lang="en-US" sz="2800" b="1">
                <a:solidFill>
                  <a:schemeClr val="accent5">
                    <a:lumMod val="76000"/>
                  </a:schemeClr>
                </a:solidFill>
                <a:latin typeface="HGMaruGothicMPRO"/>
                <a:ea typeface="HGMaruGothicMPRO"/>
              </a:rPr>
              <a:t> – </a:t>
            </a:r>
            <a:br>
              <a:rPr lang="en-US" sz="2800" b="1">
                <a:solidFill>
                  <a:schemeClr val="accent5">
                    <a:lumMod val="76000"/>
                  </a:schemeClr>
                </a:solidFill>
                <a:latin typeface="HGMaruGothicMPRO"/>
                <a:ea typeface="HGMaruGothicMPRO"/>
              </a:rPr>
            </a:br>
            <a:br>
              <a:rPr lang="en-US" sz="1100" b="1">
                <a:solidFill>
                  <a:schemeClr val="accent5">
                    <a:lumMod val="76000"/>
                  </a:schemeClr>
                </a:solidFill>
                <a:latin typeface="HGMaruGothicMPRO"/>
                <a:ea typeface="HGMaruGothicMPRO"/>
              </a:rPr>
            </a:br>
            <a:r>
              <a:rPr lang="en-US" sz="2800" b="1">
                <a:solidFill>
                  <a:schemeClr val="accent5">
                    <a:lumMod val="76000"/>
                  </a:schemeClr>
                </a:solidFill>
                <a:latin typeface="HGMaruGothicMPRO"/>
                <a:ea typeface="HGMaruGothicMPRO"/>
              </a:rPr>
              <a:t>Extending Ourselves Across The IRL/DL Boundary</a:t>
            </a:r>
            <a:endParaRPr lang="en-US" b="1">
              <a:solidFill>
                <a:schemeClr val="accent5">
                  <a:lumMod val="76000"/>
                </a:schemeClr>
              </a:solidFill>
            </a:endParaRPr>
          </a:p>
        </p:txBody>
      </p:sp>
      <p:sp>
        <p:nvSpPr>
          <p:cNvPr id="3" name="Content Placeholder 2">
            <a:extLst>
              <a:ext uri="{FF2B5EF4-FFF2-40B4-BE49-F238E27FC236}">
                <a16:creationId xmlns:a16="http://schemas.microsoft.com/office/drawing/2014/main" id="{DF1145BC-0477-F22B-4E54-183854C790C9}"/>
              </a:ext>
            </a:extLst>
          </p:cNvPr>
          <p:cNvSpPr>
            <a:spLocks noGrp="1"/>
          </p:cNvSpPr>
          <p:nvPr>
            <p:ph idx="1"/>
          </p:nvPr>
        </p:nvSpPr>
        <p:spPr>
          <a:xfrm>
            <a:off x="489333" y="2035386"/>
            <a:ext cx="11268418" cy="4993988"/>
          </a:xfrm>
        </p:spPr>
        <p:txBody>
          <a:bodyPr vert="horz" lIns="91440" tIns="45720" rIns="91440" bIns="45720" rtlCol="0" anchor="t">
            <a:normAutofit/>
          </a:bodyPr>
          <a:lstStyle/>
          <a:p>
            <a:pPr>
              <a:buFont typeface="Wingdings" panose="05000000000000000000" pitchFamily="2" charset="2"/>
              <a:buChar char="ü"/>
            </a:pPr>
            <a:r>
              <a:rPr lang="en-US" sz="2000"/>
              <a:t>KY-Platform/OS: </a:t>
            </a:r>
            <a:r>
              <a:rPr lang="en-US" sz="2000" b="1" i="1"/>
              <a:t>Human Creature / running Human Nature. </a:t>
            </a:r>
            <a:r>
              <a:rPr lang="en-US" sz="2000"/>
              <a:t>The code and everything you all write runs on top of Human sensibilities. Witnessing how </a:t>
            </a:r>
            <a:r>
              <a:rPr lang="en-US" sz="2000" b="1" i="1"/>
              <a:t>intention is forged from shear intellect into Code Is Law </a:t>
            </a:r>
            <a:r>
              <a:rPr lang="en-US" sz="2000"/>
              <a:t>is quite informative. </a:t>
            </a:r>
          </a:p>
          <a:p>
            <a:pPr>
              <a:buFont typeface="Wingdings" panose="05000000000000000000" pitchFamily="2" charset="2"/>
              <a:buChar char="ü"/>
            </a:pPr>
            <a:r>
              <a:rPr lang="en-US" sz="2000">
                <a:latin typeface="Aptos Display"/>
              </a:rPr>
              <a:t>Human </a:t>
            </a:r>
            <a:r>
              <a:rPr lang="en-US" sz="2000" err="1">
                <a:latin typeface="Aptos Display"/>
              </a:rPr>
              <a:t>eXperience</a:t>
            </a:r>
            <a:r>
              <a:rPr lang="en-US" sz="2000">
                <a:latin typeface="Aptos Display"/>
              </a:rPr>
              <a:t> (HX) has examples of the Human Creature extending itself into realms we are not built for. Air Flight. Space. Deep Sea. Bio-hazard. Fire. Each of these realms demands we apply amendments to our body to not only function, but to not die while being “there”.</a:t>
            </a:r>
          </a:p>
          <a:p>
            <a:pPr marL="0" indent="0" algn="ctr">
              <a:buNone/>
            </a:pPr>
            <a:endParaRPr lang="en-US">
              <a:solidFill>
                <a:schemeClr val="accent5"/>
              </a:solidFill>
              <a:latin typeface="Aptos Display"/>
            </a:endParaRPr>
          </a:p>
          <a:p>
            <a:pPr marL="0" indent="0" algn="ctr">
              <a:buNone/>
            </a:pPr>
            <a:r>
              <a:rPr lang="en-US">
                <a:solidFill>
                  <a:schemeClr val="accent5"/>
                </a:solidFill>
                <a:latin typeface="Aptos Display"/>
              </a:rPr>
              <a:t>The </a:t>
            </a:r>
            <a:r>
              <a:rPr lang="en-US" err="1">
                <a:solidFill>
                  <a:schemeClr val="accent5"/>
                </a:solidFill>
                <a:latin typeface="Aptos Display"/>
              </a:rPr>
              <a:t>HumanOS</a:t>
            </a:r>
            <a:r>
              <a:rPr lang="en-US">
                <a:solidFill>
                  <a:schemeClr val="accent5"/>
                </a:solidFill>
                <a:latin typeface="Aptos Display"/>
              </a:rPr>
              <a:t> is an emulator mode which does its best to align sensibilities of known IRL lessons “through the glass” on the Digital Landscape.</a:t>
            </a:r>
          </a:p>
        </p:txBody>
      </p:sp>
    </p:spTree>
    <p:extLst>
      <p:ext uri="{BB962C8B-B14F-4D97-AF65-F5344CB8AC3E}">
        <p14:creationId xmlns:p14="http://schemas.microsoft.com/office/powerpoint/2010/main" val="3942423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2C150-9A36-CB8B-A4B6-0FAEC3B60A20}"/>
              </a:ext>
            </a:extLst>
          </p:cNvPr>
          <p:cNvSpPr>
            <a:spLocks noGrp="1"/>
          </p:cNvSpPr>
          <p:nvPr>
            <p:ph type="title"/>
          </p:nvPr>
        </p:nvSpPr>
        <p:spPr>
          <a:xfrm>
            <a:off x="489334" y="365125"/>
            <a:ext cx="11268417" cy="820623"/>
          </a:xfrm>
        </p:spPr>
        <p:txBody>
          <a:bodyPr>
            <a:normAutofit fontScale="90000"/>
          </a:bodyPr>
          <a:lstStyle/>
          <a:p>
            <a:pPr algn="ctr"/>
            <a:r>
              <a:rPr lang="en-US" sz="2800" b="1">
                <a:solidFill>
                  <a:schemeClr val="accent5">
                    <a:lumMod val="76000"/>
                  </a:schemeClr>
                </a:solidFill>
                <a:latin typeface="HGMaruGothicMPRO"/>
                <a:ea typeface="HGMaruGothicMPRO"/>
              </a:rPr>
              <a:t>- The </a:t>
            </a:r>
            <a:r>
              <a:rPr lang="en-US" sz="2800" b="1" err="1">
                <a:solidFill>
                  <a:schemeClr val="accent5">
                    <a:lumMod val="76000"/>
                  </a:schemeClr>
                </a:solidFill>
                <a:latin typeface="HGMaruGothicMPRO"/>
                <a:ea typeface="HGMaruGothicMPRO"/>
              </a:rPr>
              <a:t>HumanOS</a:t>
            </a:r>
            <a:r>
              <a:rPr lang="en-US" sz="2800" b="1">
                <a:solidFill>
                  <a:schemeClr val="accent5">
                    <a:lumMod val="76000"/>
                  </a:schemeClr>
                </a:solidFill>
                <a:latin typeface="HGMaruGothicMPRO"/>
                <a:ea typeface="HGMaruGothicMPRO"/>
              </a:rPr>
              <a:t> – </a:t>
            </a:r>
            <a:br>
              <a:rPr lang="en-US" sz="2800" b="1">
                <a:solidFill>
                  <a:schemeClr val="accent5">
                    <a:lumMod val="76000"/>
                  </a:schemeClr>
                </a:solidFill>
                <a:latin typeface="HGMaruGothicMPRO"/>
                <a:ea typeface="HGMaruGothicMPRO"/>
              </a:rPr>
            </a:br>
            <a:br>
              <a:rPr lang="en-US" sz="1100" b="1">
                <a:solidFill>
                  <a:schemeClr val="accent5">
                    <a:lumMod val="76000"/>
                  </a:schemeClr>
                </a:solidFill>
                <a:latin typeface="HGMaruGothicMPRO"/>
                <a:ea typeface="HGMaruGothicMPRO"/>
              </a:rPr>
            </a:br>
            <a:r>
              <a:rPr lang="en-US" sz="2800" b="1">
                <a:solidFill>
                  <a:schemeClr val="accent5">
                    <a:lumMod val="76000"/>
                  </a:schemeClr>
                </a:solidFill>
                <a:latin typeface="HGMaruGothicMPRO"/>
                <a:ea typeface="HGMaruGothicMPRO"/>
              </a:rPr>
              <a:t>Extending Ourselves Across The IRL/DL Boundary</a:t>
            </a:r>
            <a:endParaRPr lang="en-US" b="1">
              <a:solidFill>
                <a:schemeClr val="accent5">
                  <a:lumMod val="76000"/>
                </a:schemeClr>
              </a:solidFill>
            </a:endParaRPr>
          </a:p>
        </p:txBody>
      </p:sp>
      <p:sp>
        <p:nvSpPr>
          <p:cNvPr id="3" name="Content Placeholder 2">
            <a:extLst>
              <a:ext uri="{FF2B5EF4-FFF2-40B4-BE49-F238E27FC236}">
                <a16:creationId xmlns:a16="http://schemas.microsoft.com/office/drawing/2014/main" id="{DF1145BC-0477-F22B-4E54-183854C790C9}"/>
              </a:ext>
            </a:extLst>
          </p:cNvPr>
          <p:cNvSpPr>
            <a:spLocks noGrp="1"/>
          </p:cNvSpPr>
          <p:nvPr>
            <p:ph idx="1"/>
          </p:nvPr>
        </p:nvSpPr>
        <p:spPr>
          <a:xfrm>
            <a:off x="461791" y="2026919"/>
            <a:ext cx="11268418" cy="4993988"/>
          </a:xfrm>
        </p:spPr>
        <p:txBody>
          <a:bodyPr vert="horz" lIns="91440" tIns="45720" rIns="91440" bIns="45720" rtlCol="0" anchor="t">
            <a:normAutofit/>
          </a:bodyPr>
          <a:lstStyle/>
          <a:p>
            <a:pPr>
              <a:buFont typeface="Wingdings" panose="05000000000000000000" pitchFamily="2" charset="2"/>
              <a:buChar char="ü"/>
            </a:pPr>
            <a:r>
              <a:rPr lang="en-US" sz="2000"/>
              <a:t>KY-Platform/OS: </a:t>
            </a:r>
            <a:r>
              <a:rPr lang="en-US" sz="2000" b="1" i="1"/>
              <a:t>Human Creature / running Human Nature. </a:t>
            </a:r>
            <a:r>
              <a:rPr lang="en-US" sz="2000"/>
              <a:t>The code and everything you all write runs on top of Human sensibilities. Witnessing how </a:t>
            </a:r>
            <a:r>
              <a:rPr lang="en-US" sz="2000" b="1" i="1"/>
              <a:t>intention is forged from shear intellect into Code Is Law </a:t>
            </a:r>
            <a:r>
              <a:rPr lang="en-US" sz="2000"/>
              <a:t>is quite informative. </a:t>
            </a:r>
          </a:p>
          <a:p>
            <a:pPr>
              <a:buFont typeface="Wingdings" panose="05000000000000000000" pitchFamily="2" charset="2"/>
              <a:buChar char="ü"/>
            </a:pPr>
            <a:r>
              <a:rPr lang="en-US" sz="2000">
                <a:latin typeface="Aptos Display"/>
              </a:rPr>
              <a:t>Human </a:t>
            </a:r>
            <a:r>
              <a:rPr lang="en-US" sz="2000" err="1">
                <a:latin typeface="Aptos Display"/>
              </a:rPr>
              <a:t>eXperience</a:t>
            </a:r>
            <a:r>
              <a:rPr lang="en-US" sz="2000">
                <a:latin typeface="Aptos Display"/>
              </a:rPr>
              <a:t> (HX) has examples of the Human Creature extending itself into realms we are not built for. Air Flight. Space. Deep Sea. Bio-hazard. Fire. Each of these realms demands we apply amendments to our body to not only function, but to not die while being “there”.</a:t>
            </a:r>
          </a:p>
          <a:p>
            <a:pPr>
              <a:buFont typeface="Wingdings" panose="05000000000000000000" pitchFamily="2" charset="2"/>
              <a:buChar char="ü"/>
            </a:pPr>
            <a:r>
              <a:rPr lang="en-US" sz="2000">
                <a:latin typeface="Aptos Display"/>
              </a:rPr>
              <a:t>The </a:t>
            </a:r>
            <a:r>
              <a:rPr lang="en-US" sz="2000" err="1">
                <a:latin typeface="Aptos Display"/>
              </a:rPr>
              <a:t>HumanOS</a:t>
            </a:r>
            <a:r>
              <a:rPr lang="en-US" sz="2000">
                <a:latin typeface="Aptos Display"/>
              </a:rPr>
              <a:t> is an emulator mode which does its best to align sensibilities of known IRL lessons “through the glass” on the Digital Landscape. </a:t>
            </a:r>
          </a:p>
          <a:p>
            <a:pPr marL="0" indent="0" algn="ctr">
              <a:buNone/>
            </a:pPr>
            <a:endParaRPr lang="en-US">
              <a:solidFill>
                <a:schemeClr val="accent5"/>
              </a:solidFill>
              <a:latin typeface="Aptos Display"/>
            </a:endParaRPr>
          </a:p>
          <a:p>
            <a:pPr marL="0" indent="0" algn="ctr">
              <a:buNone/>
            </a:pPr>
            <a:r>
              <a:rPr lang="en-US">
                <a:solidFill>
                  <a:schemeClr val="accent5"/>
                </a:solidFill>
                <a:latin typeface="Aptos Display"/>
              </a:rPr>
              <a:t>As we operate and cross back and forth through the glass what amendments are helpful, if not foundational, to manifesting our intention.</a:t>
            </a:r>
          </a:p>
        </p:txBody>
      </p:sp>
    </p:spTree>
    <p:extLst>
      <p:ext uri="{BB962C8B-B14F-4D97-AF65-F5344CB8AC3E}">
        <p14:creationId xmlns:p14="http://schemas.microsoft.com/office/powerpoint/2010/main" val="34412853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2C150-9A36-CB8B-A4B6-0FAEC3B60A20}"/>
              </a:ext>
            </a:extLst>
          </p:cNvPr>
          <p:cNvSpPr>
            <a:spLocks noGrp="1"/>
          </p:cNvSpPr>
          <p:nvPr>
            <p:ph type="title"/>
          </p:nvPr>
        </p:nvSpPr>
        <p:spPr>
          <a:xfrm>
            <a:off x="489334" y="365125"/>
            <a:ext cx="11268417" cy="820623"/>
          </a:xfrm>
        </p:spPr>
        <p:txBody>
          <a:bodyPr>
            <a:normAutofit fontScale="90000"/>
          </a:bodyPr>
          <a:lstStyle/>
          <a:p>
            <a:pPr algn="ctr"/>
            <a:r>
              <a:rPr lang="en-US" sz="2800" b="1">
                <a:solidFill>
                  <a:schemeClr val="accent5">
                    <a:lumMod val="76000"/>
                  </a:schemeClr>
                </a:solidFill>
                <a:latin typeface="HGMaruGothicMPRO"/>
                <a:ea typeface="HGMaruGothicMPRO"/>
              </a:rPr>
              <a:t>- The </a:t>
            </a:r>
            <a:r>
              <a:rPr lang="en-US" sz="2800" b="1" err="1">
                <a:solidFill>
                  <a:schemeClr val="accent5">
                    <a:lumMod val="76000"/>
                  </a:schemeClr>
                </a:solidFill>
                <a:latin typeface="HGMaruGothicMPRO"/>
                <a:ea typeface="HGMaruGothicMPRO"/>
              </a:rPr>
              <a:t>HumanOS</a:t>
            </a:r>
            <a:r>
              <a:rPr lang="en-US" sz="2800" b="1">
                <a:solidFill>
                  <a:schemeClr val="accent5">
                    <a:lumMod val="76000"/>
                  </a:schemeClr>
                </a:solidFill>
                <a:latin typeface="HGMaruGothicMPRO"/>
                <a:ea typeface="HGMaruGothicMPRO"/>
              </a:rPr>
              <a:t> – </a:t>
            </a:r>
            <a:br>
              <a:rPr lang="en-US" sz="2800" b="1">
                <a:solidFill>
                  <a:schemeClr val="accent5">
                    <a:lumMod val="76000"/>
                  </a:schemeClr>
                </a:solidFill>
                <a:latin typeface="HGMaruGothicMPRO"/>
                <a:ea typeface="HGMaruGothicMPRO"/>
              </a:rPr>
            </a:br>
            <a:br>
              <a:rPr lang="en-US" sz="1100" b="1">
                <a:solidFill>
                  <a:schemeClr val="accent5">
                    <a:lumMod val="76000"/>
                  </a:schemeClr>
                </a:solidFill>
                <a:latin typeface="HGMaruGothicMPRO"/>
                <a:ea typeface="HGMaruGothicMPRO"/>
              </a:rPr>
            </a:br>
            <a:r>
              <a:rPr lang="en-US" sz="2800" b="1">
                <a:solidFill>
                  <a:schemeClr val="accent5">
                    <a:lumMod val="76000"/>
                  </a:schemeClr>
                </a:solidFill>
                <a:latin typeface="HGMaruGothicMPRO"/>
                <a:ea typeface="HGMaruGothicMPRO"/>
              </a:rPr>
              <a:t>Extending Ourselves Across The IRL/DL Boundary</a:t>
            </a:r>
            <a:endParaRPr lang="en-US" b="1">
              <a:solidFill>
                <a:schemeClr val="accent5">
                  <a:lumMod val="76000"/>
                </a:schemeClr>
              </a:solidFill>
            </a:endParaRPr>
          </a:p>
        </p:txBody>
      </p:sp>
      <p:sp>
        <p:nvSpPr>
          <p:cNvPr id="3" name="Content Placeholder 2">
            <a:extLst>
              <a:ext uri="{FF2B5EF4-FFF2-40B4-BE49-F238E27FC236}">
                <a16:creationId xmlns:a16="http://schemas.microsoft.com/office/drawing/2014/main" id="{DF1145BC-0477-F22B-4E54-183854C790C9}"/>
              </a:ext>
            </a:extLst>
          </p:cNvPr>
          <p:cNvSpPr>
            <a:spLocks noGrp="1"/>
          </p:cNvSpPr>
          <p:nvPr>
            <p:ph idx="1"/>
          </p:nvPr>
        </p:nvSpPr>
        <p:spPr>
          <a:xfrm>
            <a:off x="489333" y="2035386"/>
            <a:ext cx="11268418" cy="4993988"/>
          </a:xfrm>
        </p:spPr>
        <p:txBody>
          <a:bodyPr vert="horz" lIns="91440" tIns="45720" rIns="91440" bIns="45720" rtlCol="0" anchor="t">
            <a:normAutofit/>
          </a:bodyPr>
          <a:lstStyle/>
          <a:p>
            <a:pPr>
              <a:buFont typeface="Wingdings" panose="05000000000000000000" pitchFamily="2" charset="2"/>
              <a:buChar char="ü"/>
            </a:pPr>
            <a:r>
              <a:rPr lang="en-US" sz="2400">
                <a:latin typeface="Aptos Display"/>
              </a:rPr>
              <a:t>Human </a:t>
            </a:r>
            <a:r>
              <a:rPr lang="en-US" sz="2400" err="1">
                <a:latin typeface="Aptos Display"/>
              </a:rPr>
              <a:t>eXperience</a:t>
            </a:r>
            <a:r>
              <a:rPr lang="en-US" sz="2400">
                <a:latin typeface="Aptos Display"/>
              </a:rPr>
              <a:t> (HX) has examples of the Human Creature extending itself into realms we are not built for. Air Flight. Space. Deep Sea. Bio-hazard. Fire. Each of these realms demands we apply amendments to our body to not only function, but to not die while being “there”.</a:t>
            </a:r>
          </a:p>
          <a:p>
            <a:pPr>
              <a:buFont typeface="Wingdings" panose="05000000000000000000" pitchFamily="2" charset="2"/>
              <a:buChar char="ü"/>
            </a:pPr>
            <a:r>
              <a:rPr lang="en-US" sz="2400">
                <a:latin typeface="Aptos Display"/>
              </a:rPr>
              <a:t>The </a:t>
            </a:r>
            <a:r>
              <a:rPr lang="en-US" sz="2400" err="1">
                <a:latin typeface="Aptos Display"/>
              </a:rPr>
              <a:t>HumanOS</a:t>
            </a:r>
            <a:r>
              <a:rPr lang="en-US" sz="2400">
                <a:latin typeface="Aptos Display"/>
              </a:rPr>
              <a:t> is an emulator mode which does its best to align sensibilities of known IRL lessons “through the glass” on the Digital Landscape. </a:t>
            </a:r>
          </a:p>
          <a:p>
            <a:pPr>
              <a:buFont typeface="Wingdings" panose="05000000000000000000" pitchFamily="2" charset="2"/>
              <a:buChar char="ü"/>
            </a:pPr>
            <a:r>
              <a:rPr lang="en-US" sz="2400">
                <a:latin typeface="Aptos Display"/>
              </a:rPr>
              <a:t>As we operate and cross back and forth through the glass what amendments are helpful, if not foundational, to manifesting our intention.</a:t>
            </a:r>
          </a:p>
          <a:p>
            <a:pPr>
              <a:buFont typeface="Wingdings" panose="05000000000000000000" pitchFamily="2" charset="2"/>
              <a:buChar char="ü"/>
            </a:pPr>
            <a:endParaRPr lang="en-US" sz="2400">
              <a:latin typeface="Aptos Display"/>
            </a:endParaRPr>
          </a:p>
          <a:p>
            <a:pPr marL="0" indent="0" algn="ctr">
              <a:buNone/>
            </a:pPr>
            <a:r>
              <a:rPr lang="en-US">
                <a:solidFill>
                  <a:schemeClr val="accent5"/>
                </a:solidFill>
                <a:latin typeface="Aptos Display"/>
              </a:rPr>
              <a:t>Real-IT + Aikido = Real-</a:t>
            </a:r>
            <a:r>
              <a:rPr lang="en-US" err="1">
                <a:solidFill>
                  <a:schemeClr val="accent5"/>
                </a:solidFill>
                <a:latin typeface="Aptos Display"/>
              </a:rPr>
              <a:t>ITdo</a:t>
            </a:r>
            <a:r>
              <a:rPr lang="en-US">
                <a:solidFill>
                  <a:schemeClr val="accent5"/>
                </a:solidFill>
                <a:latin typeface="Aptos Display"/>
              </a:rPr>
              <a:t>, the Martial Art of The Digital Landscape</a:t>
            </a:r>
          </a:p>
          <a:p>
            <a:endParaRPr lang="en-US"/>
          </a:p>
        </p:txBody>
      </p:sp>
    </p:spTree>
    <p:extLst>
      <p:ext uri="{BB962C8B-B14F-4D97-AF65-F5344CB8AC3E}">
        <p14:creationId xmlns:p14="http://schemas.microsoft.com/office/powerpoint/2010/main" val="29610278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12A9593-4750-6B3C-4FF2-7F6E3E8A3689}"/>
              </a:ext>
            </a:extLst>
          </p:cNvPr>
          <p:cNvSpPr>
            <a:spLocks noGrp="1"/>
          </p:cNvSpPr>
          <p:nvPr>
            <p:ph sz="half" idx="2"/>
          </p:nvPr>
        </p:nvSpPr>
        <p:spPr>
          <a:xfrm>
            <a:off x="839788" y="3051175"/>
            <a:ext cx="5157787" cy="3684588"/>
          </a:xfrm>
        </p:spPr>
        <p:txBody>
          <a:bodyPr>
            <a:normAutofit/>
          </a:bodyPr>
          <a:lstStyle/>
          <a:p>
            <a:r>
              <a:rPr lang="en-US"/>
              <a:t>Terms &amp; Conditions</a:t>
            </a:r>
          </a:p>
          <a:p>
            <a:r>
              <a:rPr lang="en-US" err="1"/>
              <a:t>EvE</a:t>
            </a:r>
            <a:r>
              <a:rPr lang="en-US"/>
              <a:t> </a:t>
            </a:r>
            <a:r>
              <a:rPr lang="en-US" sz="2000"/>
              <a:t>(Ethics vs. Economics which leads)</a:t>
            </a:r>
          </a:p>
          <a:p>
            <a:r>
              <a:rPr lang="en-US"/>
              <a:t>Shadow System</a:t>
            </a:r>
          </a:p>
          <a:p>
            <a:r>
              <a:rPr lang="en-US"/>
              <a:t>Lack of Awareness</a:t>
            </a:r>
          </a:p>
          <a:p>
            <a:r>
              <a:rPr lang="en-US"/>
              <a:t>Trust Challenge</a:t>
            </a:r>
          </a:p>
          <a:p>
            <a:r>
              <a:rPr lang="en-US"/>
              <a:t>Spidey Senses Dulled</a:t>
            </a:r>
          </a:p>
        </p:txBody>
      </p:sp>
      <p:sp>
        <p:nvSpPr>
          <p:cNvPr id="10" name="Title 9">
            <a:extLst>
              <a:ext uri="{FF2B5EF4-FFF2-40B4-BE49-F238E27FC236}">
                <a16:creationId xmlns:a16="http://schemas.microsoft.com/office/drawing/2014/main" id="{0D212501-9A11-9D14-1CB8-B2FD809A9B3C}"/>
              </a:ext>
            </a:extLst>
          </p:cNvPr>
          <p:cNvSpPr>
            <a:spLocks noGrp="1"/>
          </p:cNvSpPr>
          <p:nvPr>
            <p:ph type="title"/>
          </p:nvPr>
        </p:nvSpPr>
        <p:spPr/>
        <p:txBody>
          <a:bodyPr/>
          <a:lstStyle/>
          <a:p>
            <a:endParaRPr lang="en-US"/>
          </a:p>
        </p:txBody>
      </p:sp>
      <p:sp>
        <p:nvSpPr>
          <p:cNvPr id="11" name="Title 1">
            <a:extLst>
              <a:ext uri="{FF2B5EF4-FFF2-40B4-BE49-F238E27FC236}">
                <a16:creationId xmlns:a16="http://schemas.microsoft.com/office/drawing/2014/main" id="{6FAE4E0D-EB7C-A5F9-1F51-48AE0BD9854E}"/>
              </a:ext>
            </a:extLst>
          </p:cNvPr>
          <p:cNvSpPr txBox="1">
            <a:spLocks/>
          </p:cNvSpPr>
          <p:nvPr/>
        </p:nvSpPr>
        <p:spPr>
          <a:xfrm>
            <a:off x="839788" y="263525"/>
            <a:ext cx="10515600" cy="1503282"/>
          </a:xfrm>
          <a:prstGeom prst="rect">
            <a:avLst/>
          </a:prstGeom>
          <a:solidFill>
            <a:schemeClr val="tx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chemeClr val="accent5"/>
                </a:solidFill>
                <a:latin typeface="HandelGothic BT" panose="04030805030B02020C03" pitchFamily="82" charset="0"/>
              </a:rPr>
              <a:t>Real-</a:t>
            </a:r>
            <a:r>
              <a:rPr lang="en-US" b="1" err="1">
                <a:solidFill>
                  <a:schemeClr val="accent5"/>
                </a:solidFill>
                <a:latin typeface="HandelGothic BT" panose="04030805030B02020C03" pitchFamily="82" charset="0"/>
              </a:rPr>
              <a:t>ITdo</a:t>
            </a:r>
            <a:br>
              <a:rPr lang="en-US"/>
            </a:br>
            <a:r>
              <a:rPr lang="en-US" sz="2400">
                <a:solidFill>
                  <a:srgbClr val="66FF33"/>
                </a:solidFill>
                <a:effectLst>
                  <a:outerShdw blurRad="50800" dist="38100" dir="2700000" algn="tl" rotWithShape="0">
                    <a:prstClr val="black">
                      <a:alpha val="40000"/>
                    </a:prstClr>
                  </a:outerShdw>
                </a:effectLst>
              </a:rPr>
              <a:t>MDMA - Mixed Digital Martial Arts</a:t>
            </a:r>
            <a:br>
              <a:rPr lang="en-US" sz="3100"/>
            </a:br>
            <a:r>
              <a:rPr lang="en-US" sz="3100">
                <a:solidFill>
                  <a:schemeClr val="bg1"/>
                </a:solidFill>
              </a:rPr>
              <a:t>A Game Space Of Chutes &amp; Ladders</a:t>
            </a:r>
          </a:p>
        </p:txBody>
      </p:sp>
      <p:sp>
        <p:nvSpPr>
          <p:cNvPr id="6" name="Text Placeholder 2">
            <a:extLst>
              <a:ext uri="{FF2B5EF4-FFF2-40B4-BE49-F238E27FC236}">
                <a16:creationId xmlns:a16="http://schemas.microsoft.com/office/drawing/2014/main" id="{3099658D-67AF-405B-A3E7-06F750BFFF1D}"/>
              </a:ext>
            </a:extLst>
          </p:cNvPr>
          <p:cNvSpPr txBox="1">
            <a:spLocks/>
          </p:cNvSpPr>
          <p:nvPr/>
        </p:nvSpPr>
        <p:spPr>
          <a:xfrm>
            <a:off x="0" y="2471424"/>
            <a:ext cx="5058038" cy="516251"/>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a:t>Forces: Know Who/What Is In The Room With You</a:t>
            </a:r>
          </a:p>
        </p:txBody>
      </p:sp>
    </p:spTree>
    <p:extLst>
      <p:ext uri="{BB962C8B-B14F-4D97-AF65-F5344CB8AC3E}">
        <p14:creationId xmlns:p14="http://schemas.microsoft.com/office/powerpoint/2010/main" val="24440054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3">
            <a:extLst>
              <a:ext uri="{FF2B5EF4-FFF2-40B4-BE49-F238E27FC236}">
                <a16:creationId xmlns:a16="http://schemas.microsoft.com/office/drawing/2014/main" id="{59747724-2EDD-B086-176B-E18230587A23}"/>
              </a:ext>
            </a:extLst>
          </p:cNvPr>
          <p:cNvSpPr txBox="1">
            <a:spLocks/>
          </p:cNvSpPr>
          <p:nvPr/>
        </p:nvSpPr>
        <p:spPr>
          <a:xfrm>
            <a:off x="839788" y="3051175"/>
            <a:ext cx="5157787" cy="36845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Terms &amp; Conditions</a:t>
            </a:r>
          </a:p>
          <a:p>
            <a:r>
              <a:rPr lang="en-US" err="1"/>
              <a:t>EvE</a:t>
            </a:r>
            <a:r>
              <a:rPr lang="en-US"/>
              <a:t> </a:t>
            </a:r>
            <a:r>
              <a:rPr lang="en-US" sz="2000"/>
              <a:t>(Ethics vs. Economics which leads)</a:t>
            </a:r>
          </a:p>
          <a:p>
            <a:r>
              <a:rPr lang="en-US"/>
              <a:t>Shadow System</a:t>
            </a:r>
          </a:p>
          <a:p>
            <a:r>
              <a:rPr lang="en-US"/>
              <a:t>Lack of Awareness</a:t>
            </a:r>
          </a:p>
          <a:p>
            <a:r>
              <a:rPr lang="en-US"/>
              <a:t>Trust Challenge</a:t>
            </a:r>
          </a:p>
          <a:p>
            <a:r>
              <a:rPr lang="en-US"/>
              <a:t>Spidey Senses Dulled</a:t>
            </a:r>
          </a:p>
        </p:txBody>
      </p:sp>
      <p:sp>
        <p:nvSpPr>
          <p:cNvPr id="16" name="Content Placeholder 5">
            <a:extLst>
              <a:ext uri="{FF2B5EF4-FFF2-40B4-BE49-F238E27FC236}">
                <a16:creationId xmlns:a16="http://schemas.microsoft.com/office/drawing/2014/main" id="{5BABE069-B88D-32E4-E165-C33E764F4250}"/>
              </a:ext>
            </a:extLst>
          </p:cNvPr>
          <p:cNvSpPr txBox="1">
            <a:spLocks/>
          </p:cNvSpPr>
          <p:nvPr/>
        </p:nvSpPr>
        <p:spPr>
          <a:xfrm>
            <a:off x="6172200" y="3051175"/>
            <a:ext cx="5183188" cy="36845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a:t>0</a:t>
            </a:r>
          </a:p>
          <a:p>
            <a:pPr marL="0" indent="0">
              <a:buFont typeface="Arial" panose="020B0604020202020204" pitchFamily="34" charset="0"/>
              <a:buNone/>
            </a:pPr>
            <a:r>
              <a:rPr lang="en-US"/>
              <a:t>1</a:t>
            </a:r>
          </a:p>
          <a:p>
            <a:pPr marL="0" indent="0">
              <a:buFont typeface="Arial" panose="020B0604020202020204" pitchFamily="34" charset="0"/>
              <a:buNone/>
            </a:pPr>
            <a:r>
              <a:rPr lang="en-US"/>
              <a:t>2 </a:t>
            </a:r>
          </a:p>
          <a:p>
            <a:pPr marL="0" indent="0">
              <a:buFont typeface="Arial" panose="020B0604020202020204" pitchFamily="34" charset="0"/>
              <a:buNone/>
            </a:pPr>
            <a:r>
              <a:rPr lang="en-US"/>
              <a:t>3</a:t>
            </a:r>
          </a:p>
          <a:p>
            <a:pPr marL="0" indent="0">
              <a:buFont typeface="Arial" panose="020B0604020202020204" pitchFamily="34" charset="0"/>
              <a:buNone/>
            </a:pPr>
            <a:r>
              <a:rPr lang="en-US"/>
              <a:t>4</a:t>
            </a:r>
          </a:p>
          <a:p>
            <a:endParaRPr lang="en-US"/>
          </a:p>
        </p:txBody>
      </p:sp>
      <p:sp>
        <p:nvSpPr>
          <p:cNvPr id="17" name="Title 1">
            <a:extLst>
              <a:ext uri="{FF2B5EF4-FFF2-40B4-BE49-F238E27FC236}">
                <a16:creationId xmlns:a16="http://schemas.microsoft.com/office/drawing/2014/main" id="{F7901B39-FE03-E82E-F5F6-8AC07CFC10AE}"/>
              </a:ext>
            </a:extLst>
          </p:cNvPr>
          <p:cNvSpPr txBox="1">
            <a:spLocks/>
          </p:cNvSpPr>
          <p:nvPr/>
        </p:nvSpPr>
        <p:spPr>
          <a:xfrm>
            <a:off x="839788" y="263525"/>
            <a:ext cx="10515600" cy="1503282"/>
          </a:xfrm>
          <a:prstGeom prst="rect">
            <a:avLst/>
          </a:prstGeom>
          <a:solidFill>
            <a:schemeClr val="tx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chemeClr val="accent5"/>
                </a:solidFill>
                <a:latin typeface="HandelGothic BT" panose="04030805030B02020C03" pitchFamily="82" charset="0"/>
              </a:rPr>
              <a:t>Real-</a:t>
            </a:r>
            <a:r>
              <a:rPr lang="en-US" b="1" err="1">
                <a:solidFill>
                  <a:schemeClr val="accent5"/>
                </a:solidFill>
                <a:latin typeface="HandelGothic BT" panose="04030805030B02020C03" pitchFamily="82" charset="0"/>
              </a:rPr>
              <a:t>ITdo</a:t>
            </a:r>
            <a:br>
              <a:rPr lang="en-US"/>
            </a:br>
            <a:r>
              <a:rPr lang="en-US" sz="2400">
                <a:solidFill>
                  <a:srgbClr val="66FF33"/>
                </a:solidFill>
                <a:effectLst>
                  <a:outerShdw blurRad="50800" dist="38100" dir="2700000" algn="tl" rotWithShape="0">
                    <a:prstClr val="black">
                      <a:alpha val="40000"/>
                    </a:prstClr>
                  </a:outerShdw>
                </a:effectLst>
              </a:rPr>
              <a:t>MDMA - Mixed Digital Martial Arts</a:t>
            </a:r>
            <a:br>
              <a:rPr lang="en-US" sz="3100"/>
            </a:br>
            <a:r>
              <a:rPr lang="en-US" sz="3100">
                <a:solidFill>
                  <a:schemeClr val="bg1"/>
                </a:solidFill>
              </a:rPr>
              <a:t>A Game Space Of Chutes &amp; Ladders</a:t>
            </a:r>
          </a:p>
        </p:txBody>
      </p:sp>
      <p:sp>
        <p:nvSpPr>
          <p:cNvPr id="7" name="Text Placeholder 2">
            <a:extLst>
              <a:ext uri="{FF2B5EF4-FFF2-40B4-BE49-F238E27FC236}">
                <a16:creationId xmlns:a16="http://schemas.microsoft.com/office/drawing/2014/main" id="{04246751-1635-4CE7-82C6-7BC6AC279C22}"/>
              </a:ext>
            </a:extLst>
          </p:cNvPr>
          <p:cNvSpPr txBox="1">
            <a:spLocks/>
          </p:cNvSpPr>
          <p:nvPr/>
        </p:nvSpPr>
        <p:spPr>
          <a:xfrm>
            <a:off x="0" y="2471424"/>
            <a:ext cx="5058038" cy="516251"/>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a:t>Forces: Know Who/What Is In The Room With You</a:t>
            </a:r>
          </a:p>
        </p:txBody>
      </p:sp>
      <p:sp>
        <p:nvSpPr>
          <p:cNvPr id="8" name="Text Placeholder 4">
            <a:extLst>
              <a:ext uri="{FF2B5EF4-FFF2-40B4-BE49-F238E27FC236}">
                <a16:creationId xmlns:a16="http://schemas.microsoft.com/office/drawing/2014/main" id="{6888B1F6-AE49-4A10-910A-DD9AAFD90DFB}"/>
              </a:ext>
            </a:extLst>
          </p:cNvPr>
          <p:cNvSpPr txBox="1">
            <a:spLocks/>
          </p:cNvSpPr>
          <p:nvPr/>
        </p:nvSpPr>
        <p:spPr>
          <a:xfrm>
            <a:off x="5782733" y="2344425"/>
            <a:ext cx="5512774" cy="643250"/>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a:t>Stages:</a:t>
            </a:r>
            <a:r>
              <a:rPr lang="en-US" u="sng"/>
              <a:t> </a:t>
            </a:r>
            <a:r>
              <a:rPr lang="en-US"/>
              <a:t>KY-S,D,P,T, = Self, Device, Platform, Terms</a:t>
            </a:r>
          </a:p>
        </p:txBody>
      </p:sp>
    </p:spTree>
    <p:extLst>
      <p:ext uri="{BB962C8B-B14F-4D97-AF65-F5344CB8AC3E}">
        <p14:creationId xmlns:p14="http://schemas.microsoft.com/office/powerpoint/2010/main" val="21059479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413E67-6932-BFC7-D977-01F1D6FECCC9}"/>
            </a:ext>
          </a:extLst>
        </p:cNvPr>
        <p:cNvGrpSpPr/>
        <p:nvPr/>
      </p:nvGrpSpPr>
      <p:grpSpPr>
        <a:xfrm>
          <a:off x="0" y="0"/>
          <a:ext cx="0" cy="0"/>
          <a:chOff x="0" y="0"/>
          <a:chExt cx="0" cy="0"/>
        </a:xfrm>
      </p:grpSpPr>
      <p:sp>
        <p:nvSpPr>
          <p:cNvPr id="14" name="Content Placeholder 3">
            <a:extLst>
              <a:ext uri="{FF2B5EF4-FFF2-40B4-BE49-F238E27FC236}">
                <a16:creationId xmlns:a16="http://schemas.microsoft.com/office/drawing/2014/main" id="{DF969844-9EAE-25E7-8980-2C7D0F537769}"/>
              </a:ext>
            </a:extLst>
          </p:cNvPr>
          <p:cNvSpPr txBox="1">
            <a:spLocks/>
          </p:cNvSpPr>
          <p:nvPr/>
        </p:nvSpPr>
        <p:spPr>
          <a:xfrm>
            <a:off x="839788" y="3051175"/>
            <a:ext cx="5157787" cy="36845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Terms &amp; Conditions</a:t>
            </a:r>
          </a:p>
          <a:p>
            <a:r>
              <a:rPr lang="en-US" err="1"/>
              <a:t>EvE</a:t>
            </a:r>
            <a:r>
              <a:rPr lang="en-US"/>
              <a:t> </a:t>
            </a:r>
            <a:r>
              <a:rPr lang="en-US" sz="2000"/>
              <a:t>(Ethics vs. Economics which leads)</a:t>
            </a:r>
          </a:p>
          <a:p>
            <a:r>
              <a:rPr lang="en-US"/>
              <a:t>Shadow System</a:t>
            </a:r>
          </a:p>
          <a:p>
            <a:r>
              <a:rPr lang="en-US"/>
              <a:t>Lack of Awareness</a:t>
            </a:r>
          </a:p>
          <a:p>
            <a:r>
              <a:rPr lang="en-US"/>
              <a:t>Trust Challenge</a:t>
            </a:r>
          </a:p>
          <a:p>
            <a:r>
              <a:rPr lang="en-US"/>
              <a:t>Spidey Senses Dulled</a:t>
            </a:r>
          </a:p>
        </p:txBody>
      </p:sp>
      <p:sp>
        <p:nvSpPr>
          <p:cNvPr id="16" name="Content Placeholder 5">
            <a:extLst>
              <a:ext uri="{FF2B5EF4-FFF2-40B4-BE49-F238E27FC236}">
                <a16:creationId xmlns:a16="http://schemas.microsoft.com/office/drawing/2014/main" id="{B2EE24AC-4478-9B0A-E781-6AA0D21933A3}"/>
              </a:ext>
            </a:extLst>
          </p:cNvPr>
          <p:cNvSpPr txBox="1">
            <a:spLocks/>
          </p:cNvSpPr>
          <p:nvPr/>
        </p:nvSpPr>
        <p:spPr>
          <a:xfrm>
            <a:off x="6172200" y="3051175"/>
            <a:ext cx="5183188" cy="36845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a:solidFill>
                  <a:schemeClr val="accent5"/>
                </a:solidFill>
              </a:rPr>
              <a:t>0 - Dirt, Gravity, Food, etc. No presence of technology</a:t>
            </a:r>
          </a:p>
          <a:p>
            <a:pPr marL="0" indent="0">
              <a:buFont typeface="Arial" panose="020B0604020202020204" pitchFamily="34" charset="0"/>
              <a:buNone/>
            </a:pPr>
            <a:r>
              <a:rPr lang="en-US"/>
              <a:t>1</a:t>
            </a:r>
          </a:p>
          <a:p>
            <a:pPr marL="0" indent="0">
              <a:buFont typeface="Arial" panose="020B0604020202020204" pitchFamily="34" charset="0"/>
              <a:buNone/>
            </a:pPr>
            <a:r>
              <a:rPr lang="en-US"/>
              <a:t>2 </a:t>
            </a:r>
          </a:p>
          <a:p>
            <a:pPr marL="0" indent="0">
              <a:buFont typeface="Arial" panose="020B0604020202020204" pitchFamily="34" charset="0"/>
              <a:buNone/>
            </a:pPr>
            <a:r>
              <a:rPr lang="en-US"/>
              <a:t>3</a:t>
            </a:r>
          </a:p>
          <a:p>
            <a:pPr marL="0" indent="0">
              <a:buFont typeface="Arial" panose="020B0604020202020204" pitchFamily="34" charset="0"/>
              <a:buNone/>
            </a:pPr>
            <a:r>
              <a:rPr lang="en-US"/>
              <a:t>4</a:t>
            </a:r>
          </a:p>
          <a:p>
            <a:endParaRPr lang="en-US"/>
          </a:p>
        </p:txBody>
      </p:sp>
      <p:sp>
        <p:nvSpPr>
          <p:cNvPr id="17" name="Title 1">
            <a:extLst>
              <a:ext uri="{FF2B5EF4-FFF2-40B4-BE49-F238E27FC236}">
                <a16:creationId xmlns:a16="http://schemas.microsoft.com/office/drawing/2014/main" id="{248C2BDC-314C-D3C1-722F-5CFEFFF0F625}"/>
              </a:ext>
            </a:extLst>
          </p:cNvPr>
          <p:cNvSpPr txBox="1">
            <a:spLocks/>
          </p:cNvSpPr>
          <p:nvPr/>
        </p:nvSpPr>
        <p:spPr>
          <a:xfrm>
            <a:off x="839788" y="263525"/>
            <a:ext cx="10515600" cy="1503282"/>
          </a:xfrm>
          <a:prstGeom prst="rect">
            <a:avLst/>
          </a:prstGeom>
          <a:solidFill>
            <a:schemeClr val="tx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chemeClr val="accent5"/>
                </a:solidFill>
                <a:latin typeface="HandelGothic BT" panose="04030805030B02020C03" pitchFamily="82" charset="0"/>
              </a:rPr>
              <a:t>Real-</a:t>
            </a:r>
            <a:r>
              <a:rPr lang="en-US" b="1" err="1">
                <a:solidFill>
                  <a:schemeClr val="accent5"/>
                </a:solidFill>
                <a:latin typeface="HandelGothic BT" panose="04030805030B02020C03" pitchFamily="82" charset="0"/>
              </a:rPr>
              <a:t>ITdo</a:t>
            </a:r>
            <a:br>
              <a:rPr lang="en-US"/>
            </a:br>
            <a:r>
              <a:rPr lang="en-US" sz="2400">
                <a:solidFill>
                  <a:srgbClr val="66FF33"/>
                </a:solidFill>
                <a:effectLst>
                  <a:outerShdw blurRad="50800" dist="38100" dir="2700000" algn="tl" rotWithShape="0">
                    <a:prstClr val="black">
                      <a:alpha val="40000"/>
                    </a:prstClr>
                  </a:outerShdw>
                </a:effectLst>
              </a:rPr>
              <a:t>MDMA - Mixed Digital Martial Arts</a:t>
            </a:r>
            <a:br>
              <a:rPr lang="en-US" sz="3100"/>
            </a:br>
            <a:r>
              <a:rPr lang="en-US" sz="3100">
                <a:solidFill>
                  <a:schemeClr val="bg1"/>
                </a:solidFill>
              </a:rPr>
              <a:t>A Game Space Of Chutes &amp; Ladders</a:t>
            </a:r>
          </a:p>
        </p:txBody>
      </p:sp>
      <p:sp>
        <p:nvSpPr>
          <p:cNvPr id="7" name="Text Placeholder 2">
            <a:extLst>
              <a:ext uri="{FF2B5EF4-FFF2-40B4-BE49-F238E27FC236}">
                <a16:creationId xmlns:a16="http://schemas.microsoft.com/office/drawing/2014/main" id="{CB54D20A-694B-4CBF-B24E-A4F72080D747}"/>
              </a:ext>
            </a:extLst>
          </p:cNvPr>
          <p:cNvSpPr txBox="1">
            <a:spLocks/>
          </p:cNvSpPr>
          <p:nvPr/>
        </p:nvSpPr>
        <p:spPr>
          <a:xfrm>
            <a:off x="0" y="2471424"/>
            <a:ext cx="5058038" cy="516251"/>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a:t>Forces: Know Who/What Is In The Room With You</a:t>
            </a:r>
          </a:p>
        </p:txBody>
      </p:sp>
      <p:sp>
        <p:nvSpPr>
          <p:cNvPr id="8" name="Text Placeholder 4">
            <a:extLst>
              <a:ext uri="{FF2B5EF4-FFF2-40B4-BE49-F238E27FC236}">
                <a16:creationId xmlns:a16="http://schemas.microsoft.com/office/drawing/2014/main" id="{EB677B32-C229-4BA4-957F-A294B3C07C48}"/>
              </a:ext>
            </a:extLst>
          </p:cNvPr>
          <p:cNvSpPr txBox="1">
            <a:spLocks/>
          </p:cNvSpPr>
          <p:nvPr/>
        </p:nvSpPr>
        <p:spPr>
          <a:xfrm>
            <a:off x="5782733" y="2344425"/>
            <a:ext cx="5512774" cy="643250"/>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a:t>Stages:</a:t>
            </a:r>
            <a:r>
              <a:rPr lang="en-US" u="sng"/>
              <a:t> </a:t>
            </a:r>
            <a:r>
              <a:rPr lang="en-US"/>
              <a:t>KY-S,D,P,T, = Self, Device, Platform, Terms</a:t>
            </a:r>
          </a:p>
        </p:txBody>
      </p:sp>
    </p:spTree>
    <p:extLst>
      <p:ext uri="{BB962C8B-B14F-4D97-AF65-F5344CB8AC3E}">
        <p14:creationId xmlns:p14="http://schemas.microsoft.com/office/powerpoint/2010/main" val="27786962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D79490-44D3-308D-F03C-EBCDE8C89816}"/>
            </a:ext>
          </a:extLst>
        </p:cNvPr>
        <p:cNvGrpSpPr/>
        <p:nvPr/>
      </p:nvGrpSpPr>
      <p:grpSpPr>
        <a:xfrm>
          <a:off x="0" y="0"/>
          <a:ext cx="0" cy="0"/>
          <a:chOff x="0" y="0"/>
          <a:chExt cx="0" cy="0"/>
        </a:xfrm>
      </p:grpSpPr>
      <p:sp>
        <p:nvSpPr>
          <p:cNvPr id="14" name="Content Placeholder 3">
            <a:extLst>
              <a:ext uri="{FF2B5EF4-FFF2-40B4-BE49-F238E27FC236}">
                <a16:creationId xmlns:a16="http://schemas.microsoft.com/office/drawing/2014/main" id="{71B8976C-A5D3-1EA5-A035-9D629CA8ECD6}"/>
              </a:ext>
            </a:extLst>
          </p:cNvPr>
          <p:cNvSpPr txBox="1">
            <a:spLocks/>
          </p:cNvSpPr>
          <p:nvPr/>
        </p:nvSpPr>
        <p:spPr>
          <a:xfrm>
            <a:off x="839788" y="3051175"/>
            <a:ext cx="5157787" cy="36845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Terms &amp; Conditions</a:t>
            </a:r>
          </a:p>
          <a:p>
            <a:r>
              <a:rPr lang="en-US" err="1"/>
              <a:t>EvE</a:t>
            </a:r>
            <a:r>
              <a:rPr lang="en-US"/>
              <a:t> </a:t>
            </a:r>
            <a:r>
              <a:rPr lang="en-US" sz="2000"/>
              <a:t>(Ethics vs. Economics which leads)</a:t>
            </a:r>
          </a:p>
          <a:p>
            <a:r>
              <a:rPr lang="en-US"/>
              <a:t>Shadow System</a:t>
            </a:r>
          </a:p>
          <a:p>
            <a:r>
              <a:rPr lang="en-US"/>
              <a:t>Lack of Awareness</a:t>
            </a:r>
          </a:p>
          <a:p>
            <a:r>
              <a:rPr lang="en-US"/>
              <a:t>Trust Challenge</a:t>
            </a:r>
          </a:p>
          <a:p>
            <a:r>
              <a:rPr lang="en-US"/>
              <a:t>Spidey Senses Dulled</a:t>
            </a:r>
          </a:p>
        </p:txBody>
      </p:sp>
      <p:sp>
        <p:nvSpPr>
          <p:cNvPr id="16" name="Content Placeholder 5">
            <a:extLst>
              <a:ext uri="{FF2B5EF4-FFF2-40B4-BE49-F238E27FC236}">
                <a16:creationId xmlns:a16="http://schemas.microsoft.com/office/drawing/2014/main" id="{B09788F7-834E-F268-A467-B369D7DFAED4}"/>
              </a:ext>
            </a:extLst>
          </p:cNvPr>
          <p:cNvSpPr txBox="1">
            <a:spLocks/>
          </p:cNvSpPr>
          <p:nvPr/>
        </p:nvSpPr>
        <p:spPr>
          <a:xfrm>
            <a:off x="6172200" y="3051175"/>
            <a:ext cx="5183188" cy="36845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a:t>0 - Dirt, Gravity, Food, etc. No presence of technology</a:t>
            </a:r>
          </a:p>
          <a:p>
            <a:pPr marL="0" indent="0">
              <a:buFont typeface="Arial" panose="020B0604020202020204" pitchFamily="34" charset="0"/>
              <a:buNone/>
            </a:pPr>
            <a:r>
              <a:rPr lang="en-US">
                <a:solidFill>
                  <a:schemeClr val="accent5">
                    <a:lumMod val="75000"/>
                  </a:schemeClr>
                </a:solidFill>
              </a:rPr>
              <a:t>1 - Awareness: General Real-IT® </a:t>
            </a:r>
          </a:p>
          <a:p>
            <a:pPr marL="0" indent="0">
              <a:buFont typeface="Arial" panose="020B0604020202020204" pitchFamily="34" charset="0"/>
              <a:buNone/>
            </a:pPr>
            <a:r>
              <a:rPr lang="en-US"/>
              <a:t>2</a:t>
            </a:r>
          </a:p>
          <a:p>
            <a:pPr marL="0" indent="0">
              <a:buFont typeface="Arial" panose="020B0604020202020204" pitchFamily="34" charset="0"/>
              <a:buNone/>
            </a:pPr>
            <a:r>
              <a:rPr lang="en-US"/>
              <a:t>3</a:t>
            </a:r>
          </a:p>
          <a:p>
            <a:pPr marL="0" indent="0">
              <a:buFont typeface="Arial" panose="020B0604020202020204" pitchFamily="34" charset="0"/>
              <a:buNone/>
            </a:pPr>
            <a:r>
              <a:rPr lang="en-US"/>
              <a:t>4</a:t>
            </a:r>
          </a:p>
          <a:p>
            <a:endParaRPr lang="en-US"/>
          </a:p>
        </p:txBody>
      </p:sp>
      <p:sp>
        <p:nvSpPr>
          <p:cNvPr id="2" name="Title 1">
            <a:extLst>
              <a:ext uri="{FF2B5EF4-FFF2-40B4-BE49-F238E27FC236}">
                <a16:creationId xmlns:a16="http://schemas.microsoft.com/office/drawing/2014/main" id="{984981C3-87C2-F565-46EF-11DEEF7BB056}"/>
              </a:ext>
            </a:extLst>
          </p:cNvPr>
          <p:cNvSpPr txBox="1">
            <a:spLocks/>
          </p:cNvSpPr>
          <p:nvPr/>
        </p:nvSpPr>
        <p:spPr>
          <a:xfrm>
            <a:off x="839788" y="263525"/>
            <a:ext cx="10515600" cy="1503282"/>
          </a:xfrm>
          <a:prstGeom prst="rect">
            <a:avLst/>
          </a:prstGeom>
          <a:solidFill>
            <a:schemeClr val="tx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chemeClr val="accent5"/>
                </a:solidFill>
                <a:latin typeface="HandelGothic BT" panose="04030805030B02020C03" pitchFamily="82" charset="0"/>
              </a:rPr>
              <a:t>Real-</a:t>
            </a:r>
            <a:r>
              <a:rPr lang="en-US" b="1" err="1">
                <a:solidFill>
                  <a:schemeClr val="accent5"/>
                </a:solidFill>
                <a:latin typeface="HandelGothic BT" panose="04030805030B02020C03" pitchFamily="82" charset="0"/>
              </a:rPr>
              <a:t>ITdo</a:t>
            </a:r>
            <a:br>
              <a:rPr lang="en-US"/>
            </a:br>
            <a:r>
              <a:rPr lang="en-US" sz="2400">
                <a:solidFill>
                  <a:srgbClr val="66FF33"/>
                </a:solidFill>
                <a:effectLst>
                  <a:outerShdw blurRad="50800" dist="38100" dir="2700000" algn="tl" rotWithShape="0">
                    <a:prstClr val="black">
                      <a:alpha val="40000"/>
                    </a:prstClr>
                  </a:outerShdw>
                </a:effectLst>
              </a:rPr>
              <a:t>MDMA - Mixed Digital Martial Arts</a:t>
            </a:r>
            <a:br>
              <a:rPr lang="en-US" sz="3100"/>
            </a:br>
            <a:r>
              <a:rPr lang="en-US" sz="3100">
                <a:solidFill>
                  <a:schemeClr val="bg1"/>
                </a:solidFill>
              </a:rPr>
              <a:t>A Game Space Of Chutes &amp; Ladders</a:t>
            </a:r>
          </a:p>
        </p:txBody>
      </p:sp>
      <p:sp>
        <p:nvSpPr>
          <p:cNvPr id="7" name="Text Placeholder 2">
            <a:extLst>
              <a:ext uri="{FF2B5EF4-FFF2-40B4-BE49-F238E27FC236}">
                <a16:creationId xmlns:a16="http://schemas.microsoft.com/office/drawing/2014/main" id="{4173F5A6-8AA4-4319-B7BC-9142E9338902}"/>
              </a:ext>
            </a:extLst>
          </p:cNvPr>
          <p:cNvSpPr txBox="1">
            <a:spLocks/>
          </p:cNvSpPr>
          <p:nvPr/>
        </p:nvSpPr>
        <p:spPr>
          <a:xfrm>
            <a:off x="0" y="2471424"/>
            <a:ext cx="5058038" cy="516251"/>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a:t>Forces: Know Who/What Is In The Room With You</a:t>
            </a:r>
          </a:p>
        </p:txBody>
      </p:sp>
      <p:sp>
        <p:nvSpPr>
          <p:cNvPr id="8" name="Text Placeholder 4">
            <a:extLst>
              <a:ext uri="{FF2B5EF4-FFF2-40B4-BE49-F238E27FC236}">
                <a16:creationId xmlns:a16="http://schemas.microsoft.com/office/drawing/2014/main" id="{8D36D70E-C742-4C85-B510-9EF400E4A6F6}"/>
              </a:ext>
            </a:extLst>
          </p:cNvPr>
          <p:cNvSpPr txBox="1">
            <a:spLocks/>
          </p:cNvSpPr>
          <p:nvPr/>
        </p:nvSpPr>
        <p:spPr>
          <a:xfrm>
            <a:off x="5782733" y="2344425"/>
            <a:ext cx="5512774" cy="643250"/>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a:t>Stages:</a:t>
            </a:r>
            <a:r>
              <a:rPr lang="en-US" u="sng"/>
              <a:t> </a:t>
            </a:r>
            <a:r>
              <a:rPr lang="en-US"/>
              <a:t>KY-S,D,P,T, = Self, Device, Platform, Terms</a:t>
            </a:r>
          </a:p>
        </p:txBody>
      </p:sp>
    </p:spTree>
    <p:extLst>
      <p:ext uri="{BB962C8B-B14F-4D97-AF65-F5344CB8AC3E}">
        <p14:creationId xmlns:p14="http://schemas.microsoft.com/office/powerpoint/2010/main" val="13976371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2F0566-4F36-ADFB-39C2-276635462F71}"/>
            </a:ext>
          </a:extLst>
        </p:cNvPr>
        <p:cNvGrpSpPr/>
        <p:nvPr/>
      </p:nvGrpSpPr>
      <p:grpSpPr>
        <a:xfrm>
          <a:off x="0" y="0"/>
          <a:ext cx="0" cy="0"/>
          <a:chOff x="0" y="0"/>
          <a:chExt cx="0" cy="0"/>
        </a:xfrm>
      </p:grpSpPr>
      <p:sp>
        <p:nvSpPr>
          <p:cNvPr id="14" name="Content Placeholder 3">
            <a:extLst>
              <a:ext uri="{FF2B5EF4-FFF2-40B4-BE49-F238E27FC236}">
                <a16:creationId xmlns:a16="http://schemas.microsoft.com/office/drawing/2014/main" id="{9B12FE26-5FA9-B235-7425-22A3EEB907F5}"/>
              </a:ext>
            </a:extLst>
          </p:cNvPr>
          <p:cNvSpPr txBox="1">
            <a:spLocks/>
          </p:cNvSpPr>
          <p:nvPr/>
        </p:nvSpPr>
        <p:spPr>
          <a:xfrm>
            <a:off x="839788" y="3051175"/>
            <a:ext cx="5157787" cy="36845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Terms &amp; Conditions</a:t>
            </a:r>
          </a:p>
          <a:p>
            <a:r>
              <a:rPr lang="en-US" err="1"/>
              <a:t>EvE</a:t>
            </a:r>
            <a:r>
              <a:rPr lang="en-US"/>
              <a:t> </a:t>
            </a:r>
            <a:r>
              <a:rPr lang="en-US" sz="2000"/>
              <a:t>(Ethics vs. Economics which leads)</a:t>
            </a:r>
          </a:p>
          <a:p>
            <a:r>
              <a:rPr lang="en-US"/>
              <a:t>Shadow System</a:t>
            </a:r>
          </a:p>
          <a:p>
            <a:r>
              <a:rPr lang="en-US"/>
              <a:t>Lack of Awareness</a:t>
            </a:r>
          </a:p>
          <a:p>
            <a:r>
              <a:rPr lang="en-US"/>
              <a:t>Trust Challenge</a:t>
            </a:r>
          </a:p>
          <a:p>
            <a:r>
              <a:rPr lang="en-US"/>
              <a:t>Spidey Senses Dulled</a:t>
            </a:r>
          </a:p>
        </p:txBody>
      </p:sp>
      <p:sp>
        <p:nvSpPr>
          <p:cNvPr id="16" name="Content Placeholder 5">
            <a:extLst>
              <a:ext uri="{FF2B5EF4-FFF2-40B4-BE49-F238E27FC236}">
                <a16:creationId xmlns:a16="http://schemas.microsoft.com/office/drawing/2014/main" id="{573F841E-3041-DD0C-B67A-FFC1A82A1114}"/>
              </a:ext>
            </a:extLst>
          </p:cNvPr>
          <p:cNvSpPr txBox="1">
            <a:spLocks/>
          </p:cNvSpPr>
          <p:nvPr/>
        </p:nvSpPr>
        <p:spPr>
          <a:xfrm>
            <a:off x="6172200" y="3051175"/>
            <a:ext cx="5183188" cy="36845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a:t>0 - Dirt, Gravity, Food, etc. No presence of technology</a:t>
            </a:r>
          </a:p>
          <a:p>
            <a:pPr marL="0" indent="0">
              <a:buFont typeface="Arial" panose="020B0604020202020204" pitchFamily="34" charset="0"/>
              <a:buNone/>
            </a:pPr>
            <a:r>
              <a:rPr lang="en-US"/>
              <a:t>1 - Awareness: General Real-IT® </a:t>
            </a:r>
          </a:p>
          <a:p>
            <a:pPr marL="0" indent="0">
              <a:buFont typeface="Arial" panose="020B0604020202020204" pitchFamily="34" charset="0"/>
              <a:buNone/>
            </a:pPr>
            <a:r>
              <a:rPr lang="en-US">
                <a:solidFill>
                  <a:schemeClr val="accent5">
                    <a:lumMod val="75000"/>
                  </a:schemeClr>
                </a:solidFill>
              </a:rPr>
              <a:t>2 - Savvy: experience/knowledge</a:t>
            </a:r>
            <a:r>
              <a:rPr lang="en-US"/>
              <a:t> </a:t>
            </a:r>
          </a:p>
          <a:p>
            <a:pPr marL="0" indent="0">
              <a:buFont typeface="Arial" panose="020B0604020202020204" pitchFamily="34" charset="0"/>
              <a:buNone/>
            </a:pPr>
            <a:r>
              <a:rPr lang="en-US"/>
              <a:t>3</a:t>
            </a:r>
          </a:p>
          <a:p>
            <a:pPr marL="0" indent="0">
              <a:buFont typeface="Arial" panose="020B0604020202020204" pitchFamily="34" charset="0"/>
              <a:buNone/>
            </a:pPr>
            <a:r>
              <a:rPr lang="en-US"/>
              <a:t>4</a:t>
            </a:r>
          </a:p>
          <a:p>
            <a:endParaRPr lang="en-US"/>
          </a:p>
        </p:txBody>
      </p:sp>
      <p:sp>
        <p:nvSpPr>
          <p:cNvPr id="2" name="Title 1">
            <a:extLst>
              <a:ext uri="{FF2B5EF4-FFF2-40B4-BE49-F238E27FC236}">
                <a16:creationId xmlns:a16="http://schemas.microsoft.com/office/drawing/2014/main" id="{77BA2EB7-135C-B3B5-1AEE-3F9A061381E7}"/>
              </a:ext>
            </a:extLst>
          </p:cNvPr>
          <p:cNvSpPr txBox="1">
            <a:spLocks/>
          </p:cNvSpPr>
          <p:nvPr/>
        </p:nvSpPr>
        <p:spPr>
          <a:xfrm>
            <a:off x="839788" y="263525"/>
            <a:ext cx="10515600" cy="1503282"/>
          </a:xfrm>
          <a:prstGeom prst="rect">
            <a:avLst/>
          </a:prstGeom>
          <a:solidFill>
            <a:schemeClr val="tx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chemeClr val="accent5"/>
                </a:solidFill>
                <a:latin typeface="HandelGothic BT" panose="04030805030B02020C03" pitchFamily="82" charset="0"/>
              </a:rPr>
              <a:t>Real-</a:t>
            </a:r>
            <a:r>
              <a:rPr lang="en-US" b="1" err="1">
                <a:solidFill>
                  <a:schemeClr val="accent5"/>
                </a:solidFill>
                <a:latin typeface="HandelGothic BT" panose="04030805030B02020C03" pitchFamily="82" charset="0"/>
              </a:rPr>
              <a:t>ITdo</a:t>
            </a:r>
            <a:br>
              <a:rPr lang="en-US"/>
            </a:br>
            <a:r>
              <a:rPr lang="en-US" sz="2400">
                <a:solidFill>
                  <a:srgbClr val="66FF33"/>
                </a:solidFill>
                <a:effectLst>
                  <a:outerShdw blurRad="50800" dist="38100" dir="2700000" algn="tl" rotWithShape="0">
                    <a:prstClr val="black">
                      <a:alpha val="40000"/>
                    </a:prstClr>
                  </a:outerShdw>
                </a:effectLst>
              </a:rPr>
              <a:t>MDMA - Mixed Digital Martial Arts</a:t>
            </a:r>
            <a:br>
              <a:rPr lang="en-US" sz="3100"/>
            </a:br>
            <a:r>
              <a:rPr lang="en-US" sz="3100">
                <a:solidFill>
                  <a:schemeClr val="bg1"/>
                </a:solidFill>
              </a:rPr>
              <a:t>A Game Space Of Chutes &amp; Ladders</a:t>
            </a:r>
          </a:p>
        </p:txBody>
      </p:sp>
      <p:sp>
        <p:nvSpPr>
          <p:cNvPr id="7" name="Text Placeholder 2">
            <a:extLst>
              <a:ext uri="{FF2B5EF4-FFF2-40B4-BE49-F238E27FC236}">
                <a16:creationId xmlns:a16="http://schemas.microsoft.com/office/drawing/2014/main" id="{6B42D7BB-8FC6-422D-8A3B-E470E803FEC7}"/>
              </a:ext>
            </a:extLst>
          </p:cNvPr>
          <p:cNvSpPr txBox="1">
            <a:spLocks/>
          </p:cNvSpPr>
          <p:nvPr/>
        </p:nvSpPr>
        <p:spPr>
          <a:xfrm>
            <a:off x="0" y="2471424"/>
            <a:ext cx="5058038" cy="516251"/>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a:t>Forces: Know Who/What Is In The Room With You</a:t>
            </a:r>
          </a:p>
        </p:txBody>
      </p:sp>
      <p:sp>
        <p:nvSpPr>
          <p:cNvPr id="8" name="Text Placeholder 4">
            <a:extLst>
              <a:ext uri="{FF2B5EF4-FFF2-40B4-BE49-F238E27FC236}">
                <a16:creationId xmlns:a16="http://schemas.microsoft.com/office/drawing/2014/main" id="{EB9D0A63-2959-4E0A-874B-4F3F8B846154}"/>
              </a:ext>
            </a:extLst>
          </p:cNvPr>
          <p:cNvSpPr txBox="1">
            <a:spLocks/>
          </p:cNvSpPr>
          <p:nvPr/>
        </p:nvSpPr>
        <p:spPr>
          <a:xfrm>
            <a:off x="5782733" y="2344425"/>
            <a:ext cx="5512774" cy="643250"/>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a:t>Stages:</a:t>
            </a:r>
            <a:r>
              <a:rPr lang="en-US" u="sng"/>
              <a:t> </a:t>
            </a:r>
            <a:r>
              <a:rPr lang="en-US"/>
              <a:t>KY-S,D,P,T, = Self, Device, Platform, Terms</a:t>
            </a:r>
          </a:p>
        </p:txBody>
      </p:sp>
    </p:spTree>
    <p:extLst>
      <p:ext uri="{BB962C8B-B14F-4D97-AF65-F5344CB8AC3E}">
        <p14:creationId xmlns:p14="http://schemas.microsoft.com/office/powerpoint/2010/main" val="5486760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370C4-92E6-8668-5D73-B2A206E19879}"/>
            </a:ext>
          </a:extLst>
        </p:cNvPr>
        <p:cNvGrpSpPr/>
        <p:nvPr/>
      </p:nvGrpSpPr>
      <p:grpSpPr>
        <a:xfrm>
          <a:off x="0" y="0"/>
          <a:ext cx="0" cy="0"/>
          <a:chOff x="0" y="0"/>
          <a:chExt cx="0" cy="0"/>
        </a:xfrm>
      </p:grpSpPr>
      <p:sp>
        <p:nvSpPr>
          <p:cNvPr id="14" name="Content Placeholder 3">
            <a:extLst>
              <a:ext uri="{FF2B5EF4-FFF2-40B4-BE49-F238E27FC236}">
                <a16:creationId xmlns:a16="http://schemas.microsoft.com/office/drawing/2014/main" id="{FFB34C7F-3840-75F6-489A-66A0F535C517}"/>
              </a:ext>
            </a:extLst>
          </p:cNvPr>
          <p:cNvSpPr txBox="1">
            <a:spLocks/>
          </p:cNvSpPr>
          <p:nvPr/>
        </p:nvSpPr>
        <p:spPr>
          <a:xfrm>
            <a:off x="839788" y="3051175"/>
            <a:ext cx="5157787" cy="36845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Terms &amp; Conditions</a:t>
            </a:r>
          </a:p>
          <a:p>
            <a:r>
              <a:rPr lang="en-US" err="1"/>
              <a:t>EvE</a:t>
            </a:r>
            <a:r>
              <a:rPr lang="en-US"/>
              <a:t> </a:t>
            </a:r>
            <a:r>
              <a:rPr lang="en-US" sz="2000"/>
              <a:t>(Ethics vs. Economics which leads)</a:t>
            </a:r>
          </a:p>
          <a:p>
            <a:r>
              <a:rPr lang="en-US"/>
              <a:t>Shadow System</a:t>
            </a:r>
          </a:p>
          <a:p>
            <a:r>
              <a:rPr lang="en-US"/>
              <a:t>Lack of Awareness</a:t>
            </a:r>
          </a:p>
          <a:p>
            <a:r>
              <a:rPr lang="en-US"/>
              <a:t>Trust Challenge</a:t>
            </a:r>
          </a:p>
          <a:p>
            <a:r>
              <a:rPr lang="en-US"/>
              <a:t>Spidey Senses Dulled</a:t>
            </a:r>
          </a:p>
        </p:txBody>
      </p:sp>
      <p:sp>
        <p:nvSpPr>
          <p:cNvPr id="16" name="Content Placeholder 5">
            <a:extLst>
              <a:ext uri="{FF2B5EF4-FFF2-40B4-BE49-F238E27FC236}">
                <a16:creationId xmlns:a16="http://schemas.microsoft.com/office/drawing/2014/main" id="{9B84A22F-D995-EAEB-749F-71E71D554DA1}"/>
              </a:ext>
            </a:extLst>
          </p:cNvPr>
          <p:cNvSpPr txBox="1">
            <a:spLocks/>
          </p:cNvSpPr>
          <p:nvPr/>
        </p:nvSpPr>
        <p:spPr>
          <a:xfrm>
            <a:off x="6172200" y="3051175"/>
            <a:ext cx="5183188" cy="36845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a:t>0 - Dirt, Gravity, Food, etc. No presence of technology</a:t>
            </a:r>
          </a:p>
          <a:p>
            <a:pPr marL="0" indent="0">
              <a:buFont typeface="Arial" panose="020B0604020202020204" pitchFamily="34" charset="0"/>
              <a:buNone/>
            </a:pPr>
            <a:r>
              <a:rPr lang="en-US"/>
              <a:t>1 - Awareness: General Real-IT® </a:t>
            </a:r>
          </a:p>
          <a:p>
            <a:pPr marL="0" indent="0">
              <a:buFont typeface="Arial" panose="020B0604020202020204" pitchFamily="34" charset="0"/>
              <a:buNone/>
            </a:pPr>
            <a:r>
              <a:rPr lang="en-US"/>
              <a:t>2 - Savvy: experience/knowledge </a:t>
            </a:r>
          </a:p>
          <a:p>
            <a:pPr marL="0" indent="0">
              <a:buFont typeface="Arial" panose="020B0604020202020204" pitchFamily="34" charset="0"/>
              <a:buNone/>
            </a:pPr>
            <a:r>
              <a:rPr lang="en-US">
                <a:solidFill>
                  <a:schemeClr val="accent5">
                    <a:lumMod val="75000"/>
                  </a:schemeClr>
                </a:solidFill>
              </a:rPr>
              <a:t>3 - Real-</a:t>
            </a:r>
            <a:r>
              <a:rPr lang="en-US" err="1">
                <a:solidFill>
                  <a:schemeClr val="accent5">
                    <a:lumMod val="75000"/>
                  </a:schemeClr>
                </a:solidFill>
              </a:rPr>
              <a:t>ITdo</a:t>
            </a:r>
            <a:r>
              <a:rPr lang="en-US">
                <a:solidFill>
                  <a:schemeClr val="accent5">
                    <a:lumMod val="75000"/>
                  </a:schemeClr>
                </a:solidFill>
              </a:rPr>
              <a:t>: crafting &amp; building the functional persona: H.OS tools</a:t>
            </a:r>
          </a:p>
          <a:p>
            <a:pPr marL="0" indent="0">
              <a:buFont typeface="Arial" panose="020B0604020202020204" pitchFamily="34" charset="0"/>
              <a:buNone/>
            </a:pPr>
            <a:r>
              <a:rPr lang="en-US"/>
              <a:t>4</a:t>
            </a:r>
          </a:p>
          <a:p>
            <a:endParaRPr lang="en-US"/>
          </a:p>
        </p:txBody>
      </p:sp>
      <p:sp>
        <p:nvSpPr>
          <p:cNvPr id="2" name="Title 1">
            <a:extLst>
              <a:ext uri="{FF2B5EF4-FFF2-40B4-BE49-F238E27FC236}">
                <a16:creationId xmlns:a16="http://schemas.microsoft.com/office/drawing/2014/main" id="{ADA88D3E-8A52-E986-3436-3CA0D9686F7C}"/>
              </a:ext>
            </a:extLst>
          </p:cNvPr>
          <p:cNvSpPr txBox="1">
            <a:spLocks/>
          </p:cNvSpPr>
          <p:nvPr/>
        </p:nvSpPr>
        <p:spPr>
          <a:xfrm>
            <a:off x="839788" y="263525"/>
            <a:ext cx="10515600" cy="1503282"/>
          </a:xfrm>
          <a:prstGeom prst="rect">
            <a:avLst/>
          </a:prstGeom>
          <a:solidFill>
            <a:schemeClr val="tx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chemeClr val="accent5"/>
                </a:solidFill>
                <a:latin typeface="HandelGothic BT" panose="04030805030B02020C03" pitchFamily="82" charset="0"/>
              </a:rPr>
              <a:t>Real-</a:t>
            </a:r>
            <a:r>
              <a:rPr lang="en-US" b="1" err="1">
                <a:solidFill>
                  <a:schemeClr val="accent5"/>
                </a:solidFill>
                <a:latin typeface="HandelGothic BT" panose="04030805030B02020C03" pitchFamily="82" charset="0"/>
              </a:rPr>
              <a:t>ITdo</a:t>
            </a:r>
            <a:br>
              <a:rPr lang="en-US"/>
            </a:br>
            <a:r>
              <a:rPr lang="en-US" sz="2400">
                <a:solidFill>
                  <a:srgbClr val="66FF33"/>
                </a:solidFill>
                <a:effectLst>
                  <a:outerShdw blurRad="50800" dist="38100" dir="2700000" algn="tl" rotWithShape="0">
                    <a:prstClr val="black">
                      <a:alpha val="40000"/>
                    </a:prstClr>
                  </a:outerShdw>
                </a:effectLst>
              </a:rPr>
              <a:t>MDMA - Mixed Digital Martial Arts</a:t>
            </a:r>
            <a:br>
              <a:rPr lang="en-US" sz="3100"/>
            </a:br>
            <a:r>
              <a:rPr lang="en-US" sz="3100">
                <a:solidFill>
                  <a:schemeClr val="bg1"/>
                </a:solidFill>
              </a:rPr>
              <a:t>A Game Space Of Chutes &amp; Ladders</a:t>
            </a:r>
          </a:p>
        </p:txBody>
      </p:sp>
      <p:sp>
        <p:nvSpPr>
          <p:cNvPr id="7" name="Text Placeholder 2">
            <a:extLst>
              <a:ext uri="{FF2B5EF4-FFF2-40B4-BE49-F238E27FC236}">
                <a16:creationId xmlns:a16="http://schemas.microsoft.com/office/drawing/2014/main" id="{FE3FFD29-1F09-4FD7-964E-C45F9E368B0E}"/>
              </a:ext>
            </a:extLst>
          </p:cNvPr>
          <p:cNvSpPr txBox="1">
            <a:spLocks/>
          </p:cNvSpPr>
          <p:nvPr/>
        </p:nvSpPr>
        <p:spPr>
          <a:xfrm>
            <a:off x="0" y="2471424"/>
            <a:ext cx="5058038" cy="516251"/>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a:t>Forces: Know Who/What Is In The Room With You</a:t>
            </a:r>
          </a:p>
        </p:txBody>
      </p:sp>
      <p:sp>
        <p:nvSpPr>
          <p:cNvPr id="8" name="Text Placeholder 4">
            <a:extLst>
              <a:ext uri="{FF2B5EF4-FFF2-40B4-BE49-F238E27FC236}">
                <a16:creationId xmlns:a16="http://schemas.microsoft.com/office/drawing/2014/main" id="{265CA3BD-8A17-41DC-B59A-5EA0B6E639C6}"/>
              </a:ext>
            </a:extLst>
          </p:cNvPr>
          <p:cNvSpPr txBox="1">
            <a:spLocks/>
          </p:cNvSpPr>
          <p:nvPr/>
        </p:nvSpPr>
        <p:spPr>
          <a:xfrm>
            <a:off x="5782733" y="2344425"/>
            <a:ext cx="5512774" cy="643250"/>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a:t>Stages:</a:t>
            </a:r>
            <a:r>
              <a:rPr lang="en-US" u="sng"/>
              <a:t> </a:t>
            </a:r>
            <a:r>
              <a:rPr lang="en-US"/>
              <a:t>KY-S,D,P,T, = Self, Device, Platform, Terms</a:t>
            </a:r>
          </a:p>
        </p:txBody>
      </p:sp>
    </p:spTree>
    <p:extLst>
      <p:ext uri="{BB962C8B-B14F-4D97-AF65-F5344CB8AC3E}">
        <p14:creationId xmlns:p14="http://schemas.microsoft.com/office/powerpoint/2010/main" val="19000130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9D5E74-EB06-76B4-300F-1C0A4FF79A67}"/>
            </a:ext>
          </a:extLst>
        </p:cNvPr>
        <p:cNvGrpSpPr/>
        <p:nvPr/>
      </p:nvGrpSpPr>
      <p:grpSpPr>
        <a:xfrm>
          <a:off x="0" y="0"/>
          <a:ext cx="0" cy="0"/>
          <a:chOff x="0" y="0"/>
          <a:chExt cx="0" cy="0"/>
        </a:xfrm>
      </p:grpSpPr>
      <p:sp>
        <p:nvSpPr>
          <p:cNvPr id="12" name="Title 1">
            <a:extLst>
              <a:ext uri="{FF2B5EF4-FFF2-40B4-BE49-F238E27FC236}">
                <a16:creationId xmlns:a16="http://schemas.microsoft.com/office/drawing/2014/main" id="{78D5AAA8-7327-1A47-9AEE-E75A113250D8}"/>
              </a:ext>
            </a:extLst>
          </p:cNvPr>
          <p:cNvSpPr txBox="1">
            <a:spLocks/>
          </p:cNvSpPr>
          <p:nvPr/>
        </p:nvSpPr>
        <p:spPr>
          <a:xfrm>
            <a:off x="839788" y="263525"/>
            <a:ext cx="10515600" cy="1503282"/>
          </a:xfrm>
          <a:prstGeom prst="rect">
            <a:avLst/>
          </a:prstGeom>
          <a:solidFill>
            <a:schemeClr val="tx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chemeClr val="accent5"/>
                </a:solidFill>
                <a:latin typeface="HandelGothic BT" panose="04030805030B02020C03" pitchFamily="82" charset="0"/>
              </a:rPr>
              <a:t>Real-</a:t>
            </a:r>
            <a:r>
              <a:rPr lang="en-US" b="1" err="1">
                <a:solidFill>
                  <a:schemeClr val="accent5"/>
                </a:solidFill>
                <a:latin typeface="HandelGothic BT" panose="04030805030B02020C03" pitchFamily="82" charset="0"/>
              </a:rPr>
              <a:t>ITdo</a:t>
            </a:r>
            <a:br>
              <a:rPr lang="en-US"/>
            </a:br>
            <a:r>
              <a:rPr lang="en-US" sz="2400">
                <a:solidFill>
                  <a:srgbClr val="66FF33"/>
                </a:solidFill>
                <a:effectLst>
                  <a:outerShdw blurRad="50800" dist="38100" dir="2700000" algn="tl" rotWithShape="0">
                    <a:prstClr val="black">
                      <a:alpha val="40000"/>
                    </a:prstClr>
                  </a:outerShdw>
                </a:effectLst>
              </a:rPr>
              <a:t>MDMA - Mixed Digital Martial Arts</a:t>
            </a:r>
            <a:br>
              <a:rPr lang="en-US" sz="3100"/>
            </a:br>
            <a:r>
              <a:rPr lang="en-US" sz="3100">
                <a:solidFill>
                  <a:schemeClr val="bg1"/>
                </a:solidFill>
              </a:rPr>
              <a:t>A Game Space Of Chutes &amp; Ladders</a:t>
            </a:r>
          </a:p>
        </p:txBody>
      </p:sp>
      <p:sp>
        <p:nvSpPr>
          <p:cNvPr id="13" name="Text Placeholder 2">
            <a:extLst>
              <a:ext uri="{FF2B5EF4-FFF2-40B4-BE49-F238E27FC236}">
                <a16:creationId xmlns:a16="http://schemas.microsoft.com/office/drawing/2014/main" id="{23581FC2-5F2E-9881-074C-7EE37E522A96}"/>
              </a:ext>
            </a:extLst>
          </p:cNvPr>
          <p:cNvSpPr txBox="1">
            <a:spLocks/>
          </p:cNvSpPr>
          <p:nvPr/>
        </p:nvSpPr>
        <p:spPr>
          <a:xfrm>
            <a:off x="0" y="2471424"/>
            <a:ext cx="5058038" cy="516251"/>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a:t>Forces: Know Who/What Is In The Room With You</a:t>
            </a:r>
          </a:p>
        </p:txBody>
      </p:sp>
      <p:sp>
        <p:nvSpPr>
          <p:cNvPr id="14" name="Content Placeholder 3">
            <a:extLst>
              <a:ext uri="{FF2B5EF4-FFF2-40B4-BE49-F238E27FC236}">
                <a16:creationId xmlns:a16="http://schemas.microsoft.com/office/drawing/2014/main" id="{2BA5FFFC-1D14-CAAF-68A9-A933432A45CC}"/>
              </a:ext>
            </a:extLst>
          </p:cNvPr>
          <p:cNvSpPr txBox="1">
            <a:spLocks/>
          </p:cNvSpPr>
          <p:nvPr/>
        </p:nvSpPr>
        <p:spPr>
          <a:xfrm>
            <a:off x="458790" y="3166427"/>
            <a:ext cx="4595812" cy="3281892"/>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Terms &amp; Conditions</a:t>
            </a:r>
          </a:p>
          <a:p>
            <a:r>
              <a:rPr lang="en-US" err="1"/>
              <a:t>EvE</a:t>
            </a:r>
            <a:r>
              <a:rPr lang="en-US"/>
              <a:t> </a:t>
            </a:r>
            <a:r>
              <a:rPr lang="en-US" sz="2000"/>
              <a:t>(Ethics vs. Economics which leads)</a:t>
            </a:r>
          </a:p>
          <a:p>
            <a:r>
              <a:rPr lang="en-US"/>
              <a:t>Shadow System</a:t>
            </a:r>
          </a:p>
          <a:p>
            <a:r>
              <a:rPr lang="en-US"/>
              <a:t>Lack of Awareness</a:t>
            </a:r>
          </a:p>
          <a:p>
            <a:r>
              <a:rPr lang="en-US"/>
              <a:t>Trust Challenge</a:t>
            </a:r>
          </a:p>
          <a:p>
            <a:r>
              <a:rPr lang="en-US"/>
              <a:t>Spidey Senses Dulled</a:t>
            </a:r>
          </a:p>
        </p:txBody>
      </p:sp>
      <p:sp>
        <p:nvSpPr>
          <p:cNvPr id="15" name="Text Placeholder 4">
            <a:extLst>
              <a:ext uri="{FF2B5EF4-FFF2-40B4-BE49-F238E27FC236}">
                <a16:creationId xmlns:a16="http://schemas.microsoft.com/office/drawing/2014/main" id="{D44AF87E-B151-68DA-4E1C-9A7438865264}"/>
              </a:ext>
            </a:extLst>
          </p:cNvPr>
          <p:cNvSpPr txBox="1">
            <a:spLocks/>
          </p:cNvSpPr>
          <p:nvPr/>
        </p:nvSpPr>
        <p:spPr>
          <a:xfrm>
            <a:off x="5782733" y="2344425"/>
            <a:ext cx="5512774" cy="643250"/>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a:t>Stages:</a:t>
            </a:r>
            <a:r>
              <a:rPr lang="en-US" u="sng"/>
              <a:t> </a:t>
            </a:r>
            <a:r>
              <a:rPr lang="en-US"/>
              <a:t>KY-S,D,P,T, = Self, Device, Platform, Terms</a:t>
            </a:r>
          </a:p>
        </p:txBody>
      </p:sp>
      <p:sp>
        <p:nvSpPr>
          <p:cNvPr id="16" name="Content Placeholder 5">
            <a:extLst>
              <a:ext uri="{FF2B5EF4-FFF2-40B4-BE49-F238E27FC236}">
                <a16:creationId xmlns:a16="http://schemas.microsoft.com/office/drawing/2014/main" id="{2706E56E-B50D-9E03-F50A-4D33FD6FF027}"/>
              </a:ext>
            </a:extLst>
          </p:cNvPr>
          <p:cNvSpPr txBox="1">
            <a:spLocks/>
          </p:cNvSpPr>
          <p:nvPr/>
        </p:nvSpPr>
        <p:spPr>
          <a:xfrm>
            <a:off x="6172200" y="3051175"/>
            <a:ext cx="5183188" cy="3684588"/>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a:t>0 - Dirt, Gravity, Food, etc. No presence of technology</a:t>
            </a:r>
          </a:p>
          <a:p>
            <a:pPr marL="0" indent="0">
              <a:buFont typeface="Arial" panose="020B0604020202020204" pitchFamily="34" charset="0"/>
              <a:buNone/>
            </a:pPr>
            <a:r>
              <a:rPr lang="en-US"/>
              <a:t>1 - Awareness: of General Real-IT® </a:t>
            </a:r>
          </a:p>
          <a:p>
            <a:pPr marL="0" indent="0">
              <a:buFont typeface="Arial" panose="020B0604020202020204" pitchFamily="34" charset="0"/>
              <a:buNone/>
            </a:pPr>
            <a:r>
              <a:rPr lang="en-US"/>
              <a:t>2 - Savvy: experience / knowledge </a:t>
            </a:r>
          </a:p>
          <a:p>
            <a:pPr marL="0" indent="0">
              <a:buFont typeface="Arial" panose="020B0604020202020204" pitchFamily="34" charset="0"/>
              <a:buNone/>
            </a:pPr>
            <a:r>
              <a:rPr lang="en-US"/>
              <a:t>3 - Real-</a:t>
            </a:r>
            <a:r>
              <a:rPr lang="en-US" err="1"/>
              <a:t>ITdo</a:t>
            </a:r>
            <a:r>
              <a:rPr lang="en-US"/>
              <a:t>: crafting &amp; building the functional persona: H.OS tools</a:t>
            </a:r>
          </a:p>
          <a:p>
            <a:pPr marL="0" indent="0">
              <a:buFont typeface="Arial" panose="020B0604020202020204" pitchFamily="34" charset="0"/>
              <a:buNone/>
            </a:pPr>
            <a:r>
              <a:rPr lang="en-US">
                <a:solidFill>
                  <a:schemeClr val="accent5">
                    <a:lumMod val="75000"/>
                  </a:schemeClr>
                </a:solidFill>
              </a:rPr>
              <a:t>4 - You-X</a:t>
            </a:r>
            <a:r>
              <a:rPr lang="en-US" sz="900">
                <a:solidFill>
                  <a:schemeClr val="accent5">
                    <a:lumMod val="75000"/>
                  </a:schemeClr>
                </a:solidFill>
              </a:rPr>
              <a:t> </a:t>
            </a:r>
            <a:r>
              <a:rPr lang="en-US" baseline="30000">
                <a:solidFill>
                  <a:schemeClr val="accent5">
                    <a:lumMod val="75000"/>
                  </a:schemeClr>
                </a:solidFill>
              </a:rPr>
              <a:t>™</a:t>
            </a:r>
            <a:r>
              <a:rPr lang="en-US">
                <a:solidFill>
                  <a:schemeClr val="accent5">
                    <a:lumMod val="75000"/>
                  </a:schemeClr>
                </a:solidFill>
              </a:rPr>
              <a:t> : the individual’s outcome of Real-IT + Being Human</a:t>
            </a:r>
          </a:p>
          <a:p>
            <a:endParaRPr lang="en-US"/>
          </a:p>
        </p:txBody>
      </p:sp>
    </p:spTree>
    <p:extLst>
      <p:ext uri="{BB962C8B-B14F-4D97-AF65-F5344CB8AC3E}">
        <p14:creationId xmlns:p14="http://schemas.microsoft.com/office/powerpoint/2010/main" val="3139133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79110"/>
            <a:ext cx="10515600" cy="1800619"/>
          </a:xfrm>
        </p:spPr>
        <p:txBody>
          <a:bodyPr>
            <a:normAutofit/>
          </a:bodyPr>
          <a:lstStyle/>
          <a:p>
            <a:pPr algn="ctr"/>
            <a:r>
              <a:rPr lang="en-US" sz="3600" b="1">
                <a:latin typeface="HGMaruGothicMPRO"/>
                <a:ea typeface="HGMaruGothicMPRO"/>
              </a:rPr>
              <a:t>Welcome to what “I.T.” was like being a</a:t>
            </a:r>
            <a:br>
              <a:rPr lang="en-US" sz="3600" b="1">
                <a:latin typeface="HGMaruGothicMPRO"/>
                <a:ea typeface="HGMaruGothicMPRO"/>
              </a:rPr>
            </a:br>
            <a:br>
              <a:rPr lang="en-US" sz="1200" b="1">
                <a:solidFill>
                  <a:schemeClr val="accent5">
                    <a:lumMod val="76000"/>
                  </a:schemeClr>
                </a:solidFill>
                <a:latin typeface="HGMaruGothicMPRO"/>
                <a:ea typeface="HGMaruGothicMPRO"/>
              </a:rPr>
            </a:br>
            <a:r>
              <a:rPr lang="en-US" sz="3600" b="1">
                <a:solidFill>
                  <a:schemeClr val="accent5">
                    <a:lumMod val="76000"/>
                  </a:schemeClr>
                </a:solidFill>
                <a:latin typeface="HGMaruGothicMPRO"/>
                <a:ea typeface="HGMaruGothicMPRO"/>
              </a:rPr>
              <a:t>Computer Guy - 1988</a:t>
            </a:r>
            <a:endParaRPr lang="en-US">
              <a:solidFill>
                <a:schemeClr val="accent5">
                  <a:lumMod val="76000"/>
                </a:schemeClr>
              </a:solidFill>
              <a:latin typeface="HGMaruGothicMPRO"/>
              <a:ea typeface="HGMaruGothicMPRO"/>
            </a:endParaRPr>
          </a:p>
        </p:txBody>
      </p:sp>
      <p:sp>
        <p:nvSpPr>
          <p:cNvPr id="3" name="Subtitle 2"/>
          <p:cNvSpPr>
            <a:spLocks noGrp="1"/>
          </p:cNvSpPr>
          <p:nvPr>
            <p:ph idx="1"/>
          </p:nvPr>
        </p:nvSpPr>
        <p:spPr>
          <a:xfrm>
            <a:off x="838200" y="2893017"/>
            <a:ext cx="10515600" cy="1554997"/>
          </a:xfrm>
        </p:spPr>
        <p:txBody>
          <a:bodyPr vert="horz" lIns="91440" tIns="45720" rIns="91440" bIns="45720" rtlCol="0" anchor="t">
            <a:noAutofit/>
          </a:bodyPr>
          <a:lstStyle/>
          <a:p>
            <a:pPr marL="0" indent="0">
              <a:buNone/>
            </a:pPr>
            <a:r>
              <a:rPr lang="en-US" sz="3200" i="1">
                <a:solidFill>
                  <a:schemeClr val="accent5"/>
                </a:solidFill>
              </a:rPr>
              <a:t>In 1988 I learned </a:t>
            </a:r>
            <a:r>
              <a:rPr lang="en-US" sz="3200" b="1" i="1">
                <a:solidFill>
                  <a:schemeClr val="accent5"/>
                </a:solidFill>
              </a:rPr>
              <a:t>Emperor has no clothes. </a:t>
            </a:r>
            <a:r>
              <a:rPr lang="en-US" sz="3200" i="1">
                <a:solidFill>
                  <a:schemeClr val="accent5"/>
                </a:solidFill>
              </a:rPr>
              <a:t>OG IT</a:t>
            </a:r>
            <a:r>
              <a:rPr lang="en-US" sz="3200">
                <a:solidFill>
                  <a:schemeClr val="accent5"/>
                </a:solidFill>
              </a:rPr>
              <a:t> saw tech support being born.</a:t>
            </a:r>
          </a:p>
          <a:p>
            <a:pPr marL="0" indent="0">
              <a:buNone/>
            </a:pPr>
            <a:endParaRPr lang="en-US" sz="3200"/>
          </a:p>
          <a:p>
            <a:pPr marL="0" indent="0">
              <a:buNone/>
            </a:pPr>
            <a:r>
              <a:rPr lang="en-US" sz="3200"/>
              <a:t>Hardware compatibility and software OS &amp; Apps (resource leaks) stability and workflow was the challenge.</a:t>
            </a:r>
            <a:endParaRPr lang="en-US" sz="3200">
              <a:solidFill>
                <a:schemeClr val="accent5"/>
              </a:solidFill>
            </a:endParaRPr>
          </a:p>
        </p:txBody>
      </p:sp>
    </p:spTree>
    <p:extLst>
      <p:ext uri="{BB962C8B-B14F-4D97-AF65-F5344CB8AC3E}">
        <p14:creationId xmlns:p14="http://schemas.microsoft.com/office/powerpoint/2010/main" val="1098572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E779E665-6200-4BD1-80D9-F6E241C9206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819" y="0"/>
            <a:ext cx="11768361" cy="6858000"/>
          </a:xfrm>
          <a:prstGeom prst="rect">
            <a:avLst/>
          </a:prstGeom>
        </p:spPr>
      </p:pic>
    </p:spTree>
    <p:extLst>
      <p:ext uri="{BB962C8B-B14F-4D97-AF65-F5344CB8AC3E}">
        <p14:creationId xmlns:p14="http://schemas.microsoft.com/office/powerpoint/2010/main" val="29512605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8A339-808B-2AA5-CE1C-9E28BAAEB74E}"/>
              </a:ext>
            </a:extLst>
          </p:cNvPr>
          <p:cNvSpPr>
            <a:spLocks noGrp="1"/>
          </p:cNvSpPr>
          <p:nvPr>
            <p:ph type="title"/>
          </p:nvPr>
        </p:nvSpPr>
        <p:spPr>
          <a:xfrm>
            <a:off x="839788" y="365125"/>
            <a:ext cx="10515600" cy="646552"/>
          </a:xfrm>
        </p:spPr>
        <p:txBody>
          <a:bodyPr>
            <a:normAutofit fontScale="90000"/>
          </a:bodyPr>
          <a:lstStyle/>
          <a:p>
            <a:pPr algn="ctr"/>
            <a:r>
              <a:rPr lang="en-US" b="1">
                <a:solidFill>
                  <a:schemeClr val="accent5">
                    <a:lumMod val="76000"/>
                  </a:schemeClr>
                </a:solidFill>
                <a:latin typeface="HGMaruGothicMPRO"/>
                <a:ea typeface="HGMaruGothicMPRO"/>
              </a:rPr>
              <a:t>Relationship Assessment Stringencies</a:t>
            </a:r>
          </a:p>
        </p:txBody>
      </p:sp>
      <p:pic>
        <p:nvPicPr>
          <p:cNvPr id="12" name="Picture 11">
            <a:extLst>
              <a:ext uri="{FF2B5EF4-FFF2-40B4-BE49-F238E27FC236}">
                <a16:creationId xmlns:a16="http://schemas.microsoft.com/office/drawing/2014/main" id="{61A5CCF3-015A-4B61-9919-B11F22B094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2782" y="1609471"/>
            <a:ext cx="9926435" cy="3639058"/>
          </a:xfrm>
          <a:prstGeom prst="rect">
            <a:avLst/>
          </a:prstGeom>
        </p:spPr>
      </p:pic>
    </p:spTree>
    <p:extLst>
      <p:ext uri="{BB962C8B-B14F-4D97-AF65-F5344CB8AC3E}">
        <p14:creationId xmlns:p14="http://schemas.microsoft.com/office/powerpoint/2010/main" val="33553630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6BC74C6-35B3-FC0D-9845-ACEE7F4A0A02}"/>
              </a:ext>
            </a:extLst>
          </p:cNvPr>
          <p:cNvSpPr txBox="1"/>
          <p:nvPr/>
        </p:nvSpPr>
        <p:spPr>
          <a:xfrm>
            <a:off x="1777285" y="2189409"/>
            <a:ext cx="7675807" cy="2862322"/>
          </a:xfrm>
          <a:prstGeom prst="rect">
            <a:avLst/>
          </a:prstGeom>
          <a:noFill/>
        </p:spPr>
        <p:txBody>
          <a:bodyPr wrap="square" rtlCol="0">
            <a:spAutoFit/>
          </a:bodyPr>
          <a:lstStyle/>
          <a:p>
            <a:pPr algn="ctr"/>
            <a:r>
              <a:rPr lang="en-US" sz="3600" dirty="0"/>
              <a:t>Jeff Orgel</a:t>
            </a:r>
          </a:p>
          <a:p>
            <a:pPr algn="ctr"/>
            <a:endParaRPr lang="en-US" sz="3600" dirty="0"/>
          </a:p>
          <a:p>
            <a:pPr algn="ctr"/>
            <a:r>
              <a:rPr lang="en-US" sz="3600" dirty="0">
                <a:hlinkClick r:id="rId2"/>
              </a:rPr>
              <a:t>jeffo@whatisyourrealit.com</a:t>
            </a:r>
            <a:endParaRPr lang="en-US" sz="3600" dirty="0"/>
          </a:p>
          <a:p>
            <a:pPr algn="ctr"/>
            <a:endParaRPr lang="en-US" sz="3600" dirty="0"/>
          </a:p>
          <a:p>
            <a:pPr algn="ctr"/>
            <a:endParaRPr lang="en-US" sz="3600" dirty="0"/>
          </a:p>
        </p:txBody>
      </p:sp>
    </p:spTree>
    <p:extLst>
      <p:ext uri="{BB962C8B-B14F-4D97-AF65-F5344CB8AC3E}">
        <p14:creationId xmlns:p14="http://schemas.microsoft.com/office/powerpoint/2010/main" val="2467941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161292-B3F5-DBA9-09C9-32537C6D96E3}"/>
              </a:ext>
            </a:extLst>
          </p:cNvPr>
          <p:cNvSpPr txBox="1"/>
          <p:nvPr/>
        </p:nvSpPr>
        <p:spPr>
          <a:xfrm>
            <a:off x="586353" y="1595081"/>
            <a:ext cx="11019294" cy="2739211"/>
          </a:xfrm>
          <a:prstGeom prst="rect">
            <a:avLst/>
          </a:prstGeom>
          <a:noFill/>
        </p:spPr>
        <p:txBody>
          <a:bodyPr wrap="square">
            <a:spAutoFit/>
          </a:bodyPr>
          <a:lstStyle/>
          <a:p>
            <a:pPr marL="342900" indent="-342900">
              <a:buFont typeface="Wingdings" panose="05000000000000000000" pitchFamily="2" charset="2"/>
              <a:buChar char="ü"/>
            </a:pPr>
            <a:r>
              <a:rPr lang="en-US" sz="2400" i="1"/>
              <a:t>In 1988 I learned </a:t>
            </a:r>
            <a:r>
              <a:rPr lang="en-US" sz="2400" b="1" i="1"/>
              <a:t>Emperor has no clothes. </a:t>
            </a:r>
            <a:r>
              <a:rPr lang="en-US" sz="2400"/>
              <a:t>We saw tech support being born. Hardware compatibility and software OS &amp; Apps (resource leaks) stability and workflow was the challenge.</a:t>
            </a:r>
          </a:p>
          <a:p>
            <a:pPr marL="571500" indent="-571500">
              <a:buFont typeface="Wingdings" panose="05000000000000000000" pitchFamily="2" charset="2"/>
              <a:buChar char="q"/>
            </a:pPr>
            <a:endParaRPr lang="en-US" sz="3600"/>
          </a:p>
          <a:p>
            <a:pPr algn="ctr"/>
            <a:r>
              <a:rPr lang="en-US" sz="3200" b="1" i="1">
                <a:solidFill>
                  <a:schemeClr val="accent5"/>
                </a:solidFill>
              </a:rPr>
              <a:t>IT Roadie </a:t>
            </a:r>
            <a:r>
              <a:rPr lang="en-US" sz="3200">
                <a:solidFill>
                  <a:schemeClr val="accent5"/>
                </a:solidFill>
              </a:rPr>
              <a:t>in the businesses, homes and lives of clients, 3 generations.</a:t>
            </a:r>
          </a:p>
        </p:txBody>
      </p:sp>
      <p:sp>
        <p:nvSpPr>
          <p:cNvPr id="4" name="Title 1">
            <a:extLst>
              <a:ext uri="{FF2B5EF4-FFF2-40B4-BE49-F238E27FC236}">
                <a16:creationId xmlns:a16="http://schemas.microsoft.com/office/drawing/2014/main" id="{D5F10E55-6D53-C535-E2B0-8C7BC4D64D50}"/>
              </a:ext>
            </a:extLst>
          </p:cNvPr>
          <p:cNvSpPr txBox="1">
            <a:spLocks/>
          </p:cNvSpPr>
          <p:nvPr/>
        </p:nvSpPr>
        <p:spPr>
          <a:xfrm>
            <a:off x="838200" y="679110"/>
            <a:ext cx="10515600" cy="655371"/>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a:solidFill>
                  <a:schemeClr val="accent5">
                    <a:lumMod val="76000"/>
                  </a:schemeClr>
                </a:solidFill>
                <a:latin typeface="HGMaruGothicMPRO"/>
                <a:ea typeface="HGMaruGothicMPRO"/>
              </a:rPr>
              <a:t>Computer Guy</a:t>
            </a:r>
            <a:endParaRPr lang="en-US">
              <a:solidFill>
                <a:schemeClr val="accent5">
                  <a:lumMod val="76000"/>
                </a:schemeClr>
              </a:solidFill>
              <a:latin typeface="HGMaruGothicMPRO"/>
              <a:ea typeface="HGMaruGothicMPRO"/>
            </a:endParaRPr>
          </a:p>
        </p:txBody>
      </p:sp>
    </p:spTree>
    <p:extLst>
      <p:ext uri="{BB962C8B-B14F-4D97-AF65-F5344CB8AC3E}">
        <p14:creationId xmlns:p14="http://schemas.microsoft.com/office/powerpoint/2010/main" val="4290638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A07AA38-60E5-A5D6-1067-976E443F4726}"/>
              </a:ext>
            </a:extLst>
          </p:cNvPr>
          <p:cNvSpPr txBox="1"/>
          <p:nvPr/>
        </p:nvSpPr>
        <p:spPr>
          <a:xfrm>
            <a:off x="947979" y="1535959"/>
            <a:ext cx="10515600" cy="3231654"/>
          </a:xfrm>
          <a:prstGeom prst="rect">
            <a:avLst/>
          </a:prstGeom>
          <a:noFill/>
        </p:spPr>
        <p:txBody>
          <a:bodyPr wrap="square">
            <a:spAutoFit/>
          </a:bodyPr>
          <a:lstStyle/>
          <a:p>
            <a:pPr marL="342900" indent="-342900">
              <a:buFont typeface="Wingdings" panose="05000000000000000000" pitchFamily="2" charset="2"/>
              <a:buChar char="ü"/>
            </a:pPr>
            <a:r>
              <a:rPr lang="en-US" sz="2000" i="1"/>
              <a:t>In 1988 I learned </a:t>
            </a:r>
            <a:r>
              <a:rPr lang="en-US" sz="2000" b="1" i="1"/>
              <a:t>Emperor has no clothes. </a:t>
            </a:r>
            <a:r>
              <a:rPr lang="en-US" sz="2000"/>
              <a:t>We saw tech support being born. Hardware compatibility and software OS &amp; Apps (resource leaks) stability and workflow was the challenge.</a:t>
            </a:r>
          </a:p>
          <a:p>
            <a:pPr marL="457200" indent="-457200">
              <a:buFont typeface="Wingdings" panose="05000000000000000000" pitchFamily="2" charset="2"/>
              <a:buChar char="ü"/>
            </a:pPr>
            <a:endParaRPr lang="en-US" sz="2000"/>
          </a:p>
          <a:p>
            <a:pPr marL="457200" indent="-457200">
              <a:buFont typeface="Wingdings" panose="05000000000000000000" pitchFamily="2" charset="2"/>
              <a:buChar char="ü"/>
            </a:pPr>
            <a:r>
              <a:rPr lang="en-US" sz="2000" b="1" i="1"/>
              <a:t>IT Roadie </a:t>
            </a:r>
            <a:r>
              <a:rPr lang="en-US" sz="2000"/>
              <a:t>in the businesses, homes and lives of clients, 3 generations</a:t>
            </a:r>
          </a:p>
          <a:p>
            <a:pPr marL="457200" indent="-457200">
              <a:buFont typeface="Wingdings" panose="05000000000000000000" pitchFamily="2" charset="2"/>
              <a:buChar char="ü"/>
            </a:pPr>
            <a:endParaRPr lang="en-US" sz="2000">
              <a:solidFill>
                <a:schemeClr val="accent5"/>
              </a:solidFill>
            </a:endParaRPr>
          </a:p>
          <a:p>
            <a:pPr marL="457200" indent="-457200">
              <a:buFont typeface="Wingdings" panose="05000000000000000000" pitchFamily="2" charset="2"/>
              <a:buChar char="ü"/>
            </a:pPr>
            <a:endParaRPr lang="en-US" sz="2000">
              <a:solidFill>
                <a:schemeClr val="accent5"/>
              </a:solidFill>
            </a:endParaRPr>
          </a:p>
          <a:p>
            <a:pPr algn="ctr"/>
            <a:r>
              <a:rPr lang="en-US" sz="2800">
                <a:solidFill>
                  <a:schemeClr val="accent5"/>
                </a:solidFill>
              </a:rPr>
              <a:t>The Disco Ball: My mission is to reflect on, and reflect outwardly, as I’ve been invited to do today, 35 years of experiences witnessing people being pulled from their familiar world into an other worldly realm. </a:t>
            </a:r>
          </a:p>
        </p:txBody>
      </p:sp>
      <p:sp>
        <p:nvSpPr>
          <p:cNvPr id="4" name="Title 1">
            <a:extLst>
              <a:ext uri="{FF2B5EF4-FFF2-40B4-BE49-F238E27FC236}">
                <a16:creationId xmlns:a16="http://schemas.microsoft.com/office/drawing/2014/main" id="{0C5E4FB9-652B-B629-ADA3-2051E5A6DD0C}"/>
              </a:ext>
            </a:extLst>
          </p:cNvPr>
          <p:cNvSpPr txBox="1">
            <a:spLocks/>
          </p:cNvSpPr>
          <p:nvPr/>
        </p:nvSpPr>
        <p:spPr>
          <a:xfrm>
            <a:off x="838200" y="679110"/>
            <a:ext cx="10515600" cy="655371"/>
          </a:xfrm>
          <a:prstGeom prst="rect">
            <a:avLst/>
          </a:prstGeom>
        </p:spPr>
        <p:txBody>
          <a:bodyP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a:solidFill>
                  <a:schemeClr val="accent5">
                    <a:lumMod val="76000"/>
                  </a:schemeClr>
                </a:solidFill>
                <a:latin typeface="HGMaruGothicMPRO"/>
                <a:ea typeface="HGMaruGothicMPRO"/>
              </a:rPr>
              <a:t>Computer Guy / DAC (Digital Analog Converter)</a:t>
            </a:r>
            <a:endParaRPr lang="en-US">
              <a:solidFill>
                <a:schemeClr val="accent5">
                  <a:lumMod val="76000"/>
                </a:schemeClr>
              </a:solidFill>
              <a:latin typeface="HGMaruGothicMPRO"/>
              <a:ea typeface="HGMaruGothicMPRO"/>
            </a:endParaRPr>
          </a:p>
        </p:txBody>
      </p:sp>
    </p:spTree>
    <p:extLst>
      <p:ext uri="{BB962C8B-B14F-4D97-AF65-F5344CB8AC3E}">
        <p14:creationId xmlns:p14="http://schemas.microsoft.com/office/powerpoint/2010/main" val="1092420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92AF38-199E-2A07-5418-36984DAAB801}"/>
              </a:ext>
            </a:extLst>
          </p:cNvPr>
          <p:cNvSpPr txBox="1"/>
          <p:nvPr/>
        </p:nvSpPr>
        <p:spPr>
          <a:xfrm>
            <a:off x="353878" y="1413063"/>
            <a:ext cx="11484243" cy="3724096"/>
          </a:xfrm>
          <a:prstGeom prst="rect">
            <a:avLst/>
          </a:prstGeom>
          <a:noFill/>
        </p:spPr>
        <p:txBody>
          <a:bodyPr wrap="square">
            <a:spAutoFit/>
          </a:bodyPr>
          <a:lstStyle/>
          <a:p>
            <a:pPr marL="342900" indent="-342900">
              <a:buFont typeface="Wingdings" panose="05000000000000000000" pitchFamily="2" charset="2"/>
              <a:buChar char="ü"/>
            </a:pPr>
            <a:r>
              <a:rPr lang="en-US" sz="2000" i="1"/>
              <a:t> In 1988 I learned </a:t>
            </a:r>
            <a:r>
              <a:rPr lang="en-US" sz="2000" b="1" i="1"/>
              <a:t>Emperor has no clothes. </a:t>
            </a:r>
            <a:r>
              <a:rPr lang="en-US" sz="2000"/>
              <a:t>We saw tech support being born. Hardware compatibility and software OS &amp; Apps (resource leaks) stability and workflow was the challenge.</a:t>
            </a:r>
          </a:p>
          <a:p>
            <a:pPr marL="342900" indent="-342900">
              <a:buFont typeface="Wingdings" panose="05000000000000000000" pitchFamily="2" charset="2"/>
              <a:buChar char="ü"/>
            </a:pPr>
            <a:endParaRPr lang="en-US" sz="2000"/>
          </a:p>
          <a:p>
            <a:pPr marL="342900" indent="-342900">
              <a:buFont typeface="Wingdings" panose="05000000000000000000" pitchFamily="2" charset="2"/>
              <a:buChar char="ü"/>
            </a:pPr>
            <a:r>
              <a:rPr lang="en-US" sz="2000" b="1" i="1"/>
              <a:t> IT Roadie </a:t>
            </a:r>
            <a:r>
              <a:rPr lang="en-US" sz="2000"/>
              <a:t>in the businesses, homes and lives of clients, 3 generations</a:t>
            </a:r>
          </a:p>
          <a:p>
            <a:pPr marL="342900" indent="-342900">
              <a:buFont typeface="Wingdings" panose="05000000000000000000" pitchFamily="2" charset="2"/>
              <a:buChar char="ü"/>
            </a:pPr>
            <a:endParaRPr lang="en-US" sz="2000"/>
          </a:p>
          <a:p>
            <a:pPr marL="342900" indent="-342900">
              <a:buFont typeface="Wingdings" panose="05000000000000000000" pitchFamily="2" charset="2"/>
              <a:buChar char="ü"/>
            </a:pPr>
            <a:r>
              <a:rPr lang="en-US" sz="2000"/>
              <a:t> Disco Ball: My mission is to reflect on, and reflect outwardly, as I’ve been invited to do today, 35 years of experiences witnessing people being pulled from their familiar world into an other worldly realm. </a:t>
            </a:r>
          </a:p>
          <a:p>
            <a:pPr marL="285750" indent="-285750">
              <a:buFont typeface="Wingdings" panose="05000000000000000000" pitchFamily="2" charset="2"/>
              <a:buChar char="q"/>
            </a:pPr>
            <a:endParaRPr lang="en-US" sz="2400"/>
          </a:p>
          <a:p>
            <a:pPr algn="ctr"/>
            <a:r>
              <a:rPr lang="en-US" sz="2400">
                <a:solidFill>
                  <a:schemeClr val="accent5"/>
                </a:solidFill>
              </a:rPr>
              <a:t>This  has created an awareness story and intention practice I refer to as Real-IT</a:t>
            </a:r>
            <a:r>
              <a:rPr lang="en-US" sz="2800" baseline="20000"/>
              <a:t>®</a:t>
            </a:r>
            <a:r>
              <a:rPr lang="en-US" sz="2400">
                <a:solidFill>
                  <a:schemeClr val="accent5"/>
                </a:solidFill>
              </a:rPr>
              <a:t>. A person’s Real-IT</a:t>
            </a:r>
            <a:r>
              <a:rPr lang="en-US" sz="2400" baseline="20000"/>
              <a:t>®</a:t>
            </a:r>
            <a:r>
              <a:rPr lang="en-US" sz="2400">
                <a:solidFill>
                  <a:schemeClr val="accent5"/>
                </a:solidFill>
              </a:rPr>
              <a:t> is the relationship they choose to have, or not have, with IT systems. Those Real-IT</a:t>
            </a:r>
            <a:r>
              <a:rPr lang="en-US" sz="2400" baseline="20000"/>
              <a:t>®</a:t>
            </a:r>
            <a:r>
              <a:rPr lang="en-US" sz="2400">
                <a:solidFill>
                  <a:schemeClr val="accent5"/>
                </a:solidFill>
              </a:rPr>
              <a:t> choices will reflect into their Reality.</a:t>
            </a:r>
          </a:p>
        </p:txBody>
      </p:sp>
      <p:sp>
        <p:nvSpPr>
          <p:cNvPr id="4" name="Title 1">
            <a:extLst>
              <a:ext uri="{FF2B5EF4-FFF2-40B4-BE49-F238E27FC236}">
                <a16:creationId xmlns:a16="http://schemas.microsoft.com/office/drawing/2014/main" id="{807E69AE-8003-72CD-C955-908F2D103EB8}"/>
              </a:ext>
            </a:extLst>
          </p:cNvPr>
          <p:cNvSpPr txBox="1">
            <a:spLocks/>
          </p:cNvSpPr>
          <p:nvPr/>
        </p:nvSpPr>
        <p:spPr>
          <a:xfrm>
            <a:off x="822702" y="245155"/>
            <a:ext cx="10515600" cy="655371"/>
          </a:xfrm>
          <a:prstGeom prst="rect">
            <a:avLst/>
          </a:prstGeom>
        </p:spPr>
        <p:txBody>
          <a:bodyP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a:solidFill>
                  <a:schemeClr val="accent5">
                    <a:lumMod val="76000"/>
                  </a:schemeClr>
                </a:solidFill>
                <a:latin typeface="HGMaruGothicMPRO"/>
                <a:ea typeface="HGMaruGothicMPRO"/>
              </a:rPr>
              <a:t>Computer Guy / Digital Culture Anthropologist</a:t>
            </a:r>
            <a:endParaRPr lang="en-US">
              <a:solidFill>
                <a:schemeClr val="accent5">
                  <a:lumMod val="76000"/>
                </a:schemeClr>
              </a:solidFill>
              <a:latin typeface="HGMaruGothicMPRO"/>
              <a:ea typeface="HGMaruGothicMPRO"/>
            </a:endParaRPr>
          </a:p>
        </p:txBody>
      </p:sp>
    </p:spTree>
    <p:extLst>
      <p:ext uri="{BB962C8B-B14F-4D97-AF65-F5344CB8AC3E}">
        <p14:creationId xmlns:p14="http://schemas.microsoft.com/office/powerpoint/2010/main" val="2791485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4A46A7A-61EF-AA1D-4605-A43E24ED95E6}"/>
              </a:ext>
            </a:extLst>
          </p:cNvPr>
          <p:cNvSpPr txBox="1"/>
          <p:nvPr/>
        </p:nvSpPr>
        <p:spPr>
          <a:xfrm>
            <a:off x="247972" y="867905"/>
            <a:ext cx="11763213" cy="5570756"/>
          </a:xfrm>
          <a:prstGeom prst="rect">
            <a:avLst/>
          </a:prstGeom>
          <a:noFill/>
        </p:spPr>
        <p:txBody>
          <a:bodyPr wrap="square">
            <a:spAutoFit/>
          </a:bodyPr>
          <a:lstStyle/>
          <a:p>
            <a:pPr marL="342900" indent="-342900">
              <a:buFont typeface="Wingdings" panose="05000000000000000000" pitchFamily="2" charset="2"/>
              <a:buChar char="ü"/>
            </a:pPr>
            <a:r>
              <a:rPr lang="en-US" sz="2000" i="1" dirty="0"/>
              <a:t>In 1988 I learned </a:t>
            </a:r>
            <a:r>
              <a:rPr lang="en-US" sz="2000" b="1" i="1" dirty="0"/>
              <a:t>Emperor has no clothes. </a:t>
            </a:r>
            <a:r>
              <a:rPr lang="en-US" sz="2000" dirty="0"/>
              <a:t>We saw tech support being born. Hardware compatibility and software OS &amp; Apps (resource leaks) stability and workflow was the challenge.</a:t>
            </a:r>
          </a:p>
          <a:p>
            <a:pPr marL="342900" indent="-342900">
              <a:buFont typeface="Wingdings" panose="05000000000000000000" pitchFamily="2" charset="2"/>
              <a:buChar char="ü"/>
            </a:pPr>
            <a:endParaRPr lang="en-US" sz="2000" b="1" i="1" dirty="0"/>
          </a:p>
          <a:p>
            <a:pPr marL="342900" indent="-342900">
              <a:buFont typeface="Wingdings" panose="05000000000000000000" pitchFamily="2" charset="2"/>
              <a:buChar char="ü"/>
            </a:pPr>
            <a:r>
              <a:rPr lang="en-US" sz="2000" b="1" i="1" dirty="0"/>
              <a:t>IT Roadie </a:t>
            </a:r>
            <a:r>
              <a:rPr lang="en-US" sz="2000" dirty="0"/>
              <a:t>in the businesses, homes and lives of clients, 3 generations</a:t>
            </a:r>
          </a:p>
          <a:p>
            <a:pPr marL="342900" indent="-342900">
              <a:buFont typeface="Wingdings" panose="05000000000000000000" pitchFamily="2" charset="2"/>
              <a:buChar char="ü"/>
            </a:pPr>
            <a:endParaRPr lang="en-US" sz="2000" dirty="0"/>
          </a:p>
          <a:p>
            <a:pPr marL="342900" indent="-342900">
              <a:buFont typeface="Wingdings" panose="05000000000000000000" pitchFamily="2" charset="2"/>
              <a:buChar char="ü"/>
            </a:pPr>
            <a:r>
              <a:rPr lang="en-US" dirty="0"/>
              <a:t> Disco Ball: My mission is to reflect on, and reflect outwardly, as I’ve been invited to do today, 35 years of experiences witnessing people being pulled from their familiar world into an other worldly realm. </a:t>
            </a:r>
          </a:p>
          <a:p>
            <a:pPr marL="285750" indent="-285750">
              <a:buFont typeface="Wingdings" panose="05000000000000000000" pitchFamily="2" charset="2"/>
              <a:buChar char="q"/>
            </a:pPr>
            <a:endParaRPr lang="en-US" sz="2000" dirty="0"/>
          </a:p>
          <a:p>
            <a:pPr marL="342900" indent="-342900">
              <a:buFont typeface="Wingdings" panose="05000000000000000000" pitchFamily="2" charset="2"/>
              <a:buChar char="ü"/>
            </a:pPr>
            <a:r>
              <a:rPr lang="en-US" sz="2000" dirty="0"/>
              <a:t>This  has created an awareness story and intention practice I refer to as Real-IT</a:t>
            </a:r>
            <a:r>
              <a:rPr lang="en-US" sz="2000" baseline="20000" dirty="0"/>
              <a:t>®. </a:t>
            </a:r>
            <a:r>
              <a:rPr lang="en-US" sz="2000" dirty="0"/>
              <a:t>A person’s Real-IT</a:t>
            </a:r>
            <a:r>
              <a:rPr lang="en-US" sz="2000" baseline="20000" dirty="0"/>
              <a:t>®</a:t>
            </a:r>
            <a:r>
              <a:rPr lang="en-US" sz="2000" dirty="0"/>
              <a:t> is the relationship they choose to have, or not have, with IT systems. Those Real-IT</a:t>
            </a:r>
            <a:r>
              <a:rPr lang="en-US" sz="2000" baseline="20000" dirty="0"/>
              <a:t>®</a:t>
            </a:r>
            <a:r>
              <a:rPr lang="en-US" sz="2000" dirty="0"/>
              <a:t> choices will reflect into their Reality.</a:t>
            </a:r>
          </a:p>
          <a:p>
            <a:endParaRPr lang="en-US" sz="2000" dirty="0"/>
          </a:p>
          <a:p>
            <a:pPr algn="ctr"/>
            <a:r>
              <a:rPr lang="en-US" sz="2400" dirty="0">
                <a:solidFill>
                  <a:schemeClr val="accent5"/>
                </a:solidFill>
              </a:rPr>
              <a:t>Our </a:t>
            </a:r>
            <a:r>
              <a:rPr lang="en-US" sz="2400" b="1" i="1" dirty="0">
                <a:solidFill>
                  <a:schemeClr val="accent5"/>
                </a:solidFill>
              </a:rPr>
              <a:t>Human Nature has dependable exploits </a:t>
            </a:r>
            <a:r>
              <a:rPr lang="en-US" sz="2400" dirty="0">
                <a:solidFill>
                  <a:schemeClr val="accent5"/>
                </a:solidFill>
              </a:rPr>
              <a:t>in the sense of vulnerabilities. Those seductions may be exploited by systems leveraging design forces. These often offer </a:t>
            </a:r>
            <a:r>
              <a:rPr lang="en-US" sz="2400" b="1" i="1" dirty="0">
                <a:solidFill>
                  <a:schemeClr val="accent5"/>
                </a:solidFill>
              </a:rPr>
              <a:t>convenience, sex, free, self-aggrandizement, voyeurism, power (in the form of force, info, finance, control) </a:t>
            </a:r>
            <a:r>
              <a:rPr lang="en-US" sz="2400" dirty="0">
                <a:solidFill>
                  <a:schemeClr val="accent5"/>
                </a:solidFill>
              </a:rPr>
              <a:t>or some combination thereof. Which affect has the force of persuasion or not is somewhat variable because people and cultures are different.</a:t>
            </a:r>
          </a:p>
        </p:txBody>
      </p:sp>
      <p:sp>
        <p:nvSpPr>
          <p:cNvPr id="4" name="Title 1">
            <a:extLst>
              <a:ext uri="{FF2B5EF4-FFF2-40B4-BE49-F238E27FC236}">
                <a16:creationId xmlns:a16="http://schemas.microsoft.com/office/drawing/2014/main" id="{F345C34A-1AF7-A754-5233-D4A35C67A814}"/>
              </a:ext>
            </a:extLst>
          </p:cNvPr>
          <p:cNvSpPr txBox="1">
            <a:spLocks/>
          </p:cNvSpPr>
          <p:nvPr/>
        </p:nvSpPr>
        <p:spPr>
          <a:xfrm>
            <a:off x="745212" y="152167"/>
            <a:ext cx="10515600" cy="655371"/>
          </a:xfrm>
          <a:prstGeom prst="rect">
            <a:avLst/>
          </a:prstGeom>
        </p:spPr>
        <p:txBody>
          <a:bodyP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a:solidFill>
                  <a:schemeClr val="accent5">
                    <a:lumMod val="76000"/>
                  </a:schemeClr>
                </a:solidFill>
                <a:latin typeface="HGMaruGothicMPRO"/>
                <a:ea typeface="HGMaruGothicMPRO"/>
              </a:rPr>
              <a:t>Computer Guy / Digital (Culture) Anthropologist</a:t>
            </a:r>
            <a:endParaRPr lang="en-US">
              <a:solidFill>
                <a:schemeClr val="accent5">
                  <a:lumMod val="76000"/>
                </a:schemeClr>
              </a:solidFill>
              <a:latin typeface="HGMaruGothicMPRO"/>
              <a:ea typeface="HGMaruGothicMPRO"/>
            </a:endParaRPr>
          </a:p>
        </p:txBody>
      </p:sp>
    </p:spTree>
    <p:extLst>
      <p:ext uri="{BB962C8B-B14F-4D97-AF65-F5344CB8AC3E}">
        <p14:creationId xmlns:p14="http://schemas.microsoft.com/office/powerpoint/2010/main" val="2434944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835534C9-4B1E-41BA-ADC8-3488D00FB9E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31067" y="945565"/>
            <a:ext cx="5181600" cy="5166039"/>
          </a:xfrm>
        </p:spPr>
      </p:pic>
      <p:sp>
        <p:nvSpPr>
          <p:cNvPr id="6" name="TextBox 5">
            <a:extLst>
              <a:ext uri="{FF2B5EF4-FFF2-40B4-BE49-F238E27FC236}">
                <a16:creationId xmlns:a16="http://schemas.microsoft.com/office/drawing/2014/main" id="{70885D43-C1FC-4CF5-9F92-C8ED7EC8141F}"/>
              </a:ext>
            </a:extLst>
          </p:cNvPr>
          <p:cNvSpPr txBox="1"/>
          <p:nvPr/>
        </p:nvSpPr>
        <p:spPr>
          <a:xfrm>
            <a:off x="3793066" y="2905780"/>
            <a:ext cx="1253067" cy="523220"/>
          </a:xfrm>
          <a:prstGeom prst="rect">
            <a:avLst/>
          </a:prstGeom>
          <a:noFill/>
        </p:spPr>
        <p:txBody>
          <a:bodyPr wrap="square" rtlCol="0">
            <a:spAutoFit/>
          </a:bodyPr>
          <a:lstStyle/>
          <a:p>
            <a:r>
              <a:rPr lang="en-US" sz="2800"/>
              <a:t>people</a:t>
            </a:r>
          </a:p>
        </p:txBody>
      </p:sp>
      <p:sp>
        <p:nvSpPr>
          <p:cNvPr id="7" name="TextBox 6">
            <a:extLst>
              <a:ext uri="{FF2B5EF4-FFF2-40B4-BE49-F238E27FC236}">
                <a16:creationId xmlns:a16="http://schemas.microsoft.com/office/drawing/2014/main" id="{A0667F65-2B05-4F0F-B013-E09E723C1CF6}"/>
              </a:ext>
            </a:extLst>
          </p:cNvPr>
          <p:cNvSpPr txBox="1"/>
          <p:nvPr/>
        </p:nvSpPr>
        <p:spPr>
          <a:xfrm>
            <a:off x="6299200" y="3664051"/>
            <a:ext cx="1524000" cy="523220"/>
          </a:xfrm>
          <a:prstGeom prst="rect">
            <a:avLst/>
          </a:prstGeom>
          <a:noFill/>
        </p:spPr>
        <p:txBody>
          <a:bodyPr wrap="square" rtlCol="0">
            <a:spAutoFit/>
          </a:bodyPr>
          <a:lstStyle/>
          <a:p>
            <a:r>
              <a:rPr lang="en-US" sz="2800">
                <a:solidFill>
                  <a:schemeClr val="bg1"/>
                </a:solidFill>
              </a:rPr>
              <a:t>systems</a:t>
            </a:r>
          </a:p>
        </p:txBody>
      </p:sp>
    </p:spTree>
    <p:extLst>
      <p:ext uri="{BB962C8B-B14F-4D97-AF65-F5344CB8AC3E}">
        <p14:creationId xmlns:p14="http://schemas.microsoft.com/office/powerpoint/2010/main" val="795899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2C150-9A36-CB8B-A4B6-0FAEC3B60A20}"/>
              </a:ext>
            </a:extLst>
          </p:cNvPr>
          <p:cNvSpPr>
            <a:spLocks noGrp="1"/>
          </p:cNvSpPr>
          <p:nvPr>
            <p:ph type="title"/>
          </p:nvPr>
        </p:nvSpPr>
        <p:spPr>
          <a:xfrm>
            <a:off x="489334" y="365125"/>
            <a:ext cx="11268417" cy="820623"/>
          </a:xfrm>
        </p:spPr>
        <p:txBody>
          <a:bodyPr>
            <a:normAutofit fontScale="90000"/>
          </a:bodyPr>
          <a:lstStyle/>
          <a:p>
            <a:pPr algn="ctr"/>
            <a:r>
              <a:rPr lang="en-US" sz="2800" b="1">
                <a:solidFill>
                  <a:schemeClr val="accent5">
                    <a:lumMod val="76000"/>
                  </a:schemeClr>
                </a:solidFill>
                <a:latin typeface="HGMaruGothicMPRO"/>
                <a:ea typeface="HGMaruGothicMPRO"/>
              </a:rPr>
              <a:t>- The </a:t>
            </a:r>
            <a:r>
              <a:rPr lang="en-US" sz="2800" b="1" err="1">
                <a:solidFill>
                  <a:schemeClr val="accent5">
                    <a:lumMod val="76000"/>
                  </a:schemeClr>
                </a:solidFill>
                <a:latin typeface="HGMaruGothicMPRO"/>
                <a:ea typeface="HGMaruGothicMPRO"/>
              </a:rPr>
              <a:t>HumanOS</a:t>
            </a:r>
            <a:r>
              <a:rPr lang="en-US" sz="2800" b="1">
                <a:solidFill>
                  <a:schemeClr val="accent5">
                    <a:lumMod val="76000"/>
                  </a:schemeClr>
                </a:solidFill>
                <a:latin typeface="HGMaruGothicMPRO"/>
                <a:ea typeface="HGMaruGothicMPRO"/>
              </a:rPr>
              <a:t> – </a:t>
            </a:r>
            <a:br>
              <a:rPr lang="en-US" sz="2800" b="1">
                <a:solidFill>
                  <a:schemeClr val="accent5">
                    <a:lumMod val="76000"/>
                  </a:schemeClr>
                </a:solidFill>
                <a:latin typeface="HGMaruGothicMPRO"/>
                <a:ea typeface="HGMaruGothicMPRO"/>
              </a:rPr>
            </a:br>
            <a:br>
              <a:rPr lang="en-US" sz="1100" b="1">
                <a:solidFill>
                  <a:schemeClr val="accent5">
                    <a:lumMod val="76000"/>
                  </a:schemeClr>
                </a:solidFill>
                <a:latin typeface="HGMaruGothicMPRO"/>
                <a:ea typeface="HGMaruGothicMPRO"/>
              </a:rPr>
            </a:br>
            <a:r>
              <a:rPr lang="en-US" sz="2800" b="1">
                <a:solidFill>
                  <a:schemeClr val="accent5">
                    <a:lumMod val="76000"/>
                  </a:schemeClr>
                </a:solidFill>
                <a:latin typeface="HGMaruGothicMPRO"/>
                <a:ea typeface="HGMaruGothicMPRO"/>
              </a:rPr>
              <a:t>Extending Ourselves Across The IRL/DL Boundary</a:t>
            </a:r>
            <a:endParaRPr lang="en-US" b="1">
              <a:solidFill>
                <a:schemeClr val="accent5">
                  <a:lumMod val="76000"/>
                </a:schemeClr>
              </a:solidFill>
            </a:endParaRPr>
          </a:p>
        </p:txBody>
      </p:sp>
      <p:sp>
        <p:nvSpPr>
          <p:cNvPr id="3" name="Content Placeholder 2">
            <a:extLst>
              <a:ext uri="{FF2B5EF4-FFF2-40B4-BE49-F238E27FC236}">
                <a16:creationId xmlns:a16="http://schemas.microsoft.com/office/drawing/2014/main" id="{DF1145BC-0477-F22B-4E54-183854C790C9}"/>
              </a:ext>
            </a:extLst>
          </p:cNvPr>
          <p:cNvSpPr>
            <a:spLocks noGrp="1"/>
          </p:cNvSpPr>
          <p:nvPr>
            <p:ph idx="1"/>
          </p:nvPr>
        </p:nvSpPr>
        <p:spPr>
          <a:xfrm>
            <a:off x="396200" y="2015709"/>
            <a:ext cx="11268418" cy="4167641"/>
          </a:xfrm>
        </p:spPr>
        <p:txBody>
          <a:bodyPr vert="horz" lIns="91440" tIns="45720" rIns="91440" bIns="45720" rtlCol="0" anchor="t">
            <a:normAutofit/>
          </a:bodyPr>
          <a:lstStyle/>
          <a:p>
            <a:pPr marL="0" indent="0" algn="ctr">
              <a:buNone/>
            </a:pPr>
            <a:r>
              <a:rPr lang="en-US">
                <a:solidFill>
                  <a:schemeClr val="accent5"/>
                </a:solidFill>
              </a:rPr>
              <a:t>KY-Platform/OS: </a:t>
            </a:r>
            <a:r>
              <a:rPr lang="en-US" b="1" i="1">
                <a:solidFill>
                  <a:schemeClr val="accent5"/>
                </a:solidFill>
              </a:rPr>
              <a:t>Human Creature / running Human Nature. </a:t>
            </a:r>
            <a:r>
              <a:rPr lang="en-US">
                <a:solidFill>
                  <a:schemeClr val="accent5"/>
                </a:solidFill>
              </a:rPr>
              <a:t>The code and everything you all write runs on top of Human sensibilities. Witnessing how </a:t>
            </a:r>
            <a:r>
              <a:rPr lang="en-US" b="1" i="1">
                <a:solidFill>
                  <a:schemeClr val="accent5"/>
                </a:solidFill>
              </a:rPr>
              <a:t>intention is forged from shear intellect into Code Is Law </a:t>
            </a:r>
            <a:r>
              <a:rPr lang="en-US">
                <a:solidFill>
                  <a:schemeClr val="accent5"/>
                </a:solidFill>
              </a:rPr>
              <a:t>is quite informative. </a:t>
            </a:r>
          </a:p>
          <a:p>
            <a:pPr algn="ctr"/>
            <a:endParaRPr lang="en-US">
              <a:solidFill>
                <a:schemeClr val="accent5"/>
              </a:solidFill>
              <a:latin typeface="Aptos Display"/>
            </a:endParaRPr>
          </a:p>
          <a:p>
            <a:pPr algn="ctr"/>
            <a:endParaRPr lang="en-US">
              <a:solidFill>
                <a:schemeClr val="accent5"/>
              </a:solidFill>
              <a:latin typeface="Aptos Display"/>
            </a:endParaRPr>
          </a:p>
        </p:txBody>
      </p:sp>
    </p:spTree>
    <p:extLst>
      <p:ext uri="{BB962C8B-B14F-4D97-AF65-F5344CB8AC3E}">
        <p14:creationId xmlns:p14="http://schemas.microsoft.com/office/powerpoint/2010/main" val="5800832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2C150-9A36-CB8B-A4B6-0FAEC3B60A20}"/>
              </a:ext>
            </a:extLst>
          </p:cNvPr>
          <p:cNvSpPr>
            <a:spLocks noGrp="1"/>
          </p:cNvSpPr>
          <p:nvPr>
            <p:ph type="title"/>
          </p:nvPr>
        </p:nvSpPr>
        <p:spPr>
          <a:xfrm>
            <a:off x="489334" y="365125"/>
            <a:ext cx="11268417" cy="820623"/>
          </a:xfrm>
        </p:spPr>
        <p:txBody>
          <a:bodyPr>
            <a:normAutofit fontScale="90000"/>
          </a:bodyPr>
          <a:lstStyle/>
          <a:p>
            <a:pPr algn="ctr"/>
            <a:r>
              <a:rPr lang="en-US" sz="2800" b="1">
                <a:solidFill>
                  <a:schemeClr val="accent5">
                    <a:lumMod val="76000"/>
                  </a:schemeClr>
                </a:solidFill>
                <a:latin typeface="HGMaruGothicMPRO"/>
                <a:ea typeface="HGMaruGothicMPRO"/>
              </a:rPr>
              <a:t>- The </a:t>
            </a:r>
            <a:r>
              <a:rPr lang="en-US" sz="2800" b="1" err="1">
                <a:solidFill>
                  <a:schemeClr val="accent5">
                    <a:lumMod val="76000"/>
                  </a:schemeClr>
                </a:solidFill>
                <a:latin typeface="HGMaruGothicMPRO"/>
                <a:ea typeface="HGMaruGothicMPRO"/>
              </a:rPr>
              <a:t>HumanOS</a:t>
            </a:r>
            <a:r>
              <a:rPr lang="en-US" sz="2800" b="1">
                <a:solidFill>
                  <a:schemeClr val="accent5">
                    <a:lumMod val="76000"/>
                  </a:schemeClr>
                </a:solidFill>
                <a:latin typeface="HGMaruGothicMPRO"/>
                <a:ea typeface="HGMaruGothicMPRO"/>
              </a:rPr>
              <a:t> – </a:t>
            </a:r>
            <a:br>
              <a:rPr lang="en-US" sz="2800" b="1">
                <a:solidFill>
                  <a:schemeClr val="accent5">
                    <a:lumMod val="76000"/>
                  </a:schemeClr>
                </a:solidFill>
                <a:latin typeface="HGMaruGothicMPRO"/>
                <a:ea typeface="HGMaruGothicMPRO"/>
              </a:rPr>
            </a:br>
            <a:br>
              <a:rPr lang="en-US" sz="1100" b="1">
                <a:solidFill>
                  <a:schemeClr val="accent5">
                    <a:lumMod val="76000"/>
                  </a:schemeClr>
                </a:solidFill>
                <a:latin typeface="HGMaruGothicMPRO"/>
                <a:ea typeface="HGMaruGothicMPRO"/>
              </a:rPr>
            </a:br>
            <a:r>
              <a:rPr lang="en-US" sz="2800" b="1">
                <a:solidFill>
                  <a:schemeClr val="accent5">
                    <a:lumMod val="76000"/>
                  </a:schemeClr>
                </a:solidFill>
                <a:latin typeface="HGMaruGothicMPRO"/>
                <a:ea typeface="HGMaruGothicMPRO"/>
              </a:rPr>
              <a:t>Extending Ourselves Across The IRL/DL Boundary</a:t>
            </a:r>
            <a:endParaRPr lang="en-US" b="1">
              <a:solidFill>
                <a:schemeClr val="accent5">
                  <a:lumMod val="76000"/>
                </a:schemeClr>
              </a:solidFill>
            </a:endParaRPr>
          </a:p>
        </p:txBody>
      </p:sp>
      <p:sp>
        <p:nvSpPr>
          <p:cNvPr id="3" name="Content Placeholder 2">
            <a:extLst>
              <a:ext uri="{FF2B5EF4-FFF2-40B4-BE49-F238E27FC236}">
                <a16:creationId xmlns:a16="http://schemas.microsoft.com/office/drawing/2014/main" id="{DF1145BC-0477-F22B-4E54-183854C790C9}"/>
              </a:ext>
            </a:extLst>
          </p:cNvPr>
          <p:cNvSpPr>
            <a:spLocks noGrp="1"/>
          </p:cNvSpPr>
          <p:nvPr>
            <p:ph idx="1"/>
          </p:nvPr>
        </p:nvSpPr>
        <p:spPr>
          <a:xfrm>
            <a:off x="489333" y="2035386"/>
            <a:ext cx="11268418" cy="4993988"/>
          </a:xfrm>
        </p:spPr>
        <p:txBody>
          <a:bodyPr vert="horz" lIns="91440" tIns="45720" rIns="91440" bIns="45720" rtlCol="0" anchor="t">
            <a:normAutofit/>
          </a:bodyPr>
          <a:lstStyle/>
          <a:p>
            <a:pPr>
              <a:buFont typeface="Wingdings" panose="05000000000000000000" pitchFamily="2" charset="2"/>
              <a:buChar char="ü"/>
            </a:pPr>
            <a:r>
              <a:rPr lang="en-US" sz="2000"/>
              <a:t>KY-Platform/OS: </a:t>
            </a:r>
            <a:r>
              <a:rPr lang="en-US" sz="2000" b="1" i="1"/>
              <a:t>Human Creature / running Human Nature. </a:t>
            </a:r>
            <a:r>
              <a:rPr lang="en-US" sz="2000"/>
              <a:t>The code and everything you all write runs on top of Human sensibilities. Witnessing how </a:t>
            </a:r>
            <a:r>
              <a:rPr lang="en-US" sz="2000" b="1" i="1"/>
              <a:t>intention is forged from shear intellect into Code Is Law </a:t>
            </a:r>
            <a:r>
              <a:rPr lang="en-US" sz="2000"/>
              <a:t>is quite informative. </a:t>
            </a:r>
          </a:p>
          <a:p>
            <a:pPr algn="ctr"/>
            <a:endParaRPr lang="en-US">
              <a:solidFill>
                <a:schemeClr val="accent5"/>
              </a:solidFill>
              <a:latin typeface="Aptos Display"/>
            </a:endParaRPr>
          </a:p>
          <a:p>
            <a:pPr marL="0" indent="0" algn="ctr">
              <a:buNone/>
            </a:pPr>
            <a:r>
              <a:rPr lang="en-US">
                <a:solidFill>
                  <a:schemeClr val="accent5"/>
                </a:solidFill>
                <a:latin typeface="Aptos Display"/>
              </a:rPr>
              <a:t>Human </a:t>
            </a:r>
            <a:r>
              <a:rPr lang="en-US" err="1">
                <a:solidFill>
                  <a:schemeClr val="accent5"/>
                </a:solidFill>
                <a:latin typeface="Aptos Display"/>
              </a:rPr>
              <a:t>eXperience</a:t>
            </a:r>
            <a:r>
              <a:rPr lang="en-US">
                <a:solidFill>
                  <a:schemeClr val="accent5"/>
                </a:solidFill>
                <a:latin typeface="Aptos Display"/>
              </a:rPr>
              <a:t> (HX) has examples of the Human Creature extending itself into realms we are not built for. Air Flight. Space. Deep Sea. Bio-hazard. Fire. Each of these realms demands we apply amendments to our body to not only function, but to not die while being “there”.</a:t>
            </a:r>
          </a:p>
        </p:txBody>
      </p:sp>
    </p:spTree>
    <p:extLst>
      <p:ext uri="{BB962C8B-B14F-4D97-AF65-F5344CB8AC3E}">
        <p14:creationId xmlns:p14="http://schemas.microsoft.com/office/powerpoint/2010/main" val="33611136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22</TotalTime>
  <Words>1973</Words>
  <Application>Microsoft Office PowerPoint</Application>
  <PresentationFormat>Widescreen</PresentationFormat>
  <Paragraphs>180</Paragraphs>
  <Slides>22</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HGMaruGothicMPRO</vt:lpstr>
      <vt:lpstr>Aptos</vt:lpstr>
      <vt:lpstr>Aptos Display</vt:lpstr>
      <vt:lpstr>Arial</vt:lpstr>
      <vt:lpstr>HandelGothic BT</vt:lpstr>
      <vt:lpstr>Wingdings</vt:lpstr>
      <vt:lpstr>office theme</vt:lpstr>
      <vt:lpstr>PowerPoint Presentation</vt:lpstr>
      <vt:lpstr>Welcome to what “I.T.” was like being a  Computer Guy - 1988</vt:lpstr>
      <vt:lpstr>PowerPoint Presentation</vt:lpstr>
      <vt:lpstr>PowerPoint Presentation</vt:lpstr>
      <vt:lpstr>PowerPoint Presentation</vt:lpstr>
      <vt:lpstr>PowerPoint Presentation</vt:lpstr>
      <vt:lpstr>PowerPoint Presentation</vt:lpstr>
      <vt:lpstr>- The HumanOS –   Extending Ourselves Across The IRL/DL Boundary</vt:lpstr>
      <vt:lpstr>- The HumanOS –   Extending Ourselves Across The IRL/DL Boundary</vt:lpstr>
      <vt:lpstr>- The HumanOS –   Extending Ourselves Across The IRL/DL Boundary</vt:lpstr>
      <vt:lpstr>- The HumanOS –   Extending Ourselves Across The IRL/DL Boundary</vt:lpstr>
      <vt:lpstr>- The HumanOS –   Extending Ourselves Across The IRL/DL Boundary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Relationship Assessment Stringencies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Guy / Digital (Culture) Anthropologist</dc:title>
  <dc:creator>Jeff</dc:creator>
  <cp:lastModifiedBy>TAG Is I.T.</cp:lastModifiedBy>
  <cp:revision>4</cp:revision>
  <dcterms:created xsi:type="dcterms:W3CDTF">2025-08-23T09:24:28Z</dcterms:created>
  <dcterms:modified xsi:type="dcterms:W3CDTF">2025-08-26T15:00:50Z</dcterms:modified>
</cp:coreProperties>
</file>