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20" r:id="rId5"/>
    <p:sldMasterId id="2147483760" r:id="rId6"/>
    <p:sldMasterId id="2147483774" r:id="rId7"/>
    <p:sldMasterId id="2147483787" r:id="rId8"/>
    <p:sldMasterId id="2147483800" r:id="rId9"/>
  </p:sldMasterIdLst>
  <p:notesMasterIdLst>
    <p:notesMasterId r:id="rId24"/>
  </p:notesMasterIdLst>
  <p:handoutMasterIdLst>
    <p:handoutMasterId r:id="rId25"/>
  </p:handoutMasterIdLst>
  <p:sldIdLst>
    <p:sldId id="316" r:id="rId10"/>
    <p:sldId id="261" r:id="rId11"/>
    <p:sldId id="318" r:id="rId12"/>
    <p:sldId id="319" r:id="rId13"/>
    <p:sldId id="320" r:id="rId14"/>
    <p:sldId id="334" r:id="rId15"/>
    <p:sldId id="324" r:id="rId16"/>
    <p:sldId id="322" r:id="rId17"/>
    <p:sldId id="321" r:id="rId18"/>
    <p:sldId id="328" r:id="rId19"/>
    <p:sldId id="330" r:id="rId20"/>
    <p:sldId id="327" r:id="rId21"/>
    <p:sldId id="329" r:id="rId22"/>
    <p:sldId id="332" r:id="rId23"/>
  </p:sldIdLst>
  <p:sldSz cx="9144000" cy="5143500" type="screen16x9"/>
  <p:notesSz cx="6858000" cy="91440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143492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286984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430477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573969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717461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860953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004446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147938" algn="ctr" defTabSz="3667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15">
          <p15:clr>
            <a:srgbClr val="A4A3A4"/>
          </p15:clr>
        </p15:guide>
        <p15:guide id="2" orient="horz" pos="2021">
          <p15:clr>
            <a:srgbClr val="A4A3A4"/>
          </p15:clr>
        </p15:guide>
        <p15:guide id="3" orient="horz" pos="1501">
          <p15:clr>
            <a:srgbClr val="A4A3A4"/>
          </p15:clr>
        </p15:guide>
        <p15:guide id="4" pos="3540">
          <p15:clr>
            <a:srgbClr val="A4A3A4"/>
          </p15:clr>
        </p15:guide>
        <p15:guide id="5" pos="3710">
          <p15:clr>
            <a:srgbClr val="A4A3A4"/>
          </p15:clr>
        </p15:guide>
        <p15:guide id="6" pos="656">
          <p15:clr>
            <a:srgbClr val="A4A3A4"/>
          </p15:clr>
        </p15:guide>
        <p15:guide id="7" pos="2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celyn CHAN (IDA)" initials="JC(" lastIdx="1" clrIdx="0">
    <p:extLst>
      <p:ext uri="{19B8F6BF-5375-455C-9EA6-DF929625EA0E}">
        <p15:presenceInfo xmlns:p15="http://schemas.microsoft.com/office/powerpoint/2012/main" userId="Joycelyn CHAN (ID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E1E"/>
    <a:srgbClr val="64001E"/>
    <a:srgbClr val="9B2277"/>
    <a:srgbClr val="E4702A"/>
    <a:srgbClr val="F07830"/>
    <a:srgbClr val="005698"/>
    <a:srgbClr val="A2257C"/>
    <a:srgbClr val="9A287D"/>
    <a:srgbClr val="00B8E1"/>
    <a:srgbClr val="008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 autoAdjust="0"/>
    <p:restoredTop sz="80408"/>
  </p:normalViewPr>
  <p:slideViewPr>
    <p:cSldViewPr snapToGrid="0" snapToObjects="1" showGuides="1">
      <p:cViewPr varScale="1">
        <p:scale>
          <a:sx n="136" d="100"/>
          <a:sy n="136" d="100"/>
        </p:scale>
        <p:origin x="1424" y="176"/>
      </p:cViewPr>
      <p:guideLst>
        <p:guide orient="horz" pos="1215"/>
        <p:guide orient="horz" pos="2021"/>
        <p:guide orient="horz" pos="1501"/>
        <p:guide pos="3540"/>
        <p:guide pos="3710"/>
        <p:guide pos="656"/>
        <p:guide pos="272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5888E-84D2-465C-95E6-7F4469C780A0}" type="datetimeFigureOut">
              <a:rPr lang="en-US" smtClean="0"/>
              <a:t>7/26/24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4DC00-7E2E-4133-B7A3-2E146DDAF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1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2088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84" latinLnBrk="0">
      <a:lnSpc>
        <a:spcPct val="117999"/>
      </a:lnSpc>
      <a:defRPr sz="1400" b="0" i="0">
        <a:latin typeface="Lucida Sans Regular" charset="0"/>
        <a:ea typeface="Lucida Sans Regular" charset="0"/>
        <a:cs typeface="Lucida Sans Regular" charset="0"/>
        <a:sym typeface="Arial"/>
      </a:defRPr>
    </a:lvl1pPr>
    <a:lvl2pPr indent="143492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2pPr>
    <a:lvl3pPr indent="286984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3pPr>
    <a:lvl4pPr indent="430477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4pPr>
    <a:lvl5pPr indent="573969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5pPr>
    <a:lvl6pPr indent="717461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6pPr>
    <a:lvl7pPr indent="860953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7pPr>
    <a:lvl8pPr indent="1004446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8pPr>
    <a:lvl9pPr indent="1147938" defTabSz="286984" latinLnBrk="0">
      <a:lnSpc>
        <a:spcPct val="117999"/>
      </a:lnSpc>
      <a:defRPr sz="1400"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User interactivity and animation.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Multiple ways to render a VC using templates.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Each issuer can take ownership of their renderer.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Sandboxed from the Host for more security.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85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9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8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7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people who are on the call continually to contribute.</a:t>
            </a:r>
          </a:p>
        </p:txBody>
      </p:sp>
    </p:spTree>
    <p:extLst>
      <p:ext uri="{BB962C8B-B14F-4D97-AF65-F5344CB8AC3E}">
        <p14:creationId xmlns:p14="http://schemas.microsoft.com/office/powerpoint/2010/main" val="424912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</a:t>
            </a:r>
            <a:r>
              <a:rPr lang="en-US" dirty="0" err="1"/>
              <a:t>TrustDocs</a:t>
            </a:r>
            <a:r>
              <a:rPr lang="en-US" dirty="0"/>
              <a:t>? </a:t>
            </a:r>
            <a:r>
              <a:rPr lang="en-US" dirty="0" err="1"/>
              <a:t>Notarise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774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6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1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talk about undo obfuscate. Check if we need to re-render.</a:t>
            </a:r>
          </a:p>
        </p:txBody>
      </p:sp>
    </p:spTree>
    <p:extLst>
      <p:ext uri="{BB962C8B-B14F-4D97-AF65-F5344CB8AC3E}">
        <p14:creationId xmlns:p14="http://schemas.microsoft.com/office/powerpoint/2010/main" val="100870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tech.gov.s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03766" y="1146952"/>
            <a:ext cx="4048569" cy="227467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000" b="0" i="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30PT GREY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9" y="3656883"/>
            <a:ext cx="4048917" cy="9973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79012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558025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837038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116050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12pt Light Grey</a:t>
            </a:r>
          </a:p>
        </p:txBody>
      </p:sp>
      <p:sp>
        <p:nvSpPr>
          <p:cNvPr id="5" name="Media Placeholder 3"/>
          <p:cNvSpPr>
            <a:spLocks noGrp="1"/>
          </p:cNvSpPr>
          <p:nvPr>
            <p:ph type="media" sz="quarter" idx="19" hasCustomPrompt="1"/>
          </p:nvPr>
        </p:nvSpPr>
        <p:spPr>
          <a:xfrm>
            <a:off x="4807974" y="0"/>
            <a:ext cx="4336025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Animated logo to be inserted as video here</a:t>
            </a:r>
          </a:p>
        </p:txBody>
      </p:sp>
    </p:spTree>
    <p:extLst>
      <p:ext uri="{BB962C8B-B14F-4D97-AF65-F5344CB8AC3E}">
        <p14:creationId xmlns:p14="http://schemas.microsoft.com/office/powerpoint/2010/main" val="52421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and BW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96327" y="0"/>
            <a:ext cx="2847975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5034" y="0"/>
            <a:ext cx="6301661" cy="51435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1890000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5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479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1890000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5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632810"/>
            <a:ext cx="61256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6" y="954544"/>
            <a:ext cx="8188952" cy="49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>
                <a:solidFill>
                  <a:srgbClr val="97BE2B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Lucida Sans 16pt Lime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479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1890000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90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479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853084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1890000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2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47947"/>
            <a:ext cx="4411663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16500" y="0"/>
            <a:ext cx="4127500" cy="5093528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1890000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1890000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479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8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0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1890000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6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2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out">
    <p:bg>
      <p:bgPr>
        <a:gradFill flip="none" rotWithShape="1">
          <a:gsLst>
            <a:gs pos="0">
              <a:srgbClr val="A6C638"/>
            </a:gs>
            <a:gs pos="100000">
              <a:srgbClr val="479951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5615" y="94592"/>
            <a:ext cx="8923282" cy="4950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0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497506" y="2315778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1497506" y="1779532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3516806" y="179988"/>
            <a:ext cx="2120900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chemeClr val="accent1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288206" y="3352800"/>
            <a:ext cx="25781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chemeClr val="accent1"/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>
                <a:solidFill>
                  <a:schemeClr val="accent1"/>
                </a:solidFill>
              </a:defRPr>
            </a:lvl2pPr>
            <a:lvl3pPr marL="573969" indent="0" algn="ctr">
              <a:buNone/>
              <a:defRPr>
                <a:solidFill>
                  <a:schemeClr val="accent1"/>
                </a:solidFill>
              </a:defRPr>
            </a:lvl3pPr>
            <a:lvl4pPr marL="860954" indent="0" algn="ctr">
              <a:buNone/>
              <a:defRPr>
                <a:solidFill>
                  <a:schemeClr val="accent1"/>
                </a:solidFill>
              </a:defRPr>
            </a:lvl4pPr>
            <a:lvl5pPr marL="1147938" indent="0" algn="ctr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41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3765" y="1676945"/>
            <a:ext cx="6138225" cy="387829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rgbClr val="008C4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16PT GREEN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197464"/>
            <a:ext cx="6136098" cy="2241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7901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5580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837038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11605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24pt White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0"/>
            <a:ext cx="2893926" cy="51435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3289423" y="1231900"/>
            <a:ext cx="538230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8684" y="734959"/>
            <a:ext cx="8718246" cy="203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6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7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503765" y="1232445"/>
            <a:ext cx="1473806" cy="387829"/>
          </a:xfrm>
          <a:prstGeom prst="rect">
            <a:avLst/>
          </a:prstGeom>
        </p:spPr>
        <p:txBody>
          <a:bodyPr/>
          <a:lstStyle>
            <a:lvl1pPr marL="0" marR="0" indent="0" algn="l" defTabSz="366702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Lucida Sans" charset="0"/>
                <a:ea typeface="Lucida Sans" charset="0"/>
                <a:cs typeface="Lucida Sans" charset="0"/>
                <a:sym typeface="Arial"/>
              </a:defRPr>
            </a:lvl1pPr>
            <a:lvl2pPr marL="0" marR="0" indent="143492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286984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430477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573969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717461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860953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004446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147938" algn="ctr" defTabSz="36670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endParaRPr lang="en-US" sz="16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8695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Dark Backgroun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503766" y="1146952"/>
            <a:ext cx="4048569" cy="227467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000" b="0" i="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</a:t>
            </a:r>
            <a:r>
              <a:rPr lang="en-US"/>
              <a:t>30PT WHITE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9" y="3656883"/>
            <a:ext cx="4048917" cy="9973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79012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558025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837038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116050" indent="0"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12pt White</a:t>
            </a:r>
          </a:p>
        </p:txBody>
      </p:sp>
      <p:sp>
        <p:nvSpPr>
          <p:cNvPr id="6" name="Media Placeholder 3"/>
          <p:cNvSpPr>
            <a:spLocks noGrp="1"/>
          </p:cNvSpPr>
          <p:nvPr>
            <p:ph type="media" sz="quarter" idx="19" hasCustomPrompt="1"/>
          </p:nvPr>
        </p:nvSpPr>
        <p:spPr>
          <a:xfrm>
            <a:off x="4807974" y="0"/>
            <a:ext cx="4336025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Animated logo to be inserted as video here</a:t>
            </a:r>
          </a:p>
        </p:txBody>
      </p:sp>
    </p:spTree>
    <p:extLst>
      <p:ext uri="{BB962C8B-B14F-4D97-AF65-F5344CB8AC3E}">
        <p14:creationId xmlns:p14="http://schemas.microsoft.com/office/powerpoint/2010/main" val="2041981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2997200" y="0"/>
            <a:ext cx="6146800" cy="51435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12" y="1232445"/>
            <a:ext cx="5138305" cy="276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86985" indent="0">
              <a:buNone/>
              <a:defRPr/>
            </a:lvl2pPr>
            <a:lvl3pPr marL="573969" indent="0">
              <a:buNone/>
              <a:defRPr/>
            </a:lvl3pPr>
            <a:lvl4pPr marL="860954" indent="0">
              <a:buNone/>
              <a:defRPr/>
            </a:lvl4pPr>
            <a:lvl5pPr marL="1147938" indent="0">
              <a:buNone/>
              <a:defRPr/>
            </a:lvl5pPr>
          </a:lstStyle>
          <a:p>
            <a:pPr lvl="0"/>
            <a:r>
              <a:rPr lang="en-US" dirty="0"/>
              <a:t>Lucida Sans 28pt White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2" y="2023721"/>
            <a:ext cx="2383241" cy="2312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12" y="4749088"/>
            <a:ext cx="829929" cy="237600"/>
          </a:xfrm>
          <a:prstGeom prst="rect">
            <a:avLst/>
          </a:prstGeom>
        </p:spPr>
      </p:pic>
      <p:sp>
        <p:nvSpPr>
          <p:cNvPr id="13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4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9476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gradFill flip="none" rotWithShape="1">
          <a:gsLst>
            <a:gs pos="100000">
              <a:srgbClr val="00B0F0"/>
            </a:gs>
            <a:gs pos="5000">
              <a:srgbClr val="008C48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4" y="1218124"/>
            <a:ext cx="3594508" cy="359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- Dar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4" y="1218124"/>
            <a:ext cx="3594508" cy="359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79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and BW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-5035" y="0"/>
            <a:ext cx="6301361" cy="51435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96327" y="0"/>
            <a:ext cx="2847975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540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4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27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632810"/>
            <a:ext cx="61256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6" y="1005344"/>
            <a:ext cx="8188952" cy="49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>
                <a:solidFill>
                  <a:srgbClr val="00B8E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Lucida Sans 16pt Cyan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8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47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853084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49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4411663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16500" y="0"/>
            <a:ext cx="4127500" cy="5093528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21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2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05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3A8A4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Green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6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5000">
                <a:srgbClr val="008C48"/>
              </a:gs>
              <a:gs pos="10000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5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3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23" y="4860889"/>
            <a:ext cx="504000" cy="149333"/>
          </a:xfrm>
          <a:prstGeom prst="rect">
            <a:avLst/>
          </a:prstGeom>
        </p:spPr>
      </p:pic>
      <p:sp>
        <p:nvSpPr>
          <p:cNvPr id="10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6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Shape 280"/>
          <p:cNvSpPr/>
          <p:nvPr userDrawn="1"/>
        </p:nvSpPr>
        <p:spPr>
          <a:xfrm>
            <a:off x="311761" y="4863333"/>
            <a:ext cx="4552868" cy="156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6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6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6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95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out">
    <p:bg>
      <p:bgPr>
        <a:gradFill flip="none" rotWithShape="1">
          <a:gsLst>
            <a:gs pos="100000">
              <a:srgbClr val="00B8E1"/>
            </a:gs>
            <a:gs pos="5000">
              <a:srgbClr val="008C48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615" y="94592"/>
            <a:ext cx="8923282" cy="4950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497506" y="2315778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1497506" y="1779532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3516806" y="179988"/>
            <a:ext cx="2120900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00B7DD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288206" y="3352800"/>
            <a:ext cx="25781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00B7DD"/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>
                <a:solidFill>
                  <a:schemeClr val="accent1"/>
                </a:solidFill>
              </a:defRPr>
            </a:lvl2pPr>
            <a:lvl3pPr marL="573969" indent="0" algn="ctr">
              <a:buNone/>
              <a:defRPr>
                <a:solidFill>
                  <a:schemeClr val="accent1"/>
                </a:solidFill>
              </a:defRPr>
            </a:lvl3pPr>
            <a:lvl4pPr marL="860954" indent="0" algn="ctr">
              <a:buNone/>
              <a:defRPr>
                <a:solidFill>
                  <a:schemeClr val="accent1"/>
                </a:solidFill>
              </a:defRPr>
            </a:lvl4pPr>
            <a:lvl5pPr marL="1147938" indent="0" algn="ctr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852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3765" y="1676945"/>
            <a:ext cx="6138225" cy="387829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rgbClr val="00B8E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16PT CYAN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197464"/>
            <a:ext cx="6136098" cy="2241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7901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5580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837038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11605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24pt White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3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-1" y="0"/>
            <a:ext cx="2997201" cy="51435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3500438" y="1231900"/>
            <a:ext cx="5141480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0374" y="510426"/>
            <a:ext cx="8171934" cy="1908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4788000"/>
            <a:ext cx="801898" cy="237600"/>
          </a:xfrm>
          <a:prstGeom prst="rect">
            <a:avLst/>
          </a:prstGeom>
        </p:spPr>
      </p:pic>
      <p:sp>
        <p:nvSpPr>
          <p:cNvPr id="11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5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87618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2997200" y="0"/>
            <a:ext cx="6146800" cy="51435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12" y="1232445"/>
            <a:ext cx="5138305" cy="276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86985" indent="0">
              <a:buNone/>
              <a:defRPr/>
            </a:lvl2pPr>
            <a:lvl3pPr marL="573969" indent="0">
              <a:buNone/>
              <a:defRPr/>
            </a:lvl3pPr>
            <a:lvl4pPr marL="860954" indent="0">
              <a:buNone/>
              <a:defRPr/>
            </a:lvl4pPr>
            <a:lvl5pPr marL="1147938" indent="0">
              <a:buNone/>
              <a:defRPr/>
            </a:lvl5pPr>
          </a:lstStyle>
          <a:p>
            <a:pPr lvl="0"/>
            <a:r>
              <a:rPr lang="en-US" dirty="0"/>
              <a:t>Lucida Sans 28pt White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2" y="2048097"/>
            <a:ext cx="2383241" cy="2310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3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4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43700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gradFill flip="none" rotWithShape="1">
          <a:gsLst>
            <a:gs pos="0">
              <a:srgbClr val="00B8E1"/>
            </a:gs>
            <a:gs pos="95000">
              <a:srgbClr val="005698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4" y="1218124"/>
            <a:ext cx="3594508" cy="359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029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- Dar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4" y="1218124"/>
            <a:ext cx="3594508" cy="359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5137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and BW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-5035" y="0"/>
            <a:ext cx="6301361" cy="51435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96327" y="0"/>
            <a:ext cx="2847975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80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898" cy="237600"/>
          </a:xfrm>
          <a:prstGeom prst="rect">
            <a:avLst/>
          </a:prstGeom>
        </p:spPr>
      </p:pic>
      <p:sp>
        <p:nvSpPr>
          <p:cNvPr id="14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0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632810"/>
            <a:ext cx="61256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6" y="1005344"/>
            <a:ext cx="8188952" cy="49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>
                <a:solidFill>
                  <a:srgbClr val="00B8E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Lucida Sans 16pt Cyan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898" cy="237600"/>
          </a:xfrm>
          <a:prstGeom prst="rect">
            <a:avLst/>
          </a:prstGeom>
        </p:spPr>
      </p:pic>
      <p:sp>
        <p:nvSpPr>
          <p:cNvPr id="18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46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853084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898" cy="237600"/>
          </a:xfrm>
          <a:prstGeom prst="rect">
            <a:avLst/>
          </a:prstGeom>
        </p:spPr>
      </p:pic>
      <p:sp>
        <p:nvSpPr>
          <p:cNvPr id="18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3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82"/>
          <p:cNvSpPr/>
          <p:nvPr userDrawn="1"/>
        </p:nvSpPr>
        <p:spPr>
          <a:xfrm>
            <a:off x="503765" y="1676944"/>
            <a:ext cx="3423021" cy="618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7" tIns="31887" rIns="31887" bIns="31887">
            <a:spAutoFit/>
          </a:bodyPr>
          <a:lstStyle/>
          <a:p>
            <a:pPr algn="l">
              <a:lnSpc>
                <a:spcPct val="120000"/>
              </a:lnSpc>
              <a:defRPr sz="15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pPr>
            <a:r>
              <a:rPr lang="en-US" sz="3000" dirty="0">
                <a:solidFill>
                  <a:schemeClr val="bg1"/>
                </a:solidFill>
              </a:rPr>
              <a:t>Thank you</a:t>
            </a:r>
            <a:endParaRPr sz="3000" dirty="0">
              <a:solidFill>
                <a:schemeClr val="bg1"/>
              </a:solidFill>
              <a:hlinkClick r:id="rId2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1" y="2963853"/>
            <a:ext cx="1546261" cy="343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4" y="1218124"/>
            <a:ext cx="3594508" cy="3594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635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4411663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16500" y="0"/>
            <a:ext cx="4127500" cy="5093528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898" cy="237600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11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898" cy="237600"/>
          </a:xfrm>
          <a:prstGeom prst="rect">
            <a:avLst/>
          </a:prstGeom>
        </p:spPr>
      </p:pic>
      <p:sp>
        <p:nvSpPr>
          <p:cNvPr id="16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95000">
                <a:srgbClr val="005698"/>
              </a:gs>
              <a:gs pos="0">
                <a:srgbClr val="00B8E1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898" cy="237600"/>
          </a:xfrm>
          <a:prstGeom prst="rect">
            <a:avLst/>
          </a:prstGeom>
        </p:spPr>
      </p:pic>
      <p:sp>
        <p:nvSpPr>
          <p:cNvPr id="15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33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out">
    <p:bg>
      <p:bgPr>
        <a:gradFill flip="none" rotWithShape="1">
          <a:gsLst>
            <a:gs pos="0">
              <a:srgbClr val="00B8E1"/>
            </a:gs>
            <a:gs pos="95000">
              <a:srgbClr val="005698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615" y="94592"/>
            <a:ext cx="8923282" cy="4950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898" cy="237600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8846329" y="335373"/>
            <a:ext cx="336262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329487" y="208864"/>
            <a:ext cx="1636713" cy="2857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1">
                <a:solidFill>
                  <a:srgbClr val="FF0000"/>
                </a:solidFill>
                <a:latin typeface="Lucida Sans" panose="020B0602030504020204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>
              <a:defRPr sz="105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CLASSIFICATION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497506" y="2315778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1497506" y="1779532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3516806" y="179988"/>
            <a:ext cx="2120900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005698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288206" y="3352800"/>
            <a:ext cx="25781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005698"/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>
                <a:solidFill>
                  <a:schemeClr val="accent1"/>
                </a:solidFill>
              </a:defRPr>
            </a:lvl2pPr>
            <a:lvl3pPr marL="573969" indent="0" algn="ctr">
              <a:buNone/>
              <a:defRPr>
                <a:solidFill>
                  <a:schemeClr val="accent1"/>
                </a:solidFill>
              </a:defRPr>
            </a:lvl3pPr>
            <a:lvl4pPr marL="860954" indent="0" algn="ctr">
              <a:buNone/>
              <a:defRPr>
                <a:solidFill>
                  <a:schemeClr val="accent1"/>
                </a:solidFill>
              </a:defRPr>
            </a:lvl4pPr>
            <a:lvl5pPr marL="1147938" indent="0" algn="ctr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247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3765" y="1676945"/>
            <a:ext cx="6138225" cy="387829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rgbClr val="A2257C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16PT MAGENTA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197464"/>
            <a:ext cx="6136098" cy="2241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7901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5580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837038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11605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24pt White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3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-1" y="0"/>
            <a:ext cx="2997201" cy="51435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3500438" y="1231900"/>
            <a:ext cx="5141480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0395" y="510426"/>
            <a:ext cx="8171891" cy="1908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4788000"/>
            <a:ext cx="801900" cy="237600"/>
          </a:xfrm>
          <a:prstGeom prst="rect">
            <a:avLst/>
          </a:prstGeom>
        </p:spPr>
      </p:pic>
      <p:sp>
        <p:nvSpPr>
          <p:cNvPr id="11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6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04216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2997200" y="0"/>
            <a:ext cx="6146800" cy="51435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12" y="1232445"/>
            <a:ext cx="5138305" cy="276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86985" indent="0">
              <a:buNone/>
              <a:defRPr/>
            </a:lvl2pPr>
            <a:lvl3pPr marL="573969" indent="0">
              <a:buNone/>
              <a:defRPr/>
            </a:lvl3pPr>
            <a:lvl4pPr marL="860954" indent="0">
              <a:buNone/>
              <a:defRPr/>
            </a:lvl4pPr>
            <a:lvl5pPr marL="1147938" indent="0">
              <a:buNone/>
              <a:defRPr/>
            </a:lvl5pPr>
          </a:lstStyle>
          <a:p>
            <a:pPr lvl="0"/>
            <a:r>
              <a:rPr lang="en-US" dirty="0"/>
              <a:t>Lucida Sans 28pt White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8" y="2022697"/>
            <a:ext cx="2381275" cy="2310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3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4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10157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gradFill flip="none" rotWithShape="1">
          <a:gsLst>
            <a:gs pos="100000">
              <a:srgbClr val="A2257C"/>
            </a:gs>
            <a:gs pos="1000">
              <a:srgbClr val="005698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05" y="1218124"/>
            <a:ext cx="3468501" cy="34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192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- Dar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05" y="1218124"/>
            <a:ext cx="3468501" cy="34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0829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and BW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-5035" y="0"/>
            <a:ext cx="6301361" cy="51435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96327" y="0"/>
            <a:ext cx="2847975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26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3765" y="1676945"/>
            <a:ext cx="6138225" cy="387829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rgbClr val="97BE2B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16PT LIME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197464"/>
            <a:ext cx="6136098" cy="2241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7901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5580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837038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11605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24pt White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1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31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5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95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632810"/>
            <a:ext cx="61256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6" y="1005344"/>
            <a:ext cx="8188952" cy="49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>
                <a:solidFill>
                  <a:srgbClr val="9B2277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Lucida Sans 16pt Magenta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6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03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853084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21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2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4411663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16500" y="0"/>
            <a:ext cx="4127500" cy="5093528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99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00569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Blue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6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36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">
                <a:srgbClr val="005698"/>
              </a:gs>
              <a:gs pos="100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5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68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out">
    <p:bg>
      <p:bgPr>
        <a:gradFill flip="none" rotWithShape="1">
          <a:gsLst>
            <a:gs pos="100000">
              <a:srgbClr val="9A287D"/>
            </a:gs>
            <a:gs pos="1000">
              <a:srgbClr val="005698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615" y="94592"/>
            <a:ext cx="8923282" cy="4950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8" y="4749088"/>
            <a:ext cx="801900" cy="237600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497506" y="2315778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1497506" y="1779532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3516806" y="179988"/>
            <a:ext cx="2120900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9B2277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288206" y="3352800"/>
            <a:ext cx="25781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9B2277"/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>
                <a:solidFill>
                  <a:schemeClr val="accent1"/>
                </a:solidFill>
              </a:defRPr>
            </a:lvl2pPr>
            <a:lvl3pPr marL="573969" indent="0" algn="ctr">
              <a:buNone/>
              <a:defRPr>
                <a:solidFill>
                  <a:schemeClr val="accent1"/>
                </a:solidFill>
              </a:defRPr>
            </a:lvl3pPr>
            <a:lvl4pPr marL="860954" indent="0" algn="ctr">
              <a:buNone/>
              <a:defRPr>
                <a:solidFill>
                  <a:schemeClr val="accent1"/>
                </a:solidFill>
              </a:defRPr>
            </a:lvl4pPr>
            <a:lvl5pPr marL="1147938" indent="0" algn="ctr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84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3765" y="1676945"/>
            <a:ext cx="6138225" cy="387829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rgbClr val="E4702A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16PT ORANGE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06413" y="2197464"/>
            <a:ext cx="6136098" cy="2241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7901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5580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837038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11605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24pt White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-1" y="0"/>
            <a:ext cx="2997201" cy="51435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3500438" y="1231900"/>
            <a:ext cx="5141480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0395" y="510426"/>
            <a:ext cx="8171891" cy="1908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8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96696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2997200" y="0"/>
            <a:ext cx="6146800" cy="51435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12" y="1232445"/>
            <a:ext cx="5138305" cy="276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86985" indent="0">
              <a:buNone/>
              <a:defRPr/>
            </a:lvl2pPr>
            <a:lvl3pPr marL="573969" indent="0">
              <a:buNone/>
              <a:defRPr/>
            </a:lvl3pPr>
            <a:lvl4pPr marL="860954" indent="0">
              <a:buNone/>
              <a:defRPr/>
            </a:lvl4pPr>
            <a:lvl5pPr marL="1147938" indent="0">
              <a:buNone/>
              <a:defRPr/>
            </a:lvl5pPr>
          </a:lstStyle>
          <a:p>
            <a:pPr lvl="0"/>
            <a:r>
              <a:rPr lang="en-US" dirty="0"/>
              <a:t>Lucida Sans 28pt White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9" y="2113528"/>
            <a:ext cx="2478100" cy="1582172"/>
          </a:xfrm>
          <a:prstGeom prst="rect">
            <a:avLst/>
          </a:prstGeom>
        </p:spPr>
      </p:pic>
      <p:sp>
        <p:nvSpPr>
          <p:cNvPr id="15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7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01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0"/>
            <a:ext cx="2898844" cy="51435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2700000" scaled="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3276699" y="1231900"/>
            <a:ext cx="5458739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8684" y="729961"/>
            <a:ext cx="8718246" cy="203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9" y="4749088"/>
            <a:ext cx="804047" cy="238236"/>
          </a:xfrm>
          <a:prstGeom prst="rect">
            <a:avLst/>
          </a:prstGeom>
        </p:spPr>
      </p:pic>
      <p:sp>
        <p:nvSpPr>
          <p:cNvPr id="16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0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64201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gradFill flip="none" rotWithShape="1">
          <a:gsLst>
            <a:gs pos="1000">
              <a:srgbClr val="A2257C"/>
            </a:gs>
            <a:gs pos="100000">
              <a:srgbClr val="E4702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09" y="1357460"/>
            <a:ext cx="4079786" cy="330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118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- Dar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09" y="1357460"/>
            <a:ext cx="4079786" cy="330721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09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and BW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-5036" y="0"/>
            <a:ext cx="6301362" cy="51435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296327" y="0"/>
            <a:ext cx="2847975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26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9B2277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Magenta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7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8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55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632810"/>
            <a:ext cx="61256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6" y="1005344"/>
            <a:ext cx="8188952" cy="496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>
                <a:solidFill>
                  <a:srgbClr val="E4702A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Lucida Sans 16pt Orange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9B2277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Magenta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8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9B2277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Magenta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853084" y="1325001"/>
            <a:ext cx="3788834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31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4787628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9B2277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Magenta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16500" y="0"/>
            <a:ext cx="4127500" cy="5093528"/>
          </a:xfrm>
          <a:prstGeom prst="rect">
            <a:avLst/>
          </a:prstGeom>
        </p:spPr>
        <p:txBody>
          <a:bodyPr/>
          <a:lstStyle>
            <a:lvl1pPr>
              <a:defRPr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52966" y="1325001"/>
            <a:ext cx="4411663" cy="304603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buSzPct val="100000"/>
              <a:defRPr sz="18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Lucida Sans 18pt Grey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9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975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2966" y="498747"/>
            <a:ext cx="8188952" cy="506597"/>
          </a:xfrm>
          <a:prstGeom prst="rect">
            <a:avLst/>
          </a:prstGeom>
        </p:spPr>
        <p:txBody>
          <a:bodyPr/>
          <a:lstStyle>
            <a:lvl1pPr algn="l">
              <a:defRPr sz="2800" b="0" i="0">
                <a:solidFill>
                  <a:srgbClr val="9B2277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/>
              <a:t>Lucida Sans 28pt Magenta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6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26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93528"/>
            <a:ext cx="9144000" cy="54000"/>
          </a:xfrm>
          <a:prstGeom prst="rect">
            <a:avLst/>
          </a:prstGeom>
          <a:gradFill>
            <a:gsLst>
              <a:gs pos="100000">
                <a:srgbClr val="E4702A"/>
              </a:gs>
              <a:gs pos="1000">
                <a:srgbClr val="A2257C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/>
            <a:endParaRPr lang="en-US" sz="60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5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6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08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utout">
    <p:bg>
      <p:bgPr>
        <a:gradFill flip="none" rotWithShape="1">
          <a:gsLst>
            <a:gs pos="1000">
              <a:srgbClr val="9A287D"/>
            </a:gs>
            <a:gs pos="100000">
              <a:srgbClr val="E4702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615" y="94592"/>
            <a:ext cx="8923282" cy="4950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96" y="4749088"/>
            <a:ext cx="801900" cy="237600"/>
          </a:xfrm>
          <a:prstGeom prst="rect">
            <a:avLst/>
          </a:prstGeom>
        </p:spPr>
      </p:pic>
      <p:sp>
        <p:nvSpPr>
          <p:cNvPr id="13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Shape 280"/>
          <p:cNvSpPr/>
          <p:nvPr userDrawn="1"/>
        </p:nvSpPr>
        <p:spPr>
          <a:xfrm>
            <a:off x="311761" y="4855639"/>
            <a:ext cx="4552868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explicit consent by </a:t>
            </a:r>
            <a:r>
              <a:rPr lang="en-US" sz="700" baseline="0" dirty="0" err="1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>
                  <a:lumMod val="65000"/>
                </a:schemeClr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497506" y="2315778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1497506" y="1779532"/>
            <a:ext cx="6159500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2pPr>
            <a:lvl3pPr marL="573969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3pPr>
            <a:lvl4pPr marL="860954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4pPr>
            <a:lvl5pPr marL="1147938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defRPr>
            </a:lvl5pPr>
          </a:lstStyle>
          <a:p>
            <a:pPr lvl="0"/>
            <a:r>
              <a:rPr lang="en-US" dirty="0"/>
              <a:t>Lucida Sans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3516806" y="179988"/>
            <a:ext cx="2120900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E4702A"/>
                </a:solidFill>
                <a:latin typeface="Lucida Sans" panose="020B0602030504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288206" y="3352800"/>
            <a:ext cx="25781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900">
                <a:solidFill>
                  <a:srgbClr val="E4702A"/>
                </a:solidFill>
                <a:latin typeface="Lucida Sans" panose="020B0602030504020204" pitchFamily="34" charset="0"/>
              </a:defRPr>
            </a:lvl1pPr>
            <a:lvl2pPr marL="286985" indent="0" algn="ctr">
              <a:buNone/>
              <a:defRPr>
                <a:solidFill>
                  <a:schemeClr val="accent1"/>
                </a:solidFill>
              </a:defRPr>
            </a:lvl2pPr>
            <a:lvl3pPr marL="573969" indent="0" algn="ctr">
              <a:buNone/>
              <a:defRPr>
                <a:solidFill>
                  <a:schemeClr val="accent1"/>
                </a:solidFill>
              </a:defRPr>
            </a:lvl3pPr>
            <a:lvl4pPr marL="860954" indent="0" algn="ctr">
              <a:buNone/>
              <a:defRPr>
                <a:solidFill>
                  <a:schemeClr val="accent1"/>
                </a:solidFill>
              </a:defRPr>
            </a:lvl4pPr>
            <a:lvl5pPr marL="1147938" indent="0" algn="ctr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1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2997200" y="0"/>
            <a:ext cx="6146800" cy="5143500"/>
          </a:xfrm>
          <a:prstGeom prst="rect">
            <a:avLst/>
          </a:prstGeom>
          <a:gradFill>
            <a:gsLst>
              <a:gs pos="0">
                <a:srgbClr val="A6C638"/>
              </a:gs>
              <a:gs pos="100000">
                <a:srgbClr val="479951"/>
              </a:gs>
            </a:gsLst>
            <a:lin ang="2700000" scaled="0"/>
          </a:gradFill>
          <a:ln w="12700">
            <a:miter lim="400000"/>
          </a:ln>
        </p:spPr>
        <p:txBody>
          <a:bodyPr lIns="31887" tIns="31887" rIns="31887" bIns="31887" anchor="ctr"/>
          <a:lstStyle/>
          <a:p>
            <a:pPr lvl="0"/>
            <a:endParaRPr lang="en-US" sz="2400" b="0" i="0" dirty="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3612" y="1232445"/>
            <a:ext cx="5138305" cy="276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286985" indent="0">
              <a:buNone/>
              <a:defRPr/>
            </a:lvl2pPr>
            <a:lvl3pPr marL="573969" indent="0">
              <a:buNone/>
              <a:defRPr/>
            </a:lvl3pPr>
            <a:lvl4pPr marL="860954" indent="0">
              <a:buNone/>
              <a:defRPr/>
            </a:lvl4pPr>
            <a:lvl5pPr marL="1147938" indent="0">
              <a:buNone/>
              <a:defRPr/>
            </a:lvl5pPr>
          </a:lstStyle>
          <a:p>
            <a:pPr lvl="0"/>
            <a:r>
              <a:rPr lang="en-US" dirty="0"/>
              <a:t>Lucida Sans 28pt White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6" y="1992516"/>
            <a:ext cx="2391127" cy="2312698"/>
          </a:xfrm>
          <a:prstGeom prst="rect">
            <a:avLst/>
          </a:prstGeom>
        </p:spPr>
      </p:pic>
      <p:sp>
        <p:nvSpPr>
          <p:cNvPr id="11" name="Shape 280"/>
          <p:cNvSpPr/>
          <p:nvPr userDrawn="1"/>
        </p:nvSpPr>
        <p:spPr>
          <a:xfrm>
            <a:off x="3190671" y="4855638"/>
            <a:ext cx="4036979" cy="17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 algn="l">
              <a:defRPr sz="1000">
                <a:solidFill>
                  <a:srgbClr val="53585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US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Copyright of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de-DE" sz="70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© 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Not to be reproduced unless with </a:t>
            </a:r>
            <a:r>
              <a:rPr lang="en-US" sz="6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explicit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 consent by </a:t>
            </a:r>
            <a:r>
              <a:rPr lang="en-US" sz="700" baseline="0" dirty="0" err="1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GovTech</a:t>
            </a:r>
            <a:r>
              <a:rPr lang="en-US" sz="700" baseline="0" dirty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rPr>
              <a:t>.</a:t>
            </a:r>
            <a:endParaRPr sz="700" dirty="0">
              <a:solidFill>
                <a:schemeClr val="bg1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6" y="4758816"/>
            <a:ext cx="802800" cy="229833"/>
          </a:xfrm>
          <a:prstGeom prst="rect">
            <a:avLst/>
          </a:prstGeom>
        </p:spPr>
      </p:pic>
      <p:sp>
        <p:nvSpPr>
          <p:cNvPr id="22" name="Shape 196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3765" y="1231899"/>
            <a:ext cx="1918422" cy="4415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 sz="12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100" b="0" i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50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gradFill flip="none" rotWithShape="1">
          <a:gsLst>
            <a:gs pos="0">
              <a:srgbClr val="A6C638"/>
            </a:gs>
            <a:gs pos="100000">
              <a:srgbClr val="479951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4" y="1218124"/>
            <a:ext cx="3594508" cy="359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 - Dar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44" y="1218124"/>
            <a:ext cx="3594508" cy="359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46"/>
          <p:cNvSpPr>
            <a:spLocks noGrp="1"/>
          </p:cNvSpPr>
          <p:nvPr>
            <p:ph type="body" sz="quarter" idx="16" hasCustomPrompt="1"/>
          </p:nvPr>
        </p:nvSpPr>
        <p:spPr>
          <a:xfrm>
            <a:off x="503765" y="3556766"/>
            <a:ext cx="4180861" cy="390355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18pt White</a:t>
            </a:r>
            <a:endParaRPr dirty="0"/>
          </a:p>
        </p:txBody>
      </p:sp>
      <p:sp>
        <p:nvSpPr>
          <p:cNvPr id="29" name="Shape 146"/>
          <p:cNvSpPr>
            <a:spLocks noGrp="1"/>
          </p:cNvSpPr>
          <p:nvPr>
            <p:ph type="body" sz="quarter" idx="17" hasCustomPrompt="1"/>
          </p:nvPr>
        </p:nvSpPr>
        <p:spPr>
          <a:xfrm>
            <a:off x="503766" y="1581156"/>
            <a:ext cx="4175772" cy="488844"/>
          </a:xfrm>
          <a:prstGeom prst="rect">
            <a:avLst/>
          </a:prstGeom>
        </p:spPr>
        <p:txBody>
          <a:bodyPr wrap="square" lIns="57397" tIns="28698" rIns="57397" bIns="28698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8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lang="en-GB" dirty="0"/>
              <a:t>Lucida Sans 28pt White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63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96"/>
          <p:cNvSpPr>
            <a:spLocks noGrp="1"/>
          </p:cNvSpPr>
          <p:nvPr>
            <p:ph type="sldNum" sz="quarter" idx="4"/>
          </p:nvPr>
        </p:nvSpPr>
        <p:spPr>
          <a:xfrm>
            <a:off x="124142" y="4786010"/>
            <a:ext cx="352509" cy="2287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18" r:id="rId2"/>
    <p:sldLayoutId id="2147483751" r:id="rId3"/>
    <p:sldLayoutId id="214748375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6"/>
          <p:cNvSpPr>
            <a:spLocks noGrp="1"/>
          </p:cNvSpPr>
          <p:nvPr>
            <p:ph type="sldNum" sz="quarter" idx="4"/>
          </p:nvPr>
        </p:nvSpPr>
        <p:spPr>
          <a:xfrm>
            <a:off x="124142" y="4786010"/>
            <a:ext cx="352509" cy="2287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780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4" r:id="rId3"/>
    <p:sldLayoutId id="2147483724" r:id="rId4"/>
    <p:sldLayoutId id="2147483814" r:id="rId5"/>
    <p:sldLayoutId id="2147483755" r:id="rId6"/>
    <p:sldLayoutId id="2147483725" r:id="rId7"/>
    <p:sldLayoutId id="2147483747" r:id="rId8"/>
    <p:sldLayoutId id="2147483746" r:id="rId9"/>
    <p:sldLayoutId id="2147483749" r:id="rId10"/>
    <p:sldLayoutId id="2147483750" r:id="rId11"/>
    <p:sldLayoutId id="2147483727" r:id="rId12"/>
    <p:sldLayoutId id="2147483756" r:id="rId13"/>
  </p:sldLayoutIdLst>
  <p:hf hdr="0" ftr="0" dt="0"/>
  <p:txStyles>
    <p:titleStyle>
      <a:lvl1pPr algn="ctr" defTabSz="286984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238" indent="-215238" algn="l" defTabSz="28698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defTabSz="28698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defTabSz="2869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defTabSz="28698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defTabSz="286984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286984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286984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286984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286984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28698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>
            <a:spLocks noGrp="1"/>
          </p:cNvSpPr>
          <p:nvPr>
            <p:ph type="sldNum" sz="quarter" idx="4"/>
          </p:nvPr>
        </p:nvSpPr>
        <p:spPr>
          <a:xfrm>
            <a:off x="124142" y="4786010"/>
            <a:ext cx="352509" cy="2287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81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>
            <a:spLocks noGrp="1"/>
          </p:cNvSpPr>
          <p:nvPr>
            <p:ph type="sldNum" sz="quarter" idx="4"/>
          </p:nvPr>
        </p:nvSpPr>
        <p:spPr>
          <a:xfrm>
            <a:off x="124142" y="4786010"/>
            <a:ext cx="352509" cy="2287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92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816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>
            <a:spLocks noGrp="1"/>
          </p:cNvSpPr>
          <p:nvPr>
            <p:ph type="sldNum" sz="quarter" idx="4"/>
          </p:nvPr>
        </p:nvSpPr>
        <p:spPr>
          <a:xfrm>
            <a:off x="124142" y="4786010"/>
            <a:ext cx="352509" cy="2287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47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817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6"/>
          <p:cNvSpPr>
            <a:spLocks noGrp="1"/>
          </p:cNvSpPr>
          <p:nvPr>
            <p:ph type="sldNum" sz="quarter" idx="4"/>
          </p:nvPr>
        </p:nvSpPr>
        <p:spPr>
          <a:xfrm>
            <a:off x="124142" y="4786010"/>
            <a:ext cx="352509" cy="2287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7397" tIns="28698" rIns="57397" bIns="28698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  <a:latin typeface="Lucida Sans" charset="0"/>
                <a:ea typeface="Lucida Sans" charset="0"/>
                <a:cs typeface="Lucida Sans" charset="0"/>
                <a:sym typeface="Lucida Sans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94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13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-Attestation/decentralized-renderer-react-template/blob/master/src/templates/index.tsx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github.com/Open-Attestation/decentralized-renderer-react-template/blob/master/src/templates/customTemplate/customTemplate.t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github.com/Open-Attestation/decentralized-renderer-react-template/blob/master/src/index.tsx" TargetMode="External"/><Relationship Id="rId5" Type="http://schemas.openxmlformats.org/officeDocument/2006/relationships/hyperlink" Target="https://github.com/Open-Attestation/decentralized-renderer-react-template/blob/master/application/app.tsx" TargetMode="External"/><Relationship Id="rId4" Type="http://schemas.openxmlformats.org/officeDocument/2006/relationships/hyperlink" Target="https://www.openattestation.com/docs/guides-section/renderer-templa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openattestation.com/docs/verify-section/main-properties" TargetMode="External"/><Relationship Id="rId5" Type="http://schemas.openxmlformats.org/officeDocument/2006/relationships/hyperlink" Target="https://github.com/Open-Attestation/open-attestation/discussions/309" TargetMode="Externa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HJunyuan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github.com/cxche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hyperlink" Target="https://www.linkedin.com/in/yvonne-chia-b4b3624/?originalSubdomain=sg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github.com/phanshiy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ttestation.com/docs/overview-section/overview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hyperlink" Target="https://github.com/Open-Attestation/decentralized-renderer-react-components" TargetMode="External"/><Relationship Id="rId4" Type="http://schemas.openxmlformats.org/officeDocument/2006/relationships/hyperlink" Target="https://htmlpreview.github.io/?https://github.com/w3c-ccg/vc-render-method/blob/main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OpenAttestation</a:t>
            </a:r>
            <a:br>
              <a:rPr lang="en-US" dirty="0"/>
            </a:br>
            <a:r>
              <a:rPr lang="en-US" dirty="0" err="1"/>
              <a:t>EmbeddedRenderer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W3C CCG Sharing</a:t>
            </a:r>
          </a:p>
          <a:p>
            <a:r>
              <a:rPr lang="en-US" dirty="0"/>
              <a:t>Kyle Huang, Phan Shi Yu, Calvin Cheng</a:t>
            </a:r>
          </a:p>
          <a:p>
            <a:endParaRPr lang="en-US" dirty="0"/>
          </a:p>
          <a:p>
            <a:r>
              <a:rPr lang="en-US" dirty="0"/>
              <a:t>30 July 2024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74" y="988175"/>
            <a:ext cx="2826261" cy="31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6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3066748" cy="996224"/>
          </a:xfrm>
        </p:spPr>
        <p:txBody>
          <a:bodyPr/>
          <a:lstStyle/>
          <a:p>
            <a:r>
              <a:rPr lang="en-US" dirty="0"/>
              <a:t>Actions API</a:t>
            </a:r>
            <a:br>
              <a:rPr lang="en-US" dirty="0"/>
            </a:br>
            <a:r>
              <a:rPr lang="en-US" sz="2400" dirty="0"/>
              <a:t>Selective Redaction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7757478-52D6-DED5-290F-35F57D6FED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BD393-4E5F-9F57-4B69-9BED85A3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350"/>
            <a:ext cx="3898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/>
              <a:t>Why OpenAttestationEmbeddedRenderer?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60738" y="3250929"/>
            <a:ext cx="1980000" cy="523220"/>
          </a:xfrm>
        </p:spPr>
        <p:txBody>
          <a:bodyPr wrap="square">
            <a:spAutoFit/>
          </a:bodyPr>
          <a:lstStyle/>
          <a:p>
            <a: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User interactivity and animation.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C33A9E0-7AA9-B898-1255-BF2211016532}"/>
              </a:ext>
            </a:extLst>
          </p:cNvPr>
          <p:cNvSpPr txBox="1">
            <a:spLocks/>
          </p:cNvSpPr>
          <p:nvPr/>
        </p:nvSpPr>
        <p:spPr>
          <a:xfrm>
            <a:off x="2449723" y="3250929"/>
            <a:ext cx="198000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238" indent="-215238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  <a:defRPr sz="1800" b="0" i="0" kern="120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1004446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2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291430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1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  <a:lvl6pPr marL="1578414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Multiple ways to render a VC using templates.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F8D205B-4360-3CC3-515D-22A94B03AAA1}"/>
              </a:ext>
            </a:extLst>
          </p:cNvPr>
          <p:cNvSpPr txBox="1">
            <a:spLocks/>
          </p:cNvSpPr>
          <p:nvPr/>
        </p:nvSpPr>
        <p:spPr>
          <a:xfrm>
            <a:off x="4738708" y="3250929"/>
            <a:ext cx="1980000" cy="8937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238" indent="-215238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  <a:defRPr sz="1800" b="0" i="0" kern="120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1004446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2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291430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1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  <a:lvl6pPr marL="1578414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Each issuer can take ownership of their renderer.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6D63DFD-936E-3E5F-06AD-0AC828B2F354}"/>
              </a:ext>
            </a:extLst>
          </p:cNvPr>
          <p:cNvSpPr txBox="1">
            <a:spLocks/>
          </p:cNvSpPr>
          <p:nvPr/>
        </p:nvSpPr>
        <p:spPr>
          <a:xfrm>
            <a:off x="7027693" y="3250929"/>
            <a:ext cx="1980000" cy="6330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238" indent="-215238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  <a:defRPr sz="1800" b="0" i="0" kern="120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1004446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2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291430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1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  <a:lvl6pPr marL="1578414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Sandboxed from the Host for more security.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121FF-C184-43E1-AC03-8DBB4A23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84" y="1997420"/>
            <a:ext cx="1128827" cy="1101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EEF87-DF75-A3A3-CBF9-6BF0F4748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29" y="2056844"/>
            <a:ext cx="982589" cy="982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13D3A7-B0E8-9050-F6BC-A0430CC5A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442" y="2082084"/>
            <a:ext cx="1101436" cy="1101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1D2FD5-9988-737F-99E4-A8585BEC7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567" y="2253504"/>
            <a:ext cx="1167374" cy="6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1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238068" cy="50659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Working with </a:t>
            </a:r>
            <a:r>
              <a:rPr lang="en-US" sz="2400" dirty="0" err="1"/>
              <a:t>OpenAttestationEmbeddedRenderer</a:t>
            </a:r>
            <a:endParaRPr lang="en-US" sz="24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5DDE721-442E-9995-E293-2181172CD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534" y="1325001"/>
            <a:ext cx="4127500" cy="24042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2966" y="1325001"/>
            <a:ext cx="4411663" cy="3046031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sng" strike="noStrike" dirty="0">
                <a:effectLst/>
                <a:hlinkClick r:id="rId4"/>
              </a:rPr>
              <a:t>Get Started</a:t>
            </a:r>
            <a:endParaRPr lang="en-SG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sng" strike="noStrike" dirty="0">
                <a:effectLst/>
                <a:hlinkClick r:id="rId5"/>
              </a:rPr>
              <a:t>Host</a:t>
            </a:r>
            <a:endParaRPr lang="en-SG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sng" strike="noStrike" dirty="0">
                <a:effectLst/>
                <a:hlinkClick r:id="rId6"/>
              </a:rPr>
              <a:t>Renderer</a:t>
            </a:r>
            <a:endParaRPr lang="en-SG" b="0" i="0" u="none" strike="noStrike" dirty="0">
              <a:effectLst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sz="1800" b="0" i="0" u="sng" strike="noStrike" dirty="0">
                <a:effectLst/>
                <a:hlinkClick r:id="rId7"/>
              </a:rPr>
              <a:t>Render logic</a:t>
            </a:r>
            <a:endParaRPr lang="en-SG" sz="1800" b="0" i="0" u="none" strike="noStrike" dirty="0">
              <a:effectLst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sz="1800" b="0" i="0" u="sng" strike="noStrike" dirty="0">
                <a:effectLst/>
                <a:hlinkClick r:id="rId8"/>
              </a:rPr>
              <a:t>Register the template</a:t>
            </a:r>
            <a:endParaRPr lang="en-SG" sz="1800" b="0" i="0" u="none" strike="noStrike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51" y="4857879"/>
            <a:ext cx="294144" cy="1583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6CB4B4D-7CA3-9044-876B-883B54F8677D}" type="slidenum">
              <a:rPr lang="uk-UA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41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02A92-D5EB-2BBE-3789-46831BC2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66" y="1488016"/>
            <a:ext cx="2167468" cy="21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3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/>
              <a:t>Closing Words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14</a:t>
            </a:fld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C9DB1-5252-07B8-DF0D-25234B893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89" y="1812154"/>
            <a:ext cx="1619710" cy="1456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F3DFF-F2A8-B590-43E0-1F4C3701F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462" y="2097547"/>
            <a:ext cx="1761066" cy="117076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41E190A-DD63-B1CD-9A52-7F9C2E3941A4}"/>
              </a:ext>
            </a:extLst>
          </p:cNvPr>
          <p:cNvSpPr txBox="1">
            <a:spLocks/>
          </p:cNvSpPr>
          <p:nvPr/>
        </p:nvSpPr>
        <p:spPr>
          <a:xfrm>
            <a:off x="1148517" y="3576584"/>
            <a:ext cx="2384906" cy="585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238" indent="-215238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  <a:defRPr sz="1800" b="0" i="0" kern="120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1004446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2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291430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1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  <a:lvl6pPr marL="1578414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400" dirty="0">
                <a:solidFill>
                  <a:srgbClr val="595959"/>
                </a:solidFill>
                <a:latin typeface="Arial" panose="020B0604020202020204" pitchFamily="34" charset="0"/>
              </a:rPr>
              <a:t>Send us your feedback on </a:t>
            </a:r>
            <a:r>
              <a:rPr lang="en-SG" sz="1400" dirty="0">
                <a:solidFill>
                  <a:srgbClr val="595959"/>
                </a:solidFill>
                <a:latin typeface="Arial" panose="020B0604020202020204" pitchFamily="34" charset="0"/>
                <a:hlinkClick r:id="rId5"/>
              </a:rPr>
              <a:t>OpenAttestation v4</a:t>
            </a: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A869BA1-67BA-2E70-4CD1-2AC882D12092}"/>
              </a:ext>
            </a:extLst>
          </p:cNvPr>
          <p:cNvSpPr txBox="1">
            <a:spLocks/>
          </p:cNvSpPr>
          <p:nvPr/>
        </p:nvSpPr>
        <p:spPr>
          <a:xfrm>
            <a:off x="5421360" y="3576584"/>
            <a:ext cx="2554240" cy="585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5238" indent="-215238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Arial"/>
              <a:buChar char="•"/>
              <a:defRPr sz="1800" b="0" i="0" kern="1200" baseline="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466350" indent="-179365" algn="l" defTabSz="286984" rtl="0" eaLnBrk="1" latinLnBrk="0" hangingPunct="1">
              <a:lnSpc>
                <a:spcPct val="120000"/>
              </a:lnSpc>
              <a:spcBef>
                <a:spcPts val="0"/>
              </a:spcBef>
              <a:buSzPct val="90000"/>
              <a:buFont typeface="Arial" charset="0"/>
              <a:buChar char="o"/>
              <a:defRPr sz="16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 marL="717461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MT" charset="0"/>
              <a:buChar char="→"/>
              <a:defRPr sz="14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 marL="1004446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2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 marL="1291430" indent="-143492" algn="l" defTabSz="286984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100" b="0" i="0" kern="1200">
                <a:solidFill>
                  <a:srgbClr val="53585F"/>
                </a:solidFill>
                <a:latin typeface="Lucida Sans" charset="0"/>
                <a:ea typeface="Lucida Sans" charset="0"/>
                <a:cs typeface="Lucida Sans" charset="0"/>
              </a:defRPr>
            </a:lvl5pPr>
            <a:lvl6pPr marL="1578414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286984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Publish our </a:t>
            </a: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6"/>
              </a:rPr>
              <a:t>OpenAttestation securing mechanism</a:t>
            </a:r>
            <a:r>
              <a:rPr lang="en-SG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94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07840" y="1772674"/>
            <a:ext cx="690880" cy="66572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/>
            <a:endParaRPr lang="en-US" sz="1600">
              <a:solidFill>
                <a:srgbClr val="FFFFF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Overview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Demo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Design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Q &amp;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7490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4143DD-3D90-3B28-45E8-899F16E5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43" y="1950748"/>
            <a:ext cx="899886" cy="8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BF03456-A11A-AD11-423C-F50755E0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34" y="1907391"/>
            <a:ext cx="950033" cy="9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5A65F4B-7424-7D69-CA2A-9E9F70D4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" y="1926960"/>
            <a:ext cx="899886" cy="8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6F90BC9-7ABD-8AA6-DD09-8E296F33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92" y="1947737"/>
            <a:ext cx="899886" cy="8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DE709-2472-777C-406F-4D429181C603}"/>
              </a:ext>
            </a:extLst>
          </p:cNvPr>
          <p:cNvSpPr txBox="1"/>
          <p:nvPr/>
        </p:nvSpPr>
        <p:spPr>
          <a:xfrm>
            <a:off x="6284686" y="2942052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r>
              <a:rPr lang="en-SG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7"/>
              </a:rPr>
              <a:t>Calvin Cheng</a:t>
            </a:r>
            <a:endParaRPr lang="en-SG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C2CDC-12B8-C002-E9D4-AC379CFDDC6F}"/>
              </a:ext>
            </a:extLst>
          </p:cNvPr>
          <p:cNvSpPr txBox="1"/>
          <p:nvPr/>
        </p:nvSpPr>
        <p:spPr>
          <a:xfrm>
            <a:off x="477724" y="2966030"/>
            <a:ext cx="2090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8"/>
              </a:rPr>
              <a:t>Kyle Huang</a:t>
            </a: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1ADC1-4C03-037A-F410-471098F00EA7}"/>
              </a:ext>
            </a:extLst>
          </p:cNvPr>
          <p:cNvSpPr txBox="1"/>
          <p:nvPr/>
        </p:nvSpPr>
        <p:spPr>
          <a:xfrm>
            <a:off x="2467429" y="2952581"/>
            <a:ext cx="173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r>
              <a:rPr lang="en-SG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9"/>
              </a:rPr>
              <a:t>Phan Shi Yu</a:t>
            </a:r>
            <a:endParaRPr lang="en-SG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60778-0E30-24EF-B6BF-BFAFDC1C4031}"/>
              </a:ext>
            </a:extLst>
          </p:cNvPr>
          <p:cNvSpPr txBox="1"/>
          <p:nvPr/>
        </p:nvSpPr>
        <p:spPr>
          <a:xfrm>
            <a:off x="4650581" y="2955381"/>
            <a:ext cx="152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0"/>
              </a:rPr>
              <a:t>Yvonne Chia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417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 err="1"/>
              <a:t>OpenAttestationEmbeddedRender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2966" y="1325001"/>
            <a:ext cx="4307720" cy="3109113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Created alongside </a:t>
            </a:r>
            <a:r>
              <a:rPr lang="en-SG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3"/>
              </a:rPr>
              <a:t>OpenAttestation</a:t>
            </a: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3"/>
              </a:rPr>
              <a:t> framework</a:t>
            </a: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Decentralized renderer web application that renders a VC Data Model 2.0-conformant document in an IFRAME.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Merged into </a:t>
            </a:r>
            <a:r>
              <a:rPr lang="en-SG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4"/>
              </a:rPr>
              <a:t>VC Render Method Spec</a:t>
            </a: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Reference implementation on </a:t>
            </a:r>
            <a:r>
              <a:rPr lang="en-SG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5"/>
              </a:rPr>
              <a:t>Github</a:t>
            </a: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A003DA8-4166-CD4F-5593-EA64046CB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2"/>
          <a:stretch/>
        </p:blipFill>
        <p:spPr bwMode="auto">
          <a:xfrm>
            <a:off x="4955781" y="1197429"/>
            <a:ext cx="3287419" cy="15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D58A52D-DFF4-68FE-EB7C-425113188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1"/>
          <a:stretch/>
        </p:blipFill>
        <p:spPr bwMode="auto">
          <a:xfrm>
            <a:off x="4955781" y="2942263"/>
            <a:ext cx="3287419" cy="16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1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 err="1"/>
              <a:t>OpenAttestation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2966" y="1325001"/>
            <a:ext cx="4281766" cy="2840599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Open source Verifiable Credentials framework by the Government of Singapore.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In production sinc</a:t>
            </a:r>
            <a:r>
              <a:rPr lang="en-SG" dirty="0">
                <a:solidFill>
                  <a:srgbClr val="595959"/>
                </a:solidFill>
                <a:latin typeface="Arial" panose="020B0604020202020204" pitchFamily="34" charset="0"/>
              </a:rPr>
              <a:t>e 2018</a:t>
            </a: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W3C VC Data Model 2.0-conformant.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Render method is independent of </a:t>
            </a:r>
            <a:r>
              <a:rPr lang="en-SG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OpenAttestation</a:t>
            </a:r>
            <a:r>
              <a:rPr lang="en-SG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53926-0F5A-9E97-E271-D8176500064E}"/>
              </a:ext>
            </a:extLst>
          </p:cNvPr>
          <p:cNvSpPr txBox="1"/>
          <p:nvPr/>
        </p:nvSpPr>
        <p:spPr>
          <a:xfrm>
            <a:off x="5917679" y="1005803"/>
            <a:ext cx="33165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900" i="1" dirty="0">
                <a:solidFill>
                  <a:srgbClr val="1D1C1D"/>
                </a:solidFill>
                <a:latin typeface="Lucida Sans" panose="020B0602030504020204" pitchFamily="34" charset="77"/>
              </a:rPr>
              <a:t>Millions of verifications and counting:</a:t>
            </a:r>
            <a:endParaRPr lang="en-US" sz="900" i="1" dirty="0">
              <a:latin typeface="Lucida Sans" panose="020B0602030504020204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EC04EA-5944-986F-3DF5-B8845853BFB3}"/>
              </a:ext>
            </a:extLst>
          </p:cNvPr>
          <p:cNvGrpSpPr/>
          <p:nvPr/>
        </p:nvGrpSpPr>
        <p:grpSpPr>
          <a:xfrm>
            <a:off x="368359" y="1369500"/>
            <a:ext cx="7305616" cy="3017607"/>
            <a:chOff x="5065783" y="-1617121"/>
            <a:chExt cx="7305616" cy="3017607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3B6E55C9-6DF2-FD02-F084-50271419A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393" y="-1617121"/>
              <a:ext cx="1294006" cy="24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07D7B5-CC77-6A47-E6F8-DF2895CAD74E}"/>
                </a:ext>
              </a:extLst>
            </p:cNvPr>
            <p:cNvSpPr txBox="1"/>
            <p:nvPr/>
          </p:nvSpPr>
          <p:spPr>
            <a:xfrm>
              <a:off x="5065783" y="1123487"/>
              <a:ext cx="32178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l" rtl="0" fontAlgn="base">
                <a:spcBef>
                  <a:spcPts val="0"/>
                </a:spcBef>
                <a:spcAft>
                  <a:spcPts val="0"/>
                </a:spcAft>
              </a:pPr>
              <a:endParaRPr lang="en-SG" sz="1200" b="0" i="0" u="none" strike="noStrike" dirty="0">
                <a:solidFill>
                  <a:srgbClr val="1D1C1D"/>
                </a:solidFill>
                <a:effectLst/>
                <a:latin typeface="Lucida Sans" panose="020B0602030504020204" pitchFamily="34" charset="77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98593-5A01-4F8A-000D-BAA0243D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09" y="1739529"/>
            <a:ext cx="1549535" cy="39469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3D81662-5EC1-35F0-F84C-AC274F26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09" y="2870072"/>
            <a:ext cx="1340426" cy="3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912CE9-14FA-79B0-C8E8-F76A06AEA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915" y="2082715"/>
            <a:ext cx="1688193" cy="712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E8CBA2-E544-8680-514C-9AE4CA570B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572" y="3321377"/>
            <a:ext cx="1549536" cy="5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6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2B00E-B071-D315-9291-8F6F4EE89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899" y="1520649"/>
            <a:ext cx="2102203" cy="21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7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endParaRPr lang="uk-UA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E10AB4-48ED-71D5-2483-C7BB9F99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9" y="1081314"/>
            <a:ext cx="7819581" cy="33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2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F4D95A6-7783-AAB8-B6EF-683F22CA05DB}"/>
              </a:ext>
            </a:extLst>
          </p:cNvPr>
          <p:cNvSpPr/>
          <p:nvPr/>
        </p:nvSpPr>
        <p:spPr>
          <a:xfrm>
            <a:off x="452966" y="1122861"/>
            <a:ext cx="3961460" cy="348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D573C-AB16-73F0-C0F5-EC735547AE45}"/>
              </a:ext>
            </a:extLst>
          </p:cNvPr>
          <p:cNvSpPr/>
          <p:nvPr/>
        </p:nvSpPr>
        <p:spPr>
          <a:xfrm>
            <a:off x="4729576" y="447947"/>
            <a:ext cx="4000767" cy="41603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8188952" cy="506597"/>
          </a:xfrm>
        </p:spPr>
        <p:txBody>
          <a:bodyPr/>
          <a:lstStyle/>
          <a:p>
            <a:r>
              <a:rPr lang="en-US" dirty="0"/>
              <a:t>Actions API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8</a:t>
            </a:fld>
            <a:endParaRPr lang="uk-UA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B38ED86-CB55-6AB8-F3A1-8B703A8FBB47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4" y="1326195"/>
            <a:ext cx="2284692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2508A12-A492-EAFA-EFD1-EC8BD8E6F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91" y="689429"/>
            <a:ext cx="2387353" cy="36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8C9C5B-0ABF-7B15-AB23-1865B6A3A00B}"/>
              </a:ext>
            </a:extLst>
          </p:cNvPr>
          <p:cNvSpPr txBox="1"/>
          <p:nvPr/>
        </p:nvSpPr>
        <p:spPr>
          <a:xfrm>
            <a:off x="-142590" y="2433250"/>
            <a:ext cx="25762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1200" b="1" i="0" u="none" strike="noStrike" dirty="0">
                <a:solidFill>
                  <a:srgbClr val="595959"/>
                </a:solidFill>
                <a:effectLst/>
                <a:latin typeface="Lucida Sans" panose="020B0602030504020204" pitchFamily="34" charset="77"/>
              </a:rPr>
              <a:t>Host to Frame</a:t>
            </a:r>
            <a:endParaRPr lang="en-US" sz="1200" b="1" dirty="0">
              <a:latin typeface="Lucida Sans" panose="020B0602030504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93AB0-25CD-17EB-361C-23B828215BC3}"/>
              </a:ext>
            </a:extLst>
          </p:cNvPr>
          <p:cNvSpPr txBox="1"/>
          <p:nvPr/>
        </p:nvSpPr>
        <p:spPr>
          <a:xfrm>
            <a:off x="4259943" y="2358008"/>
            <a:ext cx="2213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SG" sz="1200" b="1" i="0" u="none" strike="noStrike" dirty="0">
                <a:solidFill>
                  <a:srgbClr val="595959"/>
                </a:solidFill>
                <a:effectLst/>
                <a:latin typeface="Lucida Sans" panose="020B0602030504020204" pitchFamily="34" charset="77"/>
              </a:rPr>
              <a:t>Frame to Host</a:t>
            </a:r>
            <a:br>
              <a:rPr lang="en-SG" sz="1200" b="1" dirty="0">
                <a:latin typeface="Lucida Sans" panose="020B0602030504020204" pitchFamily="34" charset="77"/>
              </a:rPr>
            </a:br>
            <a:endParaRPr lang="en-US" sz="12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045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966" y="447947"/>
            <a:ext cx="2965148" cy="996224"/>
          </a:xfrm>
        </p:spPr>
        <p:txBody>
          <a:bodyPr/>
          <a:lstStyle/>
          <a:p>
            <a:r>
              <a:rPr lang="en-US" dirty="0"/>
              <a:t>Actions API</a:t>
            </a:r>
            <a:br>
              <a:rPr lang="en-US" dirty="0"/>
            </a:br>
            <a:r>
              <a:rPr lang="en-US" sz="2400" dirty="0"/>
              <a:t>Initial Render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5320BEB-14DD-ED43-0303-30B8C19D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58" y="576426"/>
            <a:ext cx="5143500" cy="39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73699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ommon Basic Template">
  <a:themeElements>
    <a:clrScheme name="GovTech">
      <a:dk1>
        <a:sysClr val="windowText" lastClr="000000"/>
      </a:dk1>
      <a:lt1>
        <a:sysClr val="window" lastClr="FFFFFF"/>
      </a:lt1>
      <a:dk2>
        <a:srgbClr val="53585F"/>
      </a:dk2>
      <a:lt2>
        <a:srgbClr val="A6A6A6"/>
      </a:lt2>
      <a:accent1>
        <a:srgbClr val="A7C539"/>
      </a:accent1>
      <a:accent2>
        <a:srgbClr val="00984E"/>
      </a:accent2>
      <a:accent3>
        <a:srgbClr val="00C0F3"/>
      </a:accent3>
      <a:accent4>
        <a:srgbClr val="0061AF"/>
      </a:accent4>
      <a:accent5>
        <a:srgbClr val="B41E8E"/>
      </a:accent5>
      <a:accent6>
        <a:srgbClr val="F4792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Tech_Templates_NoClassification (.potx)_3Nov16.potx" id="{6863DFBF-63B8-43C6-AB3C-96290F6C85FC}" vid="{7647B5EE-24F2-4040-8BD4-69CCD36FA20F}"/>
    </a:ext>
  </a:extLst>
</a:theme>
</file>

<file path=ppt/theme/theme2.xml><?xml version="1.0" encoding="utf-8"?>
<a:theme xmlns:a="http://schemas.openxmlformats.org/drawingml/2006/main" name="Lime + Green">
  <a:themeElements>
    <a:clrScheme name="GovTech">
      <a:dk1>
        <a:sysClr val="windowText" lastClr="000000"/>
      </a:dk1>
      <a:lt1>
        <a:sysClr val="window" lastClr="FFFFFF"/>
      </a:lt1>
      <a:dk2>
        <a:srgbClr val="53585F"/>
      </a:dk2>
      <a:lt2>
        <a:srgbClr val="A6A6A6"/>
      </a:lt2>
      <a:accent1>
        <a:srgbClr val="A7C539"/>
      </a:accent1>
      <a:accent2>
        <a:srgbClr val="00984E"/>
      </a:accent2>
      <a:accent3>
        <a:srgbClr val="00C0F3"/>
      </a:accent3>
      <a:accent4>
        <a:srgbClr val="0061AF"/>
      </a:accent4>
      <a:accent5>
        <a:srgbClr val="B41E8E"/>
      </a:accent5>
      <a:accent6>
        <a:srgbClr val="F479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>
            <a:latin typeface="Lucida Sans" panose="020B0602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ovTech_Templates_NoClassification (.potx)_3Nov16.potx" id="{6863DFBF-63B8-43C6-AB3C-96290F6C85FC}" vid="{6B8DD320-CC66-45B5-8E9A-AA43A35810B0}"/>
    </a:ext>
  </a:extLst>
</a:theme>
</file>

<file path=ppt/theme/theme3.xml><?xml version="1.0" encoding="utf-8"?>
<a:theme xmlns:a="http://schemas.openxmlformats.org/drawingml/2006/main" name="Green + Cyan">
  <a:themeElements>
    <a:clrScheme name="GovTech">
      <a:dk1>
        <a:sysClr val="windowText" lastClr="000000"/>
      </a:dk1>
      <a:lt1>
        <a:sysClr val="window" lastClr="FFFFFF"/>
      </a:lt1>
      <a:dk2>
        <a:srgbClr val="53585F"/>
      </a:dk2>
      <a:lt2>
        <a:srgbClr val="A6A6A6"/>
      </a:lt2>
      <a:accent1>
        <a:srgbClr val="A7C539"/>
      </a:accent1>
      <a:accent2>
        <a:srgbClr val="00984E"/>
      </a:accent2>
      <a:accent3>
        <a:srgbClr val="00C0F3"/>
      </a:accent3>
      <a:accent4>
        <a:srgbClr val="0061AF"/>
      </a:accent4>
      <a:accent5>
        <a:srgbClr val="B41E8E"/>
      </a:accent5>
      <a:accent6>
        <a:srgbClr val="F4792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Tech_Templates_NoClassification (.potx)_3Nov16.potx" id="{6863DFBF-63B8-43C6-AB3C-96290F6C85FC}" vid="{E91A101B-DC47-4A50-B8AF-81702761FDD0}"/>
    </a:ext>
  </a:extLst>
</a:theme>
</file>

<file path=ppt/theme/theme4.xml><?xml version="1.0" encoding="utf-8"?>
<a:theme xmlns:a="http://schemas.openxmlformats.org/drawingml/2006/main" name="Cyan + Blue">
  <a:themeElements>
    <a:clrScheme name="GovTech">
      <a:dk1>
        <a:sysClr val="windowText" lastClr="000000"/>
      </a:dk1>
      <a:lt1>
        <a:sysClr val="window" lastClr="FFFFFF"/>
      </a:lt1>
      <a:dk2>
        <a:srgbClr val="53585F"/>
      </a:dk2>
      <a:lt2>
        <a:srgbClr val="A6A6A6"/>
      </a:lt2>
      <a:accent1>
        <a:srgbClr val="A7C539"/>
      </a:accent1>
      <a:accent2>
        <a:srgbClr val="00984E"/>
      </a:accent2>
      <a:accent3>
        <a:srgbClr val="00C0F3"/>
      </a:accent3>
      <a:accent4>
        <a:srgbClr val="0061AF"/>
      </a:accent4>
      <a:accent5>
        <a:srgbClr val="B41E8E"/>
      </a:accent5>
      <a:accent6>
        <a:srgbClr val="F4792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Tech_Templates_NoClassification (.potx)_3Nov16.potx" id="{6863DFBF-63B8-43C6-AB3C-96290F6C85FC}" vid="{2B1A25EB-1811-472D-8853-3CC2E3704B2E}"/>
    </a:ext>
  </a:extLst>
</a:theme>
</file>

<file path=ppt/theme/theme5.xml><?xml version="1.0" encoding="utf-8"?>
<a:theme xmlns:a="http://schemas.openxmlformats.org/drawingml/2006/main" name="Blue + Magenta">
  <a:themeElements>
    <a:clrScheme name="GovTech">
      <a:dk1>
        <a:sysClr val="windowText" lastClr="000000"/>
      </a:dk1>
      <a:lt1>
        <a:sysClr val="window" lastClr="FFFFFF"/>
      </a:lt1>
      <a:dk2>
        <a:srgbClr val="53585F"/>
      </a:dk2>
      <a:lt2>
        <a:srgbClr val="A6A6A6"/>
      </a:lt2>
      <a:accent1>
        <a:srgbClr val="A7C539"/>
      </a:accent1>
      <a:accent2>
        <a:srgbClr val="00984E"/>
      </a:accent2>
      <a:accent3>
        <a:srgbClr val="00C0F3"/>
      </a:accent3>
      <a:accent4>
        <a:srgbClr val="0061AF"/>
      </a:accent4>
      <a:accent5>
        <a:srgbClr val="B41E8E"/>
      </a:accent5>
      <a:accent6>
        <a:srgbClr val="F4792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Tech_Templates_NoClassification (.potx)_3Nov16.potx" id="{6863DFBF-63B8-43C6-AB3C-96290F6C85FC}" vid="{25A0C8B1-006E-4064-884B-49FA4949BFA1}"/>
    </a:ext>
  </a:extLst>
</a:theme>
</file>

<file path=ppt/theme/theme6.xml><?xml version="1.0" encoding="utf-8"?>
<a:theme xmlns:a="http://schemas.openxmlformats.org/drawingml/2006/main" name="Magenta + Orange">
  <a:themeElements>
    <a:clrScheme name="GovTech">
      <a:dk1>
        <a:sysClr val="windowText" lastClr="000000"/>
      </a:dk1>
      <a:lt1>
        <a:sysClr val="window" lastClr="FFFFFF"/>
      </a:lt1>
      <a:dk2>
        <a:srgbClr val="53585F"/>
      </a:dk2>
      <a:lt2>
        <a:srgbClr val="A6A6A6"/>
      </a:lt2>
      <a:accent1>
        <a:srgbClr val="A7C539"/>
      </a:accent1>
      <a:accent2>
        <a:srgbClr val="00984E"/>
      </a:accent2>
      <a:accent3>
        <a:srgbClr val="00C0F3"/>
      </a:accent3>
      <a:accent4>
        <a:srgbClr val="0061AF"/>
      </a:accent4>
      <a:accent5>
        <a:srgbClr val="B41E8E"/>
      </a:accent5>
      <a:accent6>
        <a:srgbClr val="F4792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Tech_Templates_NoClassification (.potx)_3Nov16.potx" id="{6863DFBF-63B8-43C6-AB3C-96290F6C85FC}" vid="{C2E0B570-0B75-4AF6-859F-C0DC4657F2B2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649168E93F341A2F85C186899D2C6" ma:contentTypeVersion="0" ma:contentTypeDescription="Create a new document." ma:contentTypeScope="" ma:versionID="3906d7fc144a452c6b7147360f92a8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6643B0-D3B6-4999-868F-52FC9930A3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680D1E-EE28-4E50-A8DB-01665102CFC3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E75124B-46D6-4086-A07E-612295E0D0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Common Basic Template</Template>
  <TotalTime>2711</TotalTime>
  <Words>269</Words>
  <Application>Microsoft Macintosh PowerPoint</Application>
  <PresentationFormat>On-screen Show (16:9)</PresentationFormat>
  <Paragraphs>68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ArialMT</vt:lpstr>
      <vt:lpstr>Calibri</vt:lpstr>
      <vt:lpstr>Lucida Sans</vt:lpstr>
      <vt:lpstr>Lucida Sans Regular</vt:lpstr>
      <vt:lpstr>Common Basic Template</vt:lpstr>
      <vt:lpstr>Lime + Green</vt:lpstr>
      <vt:lpstr>Green + Cyan</vt:lpstr>
      <vt:lpstr>Cyan + Blue</vt:lpstr>
      <vt:lpstr>Blue + Magenta</vt:lpstr>
      <vt:lpstr>Magenta + Orange</vt:lpstr>
      <vt:lpstr>OpenAttestation EmbeddedRenderer</vt:lpstr>
      <vt:lpstr>PowerPoint Presentation</vt:lpstr>
      <vt:lpstr>Who Are We?</vt:lpstr>
      <vt:lpstr>OpenAttestationEmbeddedRender</vt:lpstr>
      <vt:lpstr>OpenAttestation</vt:lpstr>
      <vt:lpstr>Demo</vt:lpstr>
      <vt:lpstr>Design</vt:lpstr>
      <vt:lpstr>Actions API</vt:lpstr>
      <vt:lpstr>Actions API Initial Render</vt:lpstr>
      <vt:lpstr>Actions API Selective Redaction</vt:lpstr>
      <vt:lpstr>Why OpenAttestationEmbeddedRenderer?</vt:lpstr>
      <vt:lpstr>Working with OpenAttestationEmbeddedRenderer</vt:lpstr>
      <vt:lpstr>Q&amp;A</vt:lpstr>
      <vt:lpstr>Closing Words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Calvin CHENG (GOVTECH)</dc:creator>
  <cp:keywords/>
  <dc:description/>
  <cp:lastModifiedBy>Calvin CHENG (GOVTECH)</cp:lastModifiedBy>
  <cp:revision>36</cp:revision>
  <cp:lastPrinted>2016-08-22T06:17:56Z</cp:lastPrinted>
  <dcterms:created xsi:type="dcterms:W3CDTF">2024-07-22T09:02:51Z</dcterms:created>
  <dcterms:modified xsi:type="dcterms:W3CDTF">2024-07-26T03:32:45Z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0x0101000FE649168E93F341A2F85C186899D2C6</vt:lpwstr>
  </property>
  <property fmtid="{D5CDD505-2E9C-101B-9397-08002B2CF9AE}" pid="3" name="MSIP_Label_4aaa7e78-45b1-4890-b8a3-003d1d728a3e_Enabled">
    <vt:lpwstr>true</vt:lpwstr>
  </property>
  <property fmtid="{D5CDD505-2E9C-101B-9397-08002B2CF9AE}" pid="4" name="MSIP_Label_4aaa7e78-45b1-4890-b8a3-003d1d728a3e_SetDate">
    <vt:lpwstr>2021-11-03T00:16:22Z</vt:lpwstr>
  </property>
  <property fmtid="{D5CDD505-2E9C-101B-9397-08002B2CF9AE}" pid="5" name="MSIP_Label_4aaa7e78-45b1-4890-b8a3-003d1d728a3e_Method">
    <vt:lpwstr>Privileged</vt:lpwstr>
  </property>
  <property fmtid="{D5CDD505-2E9C-101B-9397-08002B2CF9AE}" pid="6" name="MSIP_Label_4aaa7e78-45b1-4890-b8a3-003d1d728a3e_Name">
    <vt:lpwstr>Non Sensitive</vt:lpwstr>
  </property>
  <property fmtid="{D5CDD505-2E9C-101B-9397-08002B2CF9AE}" pid="7" name="MSIP_Label_4aaa7e78-45b1-4890-b8a3-003d1d728a3e_SiteId">
    <vt:lpwstr>0b11c524-9a1c-4e1b-84cb-6336aefc2243</vt:lpwstr>
  </property>
  <property fmtid="{D5CDD505-2E9C-101B-9397-08002B2CF9AE}" pid="8" name="MSIP_Label_4aaa7e78-45b1-4890-b8a3-003d1d728a3e_ActionId">
    <vt:lpwstr>fbdd0f0a-acae-4716-bf97-f94af906841c</vt:lpwstr>
  </property>
  <property fmtid="{D5CDD505-2E9C-101B-9397-08002B2CF9AE}" pid="9" name="MSIP_Label_4aaa7e78-45b1-4890-b8a3-003d1d728a3e_ContentBits">
    <vt:lpwstr>0</vt:lpwstr>
  </property>
</Properties>
</file>