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63" r:id="rId5"/>
    <p:sldId id="267" r:id="rId6"/>
    <p:sldId id="2147376005" r:id="rId7"/>
    <p:sldId id="265" r:id="rId8"/>
    <p:sldId id="2147376024" r:id="rId9"/>
    <p:sldId id="266" r:id="rId10"/>
    <p:sldId id="2147376027" r:id="rId11"/>
    <p:sldId id="2147376025" r:id="rId12"/>
    <p:sldId id="2147376028" r:id="rId13"/>
    <p:sldId id="2147376030" r:id="rId14"/>
    <p:sldId id="2147376029" r:id="rId15"/>
    <p:sldId id="2147376031" r:id="rId16"/>
  </p:sldIdLst>
  <p:sldSz cx="9144000" cy="6858000" type="screen4x3"/>
  <p:notesSz cx="7010400" cy="92964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17CB94-9AAD-2C59-1B0E-33B32C0EEA44}" v="8" dt="2023-01-19T22:24:48.8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0" autoAdjust="0"/>
    <p:restoredTop sz="94605" autoAdjust="0"/>
  </p:normalViewPr>
  <p:slideViewPr>
    <p:cSldViewPr showGuides="1">
      <p:cViewPr varScale="1">
        <p:scale>
          <a:sx n="100" d="100"/>
          <a:sy n="100" d="100"/>
        </p:scale>
        <p:origin x="1884" y="72"/>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2023-01-19</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2023-01-19</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42130351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a:t>This is</a:t>
            </a:r>
            <a:r>
              <a:rPr lang="en-CA" sz="1200" baseline="0" dirty="0"/>
              <a:t> the sample</a:t>
            </a:r>
            <a:br>
              <a:rPr lang="en-CA" sz="1200" baseline="0" dirty="0"/>
            </a:br>
            <a:r>
              <a:rPr lang="en-CA" sz="1200" baseline="0" dirty="0"/>
              <a:t>icon page.</a:t>
            </a:r>
          </a:p>
          <a:p>
            <a:endParaRPr lang="en-CA" sz="1200" dirty="0"/>
          </a:p>
          <a:p>
            <a:r>
              <a:rPr lang="en-CA" sz="1200" dirty="0"/>
              <a:t>It features a </a:t>
            </a:r>
            <a:br>
              <a:rPr lang="en-CA" sz="1200" baseline="0" dirty="0"/>
            </a:br>
            <a:r>
              <a:rPr lang="en-CA" sz="1200" baseline="0" dirty="0"/>
              <a:t>selection of symbols</a:t>
            </a:r>
            <a:br>
              <a:rPr lang="en-CA" sz="1200" baseline="0" dirty="0"/>
            </a:br>
            <a:r>
              <a:rPr lang="en-CA" sz="1200" baseline="0" dirty="0"/>
              <a:t>for use in your presentation.</a:t>
            </a:r>
          </a:p>
          <a:p>
            <a:endParaRPr lang="en-CA" sz="1200" baseline="0" dirty="0"/>
          </a:p>
          <a:p>
            <a:r>
              <a:rPr lang="en-CA" sz="1200" baseline="0" dirty="0"/>
              <a:t>To use a particular symbol, simply go to the </a:t>
            </a:r>
            <a:r>
              <a:rPr lang="en-CA" sz="1200" b="1" baseline="0" dirty="0"/>
              <a:t>(1) View </a:t>
            </a:r>
            <a:r>
              <a:rPr lang="en-CA" sz="1200" baseline="0" dirty="0"/>
              <a:t>Tab and select </a:t>
            </a:r>
            <a:r>
              <a:rPr lang="en-CA" sz="1200" b="1" baseline="0" dirty="0"/>
              <a:t>Slide Master (2)</a:t>
            </a:r>
            <a:r>
              <a:rPr lang="en-CA" sz="1200" baseline="0" dirty="0"/>
              <a:t>. Navigate to the last layout and select the icon(s) you would like to use. Copy them, return to </a:t>
            </a:r>
            <a:r>
              <a:rPr lang="en-CA" sz="1200" b="1" baseline="0" dirty="0"/>
              <a:t>(3) Normal</a:t>
            </a:r>
            <a:r>
              <a:rPr lang="en-CA" sz="1200" baseline="0" dirty="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3</a:t>
              </a: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userDrawn="1"/>
        </p:nvSpPr>
        <p:spPr>
          <a:xfrm>
            <a:off x="0" y="0"/>
            <a:ext cx="9144000" cy="223138"/>
          </a:xfrm>
          <a:prstGeom prst="rect">
            <a:avLst/>
          </a:prstGeom>
          <a:noFill/>
        </p:spPr>
        <p:txBody>
          <a:bodyPr vert="horz" rtlCol="0">
            <a:spAutoFit/>
          </a:bodyPr>
          <a:lstStyle/>
          <a:p>
            <a:pPr algn="r"/>
            <a:endParaRPr lang="en-CA" sz="850" b="0" i="0" u="none" baseline="0">
              <a:solidFill>
                <a:srgbClr val="000000"/>
              </a:solidFill>
              <a:latin typeface="arial"/>
            </a:endParaRPr>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MSIPCMContentMarking" descr="{&quot;HashCode&quot;:-1880398799,&quot;Placement&quot;:&quot;Header&quot;,&quot;Top&quot;:0.0,&quot;Left&quot;:502.4445,&quot;SlideWidth&quot;:720,&quot;SlideHeight&quot;:540}">
            <a:extLst>
              <a:ext uri="{FF2B5EF4-FFF2-40B4-BE49-F238E27FC236}">
                <a16:creationId xmlns:a16="http://schemas.microsoft.com/office/drawing/2014/main" id="{240251B0-BE3D-597D-DD8F-6C4FD4E759F1}"/>
              </a:ext>
            </a:extLst>
          </p:cNvPr>
          <p:cNvSpPr txBox="1"/>
          <p:nvPr userDrawn="1"/>
        </p:nvSpPr>
        <p:spPr>
          <a:xfrm>
            <a:off x="6381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US" sz="120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iso.org/standard/45123.html" TargetMode="External"/><Relationship Id="rId2" Type="http://schemas.openxmlformats.org/officeDocument/2006/relationships/hyperlink" Target="https://www.iso.org/standard/76559.html" TargetMode="External"/><Relationship Id="rId1" Type="http://schemas.openxmlformats.org/officeDocument/2006/relationships/slideLayout" Target="../slideLayouts/slideLayout3.xml"/><Relationship Id="rId6" Type="http://schemas.openxmlformats.org/officeDocument/2006/relationships/hyperlink" Target="https://cyber.gc.ca/en/guidance/best-practices-passphrases-and-passwords-itsap30032" TargetMode="External"/><Relationship Id="rId5" Type="http://schemas.openxmlformats.org/officeDocument/2006/relationships/hyperlink" Target="https://cyber.gc.ca/en/guidance/cryptographic-algorithms-unclassified-protected-protected-b-information-itsp40111" TargetMode="External"/><Relationship Id="rId4" Type="http://schemas.openxmlformats.org/officeDocument/2006/relationships/hyperlink" Target="https://cyber.gc.ca/en/tools-services/cryptographic-module-validation-program-cmvp"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etsi.org/deliver/etsi_en/301500_301599/301549/03.02.01_60/en_301549v030201p.pdf"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ciostrategycouncil.com/standards/find-a-standard/standards-in-digital-credentials/digital-credentials/" TargetMode="External"/><Relationship Id="rId2" Type="http://schemas.openxmlformats.org/officeDocument/2006/relationships/hyperlink" Target="https://ciostrategycouncil.com/cio-strategy-council-launches-public-review-on-national-technical-specification-for-digital-credentials-and-digital-trust-services/" TargetMode="External"/><Relationship Id="rId1" Type="http://schemas.openxmlformats.org/officeDocument/2006/relationships/slideLayout" Target="../slideLayouts/slideLayout3.xml"/><Relationship Id="rId4" Type="http://schemas.openxmlformats.org/officeDocument/2006/relationships/hyperlink" Target="mailto:accreditation@scc.c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744924"/>
            <a:ext cx="7702550" cy="613891"/>
          </a:xfrm>
        </p:spPr>
        <p:txBody>
          <a:bodyPr>
            <a:noAutofit/>
          </a:bodyPr>
          <a:lstStyle/>
          <a:p>
            <a:r>
              <a:rPr lang="en-CA" dirty="0"/>
              <a:t>Standardization of Digital Credentials and Digital Trust Services</a:t>
            </a:r>
          </a:p>
        </p:txBody>
      </p:sp>
      <p:sp>
        <p:nvSpPr>
          <p:cNvPr id="3" name="Text Placeholder 2"/>
          <p:cNvSpPr>
            <a:spLocks noGrp="1"/>
          </p:cNvSpPr>
          <p:nvPr>
            <p:ph type="body" sz="quarter" idx="13"/>
          </p:nvPr>
        </p:nvSpPr>
        <p:spPr>
          <a:xfrm>
            <a:off x="827584" y="3681028"/>
            <a:ext cx="7704856" cy="720080"/>
          </a:xfrm>
        </p:spPr>
        <p:txBody>
          <a:bodyPr/>
          <a:lstStyle/>
          <a:p>
            <a:r>
              <a:rPr lang="en-CA" dirty="0"/>
              <a:t>Government of Canada Overview and Q&amp;A Session for the </a:t>
            </a:r>
            <a:br>
              <a:rPr lang="en-CA" dirty="0"/>
            </a:br>
            <a:r>
              <a:rPr lang="en-CA" dirty="0"/>
              <a:t>W3C Credentials Community Group</a:t>
            </a:r>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a:p>
        </p:txBody>
      </p:sp>
      <p:sp>
        <p:nvSpPr>
          <p:cNvPr id="5" name="TextBox 4">
            <a:extLst>
              <a:ext uri="{FF2B5EF4-FFF2-40B4-BE49-F238E27FC236}">
                <a16:creationId xmlns:a16="http://schemas.microsoft.com/office/drawing/2014/main" id="{7DA28281-9A00-33C6-4EAD-9AF3DAC1A82D}"/>
              </a:ext>
            </a:extLst>
          </p:cNvPr>
          <p:cNvSpPr txBox="1"/>
          <p:nvPr/>
        </p:nvSpPr>
        <p:spPr>
          <a:xfrm>
            <a:off x="827584" y="5517232"/>
            <a:ext cx="1905330" cy="369332"/>
          </a:xfrm>
          <a:prstGeom prst="rect">
            <a:avLst/>
          </a:prstGeom>
          <a:noFill/>
        </p:spPr>
        <p:txBody>
          <a:bodyPr wrap="none" rtlCol="0">
            <a:spAutoFit/>
          </a:bodyPr>
          <a:lstStyle/>
          <a:p>
            <a:r>
              <a:rPr lang="en-US" dirty="0"/>
              <a:t>January 23</a:t>
            </a:r>
            <a:r>
              <a:rPr lang="en-US" baseline="30000" dirty="0"/>
              <a:t>rd</a:t>
            </a:r>
            <a:r>
              <a:rPr lang="en-US" dirty="0"/>
              <a:t>, 2023</a:t>
            </a:r>
          </a:p>
        </p:txBody>
      </p:sp>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10</a:t>
            </a:fld>
            <a:endParaRPr lang="en-CA"/>
          </a:p>
        </p:txBody>
      </p:sp>
      <p:sp>
        <p:nvSpPr>
          <p:cNvPr id="7" name="Content Placeholder 6"/>
          <p:cNvSpPr>
            <a:spLocks noGrp="1"/>
          </p:cNvSpPr>
          <p:nvPr>
            <p:ph idx="10"/>
          </p:nvPr>
        </p:nvSpPr>
        <p:spPr>
          <a:xfrm>
            <a:off x="786210" y="1124744"/>
            <a:ext cx="7900590" cy="5293146"/>
          </a:xfrm>
        </p:spPr>
        <p:txBody>
          <a:bodyPr/>
          <a:lstStyle/>
          <a:p>
            <a:r>
              <a:rPr lang="en-US" sz="1600" dirty="0"/>
              <a:t>10.1.8 The Holder Component shall be able to decline digital credentials from an Issuer.</a:t>
            </a:r>
          </a:p>
          <a:p>
            <a:endParaRPr lang="en-US" sz="1200" dirty="0"/>
          </a:p>
          <a:p>
            <a:r>
              <a:rPr lang="en-US" sz="1600" dirty="0"/>
              <a:t>10.1.12 The Holder Component shall be able to respond to a Holder’s request to remove a digital credential and stop persisting that digital credential.</a:t>
            </a:r>
          </a:p>
          <a:p>
            <a:endParaRPr lang="en-US" sz="1200" dirty="0"/>
          </a:p>
          <a:p>
            <a:r>
              <a:rPr lang="en-US" sz="1600" dirty="0"/>
              <a:t>10.1.14 The Holder Component shall have a mechanism to create and submit a verifiable presentation to a relying party in response to:</a:t>
            </a:r>
          </a:p>
          <a:p>
            <a:pPr marL="628650" lvl="1" indent="-342900">
              <a:buFont typeface="+mj-lt"/>
              <a:buAutoNum type="alphaLcPeriod"/>
            </a:pPr>
            <a:r>
              <a:rPr lang="en-US" sz="1400" dirty="0"/>
              <a:t>A Holder action.</a:t>
            </a:r>
          </a:p>
          <a:p>
            <a:pPr marL="628650" lvl="1" indent="-342900">
              <a:buFont typeface="+mj-lt"/>
              <a:buAutoNum type="alphaLcPeriod"/>
            </a:pPr>
            <a:r>
              <a:rPr lang="en-US" sz="1400" dirty="0"/>
              <a:t>A request for a verifiable presentation from a Verifier, if approved by the Holder.</a:t>
            </a:r>
          </a:p>
          <a:p>
            <a:endParaRPr lang="en-US" sz="1200" dirty="0"/>
          </a:p>
          <a:p>
            <a:r>
              <a:rPr lang="en-US" sz="1600" dirty="0"/>
              <a:t>10.1.18 The Holder Component shall enable the Holder to manage privacy and sharing settings.</a:t>
            </a:r>
          </a:p>
          <a:p>
            <a:endParaRPr lang="en-US" sz="1200" dirty="0"/>
          </a:p>
          <a:p>
            <a:r>
              <a:rPr lang="en-US" sz="1600" dirty="0"/>
              <a:t>10.1.19 The Holder Component shall enable the user to control the sharing of digital credential data, in whole, in part, or as a derivation.</a:t>
            </a:r>
          </a:p>
          <a:p>
            <a:endParaRPr lang="en-US" sz="1200" dirty="0"/>
          </a:p>
          <a:p>
            <a:r>
              <a:rPr lang="en-US" sz="1600" dirty="0"/>
              <a:t>10.1.20 The Holder Component shall ensure there is Holder consent before sharing digital credential data and before accepting, declining, or removing digital credentials.</a:t>
            </a:r>
          </a:p>
          <a:p>
            <a:endParaRPr lang="en-US" sz="1400" dirty="0"/>
          </a:p>
        </p:txBody>
      </p:sp>
      <p:sp>
        <p:nvSpPr>
          <p:cNvPr id="6" name="Title 5"/>
          <p:cNvSpPr>
            <a:spLocks noGrp="1"/>
          </p:cNvSpPr>
          <p:nvPr>
            <p:ph type="title"/>
          </p:nvPr>
        </p:nvSpPr>
        <p:spPr/>
        <p:txBody>
          <a:bodyPr/>
          <a:lstStyle/>
          <a:p>
            <a:r>
              <a:rPr lang="en-CA" dirty="0"/>
              <a:t>Examples of Privacy-Related Requirements</a:t>
            </a:r>
          </a:p>
        </p:txBody>
      </p:sp>
    </p:spTree>
    <p:extLst>
      <p:ext uri="{BB962C8B-B14F-4D97-AF65-F5344CB8AC3E}">
        <p14:creationId xmlns:p14="http://schemas.microsoft.com/office/powerpoint/2010/main" val="57315002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11</a:t>
            </a:fld>
            <a:endParaRPr lang="en-CA"/>
          </a:p>
        </p:txBody>
      </p:sp>
      <p:sp>
        <p:nvSpPr>
          <p:cNvPr id="7" name="Content Placeholder 6"/>
          <p:cNvSpPr>
            <a:spLocks noGrp="1"/>
          </p:cNvSpPr>
          <p:nvPr>
            <p:ph idx="10"/>
          </p:nvPr>
        </p:nvSpPr>
        <p:spPr>
          <a:xfrm>
            <a:off x="786210" y="1124744"/>
            <a:ext cx="8034262" cy="5293146"/>
          </a:xfrm>
        </p:spPr>
        <p:txBody>
          <a:bodyPr/>
          <a:lstStyle/>
          <a:p>
            <a:pPr>
              <a:spcAft>
                <a:spcPts val="200"/>
              </a:spcAft>
            </a:pPr>
            <a:r>
              <a:rPr lang="en-US" sz="1300" dirty="0"/>
              <a:t>6.1.1 All data shall be protected during data-in-transit and data-at-rest in accordance with Section 7.</a:t>
            </a:r>
          </a:p>
          <a:p>
            <a:pPr>
              <a:spcAft>
                <a:spcPts val="200"/>
              </a:spcAft>
            </a:pPr>
            <a:r>
              <a:rPr lang="en-US" sz="1300" dirty="0"/>
              <a:t>6.1.2 All data held in device-based or cloud-based storage shall be encrypted in accordance with Section 7 of this Specification.</a:t>
            </a:r>
          </a:p>
          <a:p>
            <a:pPr>
              <a:spcAft>
                <a:spcPts val="200"/>
              </a:spcAft>
            </a:pPr>
            <a:r>
              <a:rPr lang="en-US" sz="1300" dirty="0"/>
              <a:t>6.1.3 Cloud-based storage shall be implemented in accordance with </a:t>
            </a:r>
            <a:r>
              <a:rPr lang="en-US" sz="1300" dirty="0">
                <a:hlinkClick r:id="rId2"/>
              </a:rPr>
              <a:t>ISO/IEC 27018</a:t>
            </a:r>
            <a:r>
              <a:rPr lang="en-US" sz="1300" dirty="0"/>
              <a:t> to protect personally identifiable information (PII) and </a:t>
            </a:r>
            <a:r>
              <a:rPr lang="en-US" sz="1300" dirty="0">
                <a:hlinkClick r:id="rId3"/>
              </a:rPr>
              <a:t>ISO/IEC 29100</a:t>
            </a:r>
            <a:r>
              <a:rPr lang="en-US" sz="1300" dirty="0"/>
              <a:t> to protect personal information (PI).</a:t>
            </a:r>
          </a:p>
          <a:p>
            <a:pPr>
              <a:spcAft>
                <a:spcPts val="200"/>
              </a:spcAft>
            </a:pPr>
            <a:r>
              <a:rPr lang="en-US" sz="1300" dirty="0"/>
              <a:t>7.1.1 Data shall be encrypted using a </a:t>
            </a:r>
            <a:r>
              <a:rPr lang="en-US" sz="1300" dirty="0">
                <a:hlinkClick r:id="rId4"/>
              </a:rPr>
              <a:t>Cryptographic Module Validation Program</a:t>
            </a:r>
            <a:r>
              <a:rPr lang="en-US" sz="1300" dirty="0"/>
              <a:t> – certified encryption module.</a:t>
            </a:r>
          </a:p>
          <a:p>
            <a:pPr marL="285750">
              <a:spcAft>
                <a:spcPts val="200"/>
              </a:spcAft>
            </a:pPr>
            <a:r>
              <a:rPr lang="en-US" sz="1100" dirty="0"/>
              <a:t>Note: Products validated as conforming to FIPS 140-1 or FIPS 140-2 (or soon FIPS 140-3) are accepted by the Federal agencies of both countries for the protection of sensitive information (United States) or Protected Information (Canada).</a:t>
            </a:r>
          </a:p>
          <a:p>
            <a:pPr>
              <a:spcAft>
                <a:spcPts val="200"/>
              </a:spcAft>
            </a:pPr>
            <a:r>
              <a:rPr lang="en-US" sz="1300" dirty="0"/>
              <a:t>7.1.3 Cryptographic algorithms shall be compliant with the recommendations for Protected B Information as outlined in the CSE publication </a:t>
            </a:r>
            <a:r>
              <a:rPr lang="en-US" sz="1300" dirty="0">
                <a:hlinkClick r:id="rId5"/>
              </a:rPr>
              <a:t>Cryptographic Algorithms for Unclassified, Protected A, and Protected B Information (ITSP.40.111)</a:t>
            </a:r>
            <a:r>
              <a:rPr lang="en-US" sz="1300" dirty="0"/>
              <a:t>.</a:t>
            </a:r>
          </a:p>
          <a:p>
            <a:pPr>
              <a:spcAft>
                <a:spcPts val="200"/>
              </a:spcAft>
            </a:pPr>
            <a:r>
              <a:rPr lang="en-US" sz="1300" dirty="0"/>
              <a:t>7.1.4 The cryptographic module shall ensure support for quantum-safe cryptography using cryptographic algorithms, cryptographic parameter sizes, key lengths and crypto periods which are configurable and which can be updated within protocols, applications and services to consistent with transition guidance in time to meet specified transition dates.</a:t>
            </a:r>
          </a:p>
          <a:p>
            <a:r>
              <a:rPr lang="en-US" sz="1300" dirty="0"/>
              <a:t>10.1.2 The Holder Component shall use password or biometric authentication to prevent unauthorized access.</a:t>
            </a:r>
          </a:p>
          <a:p>
            <a:pPr marL="685800" lvl="1" indent="-342900">
              <a:buFont typeface="+mj-lt"/>
              <a:buAutoNum type="alphaLcPeriod"/>
              <a:tabLst>
                <a:tab pos="514350" algn="l"/>
              </a:tabLst>
            </a:pPr>
            <a:r>
              <a:rPr lang="en-US" sz="1100" dirty="0"/>
              <a:t>The Holder Component should encourage the use of passwords that are in accordance with </a:t>
            </a:r>
            <a:r>
              <a:rPr lang="en-US" sz="1100" dirty="0">
                <a:hlinkClick r:id="rId6"/>
              </a:rPr>
              <a:t>Best practices for passphrases and passwords (ITSAP.30.032)</a:t>
            </a:r>
            <a:r>
              <a:rPr lang="en-US" sz="1100" dirty="0"/>
              <a:t>.</a:t>
            </a:r>
          </a:p>
          <a:p>
            <a:pPr marL="685800" lvl="1" indent="-342900">
              <a:buFont typeface="+mj-lt"/>
              <a:buAutoNum type="alphaLcPeriod"/>
              <a:tabLst>
                <a:tab pos="514350" algn="l"/>
              </a:tabLst>
            </a:pPr>
            <a:r>
              <a:rPr lang="en-US" sz="1100" dirty="0"/>
              <a:t>The Holder Component shall limit the number of unsuccessful authentication attempts without negative consequences (e.g., suspending access to the Holder Component or wiping the contents of the Holder Component).</a:t>
            </a:r>
          </a:p>
          <a:p>
            <a:pPr marL="685800" lvl="1" indent="-342900">
              <a:buFont typeface="+mj-lt"/>
              <a:buAutoNum type="alphaLcPeriod"/>
              <a:tabLst>
                <a:tab pos="514350" algn="l"/>
              </a:tabLst>
            </a:pPr>
            <a:r>
              <a:rPr lang="en-US" sz="1100" dirty="0"/>
              <a:t>The Holder Component shall require re-authentication after being idle for a period of time, with that period of time being configurable by the Holder.</a:t>
            </a:r>
          </a:p>
          <a:p>
            <a:pPr marL="685800" lvl="1" indent="-342900">
              <a:spcAft>
                <a:spcPts val="200"/>
              </a:spcAft>
              <a:buFont typeface="+mj-lt"/>
              <a:buAutoNum type="alphaLcPeriod"/>
              <a:tabLst>
                <a:tab pos="514350" algn="l"/>
              </a:tabLst>
            </a:pPr>
            <a:r>
              <a:rPr lang="en-US" sz="1100" dirty="0"/>
              <a:t>The Holder Component may support the ability to remotely allow, suspend or restore access to the Holder Component.</a:t>
            </a:r>
          </a:p>
          <a:p>
            <a:pPr indent="-400050">
              <a:spcAft>
                <a:spcPts val="200"/>
              </a:spcAft>
              <a:tabLst>
                <a:tab pos="514350" algn="l"/>
              </a:tabLst>
            </a:pPr>
            <a:r>
              <a:rPr lang="en-US" sz="1300" dirty="0"/>
              <a:t>11.1.4 The Verifier Component shall determine whether the Holder has demonstrated control over a digital credential by means of one or more authenticators.</a:t>
            </a:r>
          </a:p>
          <a:p>
            <a:pPr indent="-400050">
              <a:tabLst>
                <a:tab pos="514350" algn="l"/>
              </a:tabLst>
            </a:pPr>
            <a:r>
              <a:rPr lang="en-US" sz="1300" dirty="0"/>
              <a:t>12.1.2 The Digital Trust Registry Component shall employ adequate authentication and access control to prevent against unauthorized access, compromise, or destruction of data.</a:t>
            </a:r>
          </a:p>
        </p:txBody>
      </p:sp>
      <p:sp>
        <p:nvSpPr>
          <p:cNvPr id="6" name="Title 5"/>
          <p:cNvSpPr>
            <a:spLocks noGrp="1"/>
          </p:cNvSpPr>
          <p:nvPr>
            <p:ph type="title"/>
          </p:nvPr>
        </p:nvSpPr>
        <p:spPr/>
        <p:txBody>
          <a:bodyPr/>
          <a:lstStyle/>
          <a:p>
            <a:r>
              <a:rPr lang="en-CA" dirty="0"/>
              <a:t>Examples of Security-Related Requirements</a:t>
            </a:r>
          </a:p>
        </p:txBody>
      </p:sp>
    </p:spTree>
    <p:extLst>
      <p:ext uri="{BB962C8B-B14F-4D97-AF65-F5344CB8AC3E}">
        <p14:creationId xmlns:p14="http://schemas.microsoft.com/office/powerpoint/2010/main" val="232069228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12</a:t>
            </a:fld>
            <a:endParaRPr lang="en-CA"/>
          </a:p>
        </p:txBody>
      </p:sp>
      <p:sp>
        <p:nvSpPr>
          <p:cNvPr id="7" name="Content Placeholder 6"/>
          <p:cNvSpPr>
            <a:spLocks noGrp="1"/>
          </p:cNvSpPr>
          <p:nvPr>
            <p:ph idx="10"/>
          </p:nvPr>
        </p:nvSpPr>
        <p:spPr>
          <a:xfrm>
            <a:off x="786210" y="1124744"/>
            <a:ext cx="7900590" cy="5293146"/>
          </a:xfrm>
        </p:spPr>
        <p:txBody>
          <a:bodyPr/>
          <a:lstStyle/>
          <a:p>
            <a:r>
              <a:rPr lang="en-US" sz="1600" dirty="0"/>
              <a:t>9.1.14 The Issuer Component shall notify the Holder of any changes to digital credential information.</a:t>
            </a:r>
          </a:p>
          <a:p>
            <a:endParaRPr lang="en-US" sz="1200" dirty="0"/>
          </a:p>
          <a:p>
            <a:r>
              <a:rPr lang="en-US" sz="1600" dirty="0"/>
              <a:t>9.1.33 The Issuer Component shall inform the Holder of the change in digital credential status</a:t>
            </a:r>
          </a:p>
          <a:p>
            <a:endParaRPr lang="en-US" sz="1200" dirty="0"/>
          </a:p>
          <a:p>
            <a:r>
              <a:rPr lang="en-US" sz="1600" dirty="0"/>
              <a:t>9.1.20/10.1.23/11.1.7 The Issuer/Holder/Verifier Component shall provide support for English and French, and should provide support for additional languages (e.g., Indigenous languages).</a:t>
            </a:r>
          </a:p>
          <a:p>
            <a:endParaRPr lang="en-US" sz="1200" dirty="0"/>
          </a:p>
          <a:p>
            <a:r>
              <a:rPr lang="en-US" sz="1600" dirty="0"/>
              <a:t>9.1.21/10.1.7/11.1.8 The Issuer/Holder/Verifier Component shall conform to the </a:t>
            </a:r>
            <a:r>
              <a:rPr lang="en-US" sz="1600" dirty="0">
                <a:hlinkClick r:id="rId2"/>
              </a:rPr>
              <a:t>Harmonized European Standard on Accessibility requirements for ICT products and services (EN 301-549)</a:t>
            </a:r>
            <a:endParaRPr lang="en-US" sz="1600" dirty="0"/>
          </a:p>
          <a:p>
            <a:endParaRPr lang="en-US" sz="1200" dirty="0"/>
          </a:p>
          <a:p>
            <a:r>
              <a:rPr lang="en-US" sz="1600" dirty="0"/>
              <a:t>9.1.31 The Issuer Component should provide to the Holder the ability to revoke a digital credential issued to the Holder.</a:t>
            </a:r>
          </a:p>
          <a:p>
            <a:endParaRPr lang="en-US" sz="1200" dirty="0"/>
          </a:p>
          <a:p>
            <a:r>
              <a:rPr lang="en-US" sz="1600" dirty="0"/>
              <a:t>10.1.16 The Holder Component shall be able to manage connections (e.g., to Issuers, requesting parties, and other parties) in accordance with Section 7 requirements.</a:t>
            </a:r>
          </a:p>
        </p:txBody>
      </p:sp>
      <p:sp>
        <p:nvSpPr>
          <p:cNvPr id="6" name="Title 5"/>
          <p:cNvSpPr>
            <a:spLocks noGrp="1"/>
          </p:cNvSpPr>
          <p:nvPr>
            <p:ph type="title"/>
          </p:nvPr>
        </p:nvSpPr>
        <p:spPr/>
        <p:txBody>
          <a:bodyPr/>
          <a:lstStyle/>
          <a:p>
            <a:r>
              <a:rPr lang="en-CA" dirty="0"/>
              <a:t>Examples of Other User Interface Requirements</a:t>
            </a:r>
          </a:p>
        </p:txBody>
      </p:sp>
    </p:spTree>
    <p:extLst>
      <p:ext uri="{BB962C8B-B14F-4D97-AF65-F5344CB8AC3E}">
        <p14:creationId xmlns:p14="http://schemas.microsoft.com/office/powerpoint/2010/main" val="45238915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1F6CEDF-F6A5-8164-B917-60FECAF37C45}"/>
              </a:ext>
            </a:extLst>
          </p:cNvPr>
          <p:cNvGrpSpPr/>
          <p:nvPr/>
        </p:nvGrpSpPr>
        <p:grpSpPr>
          <a:xfrm>
            <a:off x="0" y="296652"/>
            <a:ext cx="9144000" cy="1548172"/>
            <a:chOff x="0" y="620688"/>
            <a:chExt cx="9144000" cy="1656184"/>
          </a:xfrm>
        </p:grpSpPr>
        <p:sp>
          <p:nvSpPr>
            <p:cNvPr id="3" name="Content Placeholder 6">
              <a:extLst>
                <a:ext uri="{FF2B5EF4-FFF2-40B4-BE49-F238E27FC236}">
                  <a16:creationId xmlns:a16="http://schemas.microsoft.com/office/drawing/2014/main" id="{C3316F68-4BC5-F7DF-AEB5-251AA23C3E33}"/>
                </a:ext>
              </a:extLst>
            </p:cNvPr>
            <p:cNvSpPr txBox="1">
              <a:spLocks/>
            </p:cNvSpPr>
            <p:nvPr/>
          </p:nvSpPr>
          <p:spPr>
            <a:xfrm>
              <a:off x="0" y="620688"/>
              <a:ext cx="9144000" cy="1584176"/>
            </a:xfrm>
            <a:prstGeom prst="rect">
              <a:avLst/>
            </a:prstGeom>
            <a:solidFill>
              <a:srgbClr val="004D71"/>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CA" dirty="0">
                <a:solidFill>
                  <a:schemeClr val="bg1"/>
                </a:solidFill>
              </a:endParaRPr>
            </a:p>
          </p:txBody>
        </p:sp>
        <p:sp>
          <p:nvSpPr>
            <p:cNvPr id="4" name="Content Placeholder 6">
              <a:extLst>
                <a:ext uri="{FF2B5EF4-FFF2-40B4-BE49-F238E27FC236}">
                  <a16:creationId xmlns:a16="http://schemas.microsoft.com/office/drawing/2014/main" id="{02F46C41-0DD9-6DED-B1B9-52DA3E3A20FE}"/>
                </a:ext>
              </a:extLst>
            </p:cNvPr>
            <p:cNvSpPr txBox="1">
              <a:spLocks/>
            </p:cNvSpPr>
            <p:nvPr/>
          </p:nvSpPr>
          <p:spPr>
            <a:xfrm>
              <a:off x="359532" y="692696"/>
              <a:ext cx="8496944" cy="1584176"/>
            </a:xfrm>
            <a:prstGeom prst="rect">
              <a:avLst/>
            </a:prstGeom>
            <a:no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800" b="1" dirty="0">
                  <a:solidFill>
                    <a:schemeClr val="bg1"/>
                  </a:solidFill>
                </a:rPr>
                <a:t>Vision: </a:t>
              </a:r>
            </a:p>
            <a:p>
              <a:pPr marL="0" indent="0">
                <a:buNone/>
              </a:pPr>
              <a:r>
                <a:rPr lang="en-US" sz="2400" dirty="0">
                  <a:solidFill>
                    <a:schemeClr val="bg1"/>
                  </a:solidFill>
                </a:rPr>
                <a:t>Services can be obtained quickly and easily across Canada and trading partners, using safe and secure Digital Credentials</a:t>
              </a:r>
            </a:p>
            <a:p>
              <a:endParaRPr lang="en-CA" dirty="0">
                <a:solidFill>
                  <a:schemeClr val="bg1"/>
                </a:solidFill>
              </a:endParaRPr>
            </a:p>
          </p:txBody>
        </p:sp>
      </p:grpSp>
      <p:sp>
        <p:nvSpPr>
          <p:cNvPr id="5" name="Slide Number Placeholder 4">
            <a:extLst>
              <a:ext uri="{FF2B5EF4-FFF2-40B4-BE49-F238E27FC236}">
                <a16:creationId xmlns:a16="http://schemas.microsoft.com/office/drawing/2014/main" id="{F8E88FE2-DD06-1514-C553-F1E970C03945}"/>
              </a:ext>
            </a:extLst>
          </p:cNvPr>
          <p:cNvSpPr>
            <a:spLocks noGrp="1"/>
          </p:cNvSpPr>
          <p:nvPr>
            <p:ph type="sldNum" sz="quarter" idx="12"/>
          </p:nvPr>
        </p:nvSpPr>
        <p:spPr/>
        <p:txBody>
          <a:bodyPr/>
          <a:lstStyle/>
          <a:p>
            <a:fld id="{32D4B517-E49B-41B6-9DBC-23634E0F1CDC}" type="slidenum">
              <a:rPr lang="en-CA" smtClean="0"/>
              <a:t>2</a:t>
            </a:fld>
            <a:endParaRPr lang="en-CA"/>
          </a:p>
        </p:txBody>
      </p:sp>
      <p:sp>
        <p:nvSpPr>
          <p:cNvPr id="2" name="Content Placeholder 3">
            <a:extLst>
              <a:ext uri="{FF2B5EF4-FFF2-40B4-BE49-F238E27FC236}">
                <a16:creationId xmlns:a16="http://schemas.microsoft.com/office/drawing/2014/main" id="{40AC92CB-4910-5C39-5BAC-5A2EE1BBE963}"/>
              </a:ext>
            </a:extLst>
          </p:cNvPr>
          <p:cNvSpPr txBox="1">
            <a:spLocks/>
          </p:cNvSpPr>
          <p:nvPr/>
        </p:nvSpPr>
        <p:spPr>
          <a:xfrm>
            <a:off x="786210" y="1952836"/>
            <a:ext cx="7571580" cy="4897102"/>
          </a:xfrm>
          <a:prstGeom prst="rect">
            <a:avLst/>
          </a:prstGeom>
        </p:spPr>
        <p:txBody>
          <a:bodyPr vert="horz" lIns="0" tIns="0" rIns="0" bIns="0" rtlCol="0" anchor="t">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buFont typeface="Arial" panose="020B0604020202020204" pitchFamily="34" charset="0"/>
              <a:buChar char="•"/>
            </a:pPr>
            <a:endParaRPr lang="en-US" sz="1800" dirty="0"/>
          </a:p>
          <a:p>
            <a:pPr marL="342900" lvl="1" indent="-342900">
              <a:buFont typeface="Arial" panose="020B0604020202020204" pitchFamily="34" charset="0"/>
              <a:buChar char="•"/>
            </a:pPr>
            <a:r>
              <a:rPr lang="en-US" sz="1700" u="sng" dirty="0"/>
              <a:t>Optional:</a:t>
            </a:r>
            <a:r>
              <a:rPr lang="en-US" sz="1700" dirty="0"/>
              <a:t> Digital credentials are completely voluntary. Other forms of physical documents, like a driver’s license or passport, would still be used.</a:t>
            </a:r>
          </a:p>
          <a:p>
            <a:pPr marL="342900" lvl="1" indent="-342900">
              <a:buFont typeface="Arial" panose="020B0604020202020204" pitchFamily="34" charset="0"/>
              <a:buChar char="•"/>
            </a:pPr>
            <a:r>
              <a:rPr lang="en-US" sz="1700" u="sng" dirty="0"/>
              <a:t>Convenient:</a:t>
            </a:r>
            <a:r>
              <a:rPr lang="en-US" sz="1700" dirty="0"/>
              <a:t> You would be able to access services faster using a variety of digital platforms (mobile phones, laptops, tablets, etc.).</a:t>
            </a:r>
          </a:p>
          <a:p>
            <a:pPr marL="342900" lvl="1" indent="-342900">
              <a:buFont typeface="Arial" panose="020B0604020202020204" pitchFamily="34" charset="0"/>
              <a:buChar char="•"/>
            </a:pPr>
            <a:r>
              <a:rPr lang="en-US" sz="1700" u="sng" dirty="0"/>
              <a:t>Secure:</a:t>
            </a:r>
            <a:r>
              <a:rPr lang="en-US" sz="1700" dirty="0"/>
              <a:t> You and your digital credentials would benefit from Canada’s strong and ever evolving cyber security protections. </a:t>
            </a:r>
          </a:p>
          <a:p>
            <a:pPr marL="342900" lvl="1" indent="-342900">
              <a:buFont typeface="Arial" panose="020B0604020202020204" pitchFamily="34" charset="0"/>
              <a:buChar char="•"/>
            </a:pPr>
            <a:r>
              <a:rPr lang="en-US" sz="1700" u="sng" dirty="0"/>
              <a:t>Private:</a:t>
            </a:r>
            <a:r>
              <a:rPr lang="en-US" sz="1700" dirty="0"/>
              <a:t> You would be able to choose who sees your information, and what they get to see, with only the required data being disclosed. Digital credentials would keep your private information private and give you more control over your information.</a:t>
            </a:r>
          </a:p>
          <a:p>
            <a:pPr marL="342900" lvl="1" indent="-342900">
              <a:buFont typeface="Arial" panose="020B0604020202020204" pitchFamily="34" charset="0"/>
              <a:buChar char="•"/>
            </a:pPr>
            <a:r>
              <a:rPr lang="en-US" sz="1700" u="sng" dirty="0"/>
              <a:t>Accessible:</a:t>
            </a:r>
            <a:r>
              <a:rPr lang="en-US" sz="1700" dirty="0"/>
              <a:t> Your digital credentials would work with assistive technology and reduce challenges associated with paper forms and in-person visits. </a:t>
            </a:r>
          </a:p>
          <a:p>
            <a:endParaRPr lang="en-US" sz="1700" dirty="0">
              <a:cs typeface="Calibri"/>
            </a:endParaRPr>
          </a:p>
          <a:p>
            <a:endParaRPr lang="en-US" sz="1700" dirty="0">
              <a:cs typeface="Calibri"/>
            </a:endParaRPr>
          </a:p>
          <a:p>
            <a:pPr marL="342900" lvl="1" indent="-342900">
              <a:spcAft>
                <a:spcPts val="225"/>
              </a:spcAft>
              <a:buFont typeface="Arial" panose="020B0604020202020204" pitchFamily="34" charset="0"/>
              <a:buChar char="•"/>
            </a:pPr>
            <a:r>
              <a:rPr lang="en-US" sz="1700" u="sng" dirty="0"/>
              <a:t>Stored in a central database:</a:t>
            </a:r>
            <a:r>
              <a:rPr lang="en-US" sz="1700" dirty="0"/>
              <a:t> Digital credentials would be stored on your personal device(s) and by the organization that issues the credential, just as they are done today.</a:t>
            </a:r>
          </a:p>
          <a:p>
            <a:pPr marL="342900" lvl="1" indent="-342900">
              <a:spcAft>
                <a:spcPts val="225"/>
              </a:spcAft>
              <a:buFont typeface="Arial" panose="020B0604020202020204" pitchFamily="34" charset="0"/>
              <a:buChar char="•"/>
            </a:pPr>
            <a:r>
              <a:rPr lang="en-US" sz="1700" u="sng" dirty="0"/>
              <a:t>A surveillance tool:</a:t>
            </a:r>
            <a:r>
              <a:rPr lang="en-US" sz="1700" dirty="0"/>
              <a:t> Government and organizations will not know where you have been or where you have used your digital credentials.</a:t>
            </a:r>
          </a:p>
          <a:p>
            <a:pPr marL="342900" lvl="1" indent="-342900">
              <a:spcAft>
                <a:spcPts val="225"/>
              </a:spcAft>
              <a:buFont typeface="Arial" panose="020B0604020202020204" pitchFamily="34" charset="0"/>
              <a:buChar char="•"/>
            </a:pPr>
            <a:r>
              <a:rPr lang="en-US" sz="1700" u="sng" dirty="0"/>
              <a:t>Usable without your consent</a:t>
            </a:r>
          </a:p>
        </p:txBody>
      </p:sp>
      <p:sp>
        <p:nvSpPr>
          <p:cNvPr id="6" name="Content Placeholder 3">
            <a:extLst>
              <a:ext uri="{FF2B5EF4-FFF2-40B4-BE49-F238E27FC236}">
                <a16:creationId xmlns:a16="http://schemas.microsoft.com/office/drawing/2014/main" id="{5FAC25D8-5B12-FBAA-FC8C-D7710AE278AE}"/>
              </a:ext>
            </a:extLst>
          </p:cNvPr>
          <p:cNvSpPr txBox="1">
            <a:spLocks/>
          </p:cNvSpPr>
          <p:nvPr/>
        </p:nvSpPr>
        <p:spPr>
          <a:xfrm>
            <a:off x="647564" y="1916832"/>
            <a:ext cx="3779912" cy="396044"/>
          </a:xfrm>
          <a:prstGeom prst="rect">
            <a:avLst/>
          </a:prstGeom>
        </p:spPr>
        <p:txBody>
          <a:bodyPr vert="horz" lIns="0" tIns="0" rIns="0" bIns="0" rtlCol="0" anchor="t">
            <a:normAutofit/>
          </a:bodyPr>
          <a:lstStyle>
            <a:lvl1pPr marL="0" indent="0" algn="l" defTabSz="914400" rtl="0" eaLnBrk="1" latinLnBrk="0" hangingPunct="1">
              <a:spcBef>
                <a:spcPct val="20000"/>
              </a:spcBef>
              <a:buFont typeface="Arial" panose="020B0604020202020204" pitchFamily="34" charset="0"/>
              <a:buNone/>
              <a:defRPr sz="165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15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35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rgbClr val="004D71"/>
                </a:solidFill>
                <a:latin typeface="Calibri" panose="020F0502020204030204" pitchFamily="34" charset="0"/>
                <a:ea typeface="+mn-ea"/>
                <a:cs typeface="+mn-cs"/>
              </a:defRPr>
            </a:lvl4pPr>
            <a:lvl5pPr marL="0" indent="941785" algn="l" defTabSz="914400" rtl="0" eaLnBrk="1" latinLnBrk="0" hangingPunct="1">
              <a:spcBef>
                <a:spcPct val="20000"/>
              </a:spcBef>
              <a:buFont typeface="Arial" panose="020B0604020202020204" pitchFamily="34" charset="0"/>
              <a:buChar char="»"/>
              <a:defRPr sz="105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b="1" dirty="0">
                <a:solidFill>
                  <a:schemeClr val="tx1"/>
                </a:solidFill>
                <a:latin typeface="Calibri"/>
                <a:cs typeface="Calibri"/>
              </a:rPr>
              <a:t>Digital Credentials would be:</a:t>
            </a:r>
            <a:endParaRPr lang="en-US" sz="2000" dirty="0">
              <a:solidFill>
                <a:schemeClr val="tx1"/>
              </a:solidFill>
              <a:latin typeface="Calibri"/>
              <a:cs typeface="Calibri"/>
            </a:endParaRPr>
          </a:p>
          <a:p>
            <a:endParaRPr lang="en-US" sz="1800" b="1" dirty="0">
              <a:solidFill>
                <a:schemeClr val="tx1"/>
              </a:solidFill>
              <a:latin typeface="Calibri"/>
              <a:cs typeface="Calibri"/>
            </a:endParaRPr>
          </a:p>
        </p:txBody>
      </p:sp>
      <p:sp>
        <p:nvSpPr>
          <p:cNvPr id="9" name="Content Placeholder 3">
            <a:extLst>
              <a:ext uri="{FF2B5EF4-FFF2-40B4-BE49-F238E27FC236}">
                <a16:creationId xmlns:a16="http://schemas.microsoft.com/office/drawing/2014/main" id="{50BFE143-1DE2-1865-1348-46101A304F02}"/>
              </a:ext>
            </a:extLst>
          </p:cNvPr>
          <p:cNvSpPr txBox="1">
            <a:spLocks/>
          </p:cNvSpPr>
          <p:nvPr/>
        </p:nvSpPr>
        <p:spPr>
          <a:xfrm>
            <a:off x="647564" y="5085184"/>
            <a:ext cx="3779912" cy="470792"/>
          </a:xfrm>
          <a:prstGeom prst="rect">
            <a:avLst/>
          </a:prstGeom>
        </p:spPr>
        <p:txBody>
          <a:bodyPr vert="horz" lIns="0" tIns="0" rIns="0" bIns="0" rtlCol="0" anchor="t">
            <a:normAutofit/>
          </a:bodyPr>
          <a:lstStyle>
            <a:lvl1pPr marL="0" indent="0" algn="l" defTabSz="914400" rtl="0" eaLnBrk="1" latinLnBrk="0" hangingPunct="1">
              <a:spcBef>
                <a:spcPct val="20000"/>
              </a:spcBef>
              <a:buFont typeface="Arial" panose="020B0604020202020204" pitchFamily="34" charset="0"/>
              <a:buNone/>
              <a:defRPr sz="165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15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35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rgbClr val="004D71"/>
                </a:solidFill>
                <a:latin typeface="Calibri" panose="020F0502020204030204" pitchFamily="34" charset="0"/>
                <a:ea typeface="+mn-ea"/>
                <a:cs typeface="+mn-cs"/>
              </a:defRPr>
            </a:lvl4pPr>
            <a:lvl5pPr marL="0" indent="941785" algn="l" defTabSz="914400" rtl="0" eaLnBrk="1" latinLnBrk="0" hangingPunct="1">
              <a:spcBef>
                <a:spcPct val="20000"/>
              </a:spcBef>
              <a:buFont typeface="Arial" panose="020B0604020202020204" pitchFamily="34" charset="0"/>
              <a:buChar char="»"/>
              <a:defRPr sz="105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b="1" dirty="0">
                <a:solidFill>
                  <a:schemeClr val="tx1"/>
                </a:solidFill>
                <a:latin typeface="Calibri"/>
                <a:cs typeface="Calibri"/>
              </a:rPr>
              <a:t>Digital Credentials would not be:</a:t>
            </a:r>
            <a:endParaRPr lang="en-US" sz="1800" b="1" dirty="0">
              <a:solidFill>
                <a:schemeClr val="tx1"/>
              </a:solidFill>
              <a:latin typeface="Calibri"/>
              <a:cs typeface="Calibri"/>
            </a:endParaRPr>
          </a:p>
        </p:txBody>
      </p:sp>
    </p:spTree>
    <p:extLst>
      <p:ext uri="{BB962C8B-B14F-4D97-AF65-F5344CB8AC3E}">
        <p14:creationId xmlns:p14="http://schemas.microsoft.com/office/powerpoint/2010/main" val="3242382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2BFF568-4E2F-6BB0-4021-69DBFEAC82C1}"/>
              </a:ext>
            </a:extLst>
          </p:cNvPr>
          <p:cNvSpPr/>
          <p:nvPr/>
        </p:nvSpPr>
        <p:spPr>
          <a:xfrm>
            <a:off x="0" y="2604180"/>
            <a:ext cx="9144000" cy="1983541"/>
          </a:xfrm>
          <a:prstGeom prst="rect">
            <a:avLst/>
          </a:prstGeom>
          <a:solidFill>
            <a:srgbClr val="EAF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03FD9B9-79A5-F723-264D-1ED1595673D3}"/>
              </a:ext>
            </a:extLst>
          </p:cNvPr>
          <p:cNvSpPr/>
          <p:nvPr/>
        </p:nvSpPr>
        <p:spPr>
          <a:xfrm>
            <a:off x="-508" y="4462732"/>
            <a:ext cx="9144000" cy="1486547"/>
          </a:xfrm>
          <a:prstGeom prst="rect">
            <a:avLst/>
          </a:prstGeom>
          <a:solidFill>
            <a:srgbClr val="D0D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C2067C1-1919-CACC-FEFC-995DCD914DDA}"/>
              </a:ext>
            </a:extLst>
          </p:cNvPr>
          <p:cNvSpPr/>
          <p:nvPr/>
        </p:nvSpPr>
        <p:spPr>
          <a:xfrm>
            <a:off x="0" y="908720"/>
            <a:ext cx="9144000" cy="1695460"/>
          </a:xfrm>
          <a:prstGeom prst="rect">
            <a:avLst/>
          </a:prstGeom>
          <a:solidFill>
            <a:srgbClr val="FAF5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3BCDBE01-8E63-292F-61F7-4BD4D650D56F}"/>
              </a:ext>
            </a:extLst>
          </p:cNvPr>
          <p:cNvSpPr txBox="1">
            <a:spLocks/>
          </p:cNvSpPr>
          <p:nvPr/>
        </p:nvSpPr>
        <p:spPr>
          <a:xfrm>
            <a:off x="0" y="5949279"/>
            <a:ext cx="9144000" cy="936105"/>
          </a:xfrm>
          <a:prstGeom prst="rect">
            <a:avLst/>
          </a:prstGeom>
          <a:solidFill>
            <a:srgbClr val="004E6D"/>
          </a:solidFill>
          <a:ln>
            <a:noFill/>
          </a:ln>
        </p:spPr>
        <p:txBody>
          <a:bodyPr vert="horz" lIns="19288" tIns="19289" rIns="19288" bIns="19289"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defRPr sz="1600"/>
            </a:pPr>
            <a:r>
              <a:rPr lang="en-CA" sz="1400" dirty="0">
                <a:solidFill>
                  <a:schemeClr val="bg1"/>
                </a:solidFill>
                <a:ea typeface="+mj-lt"/>
                <a:cs typeface="+mj-lt"/>
              </a:rPr>
              <a:t>Various levels of Canadian governments, including Indigenous governments and National Indigenous Organizations, </a:t>
            </a:r>
            <a:br>
              <a:rPr lang="en-CA" sz="1400" dirty="0">
                <a:solidFill>
                  <a:schemeClr val="bg1"/>
                </a:solidFill>
                <a:ea typeface="+mj-lt"/>
                <a:cs typeface="+mj-lt"/>
              </a:rPr>
            </a:br>
            <a:r>
              <a:rPr lang="en-CA" sz="1400" dirty="0">
                <a:solidFill>
                  <a:schemeClr val="bg1"/>
                </a:solidFill>
                <a:ea typeface="+mj-lt"/>
                <a:cs typeface="+mj-lt"/>
              </a:rPr>
              <a:t>and other public and private organizations issue important credentials that help individuals and businesses obtain and deliver services across Canada and borders</a:t>
            </a:r>
            <a:endParaRPr lang="en-US" sz="1400" dirty="0"/>
          </a:p>
        </p:txBody>
      </p:sp>
      <p:sp>
        <p:nvSpPr>
          <p:cNvPr id="6" name="Title 3">
            <a:extLst>
              <a:ext uri="{FF2B5EF4-FFF2-40B4-BE49-F238E27FC236}">
                <a16:creationId xmlns:a16="http://schemas.microsoft.com/office/drawing/2014/main" id="{740C72F3-B196-8D05-98EB-7118F09091CD}"/>
              </a:ext>
            </a:extLst>
          </p:cNvPr>
          <p:cNvSpPr>
            <a:spLocks noGrp="1"/>
          </p:cNvSpPr>
          <p:nvPr>
            <p:ph type="title"/>
          </p:nvPr>
        </p:nvSpPr>
        <p:spPr>
          <a:xfrm>
            <a:off x="759199" y="138062"/>
            <a:ext cx="5432982" cy="878670"/>
          </a:xfrm>
        </p:spPr>
        <p:txBody>
          <a:bodyPr>
            <a:normAutofit/>
          </a:bodyPr>
          <a:lstStyle/>
          <a:p>
            <a:r>
              <a:rPr lang="en-US" sz="2400" dirty="0">
                <a:latin typeface="+mj-lt"/>
              </a:rPr>
              <a:t>Credentials are issued by the public and private sector in Canada </a:t>
            </a:r>
          </a:p>
        </p:txBody>
      </p:sp>
      <p:sp>
        <p:nvSpPr>
          <p:cNvPr id="8" name="Content Placeholder 2">
            <a:extLst>
              <a:ext uri="{FF2B5EF4-FFF2-40B4-BE49-F238E27FC236}">
                <a16:creationId xmlns:a16="http://schemas.microsoft.com/office/drawing/2014/main" id="{2F58523B-645B-6CC7-5AEA-8ED896AA76D6}"/>
              </a:ext>
            </a:extLst>
          </p:cNvPr>
          <p:cNvSpPr txBox="1">
            <a:spLocks/>
          </p:cNvSpPr>
          <p:nvPr/>
        </p:nvSpPr>
        <p:spPr>
          <a:xfrm>
            <a:off x="251520" y="1151433"/>
            <a:ext cx="3602736" cy="1632654"/>
          </a:xfrm>
          <a:prstGeom prst="rect">
            <a:avLst/>
          </a:prstGeom>
          <a:ln>
            <a:noFill/>
          </a:ln>
        </p:spPr>
        <p:txBody>
          <a:bodyPr vert="horz" lIns="25717" tIns="25718" rIns="25717" bIns="25718" rtlCol="0"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defRPr sz="1600"/>
            </a:pPr>
            <a:r>
              <a:rPr lang="en-CA" sz="1400" dirty="0">
                <a:ea typeface="+mj-lt"/>
                <a:cs typeface="+mj-lt"/>
              </a:rPr>
              <a:t>Federal Government issues documents such as Certificate of Indian Status, citizenship and immigration documents, passports and federally-regulated licences and permits.</a:t>
            </a:r>
            <a:endParaRPr lang="en-US" sz="1400" dirty="0"/>
          </a:p>
        </p:txBody>
      </p:sp>
      <p:sp>
        <p:nvSpPr>
          <p:cNvPr id="9" name="Content Placeholder 2">
            <a:extLst>
              <a:ext uri="{FF2B5EF4-FFF2-40B4-BE49-F238E27FC236}">
                <a16:creationId xmlns:a16="http://schemas.microsoft.com/office/drawing/2014/main" id="{BC16610D-771B-8415-66F1-EB91B0880C94}"/>
              </a:ext>
            </a:extLst>
          </p:cNvPr>
          <p:cNvSpPr txBox="1">
            <a:spLocks/>
          </p:cNvSpPr>
          <p:nvPr/>
        </p:nvSpPr>
        <p:spPr>
          <a:xfrm>
            <a:off x="251520" y="3105676"/>
            <a:ext cx="3602736" cy="899388"/>
          </a:xfrm>
          <a:prstGeom prst="rect">
            <a:avLst/>
          </a:prstGeom>
          <a:ln>
            <a:noFill/>
          </a:ln>
        </p:spPr>
        <p:txBody>
          <a:bodyPr vert="horz" lIns="25717" tIns="25718" rIns="25717" bIns="25718"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defRPr sz="1600"/>
            </a:pPr>
            <a:r>
              <a:rPr lang="en-CA" sz="1400" dirty="0">
                <a:ea typeface="+mj-lt"/>
                <a:cs typeface="+mj-lt"/>
              </a:rPr>
              <a:t>Provinces and territories issue documents such as birth certificates, driver licences, health cards and provincially-regulated licenses and permits.</a:t>
            </a:r>
          </a:p>
        </p:txBody>
      </p:sp>
      <p:sp>
        <p:nvSpPr>
          <p:cNvPr id="10" name="Content Placeholder 2">
            <a:extLst>
              <a:ext uri="{FF2B5EF4-FFF2-40B4-BE49-F238E27FC236}">
                <a16:creationId xmlns:a16="http://schemas.microsoft.com/office/drawing/2014/main" id="{28934317-8B13-BF71-DF58-1F6F00D18094}"/>
              </a:ext>
            </a:extLst>
          </p:cNvPr>
          <p:cNvSpPr txBox="1">
            <a:spLocks/>
          </p:cNvSpPr>
          <p:nvPr/>
        </p:nvSpPr>
        <p:spPr>
          <a:xfrm>
            <a:off x="251520" y="4699792"/>
            <a:ext cx="3600400" cy="1753544"/>
          </a:xfrm>
          <a:prstGeom prst="rect">
            <a:avLst/>
          </a:prstGeom>
          <a:ln>
            <a:noFill/>
          </a:ln>
        </p:spPr>
        <p:txBody>
          <a:bodyPr vert="horz" lIns="25717" tIns="25718" rIns="25717" bIns="25718"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defRPr sz="1600"/>
            </a:pPr>
            <a:r>
              <a:rPr lang="en-CA" sz="1400" dirty="0">
                <a:ea typeface="+mj-lt"/>
                <a:cs typeface="+mj-lt"/>
              </a:rPr>
              <a:t>Other public and private organizations issue documents such as educational qualifications, records of employment, certifications and proof of incomes.</a:t>
            </a:r>
            <a:endParaRPr lang="en-US" sz="1400" dirty="0"/>
          </a:p>
        </p:txBody>
      </p:sp>
      <p:pic>
        <p:nvPicPr>
          <p:cNvPr id="15" name="Picture 14" descr="Map&#10;&#10;Description automatically generated">
            <a:extLst>
              <a:ext uri="{FF2B5EF4-FFF2-40B4-BE49-F238E27FC236}">
                <a16:creationId xmlns:a16="http://schemas.microsoft.com/office/drawing/2014/main" id="{FC41C793-675C-5F95-03DB-4593A7071580}"/>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3770" b="88063" l="3100" r="96800">
                        <a14:foregroundMark x1="63000" y1="84712" x2="66300" y2="81885"/>
                        <a14:foregroundMark x1="61700" y1="88063" x2="64200" y2="87539"/>
                        <a14:foregroundMark x1="83600" y1="75602" x2="83600" y2="76230"/>
                        <a14:foregroundMark x1="85600" y1="75812" x2="85600" y2="76545"/>
                        <a14:foregroundMark x1="88400" y1="76230" x2="88800" y2="76335"/>
                        <a14:foregroundMark x1="82400" y1="69738" x2="82900" y2="69634"/>
                        <a14:foregroundMark x1="89900" y1="64712" x2="96800" y2="71623"/>
                        <a14:foregroundMark x1="27400" y1="44607" x2="24700" y2="43979"/>
                        <a14:foregroundMark x1="25300" y1="33298" x2="24500" y2="33403"/>
                        <a14:foregroundMark x1="24500" y1="32565" x2="24900" y2="30576"/>
                        <a14:foregroundMark x1="55000" y1="42304" x2="57000" y2="48586"/>
                        <a14:foregroundMark x1="61300" y1="60838" x2="61400" y2="59581"/>
                        <a14:foregroundMark x1="59700" y1="67749" x2="59900" y2="68377"/>
                        <a14:foregroundMark x1="8500" y1="30681" x2="9500" y2="50262"/>
                        <a14:foregroundMark x1="9500" y1="50262" x2="4600" y2="59686"/>
                        <a14:foregroundMark x1="4600" y1="59686" x2="6100" y2="50471"/>
                        <a14:foregroundMark x1="6100" y1="50471" x2="7700" y2="60419"/>
                        <a14:foregroundMark x1="7700" y1="60419" x2="6100" y2="52775"/>
                        <a14:foregroundMark x1="6100" y1="52775" x2="9100" y2="46597"/>
                        <a14:foregroundMark x1="9100" y1="46597" x2="7800" y2="57592"/>
                        <a14:foregroundMark x1="7800" y1="57592" x2="7600" y2="57068"/>
                        <a14:foregroundMark x1="3100" y1="48691" x2="3700" y2="49948"/>
                        <a14:foregroundMark x1="26700" y1="34241" x2="24300" y2="34660"/>
                        <a14:foregroundMark x1="36600" y1="24817" x2="36600" y2="24817"/>
                        <a14:foregroundMark x1="56100" y1="9319" x2="56100" y2="9319"/>
                        <a14:foregroundMark x1="58100" y1="3770" x2="58100" y2="3770"/>
                        <a14:foregroundMark x1="46600" y1="12251" x2="46600" y2="12251"/>
                        <a14:foregroundMark x1="49000" y1="13194" x2="49000" y2="13194"/>
                        <a14:foregroundMark x1="49500" y1="16859" x2="49500" y2="16859"/>
                        <a14:foregroundMark x1="49100" y1="20733" x2="49100" y2="20733"/>
                        <a14:foregroundMark x1="49100" y1="25340" x2="49100" y2="25340"/>
                        <a14:foregroundMark x1="45800" y1="25864" x2="45800" y2="25864"/>
                        <a14:foregroundMark x1="46600" y1="19476" x2="46600" y2="19476"/>
                        <a14:foregroundMark x1="44500" y1="16754" x2="44500" y2="16754"/>
                        <a14:foregroundMark x1="44500" y1="14346" x2="44500" y2="14346"/>
                        <a14:foregroundMark x1="39900" y1="16859" x2="39900" y2="16859"/>
                        <a14:foregroundMark x1="41900" y1="12565" x2="41900" y2="12565"/>
                        <a14:foregroundMark x1="42800" y1="11099" x2="42800" y2="11099"/>
                        <a14:foregroundMark x1="37400" y1="13508" x2="37400" y2="13508"/>
                        <a14:foregroundMark x1="36700" y1="15288" x2="36700" y2="15288"/>
                        <a14:foregroundMark x1="49200" y1="14869" x2="49200" y2="14869"/>
                        <a14:foregroundMark x1="51400" y1="15288" x2="51400" y2="15288"/>
                        <a14:foregroundMark x1="48200" y1="9005" x2="48200" y2="9005"/>
                        <a14:foregroundMark x1="43800" y1="19372" x2="43800" y2="19372"/>
                        <a14:foregroundMark x1="52500" y1="25654" x2="52500" y2="25654"/>
                        <a14:foregroundMark x1="61000" y1="36754" x2="61000" y2="36754"/>
                        <a14:foregroundMark x1="59100" y1="33927" x2="59100" y2="33927"/>
                        <a14:foregroundMark x1="63100" y1="35812" x2="63100" y2="35812"/>
                        <a14:foregroundMark x1="59500" y1="32356" x2="59500" y2="32356"/>
                        <a14:foregroundMark x1="59600" y1="48901" x2="59600" y2="48901"/>
                        <a14:foregroundMark x1="61100" y1="46178" x2="61100" y2="46178"/>
                        <a14:foregroundMark x1="61800" y1="45445" x2="61800" y2="45445"/>
                        <a14:foregroundMark x1="73300" y1="47016" x2="73300" y2="47016"/>
                        <a14:foregroundMark x1="73300" y1="44817" x2="73300" y2="44817"/>
                        <a14:foregroundMark x1="60200" y1="82618" x2="60200" y2="82618"/>
                        <a14:foregroundMark x1="85900" y1="73298" x2="85900" y2="73298"/>
                        <a14:foregroundMark x1="84500" y1="76126" x2="84500" y2="76126"/>
                        <a14:foregroundMark x1="83100" y1="75812" x2="83100" y2="75812"/>
                        <a14:foregroundMark x1="46400" y1="22932" x2="46400" y2="22932"/>
                        <a14:foregroundMark x1="40700" y1="11937" x2="40700" y2="11937"/>
                        <a14:foregroundMark x1="46100" y1="14136" x2="46100" y2="14136"/>
                        <a14:foregroundMark x1="40000" y1="14241" x2="40000" y2="14241"/>
                        <a14:foregroundMark x1="27600" y1="24817" x2="27600" y2="24817"/>
                        <a14:foregroundMark x1="55400" y1="40733" x2="55400" y2="40733"/>
                        <a14:foregroundMark x1="86100" y1="72775" x2="86100" y2="72775"/>
                        <a14:foregroundMark x1="71300" y1="50157" x2="71300" y2="50157"/>
                      </a14:backgroundRemoval>
                    </a14:imgEffect>
                  </a14:imgLayer>
                </a14:imgProps>
              </a:ext>
              <a:ext uri="{28A0092B-C50C-407E-A947-70E740481C1C}">
                <a14:useLocalDpi xmlns:a14="http://schemas.microsoft.com/office/drawing/2010/main" val="0"/>
              </a:ext>
            </a:extLst>
          </a:blip>
          <a:srcRect b="8489"/>
          <a:stretch/>
        </p:blipFill>
        <p:spPr>
          <a:xfrm>
            <a:off x="4071038" y="1203824"/>
            <a:ext cx="5059217" cy="4421420"/>
          </a:xfrm>
          <a:prstGeom prst="rect">
            <a:avLst/>
          </a:prstGeom>
        </p:spPr>
      </p:pic>
      <p:sp>
        <p:nvSpPr>
          <p:cNvPr id="4" name="Slide Number Placeholder 3">
            <a:extLst>
              <a:ext uri="{FF2B5EF4-FFF2-40B4-BE49-F238E27FC236}">
                <a16:creationId xmlns:a16="http://schemas.microsoft.com/office/drawing/2014/main" id="{AC6A5592-4D68-F3EE-256E-FF1A3096ED50}"/>
              </a:ext>
            </a:extLst>
          </p:cNvPr>
          <p:cNvSpPr>
            <a:spLocks noGrp="1"/>
          </p:cNvSpPr>
          <p:nvPr>
            <p:ph type="sldNum" sz="quarter" idx="12"/>
          </p:nvPr>
        </p:nvSpPr>
        <p:spPr/>
        <p:txBody>
          <a:bodyPr/>
          <a:lstStyle/>
          <a:p>
            <a:fld id="{32D4B517-E49B-41B6-9DBC-23634E0F1CDC}" type="slidenum">
              <a:rPr lang="en-CA" smtClean="0"/>
              <a:t>3</a:t>
            </a:fld>
            <a:endParaRPr lang="en-CA" dirty="0"/>
          </a:p>
        </p:txBody>
      </p:sp>
    </p:spTree>
    <p:extLst>
      <p:ext uri="{BB962C8B-B14F-4D97-AF65-F5344CB8AC3E}">
        <p14:creationId xmlns:p14="http://schemas.microsoft.com/office/powerpoint/2010/main" val="36787211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4</a:t>
            </a:fld>
            <a:endParaRPr lang="en-CA"/>
          </a:p>
        </p:txBody>
      </p:sp>
      <p:sp>
        <p:nvSpPr>
          <p:cNvPr id="7" name="Content Placeholder 6"/>
          <p:cNvSpPr>
            <a:spLocks noGrp="1"/>
          </p:cNvSpPr>
          <p:nvPr>
            <p:ph idx="10"/>
          </p:nvPr>
        </p:nvSpPr>
        <p:spPr>
          <a:xfrm>
            <a:off x="786210" y="1124744"/>
            <a:ext cx="8070266" cy="5293146"/>
          </a:xfrm>
        </p:spPr>
        <p:txBody>
          <a:bodyPr/>
          <a:lstStyle/>
          <a:p>
            <a:pPr>
              <a:spcAft>
                <a:spcPts val="1200"/>
              </a:spcAft>
            </a:pPr>
            <a:r>
              <a:rPr lang="en-US" b="1" dirty="0"/>
              <a:t>Challenge:</a:t>
            </a:r>
            <a:r>
              <a:rPr lang="en-US" dirty="0"/>
              <a:t> In Canada, there currently lacks alignment on how to verify or certify whether digital credentials and digital trust services meet interoperability, privacy and security requirements.</a:t>
            </a:r>
          </a:p>
          <a:p>
            <a:pPr marL="342900" indent="-342900">
              <a:spcAft>
                <a:spcPts val="1800"/>
              </a:spcAft>
              <a:buFont typeface="Arial" panose="020B0604020202020204" pitchFamily="34" charset="0"/>
              <a:buChar char="•"/>
            </a:pPr>
            <a:r>
              <a:rPr lang="en-US" sz="2100" dirty="0"/>
              <a:t>Citizens and organizations are doing this independently, which is too burdensome for most and confusing for the market.</a:t>
            </a:r>
          </a:p>
          <a:p>
            <a:pPr marL="342900" indent="-342900">
              <a:spcAft>
                <a:spcPts val="1800"/>
              </a:spcAft>
              <a:buFont typeface="Arial" panose="020B0604020202020204" pitchFamily="34" charset="0"/>
              <a:buChar char="•"/>
            </a:pPr>
            <a:r>
              <a:rPr lang="en-US" sz="2100" dirty="0"/>
              <a:t>Risks creating jurisdictional and sectoral silos, where users are forced to juggle many digital wallets and face many barriers to service.</a:t>
            </a:r>
          </a:p>
          <a:p>
            <a:pPr marL="342900" indent="-342900">
              <a:spcAft>
                <a:spcPts val="1800"/>
              </a:spcAft>
              <a:buFont typeface="Arial" panose="020B0604020202020204" pitchFamily="34" charset="0"/>
              <a:buChar char="•"/>
            </a:pPr>
            <a:r>
              <a:rPr lang="en-US" sz="2100" dirty="0"/>
              <a:t>Risks creating an uneven playing field for solution providers and stifling market innovation, leading to platform capture and vendor lock-in.</a:t>
            </a:r>
          </a:p>
        </p:txBody>
      </p:sp>
      <p:sp>
        <p:nvSpPr>
          <p:cNvPr id="6" name="Title 5"/>
          <p:cNvSpPr>
            <a:spLocks noGrp="1"/>
          </p:cNvSpPr>
          <p:nvPr>
            <p:ph type="title"/>
          </p:nvPr>
        </p:nvSpPr>
        <p:spPr/>
        <p:txBody>
          <a:bodyPr/>
          <a:lstStyle/>
          <a:p>
            <a:r>
              <a:rPr lang="en-CA" dirty="0"/>
              <a:t>Why standardization is needed</a:t>
            </a:r>
          </a:p>
        </p:txBody>
      </p:sp>
    </p:spTree>
    <p:extLst>
      <p:ext uri="{BB962C8B-B14F-4D97-AF65-F5344CB8AC3E}">
        <p14:creationId xmlns:p14="http://schemas.microsoft.com/office/powerpoint/2010/main" val="80697867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5</a:t>
            </a:fld>
            <a:endParaRPr lang="en-CA"/>
          </a:p>
        </p:txBody>
      </p:sp>
      <p:sp>
        <p:nvSpPr>
          <p:cNvPr id="7" name="Content Placeholder 6"/>
          <p:cNvSpPr>
            <a:spLocks noGrp="1"/>
          </p:cNvSpPr>
          <p:nvPr>
            <p:ph idx="10"/>
          </p:nvPr>
        </p:nvSpPr>
        <p:spPr>
          <a:xfrm>
            <a:off x="786210" y="1124744"/>
            <a:ext cx="7818238" cy="5293146"/>
          </a:xfrm>
        </p:spPr>
        <p:txBody>
          <a:bodyPr/>
          <a:lstStyle/>
          <a:p>
            <a:pPr>
              <a:spcAft>
                <a:spcPts val="1200"/>
              </a:spcAft>
            </a:pPr>
            <a:r>
              <a:rPr lang="en-US" b="1" dirty="0"/>
              <a:t>Goal:</a:t>
            </a:r>
            <a:r>
              <a:rPr lang="en-US" dirty="0"/>
              <a:t> A National Standard of Canada and a full-scale conformity assessment program that is aligned with international best practices</a:t>
            </a:r>
          </a:p>
          <a:p>
            <a:pPr marL="342900" indent="-342900">
              <a:spcAft>
                <a:spcPts val="1800"/>
              </a:spcAft>
              <a:buFont typeface="Arial" panose="020B0604020202020204" pitchFamily="34" charset="0"/>
              <a:buChar char="•"/>
            </a:pPr>
            <a:r>
              <a:rPr lang="en-US" sz="2000" dirty="0"/>
              <a:t>Ensure digital credentials and digital trust services are interoperable, so they can be seamlessly used across Canada and with trading partners. </a:t>
            </a:r>
          </a:p>
          <a:p>
            <a:pPr marL="342900" indent="-342900">
              <a:spcAft>
                <a:spcPts val="1800"/>
              </a:spcAft>
              <a:buFont typeface="Arial" panose="020B0604020202020204" pitchFamily="34" charset="0"/>
              <a:buChar char="•"/>
            </a:pPr>
            <a:r>
              <a:rPr lang="en-US" sz="2000" dirty="0"/>
              <a:t>Make it easier for individuals and organizations to know which digital credentials and digital trust services they can trust. </a:t>
            </a:r>
          </a:p>
          <a:p>
            <a:pPr marL="342900" indent="-342900">
              <a:spcAft>
                <a:spcPts val="1800"/>
              </a:spcAft>
              <a:buFont typeface="Arial" panose="020B0604020202020204" pitchFamily="34" charset="0"/>
              <a:buChar char="•"/>
            </a:pPr>
            <a:r>
              <a:rPr lang="en-US" sz="2000" dirty="0"/>
              <a:t>Enable individuals and organizations to use the trusted wallet of their choice across Canada and with trading partners.</a:t>
            </a:r>
          </a:p>
          <a:p>
            <a:pPr marL="342900" indent="-342900">
              <a:spcAft>
                <a:spcPts val="1800"/>
              </a:spcAft>
              <a:buFont typeface="Arial" panose="020B0604020202020204" pitchFamily="34" charset="0"/>
              <a:buChar char="•"/>
            </a:pPr>
            <a:r>
              <a:rPr lang="en-US" sz="2000" dirty="0"/>
              <a:t>Enable innovation and fair competition in the digital credential space.</a:t>
            </a:r>
          </a:p>
        </p:txBody>
      </p:sp>
      <p:sp>
        <p:nvSpPr>
          <p:cNvPr id="6" name="Title 5"/>
          <p:cNvSpPr>
            <a:spLocks noGrp="1"/>
          </p:cNvSpPr>
          <p:nvPr>
            <p:ph type="title"/>
          </p:nvPr>
        </p:nvSpPr>
        <p:spPr/>
        <p:txBody>
          <a:bodyPr/>
          <a:lstStyle/>
          <a:p>
            <a:r>
              <a:rPr lang="en-CA" dirty="0"/>
              <a:t>Why standardization is needed (cont’d)</a:t>
            </a:r>
          </a:p>
        </p:txBody>
      </p:sp>
    </p:spTree>
    <p:extLst>
      <p:ext uri="{BB962C8B-B14F-4D97-AF65-F5344CB8AC3E}">
        <p14:creationId xmlns:p14="http://schemas.microsoft.com/office/powerpoint/2010/main" val="29820408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6</a:t>
            </a:fld>
            <a:endParaRPr lang="en-CA"/>
          </a:p>
        </p:txBody>
      </p:sp>
      <p:sp>
        <p:nvSpPr>
          <p:cNvPr id="7" name="Content Placeholder 6"/>
          <p:cNvSpPr>
            <a:spLocks noGrp="1"/>
          </p:cNvSpPr>
          <p:nvPr>
            <p:ph idx="10"/>
          </p:nvPr>
        </p:nvSpPr>
        <p:spPr/>
        <p:txBody>
          <a:bodyPr/>
          <a:lstStyle/>
          <a:p>
            <a:pPr marL="342900" indent="-342900">
              <a:spcAft>
                <a:spcPts val="1200"/>
              </a:spcAft>
              <a:buFont typeface="Arial" panose="020B0604020202020204" pitchFamily="34" charset="0"/>
              <a:buChar char="•"/>
            </a:pPr>
            <a:r>
              <a:rPr lang="en-US" sz="2000" b="1" dirty="0"/>
              <a:t>Phase 1 (Winter 2020 to Spring 2021– Completed):</a:t>
            </a:r>
            <a:r>
              <a:rPr lang="en-US" sz="2000" dirty="0"/>
              <a:t> </a:t>
            </a:r>
            <a:br>
              <a:rPr lang="en-US" sz="2000" dirty="0"/>
            </a:br>
            <a:r>
              <a:rPr lang="en-US" sz="2000" dirty="0"/>
              <a:t>Landscape scan of national and international standards activities for digital credentials. </a:t>
            </a:r>
          </a:p>
          <a:p>
            <a:pPr marL="342900" indent="-342900">
              <a:spcAft>
                <a:spcPts val="1200"/>
              </a:spcAft>
              <a:buFont typeface="Arial" panose="020B0604020202020204" pitchFamily="34" charset="0"/>
              <a:buChar char="•"/>
            </a:pPr>
            <a:r>
              <a:rPr lang="en-US" sz="2000" b="1" dirty="0"/>
              <a:t>Phase 2 (Spring 2021 to Winter 2022):</a:t>
            </a:r>
            <a:r>
              <a:rPr lang="en-US" sz="2000" dirty="0"/>
              <a:t> National Technical Specification and Prototype Accreditation Program sets baseline requirements for interoperability and trust amongst digital credentials issuers, verifiers, and holders.</a:t>
            </a:r>
          </a:p>
          <a:p>
            <a:pPr marL="342900" indent="-342900">
              <a:spcAft>
                <a:spcPts val="1200"/>
              </a:spcAft>
              <a:buFont typeface="Arial" panose="020B0604020202020204" pitchFamily="34" charset="0"/>
              <a:buChar char="•"/>
            </a:pPr>
            <a:r>
              <a:rPr lang="en-US" sz="2000" b="1" dirty="0"/>
              <a:t>Phase 3 (Winter 2022 to Fall 2023):</a:t>
            </a:r>
            <a:r>
              <a:rPr lang="en-US" sz="2000" dirty="0"/>
              <a:t> Prototype Accreditation Program pilots the National Technical Specification and assesses stakeholder impact. </a:t>
            </a:r>
          </a:p>
          <a:p>
            <a:pPr marL="342900" indent="-342900">
              <a:spcAft>
                <a:spcPts val="2400"/>
              </a:spcAft>
              <a:buFont typeface="Arial" panose="020B0604020202020204" pitchFamily="34" charset="0"/>
              <a:buChar char="•"/>
            </a:pPr>
            <a:r>
              <a:rPr lang="en-US" sz="2000" b="1" dirty="0"/>
              <a:t>Phase 4 (Fall 2023 to Winter 2025): </a:t>
            </a:r>
            <a:r>
              <a:rPr lang="en-US" sz="2000" dirty="0"/>
              <a:t>Full-scale Conformity Assessment and Accreditation Program developed to incorporate lessons-learned and meet overall project goals.</a:t>
            </a:r>
          </a:p>
        </p:txBody>
      </p:sp>
      <p:sp>
        <p:nvSpPr>
          <p:cNvPr id="6" name="Title 5"/>
          <p:cNvSpPr>
            <a:spLocks noGrp="1"/>
          </p:cNvSpPr>
          <p:nvPr>
            <p:ph type="title"/>
          </p:nvPr>
        </p:nvSpPr>
        <p:spPr/>
        <p:txBody>
          <a:bodyPr/>
          <a:lstStyle/>
          <a:p>
            <a:r>
              <a:rPr lang="en-CA" dirty="0"/>
              <a:t>Overview of the project plan</a:t>
            </a:r>
          </a:p>
        </p:txBody>
      </p:sp>
    </p:spTree>
    <p:extLst>
      <p:ext uri="{BB962C8B-B14F-4D97-AF65-F5344CB8AC3E}">
        <p14:creationId xmlns:p14="http://schemas.microsoft.com/office/powerpoint/2010/main" val="400487084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7</a:t>
            </a:fld>
            <a:endParaRPr lang="en-CA"/>
          </a:p>
        </p:txBody>
      </p:sp>
      <p:sp>
        <p:nvSpPr>
          <p:cNvPr id="7" name="Content Placeholder 6"/>
          <p:cNvSpPr>
            <a:spLocks noGrp="1"/>
          </p:cNvSpPr>
          <p:nvPr>
            <p:ph idx="10"/>
          </p:nvPr>
        </p:nvSpPr>
        <p:spPr>
          <a:xfrm>
            <a:off x="786210" y="1124744"/>
            <a:ext cx="7962254" cy="5293146"/>
          </a:xfrm>
        </p:spPr>
        <p:txBody>
          <a:bodyPr/>
          <a:lstStyle/>
          <a:p>
            <a:pPr marL="342900" indent="-342900">
              <a:spcAft>
                <a:spcPts val="2400"/>
              </a:spcAft>
              <a:buFont typeface="Arial" panose="020B0604020202020204" pitchFamily="34" charset="0"/>
              <a:buChar char="•"/>
            </a:pPr>
            <a:r>
              <a:rPr lang="en-US" sz="2000" b="1" dirty="0"/>
              <a:t>January 9</a:t>
            </a:r>
            <a:r>
              <a:rPr lang="en-US" sz="2000" b="1" baseline="30000" dirty="0"/>
              <a:t>th</a:t>
            </a:r>
            <a:r>
              <a:rPr lang="en-US" sz="2000" b="1" dirty="0"/>
              <a:t> to 27</a:t>
            </a:r>
            <a:r>
              <a:rPr lang="en-US" sz="2000" b="1" baseline="30000" dirty="0"/>
              <a:t>th</a:t>
            </a:r>
            <a:r>
              <a:rPr lang="en-US" sz="2000" b="1" dirty="0"/>
              <a:t>, 2023:</a:t>
            </a:r>
            <a:r>
              <a:rPr lang="en-US" sz="2000" dirty="0"/>
              <a:t> Public review of the National Technical Specification</a:t>
            </a:r>
          </a:p>
          <a:p>
            <a:pPr marL="342900" indent="-342900">
              <a:spcAft>
                <a:spcPts val="2400"/>
              </a:spcAft>
              <a:buFont typeface="Arial" panose="020B0604020202020204" pitchFamily="34" charset="0"/>
              <a:buChar char="•"/>
            </a:pPr>
            <a:r>
              <a:rPr lang="en-US" sz="2000" b="1" dirty="0"/>
              <a:t>February 2</a:t>
            </a:r>
            <a:r>
              <a:rPr lang="en-US" sz="2000" b="1" baseline="30000" dirty="0"/>
              <a:t>nd</a:t>
            </a:r>
            <a:r>
              <a:rPr lang="en-US" sz="2000" b="1" dirty="0"/>
              <a:t> Week: </a:t>
            </a:r>
            <a:r>
              <a:rPr lang="en-US" sz="2000" dirty="0"/>
              <a:t>Call for interest for the Prototype Accreditation Program, seeking conformity assessment bodies and developers of digital credentials and digital trust services to test certification of their products.</a:t>
            </a:r>
          </a:p>
          <a:p>
            <a:pPr marL="342900" indent="-342900">
              <a:spcAft>
                <a:spcPts val="2400"/>
              </a:spcAft>
              <a:buFont typeface="Arial" panose="020B0604020202020204" pitchFamily="34" charset="0"/>
              <a:buChar char="•"/>
            </a:pPr>
            <a:r>
              <a:rPr lang="en-US" sz="2000" b="1" dirty="0"/>
              <a:t>March 17</a:t>
            </a:r>
            <a:r>
              <a:rPr lang="en-US" sz="2000" b="1" baseline="30000" dirty="0"/>
              <a:t>th</a:t>
            </a:r>
            <a:r>
              <a:rPr lang="en-US" sz="2000" b="1" dirty="0"/>
              <a:t> Week: </a:t>
            </a:r>
            <a:r>
              <a:rPr lang="en-US" sz="2000" dirty="0"/>
              <a:t>Publish the National Technical Specification</a:t>
            </a:r>
          </a:p>
          <a:p>
            <a:pPr marL="342900" indent="-342900">
              <a:spcAft>
                <a:spcPts val="2400"/>
              </a:spcAft>
              <a:buFont typeface="Arial" panose="020B0604020202020204" pitchFamily="34" charset="0"/>
              <a:buChar char="•"/>
            </a:pPr>
            <a:r>
              <a:rPr lang="en-US" sz="2000" b="1" dirty="0"/>
              <a:t>March 2023: </a:t>
            </a:r>
            <a:r>
              <a:rPr lang="en-US" sz="2000" dirty="0"/>
              <a:t>Develop Prototype Accreditation Program </a:t>
            </a:r>
          </a:p>
          <a:p>
            <a:pPr marL="342900" indent="-342900">
              <a:spcAft>
                <a:spcPts val="2400"/>
              </a:spcAft>
              <a:buFont typeface="Arial" panose="020B0604020202020204" pitchFamily="34" charset="0"/>
              <a:buChar char="•"/>
            </a:pPr>
            <a:r>
              <a:rPr lang="en-US" sz="2000" b="1" dirty="0"/>
              <a:t>Spring to Fall 2023: </a:t>
            </a:r>
            <a:r>
              <a:rPr lang="en-US" sz="2000" dirty="0"/>
              <a:t>Prototype Accreditation Program tests the </a:t>
            </a:r>
            <a:br>
              <a:rPr lang="en-US" sz="2000" dirty="0"/>
            </a:br>
            <a:r>
              <a:rPr lang="en-US" sz="2000" dirty="0"/>
              <a:t>National Technical Specification in a pilot certification process.</a:t>
            </a:r>
          </a:p>
        </p:txBody>
      </p:sp>
      <p:sp>
        <p:nvSpPr>
          <p:cNvPr id="6" name="Title 5"/>
          <p:cNvSpPr>
            <a:spLocks noGrp="1"/>
          </p:cNvSpPr>
          <p:nvPr>
            <p:ph type="title"/>
          </p:nvPr>
        </p:nvSpPr>
        <p:spPr/>
        <p:txBody>
          <a:bodyPr/>
          <a:lstStyle/>
          <a:p>
            <a:r>
              <a:rPr lang="en-CA" dirty="0"/>
              <a:t>Key next steps</a:t>
            </a:r>
          </a:p>
        </p:txBody>
      </p:sp>
    </p:spTree>
    <p:extLst>
      <p:ext uri="{BB962C8B-B14F-4D97-AF65-F5344CB8AC3E}">
        <p14:creationId xmlns:p14="http://schemas.microsoft.com/office/powerpoint/2010/main" val="226408945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8</a:t>
            </a:fld>
            <a:endParaRPr lang="en-CA"/>
          </a:p>
        </p:txBody>
      </p:sp>
      <p:sp>
        <p:nvSpPr>
          <p:cNvPr id="7" name="Content Placeholder 6"/>
          <p:cNvSpPr>
            <a:spLocks noGrp="1"/>
          </p:cNvSpPr>
          <p:nvPr>
            <p:ph idx="10"/>
          </p:nvPr>
        </p:nvSpPr>
        <p:spPr>
          <a:xfrm>
            <a:off x="786210" y="1124744"/>
            <a:ext cx="7900590" cy="5293146"/>
          </a:xfrm>
        </p:spPr>
        <p:txBody>
          <a:bodyPr/>
          <a:lstStyle/>
          <a:p>
            <a:pPr>
              <a:spcAft>
                <a:spcPts val="600"/>
              </a:spcAft>
            </a:pPr>
            <a:r>
              <a:rPr lang="en-US" sz="1800" b="1" dirty="0"/>
              <a:t>Phase 2: Provide feedback through the public review for the </a:t>
            </a:r>
            <a:br>
              <a:rPr lang="en-US" sz="1800" b="1" dirty="0"/>
            </a:br>
            <a:r>
              <a:rPr lang="en-US" sz="1800" b="1" dirty="0"/>
              <a:t>National Technical Specification (from January 9</a:t>
            </a:r>
            <a:r>
              <a:rPr lang="en-US" sz="1800" b="1" baseline="30000" dirty="0"/>
              <a:t>th</a:t>
            </a:r>
            <a:r>
              <a:rPr lang="en-US" sz="1800" b="1" dirty="0"/>
              <a:t> to 27</a:t>
            </a:r>
            <a:r>
              <a:rPr lang="en-US" sz="1800" b="1" baseline="30000" dirty="0"/>
              <a:t>th</a:t>
            </a:r>
            <a:r>
              <a:rPr lang="en-US" sz="1800" b="1" dirty="0"/>
              <a:t>, 2023)</a:t>
            </a:r>
          </a:p>
          <a:p>
            <a:pPr marL="571500" lvl="1" indent="-342900">
              <a:spcAft>
                <a:spcPts val="1200"/>
              </a:spcAft>
              <a:buFont typeface="Arial" panose="020B0604020202020204" pitchFamily="34" charset="0"/>
              <a:buChar char="•"/>
            </a:pPr>
            <a:r>
              <a:rPr lang="en-US" sz="1600" dirty="0">
                <a:hlinkClick r:id="rId2"/>
              </a:rPr>
              <a:t>News release announcing the public review</a:t>
            </a:r>
            <a:endParaRPr lang="en-US" sz="1600" dirty="0"/>
          </a:p>
          <a:p>
            <a:pPr marL="571500" lvl="1" indent="-342900">
              <a:spcBef>
                <a:spcPts val="0"/>
              </a:spcBef>
              <a:spcAft>
                <a:spcPts val="1200"/>
              </a:spcAft>
              <a:buFont typeface="Arial" panose="020B0604020202020204" pitchFamily="34" charset="0"/>
              <a:buChar char="•"/>
            </a:pPr>
            <a:r>
              <a:rPr lang="en-US" sz="1600" dirty="0">
                <a:hlinkClick r:id="rId3"/>
              </a:rPr>
              <a:t>Draft National Technical Specification</a:t>
            </a:r>
            <a:r>
              <a:rPr lang="en-US" sz="1600" dirty="0"/>
              <a:t> (where feedback can be provided)</a:t>
            </a:r>
          </a:p>
          <a:p>
            <a:pPr>
              <a:spcBef>
                <a:spcPts val="1200"/>
              </a:spcBef>
              <a:spcAft>
                <a:spcPts val="1200"/>
              </a:spcAft>
            </a:pPr>
            <a:r>
              <a:rPr lang="en-US" sz="1800" b="1" dirty="0"/>
              <a:t>Phase 3: Participate in the Prototype Accreditation Program to test the </a:t>
            </a:r>
            <a:br>
              <a:rPr lang="en-US" sz="1800" b="1" dirty="0"/>
            </a:br>
            <a:r>
              <a:rPr lang="en-US" sz="1800" b="1" dirty="0"/>
              <a:t>National Technical Specification in a pilot certification process</a:t>
            </a:r>
          </a:p>
          <a:p>
            <a:pPr marL="571500" lvl="1" indent="-342900">
              <a:spcBef>
                <a:spcPts val="0"/>
              </a:spcBef>
              <a:spcAft>
                <a:spcPts val="1200"/>
              </a:spcAft>
              <a:buFont typeface="Arial" panose="020B0604020202020204" pitchFamily="34" charset="0"/>
              <a:buChar char="•"/>
            </a:pPr>
            <a:r>
              <a:rPr lang="en-US" sz="1600" dirty="0"/>
              <a:t>Conformity assessment bodies and developers of digital credentials and digital trust services can participate in pilot test certification of their products.</a:t>
            </a:r>
          </a:p>
          <a:p>
            <a:pPr marL="571500" lvl="1" indent="-342900">
              <a:spcBef>
                <a:spcPts val="0"/>
              </a:spcBef>
              <a:spcAft>
                <a:spcPts val="1200"/>
              </a:spcAft>
              <a:buFont typeface="Arial" panose="020B0604020202020204" pitchFamily="34" charset="0"/>
              <a:buChar char="•"/>
            </a:pPr>
            <a:r>
              <a:rPr lang="en-US" sz="1600" dirty="0"/>
              <a:t>Other organizations can participate on the observation committee to provide feedback on pilot outcomes.</a:t>
            </a:r>
          </a:p>
          <a:p>
            <a:pPr marL="571500" lvl="1" indent="-342900">
              <a:spcBef>
                <a:spcPts val="0"/>
              </a:spcBef>
              <a:spcAft>
                <a:spcPts val="1200"/>
              </a:spcAft>
              <a:buFont typeface="Arial" panose="020B0604020202020204" pitchFamily="34" charset="0"/>
              <a:buChar char="•"/>
            </a:pPr>
            <a:r>
              <a:rPr lang="en-US" sz="1600" dirty="0"/>
              <a:t>If you are interested in participating, please contact </a:t>
            </a:r>
            <a:r>
              <a:rPr lang="en-US" sz="1600" dirty="0">
                <a:hlinkClick r:id="rId4"/>
              </a:rPr>
              <a:t>Standards Council of Canada Accreditation Services</a:t>
            </a:r>
            <a:r>
              <a:rPr lang="en-US" sz="1600" dirty="0"/>
              <a:t>.</a:t>
            </a:r>
          </a:p>
          <a:p>
            <a:pPr>
              <a:spcBef>
                <a:spcPts val="1200"/>
              </a:spcBef>
              <a:spcAft>
                <a:spcPts val="1200"/>
              </a:spcAft>
            </a:pPr>
            <a:r>
              <a:rPr lang="en-US" sz="1800" b="1" dirty="0"/>
              <a:t>Phase 4: Participate in the development of National Standard(s) of Canada to address gaps identified during the public review and the pilot</a:t>
            </a:r>
          </a:p>
          <a:p>
            <a:pPr marL="571500" lvl="1" indent="-342900">
              <a:spcBef>
                <a:spcPts val="0"/>
              </a:spcBef>
              <a:spcAft>
                <a:spcPts val="1200"/>
              </a:spcAft>
              <a:buFont typeface="Arial" panose="020B0604020202020204" pitchFamily="34" charset="0"/>
              <a:buChar char="•"/>
            </a:pPr>
            <a:r>
              <a:rPr lang="en-US" sz="1600" dirty="0"/>
              <a:t>Supports the development of a Full-scale Conformity Assessment and </a:t>
            </a:r>
            <a:br>
              <a:rPr lang="en-US" sz="1600" dirty="0"/>
            </a:br>
            <a:r>
              <a:rPr lang="en-US" sz="1600" dirty="0"/>
              <a:t>Accreditation Program </a:t>
            </a:r>
            <a:endParaRPr lang="en-US" sz="1800" dirty="0"/>
          </a:p>
        </p:txBody>
      </p:sp>
      <p:sp>
        <p:nvSpPr>
          <p:cNvPr id="6" name="Title 5"/>
          <p:cNvSpPr>
            <a:spLocks noGrp="1"/>
          </p:cNvSpPr>
          <p:nvPr>
            <p:ph type="title"/>
          </p:nvPr>
        </p:nvSpPr>
        <p:spPr/>
        <p:txBody>
          <a:bodyPr/>
          <a:lstStyle/>
          <a:p>
            <a:r>
              <a:rPr lang="en-CA" dirty="0"/>
              <a:t>Opportunities to participate</a:t>
            </a:r>
          </a:p>
        </p:txBody>
      </p:sp>
    </p:spTree>
    <p:extLst>
      <p:ext uri="{BB962C8B-B14F-4D97-AF65-F5344CB8AC3E}">
        <p14:creationId xmlns:p14="http://schemas.microsoft.com/office/powerpoint/2010/main" val="126408135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9</a:t>
            </a:fld>
            <a:endParaRPr lang="en-CA"/>
          </a:p>
        </p:txBody>
      </p:sp>
      <p:sp>
        <p:nvSpPr>
          <p:cNvPr id="7" name="Content Placeholder 6"/>
          <p:cNvSpPr>
            <a:spLocks noGrp="1"/>
          </p:cNvSpPr>
          <p:nvPr>
            <p:ph idx="10"/>
          </p:nvPr>
        </p:nvSpPr>
        <p:spPr>
          <a:xfrm>
            <a:off x="786210" y="1124744"/>
            <a:ext cx="7900590" cy="5293146"/>
          </a:xfrm>
        </p:spPr>
        <p:txBody>
          <a:bodyPr/>
          <a:lstStyle/>
          <a:p>
            <a:pPr marL="342900" indent="-342900">
              <a:spcAft>
                <a:spcPts val="600"/>
              </a:spcAft>
              <a:buFont typeface="Arial" panose="020B0604020202020204" pitchFamily="34" charset="0"/>
              <a:buChar char="•"/>
            </a:pPr>
            <a:r>
              <a:rPr lang="en-US" dirty="0"/>
              <a:t>Intended to be technology framework agnostic, including being flexible enough to support multiple technology frameworks for </a:t>
            </a:r>
            <a:br>
              <a:rPr lang="en-US" dirty="0"/>
            </a:br>
            <a:r>
              <a:rPr lang="en-US" dirty="0"/>
              <a:t>W3C Verifiable Credentials and Mobile driving </a:t>
            </a:r>
            <a:r>
              <a:rPr lang="en-US" dirty="0" err="1"/>
              <a:t>licence</a:t>
            </a:r>
            <a:r>
              <a:rPr lang="en-US" dirty="0"/>
              <a:t> (</a:t>
            </a:r>
            <a:r>
              <a:rPr lang="en-US" dirty="0" err="1"/>
              <a:t>mDL</a:t>
            </a:r>
            <a:r>
              <a:rPr lang="en-US" dirty="0"/>
              <a:t>)</a:t>
            </a:r>
          </a:p>
          <a:p>
            <a:pPr marL="342900" indent="-342900">
              <a:spcBef>
                <a:spcPts val="1800"/>
              </a:spcBef>
              <a:spcAft>
                <a:spcPts val="600"/>
              </a:spcAft>
              <a:buFont typeface="Arial" panose="020B0604020202020204" pitchFamily="34" charset="0"/>
              <a:buChar char="•"/>
            </a:pPr>
            <a:r>
              <a:rPr lang="en-US" dirty="0"/>
              <a:t>Includes objects of conformity for these digital trust services:</a:t>
            </a:r>
          </a:p>
          <a:p>
            <a:pPr marL="1085850" lvl="1" indent="-342900">
              <a:spcAft>
                <a:spcPts val="600"/>
              </a:spcAft>
              <a:buFont typeface="Arial" panose="020B0604020202020204" pitchFamily="34" charset="0"/>
              <a:buChar char="•"/>
            </a:pPr>
            <a:r>
              <a:rPr lang="en-US" sz="1800" dirty="0"/>
              <a:t>Issuer Component</a:t>
            </a:r>
          </a:p>
          <a:p>
            <a:pPr marL="1085850" lvl="1" indent="-342900">
              <a:spcAft>
                <a:spcPts val="600"/>
              </a:spcAft>
              <a:buFont typeface="Arial" panose="020B0604020202020204" pitchFamily="34" charset="0"/>
              <a:buChar char="•"/>
            </a:pPr>
            <a:r>
              <a:rPr lang="en-US" sz="1800" dirty="0"/>
              <a:t>Holder Component (e.g., digital wallet)</a:t>
            </a:r>
          </a:p>
          <a:p>
            <a:pPr marL="1085850" lvl="1" indent="-342900">
              <a:spcAft>
                <a:spcPts val="600"/>
              </a:spcAft>
              <a:buFont typeface="Arial" panose="020B0604020202020204" pitchFamily="34" charset="0"/>
              <a:buChar char="•"/>
            </a:pPr>
            <a:r>
              <a:rPr lang="en-US" sz="1800" dirty="0"/>
              <a:t>Verifier Component</a:t>
            </a:r>
          </a:p>
          <a:p>
            <a:pPr marL="1085850" lvl="1" indent="-342900">
              <a:spcAft>
                <a:spcPts val="600"/>
              </a:spcAft>
              <a:buFont typeface="Arial" panose="020B0604020202020204" pitchFamily="34" charset="0"/>
              <a:buChar char="•"/>
            </a:pPr>
            <a:r>
              <a:rPr lang="en-US" sz="1800" dirty="0"/>
              <a:t>Digital Trust Registry Component</a:t>
            </a:r>
          </a:p>
          <a:p>
            <a:pPr marL="342900" indent="-342900">
              <a:spcBef>
                <a:spcPts val="1800"/>
              </a:spcBef>
              <a:spcAft>
                <a:spcPts val="600"/>
              </a:spcAft>
              <a:buFont typeface="Arial" panose="020B0604020202020204" pitchFamily="34" charset="0"/>
              <a:buChar char="•"/>
            </a:pPr>
            <a:r>
              <a:rPr lang="en-US" dirty="0"/>
              <a:t>Also includes requirements for:</a:t>
            </a:r>
          </a:p>
          <a:p>
            <a:pPr marL="1085850" lvl="1" indent="-342900">
              <a:spcAft>
                <a:spcPts val="600"/>
              </a:spcAft>
              <a:buFont typeface="Arial" panose="020B0604020202020204" pitchFamily="34" charset="0"/>
              <a:buChar char="•"/>
            </a:pPr>
            <a:r>
              <a:rPr lang="en-US" sz="1800" dirty="0"/>
              <a:t>Digital Credentials (</a:t>
            </a:r>
            <a:r>
              <a:rPr lang="en-US" sz="1800"/>
              <a:t>common requirements)</a:t>
            </a:r>
            <a:endParaRPr lang="en-US" sz="1800" dirty="0"/>
          </a:p>
          <a:p>
            <a:pPr marL="1085850" lvl="1" indent="-342900">
              <a:spcAft>
                <a:spcPts val="600"/>
              </a:spcAft>
              <a:buFont typeface="Arial" panose="020B0604020202020204" pitchFamily="34" charset="0"/>
              <a:buChar char="•"/>
            </a:pPr>
            <a:r>
              <a:rPr lang="en-US" sz="1800" dirty="0"/>
              <a:t>Storage</a:t>
            </a:r>
          </a:p>
          <a:p>
            <a:pPr marL="1085850" lvl="1" indent="-342900">
              <a:spcAft>
                <a:spcPts val="600"/>
              </a:spcAft>
              <a:buFont typeface="Arial" panose="020B0604020202020204" pitchFamily="34" charset="0"/>
              <a:buChar char="•"/>
            </a:pPr>
            <a:r>
              <a:rPr lang="en-US" sz="1800" dirty="0"/>
              <a:t>Cryptographic Module</a:t>
            </a:r>
          </a:p>
          <a:p>
            <a:pPr marL="1085850" lvl="1" indent="-342900">
              <a:spcAft>
                <a:spcPts val="600"/>
              </a:spcAft>
              <a:buFont typeface="Arial" panose="020B0604020202020204" pitchFamily="34" charset="0"/>
              <a:buChar char="•"/>
            </a:pPr>
            <a:r>
              <a:rPr lang="en-US" sz="1800" dirty="0"/>
              <a:t>Decentralized Identifier</a:t>
            </a:r>
          </a:p>
          <a:p>
            <a:pPr marL="342900" indent="-342900">
              <a:spcAft>
                <a:spcPts val="600"/>
              </a:spcAft>
              <a:buFont typeface="+mj-lt"/>
              <a:buAutoNum type="arabicPeriod"/>
            </a:pPr>
            <a:endParaRPr lang="en-US" sz="1900" dirty="0"/>
          </a:p>
        </p:txBody>
      </p:sp>
      <p:sp>
        <p:nvSpPr>
          <p:cNvPr id="6" name="Title 5"/>
          <p:cNvSpPr>
            <a:spLocks noGrp="1"/>
          </p:cNvSpPr>
          <p:nvPr>
            <p:ph type="title"/>
          </p:nvPr>
        </p:nvSpPr>
        <p:spPr/>
        <p:txBody>
          <a:bodyPr/>
          <a:lstStyle/>
          <a:p>
            <a:r>
              <a:rPr lang="en-CA" dirty="0"/>
              <a:t>Overview of the National Technical Specification</a:t>
            </a:r>
          </a:p>
        </p:txBody>
      </p:sp>
    </p:spTree>
    <p:extLst>
      <p:ext uri="{BB962C8B-B14F-4D97-AF65-F5344CB8AC3E}">
        <p14:creationId xmlns:p14="http://schemas.microsoft.com/office/powerpoint/2010/main" val="2817541980"/>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3c9dea33937361f089b7b2b&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28ea3c1-dcdf-4d6d-8fab-dd36e60931ae" xsi:nil="true"/>
    <_Flow_SignoffStatus xmlns="8e0f0eac-6302-40d3-9f36-56ddd3406bb9" xsi:nil="true"/>
    <lcf76f155ced4ddcb4097134ff3c332f xmlns="8e0f0eac-6302-40d3-9f36-56ddd3406bb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A73F11648B084EB017761063F476EA" ma:contentTypeVersion="15" ma:contentTypeDescription="Create a new document." ma:contentTypeScope="" ma:versionID="eb3ffa6937f910d70784256835a170ef">
  <xsd:schema xmlns:xsd="http://www.w3.org/2001/XMLSchema" xmlns:xs="http://www.w3.org/2001/XMLSchema" xmlns:p="http://schemas.microsoft.com/office/2006/metadata/properties" xmlns:ns2="8e0f0eac-6302-40d3-9f36-56ddd3406bb9" xmlns:ns3="928ea3c1-dcdf-4d6d-8fab-dd36e60931ae" targetNamespace="http://schemas.microsoft.com/office/2006/metadata/properties" ma:root="true" ma:fieldsID="5644310e2d552e954068f764d0552629" ns2:_="" ns3:_="">
    <xsd:import namespace="8e0f0eac-6302-40d3-9f36-56ddd3406bb9"/>
    <xsd:import namespace="928ea3c1-dcdf-4d6d-8fab-dd36e60931a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_Flow_SignoffStatu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0f0eac-6302-40d3-9f36-56ddd3406b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_Flow_SignoffStatus" ma:index="16" nillable="true" ma:displayName="Sign-off status" ma:internalName="Sign_x002d_off_x0020_status">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8ea3c1-dcdf-4d6d-8fab-dd36e60931a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112d1f7b-9dfb-4059-8056-b6fe8fb2cbff}" ma:internalName="TaxCatchAll" ma:showField="CatchAllData" ma:web="928ea3c1-dcdf-4d6d-8fab-dd36e60931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C0C702-08FF-40BB-9B85-9654F7F321BE}">
  <ds:schemaRefs>
    <ds:schemaRef ds:uri="http://schemas.microsoft.com/sharepoint/v3/contenttype/forms"/>
  </ds:schemaRefs>
</ds:datastoreItem>
</file>

<file path=customXml/itemProps2.xml><?xml version="1.0" encoding="utf-8"?>
<ds:datastoreItem xmlns:ds="http://schemas.openxmlformats.org/officeDocument/2006/customXml" ds:itemID="{BF82604A-14AB-44C1-9744-566AD6821823}">
  <ds:schemaRefs>
    <ds:schemaRef ds:uri="http://schemas.microsoft.com/office/2006/metadata/properties"/>
    <ds:schemaRef ds:uri="http://schemas.microsoft.com/office/infopath/2007/PartnerControls"/>
    <ds:schemaRef ds:uri="928ea3c1-dcdf-4d6d-8fab-dd36e60931ae"/>
    <ds:schemaRef ds:uri="8e0f0eac-6302-40d3-9f36-56ddd3406bb9"/>
  </ds:schemaRefs>
</ds:datastoreItem>
</file>

<file path=customXml/itemProps3.xml><?xml version="1.0" encoding="utf-8"?>
<ds:datastoreItem xmlns:ds="http://schemas.openxmlformats.org/officeDocument/2006/customXml" ds:itemID="{3D54B982-8851-4BB1-82AD-45B2FB0269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0f0eac-6302-40d3-9f36-56ddd3406bb9"/>
    <ds:schemaRef ds:uri="928ea3c1-dcdf-4d6d-8fab-dd36e60931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5713</TotalTime>
  <Words>1706</Words>
  <Application>Microsoft Office PowerPoint</Application>
  <PresentationFormat>On-screen Show (4:3)</PresentationFormat>
  <Paragraphs>121</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vt:lpstr>
      <vt:lpstr>Calibri</vt:lpstr>
      <vt:lpstr>Office Theme</vt:lpstr>
      <vt:lpstr>Standardization of Digital Credentials and Digital Trust Services</vt:lpstr>
      <vt:lpstr>PowerPoint Presentation</vt:lpstr>
      <vt:lpstr>Credentials are issued by the public and private sector in Canada </vt:lpstr>
      <vt:lpstr>Why standardization is needed</vt:lpstr>
      <vt:lpstr>Why standardization is needed (cont’d)</vt:lpstr>
      <vt:lpstr>Overview of the project plan</vt:lpstr>
      <vt:lpstr>Key next steps</vt:lpstr>
      <vt:lpstr>Opportunities to participate</vt:lpstr>
      <vt:lpstr>Overview of the National Technical Specification</vt:lpstr>
      <vt:lpstr>Examples of Privacy-Related Requirements</vt:lpstr>
      <vt:lpstr>Examples of Security-Related Requirements</vt:lpstr>
      <vt:lpstr>Examples of Other User Interface Requirements</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Jackson, Paul</cp:lastModifiedBy>
  <cp:revision>120</cp:revision>
  <cp:lastPrinted>2015-12-14T14:59:28Z</cp:lastPrinted>
  <dcterms:created xsi:type="dcterms:W3CDTF">2015-11-06T15:38:40Z</dcterms:created>
  <dcterms:modified xsi:type="dcterms:W3CDTF">2023-01-20T00:21:55Z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0ae614d2-e518-4ef1-a5c0-a3bc3a01a186</vt:lpwstr>
  </property>
  <property fmtid="{D5CDD505-2E9C-101B-9397-08002B2CF9AE}" pid="3" name="TBSSCTCLASSIFICATION">
    <vt:lpwstr>No Classification Selected</vt:lpwstr>
  </property>
  <property fmtid="{D5CDD505-2E9C-101B-9397-08002B2CF9AE}" pid="4" name="SECCLASS">
    <vt:lpwstr>CLASSN</vt:lpwstr>
  </property>
  <property fmtid="{D5CDD505-2E9C-101B-9397-08002B2CF9AE}" pid="5" name="ContentTypeId">
    <vt:lpwstr>0x010100EBA73F11648B084EB017761063F476EA</vt:lpwstr>
  </property>
  <property fmtid="{D5CDD505-2E9C-101B-9397-08002B2CF9AE}" pid="6" name="MediaServiceImageTags">
    <vt:lpwstr/>
  </property>
  <property fmtid="{D5CDD505-2E9C-101B-9397-08002B2CF9AE}" pid="7" name="MSIP_Label_3d0ca00b-3f0e-465a-aac7-1a6a22fcea40_Enabled">
    <vt:lpwstr>true</vt:lpwstr>
  </property>
  <property fmtid="{D5CDD505-2E9C-101B-9397-08002B2CF9AE}" pid="8" name="MSIP_Label_3d0ca00b-3f0e-465a-aac7-1a6a22fcea40_SetDate">
    <vt:lpwstr>2023-01-20T00:21:55Z</vt:lpwstr>
  </property>
  <property fmtid="{D5CDD505-2E9C-101B-9397-08002B2CF9AE}" pid="9" name="MSIP_Label_3d0ca00b-3f0e-465a-aac7-1a6a22fcea40_Method">
    <vt:lpwstr>Privileged</vt:lpwstr>
  </property>
  <property fmtid="{D5CDD505-2E9C-101B-9397-08002B2CF9AE}" pid="10" name="MSIP_Label_3d0ca00b-3f0e-465a-aac7-1a6a22fcea40_Name">
    <vt:lpwstr>3d0ca00b-3f0e-465a-aac7-1a6a22fcea40</vt:lpwstr>
  </property>
  <property fmtid="{D5CDD505-2E9C-101B-9397-08002B2CF9AE}" pid="11" name="MSIP_Label_3d0ca00b-3f0e-465a-aac7-1a6a22fcea40_SiteId">
    <vt:lpwstr>6397df10-4595-4047-9c4f-03311282152b</vt:lpwstr>
  </property>
  <property fmtid="{D5CDD505-2E9C-101B-9397-08002B2CF9AE}" pid="12" name="MSIP_Label_3d0ca00b-3f0e-465a-aac7-1a6a22fcea40_ActionId">
    <vt:lpwstr>7b4f0ff5-9ec3-45a8-8167-ec04cd8eec91</vt:lpwstr>
  </property>
  <property fmtid="{D5CDD505-2E9C-101B-9397-08002B2CF9AE}" pid="13" name="MSIP_Label_3d0ca00b-3f0e-465a-aac7-1a6a22fcea40_ContentBits">
    <vt:lpwstr>1</vt:lpwstr>
  </property>
</Properties>
</file>