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0" r:id="rId3"/>
    <p:sldId id="271" r:id="rId4"/>
    <p:sldId id="272" r:id="rId5"/>
    <p:sldId id="273" r:id="rId6"/>
    <p:sldId id="274" r:id="rId7"/>
    <p:sldId id="275" r:id="rId8"/>
    <p:sldId id="281" r:id="rId9"/>
    <p:sldId id="276" r:id="rId10"/>
    <p:sldId id="277" r:id="rId11"/>
    <p:sldId id="279" r:id="rId12"/>
    <p:sldId id="280" r:id="rId13"/>
    <p:sldId id="283" r:id="rId14"/>
    <p:sldId id="278" r:id="rId15"/>
    <p:sldId id="28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17" d="100"/>
          <a:sy n="117" d="100"/>
        </p:scale>
        <p:origin x="3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2368-015F-CCED-E2BE-6E4E9AE472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7BB7E8-6CB4-502F-0796-FF9BBBFA83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360CBD-109A-BBB7-28ED-5F9F4593D6AA}"/>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62479B43-B65B-BEE5-923E-48FAFDD1D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77A51F-DEC7-BBDB-8F70-153D16EEC052}"/>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2197580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7DBA-C8D1-0C5C-A4A9-2E9662CF2C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EFB897-51D7-46A1-C075-40C51F4913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5976F-1F73-FC97-D73D-1B55800227EE}"/>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0A6C8B38-DD57-087A-9DAD-68D9354AA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9FF8FB-D9B8-2647-B0BF-6B502C497562}"/>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3256504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57BEA6-944E-5DC9-312F-6977A94F16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28ABD1-0438-A0EB-EC97-44FA99DC8C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18639-63C1-2B80-2EB8-474BF07DCC51}"/>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D381BCCE-8347-96E5-F966-0CB335293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D2660-562D-1D09-7508-0A35314E16A2}"/>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192708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250A-AA68-4FBE-E5AF-F0D64C7F0B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A5CBF6-0431-F920-415D-25EE9F249A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FB5FA-1868-1C3F-6A53-F23F99062D2C}"/>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C1D65BE7-8C6D-C929-1A82-64C7595B35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E5A3D8-AA32-221A-8F82-1D66C374F1B0}"/>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367853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58418-333F-8D62-57A3-EF3A8B0990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3FA2AB-C7F8-18F3-1321-EB2518430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B7BDDF-2639-CEEE-B20F-6730B47B9AE2}"/>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2617022B-1DEF-D84D-D0CD-815761E82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E14B3D-1B48-0637-E020-B0A14735F532}"/>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422600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0D032-78A8-9E47-BF80-91D7482E4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524C37-F342-2876-DE1B-92800154A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0BDE3E-8CDE-AC4F-AA54-B0001FB1DF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F7ACE2-71A1-4BEB-5373-5B3357CFF9D5}"/>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6" name="Footer Placeholder 5">
            <a:extLst>
              <a:ext uri="{FF2B5EF4-FFF2-40B4-BE49-F238E27FC236}">
                <a16:creationId xmlns:a16="http://schemas.microsoft.com/office/drawing/2014/main" id="{3280C18E-961C-7C11-58FA-C13B88E2E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70844D-24FB-6847-5158-15D494CE6716}"/>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253222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2CCA-0381-A429-B9D7-2D57B0569E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3AB25F-163F-88F7-4823-AA85BE1B04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C57BB7-D23E-9313-49B6-262F59CCE7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7CC98B-C209-4708-875B-2D6578EF91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521F45-E9DC-E2F2-1C53-4C5816A1FE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6D18DA-01EF-E727-52E1-597453903033}"/>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8" name="Footer Placeholder 7">
            <a:extLst>
              <a:ext uri="{FF2B5EF4-FFF2-40B4-BE49-F238E27FC236}">
                <a16:creationId xmlns:a16="http://schemas.microsoft.com/office/drawing/2014/main" id="{A9F91F10-3487-DDDA-2BD5-47561B4130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6A8DB5-D80D-7CC2-8AEC-A6B720E441F2}"/>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1421013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4E0D0-22EA-B90A-9365-A249965703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480FDA-72B5-4F60-24C3-74BF7837717A}"/>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4" name="Footer Placeholder 3">
            <a:extLst>
              <a:ext uri="{FF2B5EF4-FFF2-40B4-BE49-F238E27FC236}">
                <a16:creationId xmlns:a16="http://schemas.microsoft.com/office/drawing/2014/main" id="{5DD66C0C-7F8F-86E0-6D7F-EF5B37BFEA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545BC2-7B24-08B0-0121-AD014DDC9759}"/>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417326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B1D9A-FCEF-8657-E43B-6A79D1AC5AE9}"/>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3" name="Footer Placeholder 2">
            <a:extLst>
              <a:ext uri="{FF2B5EF4-FFF2-40B4-BE49-F238E27FC236}">
                <a16:creationId xmlns:a16="http://schemas.microsoft.com/office/drawing/2014/main" id="{338FD024-7052-82AF-C32C-8B8D461F4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2593A7-2B99-BA15-4043-364DD3444F8B}"/>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426534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C0D54-E42F-0D62-7CB1-9EBE3BA94E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2AD40-31C1-0940-6C82-C3674F58E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7E13F7-BCEA-4C2E-C3D3-48609E4F5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5122D-88A1-D35E-696C-88B9B86A26C7}"/>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6" name="Footer Placeholder 5">
            <a:extLst>
              <a:ext uri="{FF2B5EF4-FFF2-40B4-BE49-F238E27FC236}">
                <a16:creationId xmlns:a16="http://schemas.microsoft.com/office/drawing/2014/main" id="{DDF142BF-846D-8F99-F646-28776E14F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7C36EF-84ED-BB7C-B8D7-458BDAA9964A}"/>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2085574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A4E31-C528-989F-FB74-E542224AF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064431-5D54-9B14-A6FA-72CCE443E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F533D4-8CC5-4713-7C0F-D6460CB0A7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BCE952-DFAD-07AB-F44F-672C8DAF8B0D}"/>
              </a:ext>
            </a:extLst>
          </p:cNvPr>
          <p:cNvSpPr>
            <a:spLocks noGrp="1"/>
          </p:cNvSpPr>
          <p:nvPr>
            <p:ph type="dt" sz="half" idx="10"/>
          </p:nvPr>
        </p:nvSpPr>
        <p:spPr/>
        <p:txBody>
          <a:bodyPr/>
          <a:lstStyle/>
          <a:p>
            <a:fld id="{0DEA7014-AAF4-8241-8A3E-71A8A3F0F009}" type="datetimeFigureOut">
              <a:rPr lang="en-US" smtClean="0"/>
              <a:t>11/22/22</a:t>
            </a:fld>
            <a:endParaRPr lang="en-US"/>
          </a:p>
        </p:txBody>
      </p:sp>
      <p:sp>
        <p:nvSpPr>
          <p:cNvPr id="6" name="Footer Placeholder 5">
            <a:extLst>
              <a:ext uri="{FF2B5EF4-FFF2-40B4-BE49-F238E27FC236}">
                <a16:creationId xmlns:a16="http://schemas.microsoft.com/office/drawing/2014/main" id="{6A5B3B16-C351-D9D3-D0A1-EDA2856062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2362F-DA35-AEBE-8AEC-D939C217D061}"/>
              </a:ext>
            </a:extLst>
          </p:cNvPr>
          <p:cNvSpPr>
            <a:spLocks noGrp="1"/>
          </p:cNvSpPr>
          <p:nvPr>
            <p:ph type="sldNum" sz="quarter" idx="12"/>
          </p:nvPr>
        </p:nvSpPr>
        <p:spPr/>
        <p:txBody>
          <a:bodyPr/>
          <a:lstStyle/>
          <a:p>
            <a:fld id="{AE474B5D-5F22-B148-9FBE-39485714C455}" type="slidenum">
              <a:rPr lang="en-US" smtClean="0"/>
              <a:t>‹#›</a:t>
            </a:fld>
            <a:endParaRPr lang="en-US"/>
          </a:p>
        </p:txBody>
      </p:sp>
    </p:spTree>
    <p:extLst>
      <p:ext uri="{BB962C8B-B14F-4D97-AF65-F5344CB8AC3E}">
        <p14:creationId xmlns:p14="http://schemas.microsoft.com/office/powerpoint/2010/main" val="38072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7155E1-648D-95DF-5007-FE6A9F15E7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E43B79-97D8-4F73-DDAD-2AF38AD7C0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1A365-5CEE-2828-9A5C-7772A416CC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A7014-AAF4-8241-8A3E-71A8A3F0F009}" type="datetimeFigureOut">
              <a:rPr lang="en-US" smtClean="0"/>
              <a:t>11/22/22</a:t>
            </a:fld>
            <a:endParaRPr lang="en-US"/>
          </a:p>
        </p:txBody>
      </p:sp>
      <p:sp>
        <p:nvSpPr>
          <p:cNvPr id="5" name="Footer Placeholder 4">
            <a:extLst>
              <a:ext uri="{FF2B5EF4-FFF2-40B4-BE49-F238E27FC236}">
                <a16:creationId xmlns:a16="http://schemas.microsoft.com/office/drawing/2014/main" id="{89C65F94-F93F-17F2-3D57-AD7B5CBCA7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58ABD7-A60A-F612-1A40-6D65D7B783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74B5D-5F22-B148-9FBE-39485714C455}" type="slidenum">
              <a:rPr lang="en-US" smtClean="0"/>
              <a:t>‹#›</a:t>
            </a:fld>
            <a:endParaRPr lang="en-US"/>
          </a:p>
        </p:txBody>
      </p:sp>
    </p:spTree>
    <p:extLst>
      <p:ext uri="{BB962C8B-B14F-4D97-AF65-F5344CB8AC3E}">
        <p14:creationId xmlns:p14="http://schemas.microsoft.com/office/powerpoint/2010/main" val="170889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shorturl.at/ATU15"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B706D-A9C4-20C5-9380-852F115EEFD1}"/>
              </a:ext>
            </a:extLst>
          </p:cNvPr>
          <p:cNvSpPr>
            <a:spLocks noGrp="1"/>
          </p:cNvSpPr>
          <p:nvPr>
            <p:ph type="ctrTitle"/>
          </p:nvPr>
        </p:nvSpPr>
        <p:spPr/>
        <p:txBody>
          <a:bodyPr/>
          <a:lstStyle/>
          <a:p>
            <a:r>
              <a:rPr lang="en-US" dirty="0"/>
              <a:t>Attaining Digital Trust</a:t>
            </a:r>
          </a:p>
        </p:txBody>
      </p:sp>
      <p:sp>
        <p:nvSpPr>
          <p:cNvPr id="3" name="Subtitle 2">
            <a:extLst>
              <a:ext uri="{FF2B5EF4-FFF2-40B4-BE49-F238E27FC236}">
                <a16:creationId xmlns:a16="http://schemas.microsoft.com/office/drawing/2014/main" id="{9C04CABF-963D-7C2B-947F-625B9BE77827}"/>
              </a:ext>
            </a:extLst>
          </p:cNvPr>
          <p:cNvSpPr>
            <a:spLocks noGrp="1"/>
          </p:cNvSpPr>
          <p:nvPr>
            <p:ph type="subTitle" idx="1"/>
          </p:nvPr>
        </p:nvSpPr>
        <p:spPr/>
        <p:txBody>
          <a:bodyPr/>
          <a:lstStyle/>
          <a:p>
            <a:r>
              <a:rPr lang="en-CA" b="0" i="0" dirty="0">
                <a:solidFill>
                  <a:srgbClr val="212529"/>
                </a:solidFill>
                <a:effectLst/>
                <a:latin typeface="Noto Sans" panose="020B0604020202020204" pitchFamily="34" charset="0"/>
              </a:rPr>
              <a:t>Mathieu Glaude, CEO </a:t>
            </a:r>
            <a:r>
              <a:rPr lang="en-CA" dirty="0">
                <a:solidFill>
                  <a:srgbClr val="212529"/>
                </a:solidFill>
                <a:latin typeface="Noto Sans" panose="020B0604020202020204" pitchFamily="34" charset="0"/>
              </a:rPr>
              <a:t>of </a:t>
            </a:r>
            <a:r>
              <a:rPr lang="en-CA" b="0" i="0" dirty="0">
                <a:solidFill>
                  <a:srgbClr val="212529"/>
                </a:solidFill>
                <a:effectLst/>
                <a:latin typeface="Noto Sans" panose="020B0604020202020204" pitchFamily="34" charset="0"/>
              </a:rPr>
              <a:t>Northern Block</a:t>
            </a:r>
          </a:p>
          <a:p>
            <a:r>
              <a:rPr lang="en-CA" b="0" i="0" dirty="0">
                <a:solidFill>
                  <a:srgbClr val="212529"/>
                </a:solidFill>
                <a:effectLst/>
                <a:latin typeface="Noto Sans" panose="020B0604020202020204" pitchFamily="34" charset="0"/>
              </a:rPr>
              <a:t>W3C Credentials Community Group - </a:t>
            </a:r>
            <a:r>
              <a:rPr lang="en-US" dirty="0"/>
              <a:t>November 22</a:t>
            </a:r>
            <a:r>
              <a:rPr lang="en-US" baseline="30000" dirty="0"/>
              <a:t>nd</a:t>
            </a:r>
            <a:r>
              <a:rPr lang="en-US" dirty="0"/>
              <a:t>,2022</a:t>
            </a:r>
          </a:p>
        </p:txBody>
      </p:sp>
      <p:pic>
        <p:nvPicPr>
          <p:cNvPr id="5122" name="Picture 2">
            <a:extLst>
              <a:ext uri="{FF2B5EF4-FFF2-40B4-BE49-F238E27FC236}">
                <a16:creationId xmlns:a16="http://schemas.microsoft.com/office/drawing/2014/main" id="{F6657EAB-CEDB-61EB-9E19-753BE55A50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478" y="4766944"/>
            <a:ext cx="2169044" cy="116586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32ACAC8E-01F2-07FA-9D76-2206F7F9DD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8150" y="925195"/>
            <a:ext cx="3695700" cy="127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526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A0BE-72CE-B79D-2FFF-2DCA4E6B9BFA}"/>
              </a:ext>
            </a:extLst>
          </p:cNvPr>
          <p:cNvSpPr>
            <a:spLocks noGrp="1"/>
          </p:cNvSpPr>
          <p:nvPr>
            <p:ph type="title"/>
          </p:nvPr>
        </p:nvSpPr>
        <p:spPr/>
        <p:txBody>
          <a:bodyPr>
            <a:normAutofit/>
          </a:bodyPr>
          <a:lstStyle/>
          <a:p>
            <a:r>
              <a:rPr lang="en-US" u="sng" dirty="0"/>
              <a:t>Question 2 </a:t>
            </a:r>
            <a:r>
              <a:rPr lang="en-US" dirty="0"/>
              <a:t>What ramp is needed to maximize the benefits of the infrastructure?</a:t>
            </a:r>
          </a:p>
        </p:txBody>
      </p:sp>
      <p:pic>
        <p:nvPicPr>
          <p:cNvPr id="10242" name="Picture 2">
            <a:extLst>
              <a:ext uri="{FF2B5EF4-FFF2-40B4-BE49-F238E27FC236}">
                <a16:creationId xmlns:a16="http://schemas.microsoft.com/office/drawing/2014/main" id="{D3AD1D76-A8F4-7225-AB4F-71B79567C1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988344"/>
            <a:ext cx="6248400" cy="40259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9254FD69-87AD-76BD-1DD9-2C4CA50C1B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734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A0BE-72CE-B79D-2FFF-2DCA4E6B9BFA}"/>
              </a:ext>
            </a:extLst>
          </p:cNvPr>
          <p:cNvSpPr>
            <a:spLocks noGrp="1"/>
          </p:cNvSpPr>
          <p:nvPr>
            <p:ph type="title"/>
          </p:nvPr>
        </p:nvSpPr>
        <p:spPr/>
        <p:txBody>
          <a:bodyPr>
            <a:normAutofit/>
          </a:bodyPr>
          <a:lstStyle/>
          <a:p>
            <a:r>
              <a:rPr lang="en-US" u="sng" dirty="0"/>
              <a:t>Question 2 </a:t>
            </a:r>
            <a:r>
              <a:rPr lang="en-US" dirty="0"/>
              <a:t>What ramp is needed to maximize the benefits of the infrastructure?</a:t>
            </a:r>
          </a:p>
        </p:txBody>
      </p:sp>
      <p:pic>
        <p:nvPicPr>
          <p:cNvPr id="11266" name="Picture 2">
            <a:extLst>
              <a:ext uri="{FF2B5EF4-FFF2-40B4-BE49-F238E27FC236}">
                <a16:creationId xmlns:a16="http://schemas.microsoft.com/office/drawing/2014/main" id="{16B27F89-0975-7E96-5E1B-B8BB4E8913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0050" y="2229644"/>
            <a:ext cx="6311900" cy="35433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3C4EDC38-142B-15EE-B6B9-B8CB8286D2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88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A0BE-72CE-B79D-2FFF-2DCA4E6B9BFA}"/>
              </a:ext>
            </a:extLst>
          </p:cNvPr>
          <p:cNvSpPr>
            <a:spLocks noGrp="1"/>
          </p:cNvSpPr>
          <p:nvPr>
            <p:ph type="title"/>
          </p:nvPr>
        </p:nvSpPr>
        <p:spPr/>
        <p:txBody>
          <a:bodyPr>
            <a:normAutofit/>
          </a:bodyPr>
          <a:lstStyle/>
          <a:p>
            <a:r>
              <a:rPr lang="en-US" u="sng" dirty="0"/>
              <a:t>Question 2 </a:t>
            </a:r>
            <a:r>
              <a:rPr lang="en-US" dirty="0"/>
              <a:t>What ramp is needed to maximize the benefits of the infrastructure?</a:t>
            </a:r>
          </a:p>
        </p:txBody>
      </p:sp>
      <p:pic>
        <p:nvPicPr>
          <p:cNvPr id="12290" name="Picture 2">
            <a:extLst>
              <a:ext uri="{FF2B5EF4-FFF2-40B4-BE49-F238E27FC236}">
                <a16:creationId xmlns:a16="http://schemas.microsoft.com/office/drawing/2014/main" id="{C798DF3A-E23F-CB1E-699E-D1C57B1B47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0444"/>
            <a:ext cx="7924800" cy="34417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13842D90-2F67-5C43-78C5-B508C8B130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389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B8E6-7724-42C7-F445-5C8C39167EA7}"/>
              </a:ext>
            </a:extLst>
          </p:cNvPr>
          <p:cNvSpPr>
            <a:spLocks noGrp="1"/>
          </p:cNvSpPr>
          <p:nvPr>
            <p:ph type="title"/>
          </p:nvPr>
        </p:nvSpPr>
        <p:spPr>
          <a:xfrm>
            <a:off x="838200" y="2340882"/>
            <a:ext cx="10515600" cy="1325563"/>
          </a:xfrm>
        </p:spPr>
        <p:txBody>
          <a:bodyPr>
            <a:normAutofit/>
          </a:bodyPr>
          <a:lstStyle/>
          <a:p>
            <a:r>
              <a:rPr lang="en-US" dirty="0"/>
              <a:t>✅ </a:t>
            </a:r>
            <a:r>
              <a:rPr lang="en-US" u="sng" dirty="0"/>
              <a:t>Question 2 </a:t>
            </a:r>
            <a:r>
              <a:rPr lang="en-US" dirty="0"/>
              <a:t>What ramp is needed to maximize the benefits of the infrastructure?</a:t>
            </a:r>
          </a:p>
        </p:txBody>
      </p:sp>
      <p:pic>
        <p:nvPicPr>
          <p:cNvPr id="4" name="Picture 4">
            <a:extLst>
              <a:ext uri="{FF2B5EF4-FFF2-40B4-BE49-F238E27FC236}">
                <a16:creationId xmlns:a16="http://schemas.microsoft.com/office/drawing/2014/main" id="{E1E52BAD-1BF3-BE2D-2309-19F8C08012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473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CF14D-7057-2ACF-7BB4-AAB48F8173C5}"/>
              </a:ext>
            </a:extLst>
          </p:cNvPr>
          <p:cNvSpPr>
            <a:spLocks noGrp="1"/>
          </p:cNvSpPr>
          <p:nvPr>
            <p:ph type="title"/>
          </p:nvPr>
        </p:nvSpPr>
        <p:spPr/>
        <p:txBody>
          <a:bodyPr/>
          <a:lstStyle/>
          <a:p>
            <a:r>
              <a:rPr lang="en-US" u="sng" dirty="0"/>
              <a:t>Question 3 </a:t>
            </a:r>
            <a:r>
              <a:rPr lang="en-US" dirty="0"/>
              <a:t>Who should build, deploy and maintain this infrastructure?</a:t>
            </a:r>
          </a:p>
        </p:txBody>
      </p:sp>
      <p:sp>
        <p:nvSpPr>
          <p:cNvPr id="3" name="Content Placeholder 2">
            <a:extLst>
              <a:ext uri="{FF2B5EF4-FFF2-40B4-BE49-F238E27FC236}">
                <a16:creationId xmlns:a16="http://schemas.microsoft.com/office/drawing/2014/main" id="{EE0361EF-58BF-F6F7-07F2-B331A23E9673}"/>
              </a:ext>
            </a:extLst>
          </p:cNvPr>
          <p:cNvSpPr>
            <a:spLocks noGrp="1"/>
          </p:cNvSpPr>
          <p:nvPr>
            <p:ph idx="1"/>
          </p:nvPr>
        </p:nvSpPr>
        <p:spPr/>
        <p:txBody>
          <a:bodyPr/>
          <a:lstStyle/>
          <a:p>
            <a:r>
              <a:rPr lang="en-US" dirty="0"/>
              <a:t>Digital ID →  Digital trust →  Sovereignty</a:t>
            </a:r>
          </a:p>
          <a:p>
            <a:r>
              <a:rPr lang="en-US" dirty="0"/>
              <a:t>The end goal of the infrastructure is foundational ID</a:t>
            </a:r>
          </a:p>
          <a:p>
            <a:pPr lvl="1"/>
            <a:r>
              <a:rPr lang="en-US" dirty="0"/>
              <a:t>Why won’t the private sector build a foundational ID?</a:t>
            </a:r>
          </a:p>
          <a:p>
            <a:pPr lvl="1"/>
            <a:r>
              <a:rPr lang="en-US" dirty="0"/>
              <a:t>Why shouldn’t Big Tech build it?</a:t>
            </a:r>
          </a:p>
          <a:p>
            <a:pPr lvl="1"/>
            <a:r>
              <a:rPr lang="en-US" dirty="0"/>
              <a:t>Why shouldn’t NFPs build it?</a:t>
            </a:r>
          </a:p>
          <a:p>
            <a:r>
              <a:rPr lang="en-US" dirty="0"/>
              <a:t>Why should Government build it?</a:t>
            </a:r>
          </a:p>
          <a:p>
            <a:pPr lvl="1"/>
            <a:r>
              <a:rPr lang="en-US" dirty="0"/>
              <a:t>Because it’s infrastructure</a:t>
            </a:r>
          </a:p>
          <a:p>
            <a:pPr lvl="1"/>
            <a:r>
              <a:rPr lang="en-US" dirty="0"/>
              <a:t>Because it’s not a use case</a:t>
            </a:r>
          </a:p>
          <a:p>
            <a:r>
              <a:rPr lang="en-US" dirty="0"/>
              <a:t>Deploy and maintain? (still being worked on)</a:t>
            </a:r>
          </a:p>
          <a:p>
            <a:endParaRPr lang="en-US" dirty="0"/>
          </a:p>
          <a:p>
            <a:endParaRPr lang="en-US" dirty="0"/>
          </a:p>
        </p:txBody>
      </p:sp>
      <p:pic>
        <p:nvPicPr>
          <p:cNvPr id="4" name="Picture 4">
            <a:extLst>
              <a:ext uri="{FF2B5EF4-FFF2-40B4-BE49-F238E27FC236}">
                <a16:creationId xmlns:a16="http://schemas.microsoft.com/office/drawing/2014/main" id="{C5993AA0-C365-BFCA-A102-0F9E4043E9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822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B706D-A9C4-20C5-9380-852F115EEFD1}"/>
              </a:ext>
            </a:extLst>
          </p:cNvPr>
          <p:cNvSpPr>
            <a:spLocks noGrp="1"/>
          </p:cNvSpPr>
          <p:nvPr>
            <p:ph type="ctrTitle"/>
          </p:nvPr>
        </p:nvSpPr>
        <p:spPr/>
        <p:txBody>
          <a:bodyPr/>
          <a:lstStyle/>
          <a:p>
            <a:r>
              <a:rPr lang="en-US" dirty="0"/>
              <a:t>Attaining Digital Trust</a:t>
            </a:r>
          </a:p>
        </p:txBody>
      </p:sp>
      <p:sp>
        <p:nvSpPr>
          <p:cNvPr id="3" name="Subtitle 2">
            <a:extLst>
              <a:ext uri="{FF2B5EF4-FFF2-40B4-BE49-F238E27FC236}">
                <a16:creationId xmlns:a16="http://schemas.microsoft.com/office/drawing/2014/main" id="{9C04CABF-963D-7C2B-947F-625B9BE77827}"/>
              </a:ext>
            </a:extLst>
          </p:cNvPr>
          <p:cNvSpPr>
            <a:spLocks noGrp="1"/>
          </p:cNvSpPr>
          <p:nvPr>
            <p:ph type="subTitle" idx="1"/>
          </p:nvPr>
        </p:nvSpPr>
        <p:spPr/>
        <p:txBody>
          <a:bodyPr/>
          <a:lstStyle/>
          <a:p>
            <a:r>
              <a:rPr lang="en-CA" b="0" i="0" dirty="0">
                <a:solidFill>
                  <a:srgbClr val="212529"/>
                </a:solidFill>
                <a:effectLst/>
                <a:latin typeface="Noto Sans" panose="020B0604020202020204" pitchFamily="34" charset="0"/>
              </a:rPr>
              <a:t>W3C Credentials Community Group</a:t>
            </a:r>
          </a:p>
          <a:p>
            <a:r>
              <a:rPr lang="en-US" dirty="0"/>
              <a:t>November 22</a:t>
            </a:r>
            <a:r>
              <a:rPr lang="en-US" baseline="30000" dirty="0"/>
              <a:t>nd</a:t>
            </a:r>
            <a:r>
              <a:rPr lang="en-US" dirty="0"/>
              <a:t>,2022</a:t>
            </a:r>
          </a:p>
        </p:txBody>
      </p:sp>
      <p:pic>
        <p:nvPicPr>
          <p:cNvPr id="5122" name="Picture 2">
            <a:extLst>
              <a:ext uri="{FF2B5EF4-FFF2-40B4-BE49-F238E27FC236}">
                <a16:creationId xmlns:a16="http://schemas.microsoft.com/office/drawing/2014/main" id="{F6657EAB-CEDB-61EB-9E19-753BE55A50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478" y="4766944"/>
            <a:ext cx="2169044" cy="116586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32ACAC8E-01F2-07FA-9D76-2206F7F9DD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8150" y="925195"/>
            <a:ext cx="3695700" cy="127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4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80ADF-6EE0-7EA8-EDDA-F33FEACCD7BA}"/>
              </a:ext>
            </a:extLst>
          </p:cNvPr>
          <p:cNvSpPr>
            <a:spLocks noGrp="1"/>
          </p:cNvSpPr>
          <p:nvPr>
            <p:ph type="title"/>
          </p:nvPr>
        </p:nvSpPr>
        <p:spPr/>
        <p:txBody>
          <a:bodyPr/>
          <a:lstStyle/>
          <a:p>
            <a:r>
              <a:rPr lang="en-US" dirty="0"/>
              <a:t>Sovereignty in a Digital World</a:t>
            </a:r>
          </a:p>
        </p:txBody>
      </p:sp>
      <p:sp>
        <p:nvSpPr>
          <p:cNvPr id="3" name="Content Placeholder 2">
            <a:extLst>
              <a:ext uri="{FF2B5EF4-FFF2-40B4-BE49-F238E27FC236}">
                <a16:creationId xmlns:a16="http://schemas.microsoft.com/office/drawing/2014/main" id="{3631F5E1-5E05-5727-A242-1BED275C8774}"/>
              </a:ext>
            </a:extLst>
          </p:cNvPr>
          <p:cNvSpPr>
            <a:spLocks noGrp="1"/>
          </p:cNvSpPr>
          <p:nvPr>
            <p:ph idx="1"/>
          </p:nvPr>
        </p:nvSpPr>
        <p:spPr/>
        <p:txBody>
          <a:bodyPr/>
          <a:lstStyle/>
          <a:p>
            <a:r>
              <a:rPr lang="en-US" dirty="0"/>
              <a:t>How does a sovereign nation ensure their sovereignty remains in a digital world?</a:t>
            </a:r>
          </a:p>
          <a:p>
            <a:r>
              <a:rPr lang="en-US" dirty="0"/>
              <a:t>In the digital space, the private sector has moved ahead of government (generally speaking).</a:t>
            </a:r>
          </a:p>
          <a:p>
            <a:r>
              <a:rPr lang="en-US" dirty="0"/>
              <a:t>Digital ID →  Digital Trust →  Sovereignty</a:t>
            </a:r>
          </a:p>
          <a:p>
            <a:r>
              <a:rPr lang="en-US" dirty="0"/>
              <a:t>If digital trust will bring sovereignty to states and citizens, how do we attain digital trust?</a:t>
            </a:r>
          </a:p>
        </p:txBody>
      </p:sp>
      <p:pic>
        <p:nvPicPr>
          <p:cNvPr id="4" name="Picture 4">
            <a:extLst>
              <a:ext uri="{FF2B5EF4-FFF2-40B4-BE49-F238E27FC236}">
                <a16:creationId xmlns:a16="http://schemas.microsoft.com/office/drawing/2014/main" id="{E605EE43-9879-BCE8-5B19-DE7A4F182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758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7BF8-9098-254C-B6E7-F11763236E58}"/>
              </a:ext>
            </a:extLst>
          </p:cNvPr>
          <p:cNvSpPr>
            <a:spLocks noGrp="1"/>
          </p:cNvSpPr>
          <p:nvPr>
            <p:ph type="title"/>
          </p:nvPr>
        </p:nvSpPr>
        <p:spPr/>
        <p:txBody>
          <a:bodyPr/>
          <a:lstStyle/>
          <a:p>
            <a:r>
              <a:rPr lang="en-US" dirty="0"/>
              <a:t>Attaining Digital Trust</a:t>
            </a:r>
          </a:p>
        </p:txBody>
      </p:sp>
      <p:sp>
        <p:nvSpPr>
          <p:cNvPr id="3" name="Content Placeholder 2">
            <a:extLst>
              <a:ext uri="{FF2B5EF4-FFF2-40B4-BE49-F238E27FC236}">
                <a16:creationId xmlns:a16="http://schemas.microsoft.com/office/drawing/2014/main" id="{F6500EF2-81A8-CE85-67C2-D632ADCE9E3E}"/>
              </a:ext>
            </a:extLst>
          </p:cNvPr>
          <p:cNvSpPr>
            <a:spLocks noGrp="1"/>
          </p:cNvSpPr>
          <p:nvPr>
            <p:ph idx="1"/>
          </p:nvPr>
        </p:nvSpPr>
        <p:spPr>
          <a:xfrm>
            <a:off x="838200" y="1825625"/>
            <a:ext cx="5257800" cy="4351338"/>
          </a:xfrm>
        </p:spPr>
        <p:txBody>
          <a:bodyPr>
            <a:normAutofit fontScale="92500" lnSpcReduction="20000"/>
          </a:bodyPr>
          <a:lstStyle/>
          <a:p>
            <a:r>
              <a:rPr lang="en-US" dirty="0"/>
              <a:t>Introduction to Digital Trust </a:t>
            </a:r>
            <a:r>
              <a:rPr lang="en-US" dirty="0">
                <a:hlinkClick r:id="rId2"/>
              </a:rPr>
              <a:t>shorturl.at/ATU15</a:t>
            </a:r>
            <a:endParaRPr lang="en-US" dirty="0"/>
          </a:p>
          <a:p>
            <a:r>
              <a:rPr lang="en-US" dirty="0"/>
              <a:t>What does it mean to ensure trust is baked into a digital interaction?</a:t>
            </a:r>
          </a:p>
          <a:p>
            <a:endParaRPr lang="en-US" dirty="0"/>
          </a:p>
          <a:p>
            <a:r>
              <a:rPr lang="en-US" dirty="0"/>
              <a:t>New Questions</a:t>
            </a:r>
          </a:p>
          <a:p>
            <a:pPr marL="914400" lvl="1" indent="-457200">
              <a:buFont typeface="+mj-lt"/>
              <a:buAutoNum type="arabicPeriod"/>
            </a:pPr>
            <a:r>
              <a:rPr lang="en-US" dirty="0"/>
              <a:t>How can I trust any type of claim made digitally, independent of my role within the trust triangle? </a:t>
            </a:r>
            <a:r>
              <a:rPr lang="en-US" sz="1700" dirty="0"/>
              <a:t>(</a:t>
            </a:r>
            <a:r>
              <a:rPr lang="en-US" sz="1700" u="sng" dirty="0"/>
              <a:t>Hint</a:t>
            </a:r>
            <a:r>
              <a:rPr lang="en-US" sz="1700" dirty="0"/>
              <a:t>: using cryptographic proofs alone aren’t enough)</a:t>
            </a:r>
          </a:p>
          <a:p>
            <a:pPr marL="914400" lvl="1" indent="-457200">
              <a:buFont typeface="+mj-lt"/>
              <a:buAutoNum type="arabicPeriod"/>
            </a:pPr>
            <a:r>
              <a:rPr lang="en-US" dirty="0"/>
              <a:t>What infrastructure is needed to support this?</a:t>
            </a:r>
          </a:p>
          <a:p>
            <a:pPr marL="914400" lvl="1" indent="-457200">
              <a:buFont typeface="+mj-lt"/>
              <a:buAutoNum type="arabicPeriod"/>
            </a:pPr>
            <a:r>
              <a:rPr lang="en-US" dirty="0"/>
              <a:t>Who should build, deploy and maintain this infrastructure?</a:t>
            </a:r>
          </a:p>
          <a:p>
            <a:pPr lvl="1"/>
            <a:endParaRPr lang="en-US" dirty="0"/>
          </a:p>
        </p:txBody>
      </p:sp>
      <p:pic>
        <p:nvPicPr>
          <p:cNvPr id="9218" name="Picture 2">
            <a:extLst>
              <a:ext uri="{FF2B5EF4-FFF2-40B4-BE49-F238E27FC236}">
                <a16:creationId xmlns:a16="http://schemas.microsoft.com/office/drawing/2014/main" id="{CE2557A3-D737-F403-9927-8555A7F803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230342"/>
            <a:ext cx="5702300" cy="29591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a:extLst>
              <a:ext uri="{FF2B5EF4-FFF2-40B4-BE49-F238E27FC236}">
                <a16:creationId xmlns:a16="http://schemas.microsoft.com/office/drawing/2014/main" id="{BE2C8438-EE57-CBA4-F0AD-24DCC61004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80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03BB6-5ABB-C6DD-5967-DE81D536F388}"/>
              </a:ext>
            </a:extLst>
          </p:cNvPr>
          <p:cNvSpPr>
            <a:spLocks noGrp="1"/>
          </p:cNvSpPr>
          <p:nvPr>
            <p:ph type="title"/>
          </p:nvPr>
        </p:nvSpPr>
        <p:spPr/>
        <p:txBody>
          <a:bodyPr/>
          <a:lstStyle/>
          <a:p>
            <a:r>
              <a:rPr lang="en-US" u="sng" dirty="0"/>
              <a:t>Question 1  </a:t>
            </a:r>
            <a:r>
              <a:rPr lang="en-US" dirty="0"/>
              <a:t>What infrastructure is needed so that I trust any type of claim made digitally?</a:t>
            </a:r>
          </a:p>
        </p:txBody>
      </p:sp>
      <p:sp>
        <p:nvSpPr>
          <p:cNvPr id="3" name="Content Placeholder 2">
            <a:extLst>
              <a:ext uri="{FF2B5EF4-FFF2-40B4-BE49-F238E27FC236}">
                <a16:creationId xmlns:a16="http://schemas.microsoft.com/office/drawing/2014/main" id="{C7AC8CE5-E9A6-880C-53C6-C70EB853A659}"/>
              </a:ext>
            </a:extLst>
          </p:cNvPr>
          <p:cNvSpPr>
            <a:spLocks noGrp="1"/>
          </p:cNvSpPr>
          <p:nvPr>
            <p:ph idx="1"/>
          </p:nvPr>
        </p:nvSpPr>
        <p:spPr/>
        <p:txBody>
          <a:bodyPr/>
          <a:lstStyle/>
          <a:p>
            <a:r>
              <a:rPr lang="en-US" dirty="0"/>
              <a:t>When an entity is presented with a verifiable claim, there are three things they will want to ensure:</a:t>
            </a:r>
          </a:p>
          <a:p>
            <a:endParaRPr lang="en-US" dirty="0"/>
          </a:p>
          <a:p>
            <a:pPr marL="914400" lvl="1" indent="-457200">
              <a:buFont typeface="+mj-lt"/>
              <a:buAutoNum type="alphaUcPeriod"/>
            </a:pPr>
            <a:r>
              <a:rPr lang="en-US" sz="2800" dirty="0"/>
              <a:t>That the claim hasn’t been altered/falsified at any point in time</a:t>
            </a:r>
          </a:p>
          <a:p>
            <a:pPr marL="914400" lvl="1" indent="-457200">
              <a:buFont typeface="+mj-lt"/>
              <a:buAutoNum type="alphaUcPeriod"/>
            </a:pPr>
            <a:r>
              <a:rPr lang="en-US" sz="2800" dirty="0"/>
              <a:t>That the claim has accurate representation</a:t>
            </a:r>
          </a:p>
          <a:p>
            <a:pPr marL="914400" lvl="1" indent="-457200">
              <a:buFont typeface="+mj-lt"/>
              <a:buAutoNum type="alphaUcPeriod"/>
            </a:pPr>
            <a:r>
              <a:rPr lang="en-US" sz="2800" dirty="0"/>
              <a:t>That the claim have authoritativeness</a:t>
            </a:r>
          </a:p>
          <a:p>
            <a:endParaRPr lang="en-US" dirty="0"/>
          </a:p>
        </p:txBody>
      </p:sp>
      <p:pic>
        <p:nvPicPr>
          <p:cNvPr id="4" name="Picture 4">
            <a:extLst>
              <a:ext uri="{FF2B5EF4-FFF2-40B4-BE49-F238E27FC236}">
                <a16:creationId xmlns:a16="http://schemas.microsoft.com/office/drawing/2014/main" id="{2DB8FE8C-5610-BC8D-F8E9-53FCFCB05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89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59CC3-B2AD-A63C-186D-AF553ED28D89}"/>
              </a:ext>
            </a:extLst>
          </p:cNvPr>
          <p:cNvSpPr>
            <a:spLocks noGrp="1"/>
          </p:cNvSpPr>
          <p:nvPr>
            <p:ph type="title"/>
          </p:nvPr>
        </p:nvSpPr>
        <p:spPr/>
        <p:txBody>
          <a:bodyPr>
            <a:normAutofit/>
          </a:bodyPr>
          <a:lstStyle/>
          <a:p>
            <a:r>
              <a:rPr lang="en-US" dirty="0"/>
              <a:t>A.  Ensuring a claim isn’t altered when presented</a:t>
            </a:r>
          </a:p>
        </p:txBody>
      </p:sp>
      <p:sp>
        <p:nvSpPr>
          <p:cNvPr id="3" name="Content Placeholder 2">
            <a:extLst>
              <a:ext uri="{FF2B5EF4-FFF2-40B4-BE49-F238E27FC236}">
                <a16:creationId xmlns:a16="http://schemas.microsoft.com/office/drawing/2014/main" id="{87FA006A-81ED-2D5B-EA3D-D93080E88570}"/>
              </a:ext>
            </a:extLst>
          </p:cNvPr>
          <p:cNvSpPr>
            <a:spLocks noGrp="1"/>
          </p:cNvSpPr>
          <p:nvPr>
            <p:ph idx="1"/>
          </p:nvPr>
        </p:nvSpPr>
        <p:spPr/>
        <p:txBody>
          <a:bodyPr/>
          <a:lstStyle/>
          <a:p>
            <a:r>
              <a:rPr lang="en-US" dirty="0"/>
              <a:t>Through cryptographic proofs, we are today able to guarantee to a verifier that the claim being presented to them is based on unchanged data that was issued to the presenting party of this claim.</a:t>
            </a:r>
          </a:p>
          <a:p>
            <a:r>
              <a:rPr lang="en-US" dirty="0"/>
              <a:t>W3C JSON-LD, </a:t>
            </a:r>
            <a:r>
              <a:rPr lang="en-US" dirty="0" err="1"/>
              <a:t>AnonCreds</a:t>
            </a:r>
            <a:r>
              <a:rPr lang="en-US" dirty="0"/>
              <a:t>, etc.</a:t>
            </a:r>
          </a:p>
          <a:p>
            <a:r>
              <a:rPr lang="en-US" dirty="0"/>
              <a:t>Verifying the claim hasn't been altered, not the legitimacy of the data attributes itself.</a:t>
            </a:r>
          </a:p>
        </p:txBody>
      </p:sp>
      <p:pic>
        <p:nvPicPr>
          <p:cNvPr id="4" name="Picture 4">
            <a:extLst>
              <a:ext uri="{FF2B5EF4-FFF2-40B4-BE49-F238E27FC236}">
                <a16:creationId xmlns:a16="http://schemas.microsoft.com/office/drawing/2014/main" id="{94772306-24EA-0BF0-AC81-B8F6636E6F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34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02122-C1EF-D478-F871-C096339EC728}"/>
              </a:ext>
            </a:extLst>
          </p:cNvPr>
          <p:cNvSpPr>
            <a:spLocks noGrp="1"/>
          </p:cNvSpPr>
          <p:nvPr>
            <p:ph type="title"/>
          </p:nvPr>
        </p:nvSpPr>
        <p:spPr/>
        <p:txBody>
          <a:bodyPr/>
          <a:lstStyle/>
          <a:p>
            <a:r>
              <a:rPr lang="en-US" dirty="0"/>
              <a:t>B.  Ensuring that the claim has accurate representation</a:t>
            </a:r>
          </a:p>
        </p:txBody>
      </p:sp>
      <p:sp>
        <p:nvSpPr>
          <p:cNvPr id="3" name="Content Placeholder 2">
            <a:extLst>
              <a:ext uri="{FF2B5EF4-FFF2-40B4-BE49-F238E27FC236}">
                <a16:creationId xmlns:a16="http://schemas.microsoft.com/office/drawing/2014/main" id="{0C2D6770-2FA6-AFB0-8DF6-E3129EC1CA56}"/>
              </a:ext>
            </a:extLst>
          </p:cNvPr>
          <p:cNvSpPr>
            <a:spLocks noGrp="1"/>
          </p:cNvSpPr>
          <p:nvPr>
            <p:ph idx="1"/>
          </p:nvPr>
        </p:nvSpPr>
        <p:spPr/>
        <p:txBody>
          <a:bodyPr/>
          <a:lstStyle/>
          <a:p>
            <a:r>
              <a:rPr lang="en-US" dirty="0"/>
              <a:t>We’re now verifying that the data beneath the claim was issued to the holder by an accurately represented entity, and that the holder is accurately represented as well (and the same is true for other relationships in the trust triangle)</a:t>
            </a:r>
          </a:p>
          <a:p>
            <a:r>
              <a:rPr lang="en-US" dirty="0"/>
              <a:t>This is an authentication challenge.</a:t>
            </a:r>
          </a:p>
          <a:p>
            <a:r>
              <a:rPr lang="en-US" dirty="0"/>
              <a:t>There are different methods of authenticating for accurate representation, depending on the use case, or depending on what's available (e.g., DNSSEC, FIDO, Google Account, etc.)</a:t>
            </a:r>
          </a:p>
        </p:txBody>
      </p:sp>
      <p:pic>
        <p:nvPicPr>
          <p:cNvPr id="4" name="Picture 4">
            <a:extLst>
              <a:ext uri="{FF2B5EF4-FFF2-40B4-BE49-F238E27FC236}">
                <a16:creationId xmlns:a16="http://schemas.microsoft.com/office/drawing/2014/main" id="{3BC0F0A2-CCC3-583B-19D2-CE4D56C75B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32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6F23D-5210-FF19-018B-837D92FF41DC}"/>
              </a:ext>
            </a:extLst>
          </p:cNvPr>
          <p:cNvSpPr>
            <a:spLocks noGrp="1"/>
          </p:cNvSpPr>
          <p:nvPr>
            <p:ph type="title"/>
          </p:nvPr>
        </p:nvSpPr>
        <p:spPr/>
        <p:txBody>
          <a:bodyPr/>
          <a:lstStyle/>
          <a:p>
            <a:r>
              <a:rPr lang="en-US" dirty="0"/>
              <a:t>C.  Ensuring the claim is authoritative</a:t>
            </a:r>
          </a:p>
        </p:txBody>
      </p:sp>
      <p:sp>
        <p:nvSpPr>
          <p:cNvPr id="3" name="Content Placeholder 2">
            <a:extLst>
              <a:ext uri="{FF2B5EF4-FFF2-40B4-BE49-F238E27FC236}">
                <a16:creationId xmlns:a16="http://schemas.microsoft.com/office/drawing/2014/main" id="{EB205057-9A0E-352B-A8B3-9123CBF9D7A6}"/>
              </a:ext>
            </a:extLst>
          </p:cNvPr>
          <p:cNvSpPr>
            <a:spLocks noGrp="1"/>
          </p:cNvSpPr>
          <p:nvPr>
            <p:ph idx="1"/>
          </p:nvPr>
        </p:nvSpPr>
        <p:spPr/>
        <p:txBody>
          <a:bodyPr>
            <a:normAutofit/>
          </a:bodyPr>
          <a:lstStyle/>
          <a:p>
            <a:r>
              <a:rPr lang="en-US" dirty="0"/>
              <a:t>Lists that can contain information such as:</a:t>
            </a:r>
          </a:p>
          <a:p>
            <a:pPr lvl="1"/>
            <a:r>
              <a:rPr lang="en-US" dirty="0"/>
              <a:t>Who are the authoritative issuers in an ecosystem?</a:t>
            </a:r>
          </a:p>
          <a:p>
            <a:pPr lvl="1"/>
            <a:r>
              <a:rPr lang="en-US" dirty="0"/>
              <a:t>Is the verifier accurate and authoritative to ask what they're asking for?</a:t>
            </a:r>
          </a:p>
          <a:p>
            <a:pPr lvl="1"/>
            <a:r>
              <a:rPr lang="en-US" dirty="0"/>
              <a:t>What credential types are used in an ecosystem?</a:t>
            </a:r>
          </a:p>
          <a:p>
            <a:pPr lvl="1"/>
            <a:r>
              <a:rPr lang="en-US" dirty="0"/>
              <a:t>What wallets are approved for use in an ecosystem?</a:t>
            </a:r>
          </a:p>
          <a:p>
            <a:pPr lvl="1"/>
            <a:r>
              <a:rPr lang="en-US" dirty="0"/>
              <a:t>What uses of credentials are normal/abnormal?</a:t>
            </a:r>
          </a:p>
          <a:p>
            <a:endParaRPr lang="en-US" dirty="0"/>
          </a:p>
          <a:p>
            <a:endParaRPr lang="en-US" dirty="0"/>
          </a:p>
        </p:txBody>
      </p:sp>
      <p:pic>
        <p:nvPicPr>
          <p:cNvPr id="4" name="Picture 4">
            <a:extLst>
              <a:ext uri="{FF2B5EF4-FFF2-40B4-BE49-F238E27FC236}">
                <a16:creationId xmlns:a16="http://schemas.microsoft.com/office/drawing/2014/main" id="{977B8606-F7C3-0130-1830-19F158BADA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19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B8E6-7724-42C7-F445-5C8C39167EA7}"/>
              </a:ext>
            </a:extLst>
          </p:cNvPr>
          <p:cNvSpPr>
            <a:spLocks noGrp="1"/>
          </p:cNvSpPr>
          <p:nvPr>
            <p:ph type="title"/>
          </p:nvPr>
        </p:nvSpPr>
        <p:spPr>
          <a:xfrm>
            <a:off x="838200" y="2340882"/>
            <a:ext cx="10515600" cy="1325563"/>
          </a:xfrm>
        </p:spPr>
        <p:txBody>
          <a:bodyPr>
            <a:normAutofit fontScale="90000"/>
          </a:bodyPr>
          <a:lstStyle/>
          <a:p>
            <a:r>
              <a:rPr lang="en-US" dirty="0"/>
              <a:t>✅ </a:t>
            </a:r>
            <a:r>
              <a:rPr lang="en-US" u="sng" dirty="0"/>
              <a:t>Question 1  </a:t>
            </a:r>
            <a:r>
              <a:rPr lang="en-US" dirty="0"/>
              <a:t>What infrastructure is needed so that I trust any type of claim made digitally?</a:t>
            </a:r>
          </a:p>
        </p:txBody>
      </p:sp>
      <p:pic>
        <p:nvPicPr>
          <p:cNvPr id="4" name="Picture 4">
            <a:extLst>
              <a:ext uri="{FF2B5EF4-FFF2-40B4-BE49-F238E27FC236}">
                <a16:creationId xmlns:a16="http://schemas.microsoft.com/office/drawing/2014/main" id="{E1E52BAD-1BF3-BE2D-2309-19F8C08012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54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A0BE-72CE-B79D-2FFF-2DCA4E6B9BFA}"/>
              </a:ext>
            </a:extLst>
          </p:cNvPr>
          <p:cNvSpPr>
            <a:spLocks noGrp="1"/>
          </p:cNvSpPr>
          <p:nvPr>
            <p:ph type="title"/>
          </p:nvPr>
        </p:nvSpPr>
        <p:spPr/>
        <p:txBody>
          <a:bodyPr>
            <a:normAutofit/>
          </a:bodyPr>
          <a:lstStyle/>
          <a:p>
            <a:r>
              <a:rPr lang="en-US" u="sng" dirty="0"/>
              <a:t>Question 2 </a:t>
            </a:r>
            <a:r>
              <a:rPr lang="en-US" dirty="0"/>
              <a:t>What ramp is needed to maximize the benefits of the infrastructure?</a:t>
            </a:r>
          </a:p>
        </p:txBody>
      </p:sp>
      <p:sp>
        <p:nvSpPr>
          <p:cNvPr id="3" name="Content Placeholder 2">
            <a:extLst>
              <a:ext uri="{FF2B5EF4-FFF2-40B4-BE49-F238E27FC236}">
                <a16:creationId xmlns:a16="http://schemas.microsoft.com/office/drawing/2014/main" id="{04828178-6D5A-98ED-A188-A00C4CC91CD7}"/>
              </a:ext>
            </a:extLst>
          </p:cNvPr>
          <p:cNvSpPr>
            <a:spLocks noGrp="1"/>
          </p:cNvSpPr>
          <p:nvPr>
            <p:ph idx="1"/>
          </p:nvPr>
        </p:nvSpPr>
        <p:spPr/>
        <p:txBody>
          <a:bodyPr/>
          <a:lstStyle/>
          <a:p>
            <a:r>
              <a:rPr lang="en-US" dirty="0"/>
              <a:t>Comparison to roads</a:t>
            </a:r>
          </a:p>
          <a:p>
            <a:endParaRPr lang="en-US" dirty="0"/>
          </a:p>
          <a:p>
            <a:r>
              <a:rPr lang="en-US" dirty="0"/>
              <a:t>"It was evident we needed better highways. We needed them for </a:t>
            </a:r>
            <a:r>
              <a:rPr lang="en-US" b="1" dirty="0"/>
              <a:t>safety</a:t>
            </a:r>
            <a:r>
              <a:rPr lang="en-US" dirty="0"/>
              <a:t>, to accommodate more automobiles. We needed them for </a:t>
            </a:r>
            <a:r>
              <a:rPr lang="en-US" b="1" dirty="0"/>
              <a:t>defense</a:t>
            </a:r>
            <a:r>
              <a:rPr lang="en-US" dirty="0"/>
              <a:t> purposes, if that should ever be necessary. And we needed them for the </a:t>
            </a:r>
            <a:r>
              <a:rPr lang="en-US" b="1" dirty="0"/>
              <a:t>economy</a:t>
            </a:r>
            <a:r>
              <a:rPr lang="en-US" dirty="0"/>
              <a:t>. Not just as a public works measure, but for future growth."</a:t>
            </a:r>
          </a:p>
          <a:p>
            <a:endParaRPr lang="en-US" dirty="0"/>
          </a:p>
        </p:txBody>
      </p:sp>
      <p:pic>
        <p:nvPicPr>
          <p:cNvPr id="4" name="Picture 4">
            <a:extLst>
              <a:ext uri="{FF2B5EF4-FFF2-40B4-BE49-F238E27FC236}">
                <a16:creationId xmlns:a16="http://schemas.microsoft.com/office/drawing/2014/main" id="{4F09769B-66B7-AC65-52ED-A6C432A5E8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093" y="5896871"/>
            <a:ext cx="1630136" cy="560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783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677</Words>
  <Application>Microsoft Macintosh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Noto Sans</vt:lpstr>
      <vt:lpstr>Office Theme</vt:lpstr>
      <vt:lpstr>Attaining Digital Trust</vt:lpstr>
      <vt:lpstr>Sovereignty in a Digital World</vt:lpstr>
      <vt:lpstr>Attaining Digital Trust</vt:lpstr>
      <vt:lpstr>Question 1  What infrastructure is needed so that I trust any type of claim made digitally?</vt:lpstr>
      <vt:lpstr>A.  Ensuring a claim isn’t altered when presented</vt:lpstr>
      <vt:lpstr>B.  Ensuring that the claim has accurate representation</vt:lpstr>
      <vt:lpstr>C.  Ensuring the claim is authoritative</vt:lpstr>
      <vt:lpstr>✅ Question 1  What infrastructure is needed so that I trust any type of claim made digitally?</vt:lpstr>
      <vt:lpstr>Question 2 What ramp is needed to maximize the benefits of the infrastructure?</vt:lpstr>
      <vt:lpstr>Question 2 What ramp is needed to maximize the benefits of the infrastructure?</vt:lpstr>
      <vt:lpstr>Question 2 What ramp is needed to maximize the benefits of the infrastructure?</vt:lpstr>
      <vt:lpstr>Question 2 What ramp is needed to maximize the benefits of the infrastructure?</vt:lpstr>
      <vt:lpstr>✅ Question 2 What ramp is needed to maximize the benefits of the infrastructure?</vt:lpstr>
      <vt:lpstr>Question 3 Who should build, deploy and maintain this infrastructure?</vt:lpstr>
      <vt:lpstr>Attaining Digital Trust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Attaining Digital Trust</dc:title>
  <dc:creator>Mathieu Glaude</dc:creator>
  <cp:lastModifiedBy>Mathieu Glaude</cp:lastModifiedBy>
  <cp:revision>1</cp:revision>
  <dcterms:created xsi:type="dcterms:W3CDTF">2022-11-22T19:53:28Z</dcterms:created>
  <dcterms:modified xsi:type="dcterms:W3CDTF">2022-11-22T19:54:15Z</dcterms:modified>
</cp:coreProperties>
</file>